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95" r:id="rId3"/>
    <p:sldId id="308" r:id="rId4"/>
    <p:sldId id="310" r:id="rId5"/>
    <p:sldId id="311" r:id="rId6"/>
    <p:sldId id="312" r:id="rId7"/>
    <p:sldId id="313" r:id="rId8"/>
    <p:sldId id="314" r:id="rId9"/>
    <p:sldId id="31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3796"/>
  </p:normalViewPr>
  <p:slideViewPr>
    <p:cSldViewPr snapToGrid="0" snapToObjects="1">
      <p:cViewPr varScale="1">
        <p:scale>
          <a:sx n="117" d="100"/>
          <a:sy n="117" d="100"/>
        </p:scale>
        <p:origin x="112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487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912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760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68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39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296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86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Advanced OOP</a:t>
            </a:r>
            <a:b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Topics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endParaRPr lang="en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 dirty="0">
                <a:solidFill>
                  <a:srgbClr val="FF9300"/>
                </a:solidFill>
                <a:sym typeface="Cabin"/>
              </a:rPr>
              <a:t>Review: 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dirty="0">
                <a:solidFill>
                  <a:srgbClr val="FF9300"/>
                </a:solidFill>
                <a:sym typeface="Cabin"/>
              </a:rPr>
              <a:t>Multiple </a:t>
            </a:r>
            <a:r>
              <a:rPr lang="en" sz="4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 can inherit from multiple parent classes.  This is known as multiple inheritance. 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4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dirty="0">
                <a:solidFill>
                  <a:srgbClr val="FF9300"/>
                </a:solidFill>
                <a:sym typeface="Cabin"/>
              </a:rPr>
              <a:t>Multiple </a:t>
            </a:r>
            <a:r>
              <a:rPr lang="en" sz="4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7"/>
            <a:ext cx="8284029" cy="152482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practice, this isn’t always all that useful, and can lead to issues/bugs.  The way you are most likely to use it is something called a ‘</a:t>
            </a:r>
            <a:r>
              <a:rPr lang="en" sz="23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mixin</a:t>
            </a: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’, which is a way to reuse a discrete piece of code in objects of multiple classes.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2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dirty="0">
                <a:solidFill>
                  <a:srgbClr val="FF9300"/>
                </a:solidFill>
                <a:sym typeface="Cabin"/>
              </a:rPr>
              <a:t>Polymorphism</a:t>
            </a:r>
            <a:endParaRPr lang="en" sz="40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7"/>
            <a:ext cx="8284029" cy="152482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Polymorphism refers to a way of designing your code such that it is not necessary to know which class an object belongs to in order to work with it. Think of DVDs &amp; Blu-ray disks.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65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909101" y="4161768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131737" y="232475"/>
            <a:ext cx="8872778" cy="45797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800" u="none" strike="noStrike" cap="none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class </a:t>
            </a:r>
            <a:r>
              <a:rPr lang="en-US" sz="1800" u="none" strike="noStrike" cap="none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AudioFile</a:t>
            </a:r>
            <a:r>
              <a:rPr lang="en-US" sz="1800" u="none" strike="noStrike" cap="none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:</a:t>
            </a:r>
            <a:endParaRPr lang="en-US" sz="1800" dirty="0">
              <a:solidFill>
                <a:srgbClr val="FFFFFF"/>
              </a:solidFill>
              <a:latin typeface="Andale Mono" panose="020B0509000000000004" pitchFamily="49" charset="0"/>
              <a:ea typeface="Arial" charset="0"/>
              <a:cs typeface="Arial" charset="0"/>
              <a:sym typeface="Cabi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800" u="none" strike="noStrike" cap="none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	</a:t>
            </a:r>
            <a:r>
              <a:rPr lang="en-US" sz="1800" u="none" strike="noStrike" cap="none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 __</a:t>
            </a:r>
            <a:r>
              <a:rPr lang="en-US" sz="1800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init</a:t>
            </a: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__(self, filename):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800" u="none" strike="noStrike" cap="none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		if not </a:t>
            </a:r>
            <a:r>
              <a:rPr lang="en-US" sz="1800" u="none" strike="noStrike" cap="none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filename.endswith</a:t>
            </a:r>
            <a:r>
              <a:rPr lang="en-US" sz="1800" u="none" strike="noStrike" cap="none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1800" u="none" strike="noStrike" cap="none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self.ext</a:t>
            </a:r>
            <a:r>
              <a:rPr lang="en-US" sz="1800" u="none" strike="noStrike" cap="none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):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			raise Exception(“Bad format”)</a:t>
            </a:r>
            <a:endParaRPr lang="en" sz="1800" dirty="0">
              <a:solidFill>
                <a:srgbClr val="FFFFFF"/>
              </a:solidFill>
              <a:latin typeface="Andale Mono" panose="020B0509000000000004" pitchFamily="49" charset="0"/>
              <a:ea typeface="Arial" charset="0"/>
              <a:cs typeface="Arial" charset="0"/>
              <a:sym typeface="Cabi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	</a:t>
            </a:r>
            <a:r>
              <a:rPr lang="en" sz="1800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self.filename</a:t>
            </a:r>
            <a:r>
              <a:rPr lang="en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 = filename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800" dirty="0">
              <a:solidFill>
                <a:srgbClr val="FFFFFF"/>
              </a:solidFill>
              <a:latin typeface="Andale Mono" panose="020B0509000000000004" pitchFamily="49" charset="0"/>
              <a:ea typeface="Arial" charset="0"/>
              <a:cs typeface="Arial" charset="0"/>
              <a:sym typeface="Cabi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class MP3File(</a:t>
            </a:r>
            <a:r>
              <a:rPr lang="en-US" sz="1800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AudioFile</a:t>
            </a: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):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	</a:t>
            </a:r>
            <a:r>
              <a:rPr lang="en-US" sz="1800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ext</a:t>
            </a: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 = ‘mp3’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	</a:t>
            </a:r>
            <a:r>
              <a:rPr lang="en-US" sz="1800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 play(self):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		print(‘playing {} as mp3”.format(</a:t>
            </a:r>
            <a:r>
              <a:rPr lang="en-US" sz="1800" dirty="0" err="1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self.filename</a:t>
            </a:r>
            <a:r>
              <a:rPr lang="en-US" sz="1800" dirty="0">
                <a:solidFill>
                  <a:srgbClr val="FFFFFF"/>
                </a:solidFill>
                <a:latin typeface="Andale Mono" panose="020B0509000000000004" pitchFamily="49" charset="0"/>
                <a:ea typeface="Arial" charset="0"/>
                <a:cs typeface="Arial" charset="0"/>
                <a:sym typeface="Cabin"/>
              </a:rPr>
              <a:t>))</a:t>
            </a:r>
            <a:endParaRPr lang="en" sz="1800" dirty="0">
              <a:solidFill>
                <a:srgbClr val="FFFFFF"/>
              </a:solidFill>
              <a:latin typeface="Andale Mono" panose="020B0509000000000004" pitchFamily="49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Shape 510">
            <a:extLst>
              <a:ext uri="{FF2B5EF4-FFF2-40B4-BE49-F238E27FC236}">
                <a16:creationId xmlns:a16="http://schemas.microsoft.com/office/drawing/2014/main" id="{B9E03985-C3B9-A248-8A16-6E57241F78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081" y="428626"/>
            <a:ext cx="7037078" cy="36953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 dirty="0">
                <a:solidFill>
                  <a:srgbClr val="FF9300"/>
                </a:solidFill>
                <a:sym typeface="Cabin"/>
              </a:rPr>
              <a:t>Polymorphism Example</a:t>
            </a:r>
          </a:p>
        </p:txBody>
      </p:sp>
    </p:spTree>
    <p:extLst>
      <p:ext uri="{BB962C8B-B14F-4D97-AF65-F5344CB8AC3E}">
        <p14:creationId xmlns:p14="http://schemas.microsoft.com/office/powerpoint/2010/main" val="425888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688007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 dirty="0">
                <a:solidFill>
                  <a:srgbClr val="FF9300"/>
                </a:solidFill>
                <a:sym typeface="Cabin"/>
              </a:rPr>
              <a:t>Duck Typing and </a:t>
            </a:r>
            <a:r>
              <a:rPr lang="en" sz="4000" dirty="0">
                <a:solidFill>
                  <a:srgbClr val="FF9300"/>
                </a:solidFill>
                <a:sym typeface="Cabin"/>
              </a:rPr>
              <a:t>ABCs</a:t>
            </a:r>
            <a:endParaRPr lang="en" sz="40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7"/>
            <a:ext cx="8284029" cy="152482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powerful feature known as duck typing, which is a reference to the saying that “if it walks like a duck and quacks like a duck…”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980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688007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 dirty="0">
                <a:solidFill>
                  <a:srgbClr val="FF9300"/>
                </a:solidFill>
                <a:sym typeface="Cabin"/>
              </a:rPr>
              <a:t>Duck Typing and </a:t>
            </a:r>
            <a:r>
              <a:rPr lang="en" sz="4000" dirty="0">
                <a:solidFill>
                  <a:srgbClr val="FF9300"/>
                </a:solidFill>
                <a:sym typeface="Cabin"/>
              </a:rPr>
              <a:t>ABCs</a:t>
            </a:r>
            <a:endParaRPr lang="en" sz="40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7"/>
            <a:ext cx="8284029" cy="152482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ABCs are a way of leveraging duck typing, allowing you to create objects that have properties and behaviors that allow them to be treated like members of core </a:t>
            </a:r>
            <a:r>
              <a:rPr lang="en" sz="2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base classes.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36538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688007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dirty="0">
                <a:solidFill>
                  <a:srgbClr val="FF9300"/>
                </a:solidFill>
                <a:sym typeface="Cabin"/>
              </a:rPr>
              <a:t>*</a:t>
            </a:r>
            <a:r>
              <a:rPr lang="en" sz="4000" dirty="0" err="1">
                <a:solidFill>
                  <a:srgbClr val="FF9300"/>
                </a:solidFill>
                <a:sym typeface="Cabin"/>
              </a:rPr>
              <a:t>a</a:t>
            </a:r>
            <a:r>
              <a:rPr lang="en" sz="4000" u="none" strike="noStrike" cap="none" dirty="0" err="1">
                <a:solidFill>
                  <a:srgbClr val="FF9300"/>
                </a:solidFill>
                <a:sym typeface="Cabin"/>
              </a:rPr>
              <a:t>rgs</a:t>
            </a:r>
            <a:r>
              <a:rPr lang="en" sz="4000" u="none" strike="noStrike" cap="none" dirty="0">
                <a:solidFill>
                  <a:srgbClr val="FF9300"/>
                </a:solidFill>
                <a:sym typeface="Cabin"/>
              </a:rPr>
              <a:t> and **</a:t>
            </a:r>
            <a:r>
              <a:rPr lang="en" sz="4000" dirty="0" err="1">
                <a:solidFill>
                  <a:srgbClr val="FF9300"/>
                </a:solidFill>
                <a:sym typeface="Cabin"/>
              </a:rPr>
              <a:t>k</a:t>
            </a:r>
            <a:r>
              <a:rPr lang="en" sz="4000" u="none" strike="noStrike" cap="none" dirty="0" err="1">
                <a:solidFill>
                  <a:srgbClr val="FF9300"/>
                </a:solidFill>
                <a:sym typeface="Cabin"/>
              </a:rPr>
              <a:t>wargs</a:t>
            </a:r>
            <a:endParaRPr lang="en" sz="40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7"/>
            <a:ext cx="8284029" cy="152482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r>
              <a:rPr lang="en" sz="23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args</a:t>
            </a: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**</a:t>
            </a:r>
            <a:r>
              <a:rPr lang="en" sz="23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kwargs</a:t>
            </a: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special symbols that can be used as a stand-in for an unknown number of arguments or keyword arguments in function definitions.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49564892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310</Words>
  <Application>Microsoft Macintosh PowerPoint</Application>
  <PresentationFormat>On-screen Show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ヒラギノ角ゴ ProN W3</vt:lpstr>
      <vt:lpstr>Andale Mono</vt:lpstr>
      <vt:lpstr>Arial</vt:lpstr>
      <vt:lpstr>Cabin</vt:lpstr>
      <vt:lpstr>Gill Sans</vt:lpstr>
      <vt:lpstr>Title &amp; Subtitle</vt:lpstr>
      <vt:lpstr>Advanced OOP Topics</vt:lpstr>
      <vt:lpstr>Review: Inheritance</vt:lpstr>
      <vt:lpstr>Multiple Inheritance</vt:lpstr>
      <vt:lpstr>Multiple Inheritance</vt:lpstr>
      <vt:lpstr>Polymorphism</vt:lpstr>
      <vt:lpstr>Polymorphism Example</vt:lpstr>
      <vt:lpstr>Duck Typing and ABCs</vt:lpstr>
      <vt:lpstr>Duck Typing and ABCs</vt:lpstr>
      <vt:lpstr>*args and **kwargs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Joshua Allan Westgard</cp:lastModifiedBy>
  <cp:revision>68</cp:revision>
  <dcterms:modified xsi:type="dcterms:W3CDTF">2018-11-19T18:48:26Z</dcterms:modified>
</cp:coreProperties>
</file>