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</p:sldMasterIdLst>
  <p:notesMasterIdLst>
    <p:notesMasterId r:id="rId10"/>
  </p:notesMasterIdLst>
  <p:sldIdLst>
    <p:sldId id="256" r:id="rId2"/>
    <p:sldId id="295" r:id="rId3"/>
    <p:sldId id="308" r:id="rId4"/>
    <p:sldId id="310" r:id="rId5"/>
    <p:sldId id="311" r:id="rId6"/>
    <p:sldId id="312" r:id="rId7"/>
    <p:sldId id="313" r:id="rId8"/>
    <p:sldId id="314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  <a:srgbClr val="FF9300"/>
    <a:srgbClr val="FF40FF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75"/>
    <p:restoredTop sz="93875"/>
  </p:normalViewPr>
  <p:slideViewPr>
    <p:cSldViewPr snapToGrid="0" snapToObjects="1">
      <p:cViewPr varScale="1">
        <p:scale>
          <a:sx n="164" d="100"/>
          <a:sy n="164" d="100"/>
        </p:scale>
        <p:origin x="896" y="1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346740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the acknowledgement page(s) at the end.</a:t>
            </a:r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6179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3238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5487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9124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3760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0684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7397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0296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650081" y="864394"/>
            <a:ext cx="7836694" cy="1735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50081" y="2650331"/>
            <a:ext cx="7836694" cy="592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2881" lvl="0" indent="-192881" algn="ctr" rtl="0">
              <a:spcBef>
                <a:spcPts val="0"/>
              </a:spcBef>
              <a:spcAft>
                <a:spcPts val="0"/>
              </a:spcAft>
              <a:defRPr/>
            </a:lvl1pPr>
            <a:lvl2pPr marL="417909" lvl="1" indent="-160734" algn="ctr" rtl="0">
              <a:spcBef>
                <a:spcPts val="0"/>
              </a:spcBef>
              <a:spcAft>
                <a:spcPts val="0"/>
              </a:spcAft>
              <a:defRPr/>
            </a:lvl2pPr>
            <a:lvl3pPr marL="642938" lvl="2" indent="-128588" algn="ctr" rtl="0">
              <a:spcBef>
                <a:spcPts val="0"/>
              </a:spcBef>
              <a:spcAft>
                <a:spcPts val="0"/>
              </a:spcAft>
              <a:defRPr/>
            </a:lvl3pPr>
            <a:lvl4pPr marL="900113" lvl="3" indent="-128588" algn="ctr" rtl="0">
              <a:spcBef>
                <a:spcPts val="0"/>
              </a:spcBef>
              <a:spcAft>
                <a:spcPts val="0"/>
              </a:spcAft>
              <a:defRPr/>
            </a:lvl4pPr>
            <a:lvl5pPr marL="1157288" lvl="4" indent="-128588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31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836750" cy="10000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7836750" cy="320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00050" lvl="0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564356" lvl="1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728663" lvl="2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900113" lvl="3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064419" lvl="4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1321594" lvl="5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1578769" lvl="6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1835944" lvl="7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2093119" lvl="8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314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836750" cy="10000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121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00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50081" y="864394"/>
            <a:ext cx="7836694" cy="1735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50081" y="2650331"/>
            <a:ext cx="7836694" cy="592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43205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2025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4701159"/>
            <a:ext cx="9144000" cy="442341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2025"/>
          </a:p>
        </p:txBody>
      </p:sp>
    </p:spTree>
    <p:extLst>
      <p:ext uri="{BB962C8B-B14F-4D97-AF65-F5344CB8AC3E}">
        <p14:creationId xmlns:p14="http://schemas.microsoft.com/office/powerpoint/2010/main" val="8008688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Polymorphism </a:t>
            </a:r>
            <a:br>
              <a:rPr lang="en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Duck Typing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Python3 Object-Oriented Programming, </a:t>
            </a:r>
            <a:r>
              <a:rPr lang="en" sz="2000" u="none" strike="noStrike" cap="none" dirty="0" err="1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ch.</a:t>
            </a:r>
            <a:r>
              <a:rPr lang="en" sz="20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157119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000" u="none" strike="noStrike" cap="none" dirty="0">
                <a:solidFill>
                  <a:srgbClr val="FF9300"/>
                </a:solidFill>
                <a:sym typeface="Cabin"/>
              </a:rPr>
              <a:t>Review: Inheritance</a:t>
            </a:r>
          </a:p>
        </p:txBody>
      </p:sp>
      <p:sp>
        <p:nvSpPr>
          <p:cNvPr id="511" name="Shape 511"/>
          <p:cNvSpPr/>
          <p:nvPr/>
        </p:nvSpPr>
        <p:spPr>
          <a:xfrm>
            <a:off x="909101" y="4185016"/>
            <a:ext cx="7599899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423519" y="2163768"/>
            <a:ext cx="8284029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‘Subclasses’ are more specialized versions of a class, which </a:t>
            </a:r>
            <a:r>
              <a:rPr lang="en" sz="2300" u="none" strike="noStrike" cap="none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attributes and behaviors from their parent classes, and can introduce their own.  </a:t>
            </a: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61781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157119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000" dirty="0">
                <a:solidFill>
                  <a:srgbClr val="FF9300"/>
                </a:solidFill>
                <a:sym typeface="Cabin"/>
              </a:rPr>
              <a:t>Multiple </a:t>
            </a:r>
            <a:r>
              <a:rPr lang="en" sz="4000" u="none" strike="noStrike" cap="none" dirty="0">
                <a:solidFill>
                  <a:srgbClr val="FF9300"/>
                </a:solidFill>
                <a:sym typeface="Cabin"/>
              </a:rPr>
              <a:t>Inheritance</a:t>
            </a:r>
          </a:p>
        </p:txBody>
      </p:sp>
      <p:sp>
        <p:nvSpPr>
          <p:cNvPr id="511" name="Shape 511"/>
          <p:cNvSpPr/>
          <p:nvPr/>
        </p:nvSpPr>
        <p:spPr>
          <a:xfrm>
            <a:off x="909101" y="4185016"/>
            <a:ext cx="7599899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423519" y="2163768"/>
            <a:ext cx="8284029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objects can inherit from multiple parent classes.  This is known as multiple inheritance. </a:t>
            </a: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61781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2411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157119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000" dirty="0">
                <a:solidFill>
                  <a:srgbClr val="FF9300"/>
                </a:solidFill>
                <a:sym typeface="Cabin"/>
              </a:rPr>
              <a:t>Multiple </a:t>
            </a:r>
            <a:r>
              <a:rPr lang="en" sz="4000" u="none" strike="noStrike" cap="none" dirty="0">
                <a:solidFill>
                  <a:srgbClr val="FF9300"/>
                </a:solidFill>
                <a:sym typeface="Cabin"/>
              </a:rPr>
              <a:t>Inheritance</a:t>
            </a:r>
          </a:p>
        </p:txBody>
      </p:sp>
      <p:sp>
        <p:nvSpPr>
          <p:cNvPr id="511" name="Shape 511"/>
          <p:cNvSpPr/>
          <p:nvPr/>
        </p:nvSpPr>
        <p:spPr>
          <a:xfrm>
            <a:off x="909101" y="4185016"/>
            <a:ext cx="7599899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423519" y="2163767"/>
            <a:ext cx="8284029" cy="152482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practice, this isn’t always all that useful, and can lead to issues/bugs.  The way you are most likely to use it is something called a ‘</a:t>
            </a:r>
            <a:r>
              <a:rPr lang="en" sz="23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mixin</a:t>
            </a:r>
            <a:r>
              <a:rPr lang="en" sz="23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’, which is a way to reuse a discrete piece of code in objects of multiple classes.</a:t>
            </a: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61781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123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157119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000" dirty="0">
                <a:solidFill>
                  <a:srgbClr val="FF9300"/>
                </a:solidFill>
                <a:sym typeface="Cabin"/>
              </a:rPr>
              <a:t>Polymorphism</a:t>
            </a:r>
            <a:endParaRPr lang="en" sz="4000" u="none" strike="noStrike" cap="none" dirty="0">
              <a:solidFill>
                <a:srgbClr val="FF9300"/>
              </a:solidFill>
              <a:sym typeface="Cabin"/>
            </a:endParaRPr>
          </a:p>
        </p:txBody>
      </p:sp>
      <p:sp>
        <p:nvSpPr>
          <p:cNvPr id="511" name="Shape 511"/>
          <p:cNvSpPr/>
          <p:nvPr/>
        </p:nvSpPr>
        <p:spPr>
          <a:xfrm>
            <a:off x="909101" y="4185016"/>
            <a:ext cx="7599899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423519" y="2163767"/>
            <a:ext cx="8284029" cy="152482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Polymorphism refers to a way of designing your code such that it is not necessary to know which class an object belongs to in order to work with it. Think of DVDs &amp; Blu-ray disks.</a:t>
            </a: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61781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1657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/>
          <p:nvPr/>
        </p:nvSpPr>
        <p:spPr>
          <a:xfrm>
            <a:off x="909101" y="4161768"/>
            <a:ext cx="7599899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131737" y="232475"/>
            <a:ext cx="8872778" cy="457974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1800" u="none" strike="noStrike" cap="none" dirty="0">
                <a:solidFill>
                  <a:srgbClr val="FFFFFF"/>
                </a:solidFill>
                <a:latin typeface="Andale Mono" panose="020B0509000000000004" pitchFamily="49" charset="0"/>
                <a:ea typeface="Arial" charset="0"/>
                <a:cs typeface="Arial" charset="0"/>
                <a:sym typeface="Cabin"/>
              </a:rPr>
              <a:t>class </a:t>
            </a:r>
            <a:r>
              <a:rPr lang="en-US" sz="1800" u="none" strike="noStrike" cap="none" dirty="0" err="1">
                <a:solidFill>
                  <a:srgbClr val="FFFFFF"/>
                </a:solidFill>
                <a:latin typeface="Andale Mono" panose="020B0509000000000004" pitchFamily="49" charset="0"/>
                <a:ea typeface="Arial" charset="0"/>
                <a:cs typeface="Arial" charset="0"/>
                <a:sym typeface="Cabin"/>
              </a:rPr>
              <a:t>AudioFile</a:t>
            </a:r>
            <a:r>
              <a:rPr lang="en-US" sz="1800" u="none" strike="noStrike" cap="none" dirty="0">
                <a:solidFill>
                  <a:srgbClr val="FFFFFF"/>
                </a:solidFill>
                <a:latin typeface="Andale Mono" panose="020B0509000000000004" pitchFamily="49" charset="0"/>
                <a:ea typeface="Arial" charset="0"/>
                <a:cs typeface="Arial" charset="0"/>
                <a:sym typeface="Cabin"/>
              </a:rPr>
              <a:t>:</a:t>
            </a:r>
            <a:endParaRPr lang="en-US" sz="1800" dirty="0">
              <a:solidFill>
                <a:srgbClr val="FFFFFF"/>
              </a:solidFill>
              <a:latin typeface="Andale Mono" panose="020B0509000000000004" pitchFamily="49" charset="0"/>
              <a:ea typeface="Arial" charset="0"/>
              <a:cs typeface="Arial" charset="0"/>
              <a:sym typeface="Cabin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1800" u="none" strike="noStrike" cap="none" dirty="0">
                <a:solidFill>
                  <a:srgbClr val="FFFFFF"/>
                </a:solidFill>
                <a:latin typeface="Andale Mono" panose="020B0509000000000004" pitchFamily="49" charset="0"/>
                <a:ea typeface="Arial" charset="0"/>
                <a:cs typeface="Arial" charset="0"/>
                <a:sym typeface="Cabin"/>
              </a:rPr>
              <a:t>	</a:t>
            </a:r>
            <a:r>
              <a:rPr lang="en-US" sz="1800" u="none" strike="noStrike" cap="none" dirty="0" err="1">
                <a:solidFill>
                  <a:srgbClr val="FFFFFF"/>
                </a:solidFill>
                <a:latin typeface="Andale Mono" panose="020B0509000000000004" pitchFamily="49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-US" sz="1800" dirty="0">
                <a:solidFill>
                  <a:srgbClr val="FFFFFF"/>
                </a:solidFill>
                <a:latin typeface="Andale Mono" panose="020B0509000000000004" pitchFamily="49" charset="0"/>
                <a:ea typeface="Arial" charset="0"/>
                <a:cs typeface="Arial" charset="0"/>
                <a:sym typeface="Cabin"/>
              </a:rPr>
              <a:t> __</a:t>
            </a:r>
            <a:r>
              <a:rPr lang="en-US" sz="1800" dirty="0" err="1">
                <a:solidFill>
                  <a:srgbClr val="FFFFFF"/>
                </a:solidFill>
                <a:latin typeface="Andale Mono" panose="020B0509000000000004" pitchFamily="49" charset="0"/>
                <a:ea typeface="Arial" charset="0"/>
                <a:cs typeface="Arial" charset="0"/>
                <a:sym typeface="Cabin"/>
              </a:rPr>
              <a:t>init</a:t>
            </a:r>
            <a:r>
              <a:rPr lang="en-US" sz="1800" dirty="0">
                <a:solidFill>
                  <a:srgbClr val="FFFFFF"/>
                </a:solidFill>
                <a:latin typeface="Andale Mono" panose="020B0509000000000004" pitchFamily="49" charset="0"/>
                <a:ea typeface="Arial" charset="0"/>
                <a:cs typeface="Arial" charset="0"/>
                <a:sym typeface="Cabin"/>
              </a:rPr>
              <a:t>__(self, filename):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1800" u="none" strike="noStrike" cap="none" dirty="0">
                <a:solidFill>
                  <a:srgbClr val="FFFFFF"/>
                </a:solidFill>
                <a:latin typeface="Andale Mono" panose="020B0509000000000004" pitchFamily="49" charset="0"/>
                <a:ea typeface="Arial" charset="0"/>
                <a:cs typeface="Arial" charset="0"/>
                <a:sym typeface="Cabin"/>
              </a:rPr>
              <a:t>		if not </a:t>
            </a:r>
            <a:r>
              <a:rPr lang="en-US" sz="1800" u="none" strike="noStrike" cap="none" dirty="0" err="1">
                <a:solidFill>
                  <a:srgbClr val="FFFFFF"/>
                </a:solidFill>
                <a:latin typeface="Andale Mono" panose="020B0509000000000004" pitchFamily="49" charset="0"/>
                <a:ea typeface="Arial" charset="0"/>
                <a:cs typeface="Arial" charset="0"/>
                <a:sym typeface="Cabin"/>
              </a:rPr>
              <a:t>filename.endswith</a:t>
            </a:r>
            <a:r>
              <a:rPr lang="en-US" sz="1800" u="none" strike="noStrike" cap="none" dirty="0">
                <a:solidFill>
                  <a:srgbClr val="FFFFFF"/>
                </a:solidFill>
                <a:latin typeface="Andale Mono" panose="020B0509000000000004" pitchFamily="49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1800" u="none" strike="noStrike" cap="none" dirty="0" err="1">
                <a:solidFill>
                  <a:srgbClr val="FFFFFF"/>
                </a:solidFill>
                <a:latin typeface="Andale Mono" panose="020B0509000000000004" pitchFamily="49" charset="0"/>
                <a:ea typeface="Arial" charset="0"/>
                <a:cs typeface="Arial" charset="0"/>
                <a:sym typeface="Cabin"/>
              </a:rPr>
              <a:t>self.ext</a:t>
            </a:r>
            <a:r>
              <a:rPr lang="en-US" sz="1800" u="none" strike="noStrike" cap="none" dirty="0">
                <a:solidFill>
                  <a:srgbClr val="FFFFFF"/>
                </a:solidFill>
                <a:latin typeface="Andale Mono" panose="020B0509000000000004" pitchFamily="49" charset="0"/>
                <a:ea typeface="Arial" charset="0"/>
                <a:cs typeface="Arial" charset="0"/>
                <a:sym typeface="Cabin"/>
              </a:rPr>
              <a:t>):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1800" dirty="0">
                <a:solidFill>
                  <a:srgbClr val="FFFFFF"/>
                </a:solidFill>
                <a:latin typeface="Andale Mono" panose="020B0509000000000004" pitchFamily="49" charset="0"/>
                <a:ea typeface="Arial" charset="0"/>
                <a:cs typeface="Arial" charset="0"/>
                <a:sym typeface="Cabin"/>
              </a:rPr>
              <a:t>			raise Exception(“Bad format”)</a:t>
            </a:r>
            <a:endParaRPr lang="en" sz="1800" dirty="0">
              <a:solidFill>
                <a:srgbClr val="FFFFFF"/>
              </a:solidFill>
              <a:latin typeface="Andale Mono" panose="020B0509000000000004" pitchFamily="49" charset="0"/>
              <a:ea typeface="Arial" charset="0"/>
              <a:cs typeface="Arial" charset="0"/>
              <a:sym typeface="Cabin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dirty="0">
                <a:solidFill>
                  <a:srgbClr val="FFFFFF"/>
                </a:solidFill>
                <a:latin typeface="Andale Mono" panose="020B0509000000000004" pitchFamily="49" charset="0"/>
                <a:ea typeface="Arial" charset="0"/>
                <a:cs typeface="Arial" charset="0"/>
                <a:sym typeface="Cabin"/>
              </a:rPr>
              <a:t>	</a:t>
            </a:r>
            <a:r>
              <a:rPr lang="en" sz="1800" dirty="0" err="1">
                <a:solidFill>
                  <a:srgbClr val="FFFFFF"/>
                </a:solidFill>
                <a:latin typeface="Andale Mono" panose="020B0509000000000004" pitchFamily="49" charset="0"/>
                <a:ea typeface="Arial" charset="0"/>
                <a:cs typeface="Arial" charset="0"/>
                <a:sym typeface="Cabin"/>
              </a:rPr>
              <a:t>self.filename</a:t>
            </a:r>
            <a:r>
              <a:rPr lang="en" sz="1800" dirty="0">
                <a:solidFill>
                  <a:srgbClr val="FFFFFF"/>
                </a:solidFill>
                <a:latin typeface="Andale Mono" panose="020B0509000000000004" pitchFamily="49" charset="0"/>
                <a:ea typeface="Arial" charset="0"/>
                <a:cs typeface="Arial" charset="0"/>
                <a:sym typeface="Cabin"/>
              </a:rPr>
              <a:t> = filename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1800" dirty="0">
              <a:solidFill>
                <a:srgbClr val="FFFFFF"/>
              </a:solidFill>
              <a:latin typeface="Andale Mono" panose="020B0509000000000004" pitchFamily="49" charset="0"/>
              <a:ea typeface="Arial" charset="0"/>
              <a:cs typeface="Arial" charset="0"/>
              <a:sym typeface="Cabin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1800" dirty="0">
                <a:solidFill>
                  <a:srgbClr val="FFFFFF"/>
                </a:solidFill>
                <a:latin typeface="Andale Mono" panose="020B0509000000000004" pitchFamily="49" charset="0"/>
                <a:ea typeface="Arial" charset="0"/>
                <a:cs typeface="Arial" charset="0"/>
                <a:sym typeface="Cabin"/>
              </a:rPr>
              <a:t>class MP3File(</a:t>
            </a:r>
            <a:r>
              <a:rPr lang="en-US" sz="1800" dirty="0" err="1">
                <a:solidFill>
                  <a:srgbClr val="FFFFFF"/>
                </a:solidFill>
                <a:latin typeface="Andale Mono" panose="020B0509000000000004" pitchFamily="49" charset="0"/>
                <a:ea typeface="Arial" charset="0"/>
                <a:cs typeface="Arial" charset="0"/>
                <a:sym typeface="Cabin"/>
              </a:rPr>
              <a:t>AudioFile</a:t>
            </a:r>
            <a:r>
              <a:rPr lang="en-US" sz="1800" dirty="0">
                <a:solidFill>
                  <a:srgbClr val="FFFFFF"/>
                </a:solidFill>
                <a:latin typeface="Andale Mono" panose="020B0509000000000004" pitchFamily="49" charset="0"/>
                <a:ea typeface="Arial" charset="0"/>
                <a:cs typeface="Arial" charset="0"/>
                <a:sym typeface="Cabin"/>
              </a:rPr>
              <a:t>):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1800" dirty="0">
                <a:solidFill>
                  <a:srgbClr val="FFFFFF"/>
                </a:solidFill>
                <a:latin typeface="Andale Mono" panose="020B0509000000000004" pitchFamily="49" charset="0"/>
                <a:ea typeface="Arial" charset="0"/>
                <a:cs typeface="Arial" charset="0"/>
                <a:sym typeface="Cabin"/>
              </a:rPr>
              <a:t>	</a:t>
            </a:r>
            <a:r>
              <a:rPr lang="en-US" sz="1800" dirty="0" err="1">
                <a:solidFill>
                  <a:srgbClr val="FFFFFF"/>
                </a:solidFill>
                <a:latin typeface="Andale Mono" panose="020B0509000000000004" pitchFamily="49" charset="0"/>
                <a:ea typeface="Arial" charset="0"/>
                <a:cs typeface="Arial" charset="0"/>
                <a:sym typeface="Cabin"/>
              </a:rPr>
              <a:t>ext</a:t>
            </a:r>
            <a:r>
              <a:rPr lang="en-US" sz="1800" dirty="0">
                <a:solidFill>
                  <a:srgbClr val="FFFFFF"/>
                </a:solidFill>
                <a:latin typeface="Andale Mono" panose="020B0509000000000004" pitchFamily="49" charset="0"/>
                <a:ea typeface="Arial" charset="0"/>
                <a:cs typeface="Arial" charset="0"/>
                <a:sym typeface="Cabin"/>
              </a:rPr>
              <a:t> = ‘mp3’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1800" dirty="0">
                <a:solidFill>
                  <a:srgbClr val="FFFFFF"/>
                </a:solidFill>
                <a:latin typeface="Andale Mono" panose="020B0509000000000004" pitchFamily="49" charset="0"/>
                <a:ea typeface="Arial" charset="0"/>
                <a:cs typeface="Arial" charset="0"/>
                <a:sym typeface="Cabin"/>
              </a:rPr>
              <a:t>	</a:t>
            </a:r>
            <a:r>
              <a:rPr lang="en-US" sz="1800" dirty="0" err="1">
                <a:solidFill>
                  <a:srgbClr val="FFFFFF"/>
                </a:solidFill>
                <a:latin typeface="Andale Mono" panose="020B0509000000000004" pitchFamily="49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-US" sz="1800" dirty="0">
                <a:solidFill>
                  <a:srgbClr val="FFFFFF"/>
                </a:solidFill>
                <a:latin typeface="Andale Mono" panose="020B0509000000000004" pitchFamily="49" charset="0"/>
                <a:ea typeface="Arial" charset="0"/>
                <a:cs typeface="Arial" charset="0"/>
                <a:sym typeface="Cabin"/>
              </a:rPr>
              <a:t> play(self):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1800" dirty="0">
                <a:solidFill>
                  <a:srgbClr val="FFFFFF"/>
                </a:solidFill>
                <a:latin typeface="Andale Mono" panose="020B0509000000000004" pitchFamily="49" charset="0"/>
                <a:ea typeface="Arial" charset="0"/>
                <a:cs typeface="Arial" charset="0"/>
                <a:sym typeface="Cabin"/>
              </a:rPr>
              <a:t>		print(‘playing {} as mp3”.format(</a:t>
            </a:r>
            <a:r>
              <a:rPr lang="en-US" sz="1800" dirty="0" err="1">
                <a:solidFill>
                  <a:srgbClr val="FFFFFF"/>
                </a:solidFill>
                <a:latin typeface="Andale Mono" panose="020B0509000000000004" pitchFamily="49" charset="0"/>
                <a:ea typeface="Arial" charset="0"/>
                <a:cs typeface="Arial" charset="0"/>
                <a:sym typeface="Cabin"/>
              </a:rPr>
              <a:t>self.filename</a:t>
            </a:r>
            <a:r>
              <a:rPr lang="en-US" sz="1800" dirty="0">
                <a:solidFill>
                  <a:srgbClr val="FFFFFF"/>
                </a:solidFill>
                <a:latin typeface="Andale Mono" panose="020B0509000000000004" pitchFamily="49" charset="0"/>
                <a:ea typeface="Arial" charset="0"/>
                <a:cs typeface="Arial" charset="0"/>
                <a:sym typeface="Cabin"/>
              </a:rPr>
              <a:t>))</a:t>
            </a:r>
            <a:endParaRPr lang="en" sz="1800" dirty="0">
              <a:solidFill>
                <a:srgbClr val="FFFFFF"/>
              </a:solidFill>
              <a:latin typeface="Andale Mono" panose="020B0509000000000004" pitchFamily="49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8" name="Shape 510">
            <a:extLst>
              <a:ext uri="{FF2B5EF4-FFF2-40B4-BE49-F238E27FC236}">
                <a16:creationId xmlns:a16="http://schemas.microsoft.com/office/drawing/2014/main" id="{B9E03985-C3B9-A248-8A16-6E57241F78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0081" y="428626"/>
            <a:ext cx="7037078" cy="36953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000" u="none" strike="noStrike" cap="none" dirty="0">
                <a:solidFill>
                  <a:srgbClr val="FF9300"/>
                </a:solidFill>
                <a:sym typeface="Cabin"/>
              </a:rPr>
              <a:t>Polymorphism Example</a:t>
            </a:r>
          </a:p>
        </p:txBody>
      </p:sp>
    </p:spTree>
    <p:extLst>
      <p:ext uri="{BB962C8B-B14F-4D97-AF65-F5344CB8AC3E}">
        <p14:creationId xmlns:p14="http://schemas.microsoft.com/office/powerpoint/2010/main" val="4258886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688007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000" u="none" strike="noStrike" cap="none" dirty="0">
                <a:solidFill>
                  <a:srgbClr val="FF9300"/>
                </a:solidFill>
                <a:sym typeface="Cabin"/>
              </a:rPr>
              <a:t>Duck Typing and </a:t>
            </a:r>
            <a:r>
              <a:rPr lang="en" sz="4000" dirty="0">
                <a:solidFill>
                  <a:srgbClr val="FF9300"/>
                </a:solidFill>
                <a:sym typeface="Cabin"/>
              </a:rPr>
              <a:t>ABCs</a:t>
            </a:r>
            <a:endParaRPr lang="en" sz="4000" u="none" strike="noStrike" cap="none" dirty="0">
              <a:solidFill>
                <a:srgbClr val="FF9300"/>
              </a:solidFill>
              <a:sym typeface="Cabin"/>
            </a:endParaRPr>
          </a:p>
        </p:txBody>
      </p:sp>
      <p:sp>
        <p:nvSpPr>
          <p:cNvPr id="511" name="Shape 511"/>
          <p:cNvSpPr/>
          <p:nvPr/>
        </p:nvSpPr>
        <p:spPr>
          <a:xfrm>
            <a:off x="909101" y="4185016"/>
            <a:ext cx="7599899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423519" y="2163767"/>
            <a:ext cx="8284029" cy="152482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has a powerful feature known as duck typing, which is a reference to the saying that “if it walks like a duck and quacks like a duck…”</a:t>
            </a: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99801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688007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000" u="none" strike="noStrike" cap="none" dirty="0">
                <a:solidFill>
                  <a:srgbClr val="FF9300"/>
                </a:solidFill>
                <a:sym typeface="Cabin"/>
              </a:rPr>
              <a:t>Duck Typing and </a:t>
            </a:r>
            <a:r>
              <a:rPr lang="en" sz="4000" dirty="0">
                <a:solidFill>
                  <a:srgbClr val="FF9300"/>
                </a:solidFill>
                <a:sym typeface="Cabin"/>
              </a:rPr>
              <a:t>ABCs</a:t>
            </a:r>
            <a:endParaRPr lang="en" sz="4000" u="none" strike="noStrike" cap="none" dirty="0">
              <a:solidFill>
                <a:srgbClr val="FF9300"/>
              </a:solidFill>
              <a:sym typeface="Cabin"/>
            </a:endParaRPr>
          </a:p>
        </p:txBody>
      </p:sp>
      <p:sp>
        <p:nvSpPr>
          <p:cNvPr id="511" name="Shape 511"/>
          <p:cNvSpPr/>
          <p:nvPr/>
        </p:nvSpPr>
        <p:spPr>
          <a:xfrm>
            <a:off x="909101" y="4185016"/>
            <a:ext cx="7599899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423519" y="2163767"/>
            <a:ext cx="8284029" cy="152482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ABCs are a way of leveraging duck typing, allowing you to create objects that have properties and behaviors that allow them to be treated like members of core </a:t>
            </a:r>
            <a:r>
              <a:rPr lang="en" sz="23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base classes.</a:t>
            </a: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365385129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283</Words>
  <Application>Microsoft Macintosh PowerPoint</Application>
  <PresentationFormat>On-screen Show (16:9)</PresentationFormat>
  <Paragraphs>27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ヒラギノ角ゴ ProN W3</vt:lpstr>
      <vt:lpstr>Andale Mono</vt:lpstr>
      <vt:lpstr>Arial</vt:lpstr>
      <vt:lpstr>Cabin</vt:lpstr>
      <vt:lpstr>Gill Sans</vt:lpstr>
      <vt:lpstr>Title &amp; Subtitle</vt:lpstr>
      <vt:lpstr>Polymorphism  and Duck Typing</vt:lpstr>
      <vt:lpstr>Review: Inheritance</vt:lpstr>
      <vt:lpstr>Multiple Inheritance</vt:lpstr>
      <vt:lpstr>Multiple Inheritance</vt:lpstr>
      <vt:lpstr>Polymorphism</vt:lpstr>
      <vt:lpstr>Polymorphism Example</vt:lpstr>
      <vt:lpstr>Duck Typing and ABCs</vt:lpstr>
      <vt:lpstr>Duck Typing and ABCs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Objects</dc:title>
  <cp:lastModifiedBy>Joshua Allan Westgard</cp:lastModifiedBy>
  <cp:revision>66</cp:revision>
  <dcterms:modified xsi:type="dcterms:W3CDTF">2018-04-18T16:55:39Z</dcterms:modified>
</cp:coreProperties>
</file>