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79" r:id="rId4"/>
    <p:sldId id="281" r:id="rId5"/>
    <p:sldId id="282" r:id="rId6"/>
    <p:sldId id="278" r:id="rId7"/>
    <p:sldId id="284" r:id="rId8"/>
    <p:sldId id="285" r:id="rId9"/>
    <p:sldId id="286" r:id="rId10"/>
    <p:sldId id="287" r:id="rId11"/>
    <p:sldId id="277" r:id="rId12"/>
    <p:sldId id="302" r:id="rId13"/>
    <p:sldId id="280" r:id="rId14"/>
    <p:sldId id="276" r:id="rId15"/>
    <p:sldId id="275" r:id="rId16"/>
    <p:sldId id="299" r:id="rId17"/>
    <p:sldId id="272" r:id="rId18"/>
    <p:sldId id="300" r:id="rId19"/>
    <p:sldId id="274" r:id="rId20"/>
    <p:sldId id="269" r:id="rId21"/>
    <p:sldId id="258" r:id="rId22"/>
    <p:sldId id="262" r:id="rId23"/>
    <p:sldId id="263" r:id="rId24"/>
    <p:sldId id="273" r:id="rId25"/>
    <p:sldId id="270" r:id="rId26"/>
    <p:sldId id="301" r:id="rId27"/>
    <p:sldId id="261" r:id="rId28"/>
    <p:sldId id="265" r:id="rId29"/>
    <p:sldId id="271" r:id="rId30"/>
    <p:sldId id="288" r:id="rId31"/>
    <p:sldId id="289" r:id="rId32"/>
    <p:sldId id="290" r:id="rId33"/>
    <p:sldId id="291" r:id="rId34"/>
    <p:sldId id="292" r:id="rId35"/>
    <p:sldId id="303" r:id="rId36"/>
    <p:sldId id="293" r:id="rId37"/>
    <p:sldId id="294"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04E6D-EF6B-4723-A6F5-65513E9E44D5}" v="2" dt="2021-10-26T21:53:42.482"/>
    <p1510:client id="{67352345-C727-4EEA-BAA6-592172459E47}" v="684" dt="2021-10-28T15:08:23.695"/>
    <p1510:client id="{941D4591-946B-4EF1-BFD0-5BAB1EE3E31E}" v="21" dt="2021-11-02T21:55:27.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4"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Delaporte" userId="nHcusYXEwD5icPE/Tznht8vafIpQWSrPYqH6K+NvbVs=" providerId="None" clId="Web-{941D4591-946B-4EF1-BFD0-5BAB1EE3E31E}"/>
    <pc:docChg chg="addSld modSld">
      <pc:chgData name="Edward Delaporte" userId="nHcusYXEwD5icPE/Tznht8vafIpQWSrPYqH6K+NvbVs=" providerId="None" clId="Web-{941D4591-946B-4EF1-BFD0-5BAB1EE3E31E}" dt="2021-11-02T21:55:27.814" v="18" actId="14100"/>
      <pc:docMkLst>
        <pc:docMk/>
      </pc:docMkLst>
      <pc:sldChg chg="addSp delSp modSp">
        <pc:chgData name="Edward Delaporte" userId="nHcusYXEwD5icPE/Tznht8vafIpQWSrPYqH6K+NvbVs=" providerId="None" clId="Web-{941D4591-946B-4EF1-BFD0-5BAB1EE3E31E}" dt="2021-11-02T21:54:32.892" v="14" actId="1076"/>
        <pc:sldMkLst>
          <pc:docMk/>
          <pc:sldMk cId="3674145694" sldId="292"/>
        </pc:sldMkLst>
        <pc:spChg chg="del mod">
          <ac:chgData name="Edward Delaporte" userId="nHcusYXEwD5icPE/Tznht8vafIpQWSrPYqH6K+NvbVs=" providerId="None" clId="Web-{941D4591-946B-4EF1-BFD0-5BAB1EE3E31E}" dt="2021-11-02T21:54:07.548" v="9"/>
          <ac:spMkLst>
            <pc:docMk/>
            <pc:sldMk cId="3674145694" sldId="292"/>
            <ac:spMk id="3" creationId="{AAA88F4C-2FF6-4088-9EA2-21A09A697567}"/>
          </ac:spMkLst>
        </pc:spChg>
        <pc:spChg chg="add del mod">
          <ac:chgData name="Edward Delaporte" userId="nHcusYXEwD5icPE/Tznht8vafIpQWSrPYqH6K+NvbVs=" providerId="None" clId="Web-{941D4591-946B-4EF1-BFD0-5BAB1EE3E31E}" dt="2021-11-02T21:54:21.032" v="11"/>
          <ac:spMkLst>
            <pc:docMk/>
            <pc:sldMk cId="3674145694" sldId="292"/>
            <ac:spMk id="6" creationId="{6694EC79-6DD4-4F49-A1A8-2CBC085BFA6B}"/>
          </ac:spMkLst>
        </pc:spChg>
        <pc:picChg chg="add mod ord">
          <ac:chgData name="Edward Delaporte" userId="nHcusYXEwD5icPE/Tznht8vafIpQWSrPYqH6K+NvbVs=" providerId="None" clId="Web-{941D4591-946B-4EF1-BFD0-5BAB1EE3E31E}" dt="2021-11-02T21:54:32.892" v="14" actId="1076"/>
          <ac:picMkLst>
            <pc:docMk/>
            <pc:sldMk cId="3674145694" sldId="292"/>
            <ac:picMk id="4" creationId="{CE85E482-7D68-430C-B0EF-83942EE9C71A}"/>
          </ac:picMkLst>
        </pc:picChg>
      </pc:sldChg>
      <pc:sldChg chg="addSp modSp">
        <pc:chgData name="Edward Delaporte" userId="nHcusYXEwD5icPE/Tznht8vafIpQWSrPYqH6K+NvbVs=" providerId="None" clId="Web-{941D4591-946B-4EF1-BFD0-5BAB1EE3E31E}" dt="2021-11-02T21:55:27.814" v="18" actId="14100"/>
        <pc:sldMkLst>
          <pc:docMk/>
          <pc:sldMk cId="2484492119" sldId="296"/>
        </pc:sldMkLst>
        <pc:picChg chg="add mod">
          <ac:chgData name="Edward Delaporte" userId="nHcusYXEwD5icPE/Tznht8vafIpQWSrPYqH6K+NvbVs=" providerId="None" clId="Web-{941D4591-946B-4EF1-BFD0-5BAB1EE3E31E}" dt="2021-11-02T21:55:27.814" v="18" actId="14100"/>
          <ac:picMkLst>
            <pc:docMk/>
            <pc:sldMk cId="2484492119" sldId="296"/>
            <ac:picMk id="4" creationId="{01F9E6A5-1381-4A92-A8A4-F4398588E1C0}"/>
          </ac:picMkLst>
        </pc:picChg>
      </pc:sldChg>
      <pc:sldChg chg="delSp add replId">
        <pc:chgData name="Edward Delaporte" userId="nHcusYXEwD5icPE/Tznht8vafIpQWSrPYqH6K+NvbVs=" providerId="None" clId="Web-{941D4591-946B-4EF1-BFD0-5BAB1EE3E31E}" dt="2021-11-02T21:55:02.689" v="15"/>
        <pc:sldMkLst>
          <pc:docMk/>
          <pc:sldMk cId="2517219004" sldId="303"/>
        </pc:sldMkLst>
        <pc:picChg chg="del">
          <ac:chgData name="Edward Delaporte" userId="nHcusYXEwD5icPE/Tznht8vafIpQWSrPYqH6K+NvbVs=" providerId="None" clId="Web-{941D4591-946B-4EF1-BFD0-5BAB1EE3E31E}" dt="2021-11-02T21:55:02.689" v="15"/>
          <ac:picMkLst>
            <pc:docMk/>
            <pc:sldMk cId="2517219004" sldId="303"/>
            <ac:picMk id="4" creationId="{CE85E482-7D68-430C-B0EF-83942EE9C71A}"/>
          </ac:picMkLst>
        </pc:picChg>
      </pc:sldChg>
    </pc:docChg>
  </pc:docChgLst>
  <pc:docChgLst>
    <pc:chgData name="Edward Delaporte" userId="nHcusYXEwD5icPE/Tznht8vafIpQWSrPYqH6K+NvbVs=" providerId="None" clId="Web-{04004E6D-EF6B-4723-A6F5-65513E9E44D5}"/>
    <pc:docChg chg="addSld">
      <pc:chgData name="Edward Delaporte" userId="nHcusYXEwD5icPE/Tznht8vafIpQWSrPYqH6K+NvbVs=" providerId="None" clId="Web-{04004E6D-EF6B-4723-A6F5-65513E9E44D5}" dt="2021-10-26T21:09:12.049" v="0"/>
      <pc:docMkLst>
        <pc:docMk/>
      </pc:docMkLst>
      <pc:sldChg chg="add replId">
        <pc:chgData name="Edward Delaporte" userId="nHcusYXEwD5icPE/Tznht8vafIpQWSrPYqH6K+NvbVs=" providerId="None" clId="Web-{04004E6D-EF6B-4723-A6F5-65513E9E44D5}" dt="2021-10-26T21:09:12.049" v="0"/>
        <pc:sldMkLst>
          <pc:docMk/>
          <pc:sldMk cId="3062854864" sldId="288"/>
        </pc:sldMkLst>
      </pc:sldChg>
    </pc:docChg>
  </pc:docChgLst>
  <pc:docChgLst>
    <pc:chgData name="Edward Delaporte" userId="nHcusYXEwD5icPE/Tznht8vafIpQWSrPYqH6K+NvbVs=" providerId="None" clId="Web-{67352345-C727-4EEA-BAA6-592172459E47}"/>
    <pc:docChg chg="addSld delSld modSld sldOrd">
      <pc:chgData name="Edward Delaporte" userId="nHcusYXEwD5icPE/Tznht8vafIpQWSrPYqH6K+NvbVs=" providerId="None" clId="Web-{67352345-C727-4EEA-BAA6-592172459E47}" dt="2021-10-28T15:08:22.945" v="690" actId="20577"/>
      <pc:docMkLst>
        <pc:docMk/>
      </pc:docMkLst>
      <pc:sldChg chg="modSp add ord replId">
        <pc:chgData name="Edward Delaporte" userId="nHcusYXEwD5icPE/Tznht8vafIpQWSrPYqH6K+NvbVs=" providerId="None" clId="Web-{67352345-C727-4EEA-BAA6-592172459E47}" dt="2021-10-28T14:48:22.275" v="76" actId="20577"/>
        <pc:sldMkLst>
          <pc:docMk/>
          <pc:sldMk cId="3244239513" sldId="288"/>
        </pc:sldMkLst>
        <pc:spChg chg="mod">
          <ac:chgData name="Edward Delaporte" userId="nHcusYXEwD5icPE/Tznht8vafIpQWSrPYqH6K+NvbVs=" providerId="None" clId="Web-{67352345-C727-4EEA-BAA6-592172459E47}" dt="2021-10-28T14:47:30.728" v="17" actId="20577"/>
          <ac:spMkLst>
            <pc:docMk/>
            <pc:sldMk cId="3244239513" sldId="288"/>
            <ac:spMk id="2" creationId="{EE688F74-EDD8-4B7E-A52D-6557D701C983}"/>
          </ac:spMkLst>
        </pc:spChg>
        <pc:spChg chg="mod">
          <ac:chgData name="Edward Delaporte" userId="nHcusYXEwD5icPE/Tznht8vafIpQWSrPYqH6K+NvbVs=" providerId="None" clId="Web-{67352345-C727-4EEA-BAA6-592172459E47}" dt="2021-10-28T14:48:22.275" v="76" actId="20577"/>
          <ac:spMkLst>
            <pc:docMk/>
            <pc:sldMk cId="3244239513" sldId="288"/>
            <ac:spMk id="3" creationId="{AAA88F4C-2FF6-4088-9EA2-21A09A697567}"/>
          </ac:spMkLst>
        </pc:spChg>
      </pc:sldChg>
      <pc:sldChg chg="modSp add replId">
        <pc:chgData name="Edward Delaporte" userId="nHcusYXEwD5icPE/Tznht8vafIpQWSrPYqH6K+NvbVs=" providerId="None" clId="Web-{67352345-C727-4EEA-BAA6-592172459E47}" dt="2021-10-28T14:49:23.227" v="127" actId="20577"/>
        <pc:sldMkLst>
          <pc:docMk/>
          <pc:sldMk cId="557153790" sldId="289"/>
        </pc:sldMkLst>
        <pc:spChg chg="mod">
          <ac:chgData name="Edward Delaporte" userId="nHcusYXEwD5icPE/Tznht8vafIpQWSrPYqH6K+NvbVs=" providerId="None" clId="Web-{67352345-C727-4EEA-BAA6-592172459E47}" dt="2021-10-28T14:49:23.227" v="127" actId="20577"/>
          <ac:spMkLst>
            <pc:docMk/>
            <pc:sldMk cId="557153790" sldId="289"/>
            <ac:spMk id="3" creationId="{AAA88F4C-2FF6-4088-9EA2-21A09A697567}"/>
          </ac:spMkLst>
        </pc:spChg>
      </pc:sldChg>
      <pc:sldChg chg="modSp add replId">
        <pc:chgData name="Edward Delaporte" userId="nHcusYXEwD5icPE/Tznht8vafIpQWSrPYqH6K+NvbVs=" providerId="None" clId="Web-{67352345-C727-4EEA-BAA6-592172459E47}" dt="2021-10-28T14:51:22.209" v="259" actId="20577"/>
        <pc:sldMkLst>
          <pc:docMk/>
          <pc:sldMk cId="988194219" sldId="290"/>
        </pc:sldMkLst>
        <pc:spChg chg="mod">
          <ac:chgData name="Edward Delaporte" userId="nHcusYXEwD5icPE/Tznht8vafIpQWSrPYqH6K+NvbVs=" providerId="None" clId="Web-{67352345-C727-4EEA-BAA6-592172459E47}" dt="2021-10-28T14:49:31.821" v="136" actId="20577"/>
          <ac:spMkLst>
            <pc:docMk/>
            <pc:sldMk cId="988194219" sldId="290"/>
            <ac:spMk id="2" creationId="{EE688F74-EDD8-4B7E-A52D-6557D701C983}"/>
          </ac:spMkLst>
        </pc:spChg>
        <pc:spChg chg="mod">
          <ac:chgData name="Edward Delaporte" userId="nHcusYXEwD5icPE/Tznht8vafIpQWSrPYqH6K+NvbVs=" providerId="None" clId="Web-{67352345-C727-4EEA-BAA6-592172459E47}" dt="2021-10-28T14:51:22.209" v="259" actId="20577"/>
          <ac:spMkLst>
            <pc:docMk/>
            <pc:sldMk cId="988194219" sldId="290"/>
            <ac:spMk id="3" creationId="{AAA88F4C-2FF6-4088-9EA2-21A09A697567}"/>
          </ac:spMkLst>
        </pc:spChg>
      </pc:sldChg>
      <pc:sldChg chg="add del replId">
        <pc:chgData name="Edward Delaporte" userId="nHcusYXEwD5icPE/Tznht8vafIpQWSrPYqH6K+NvbVs=" providerId="None" clId="Web-{67352345-C727-4EEA-BAA6-592172459E47}" dt="2021-10-28T14:51:44.490" v="263"/>
        <pc:sldMkLst>
          <pc:docMk/>
          <pc:sldMk cId="73548215" sldId="291"/>
        </pc:sldMkLst>
      </pc:sldChg>
      <pc:sldChg chg="modSp add replId">
        <pc:chgData name="Edward Delaporte" userId="nHcusYXEwD5icPE/Tznht8vafIpQWSrPYqH6K+NvbVs=" providerId="None" clId="Web-{67352345-C727-4EEA-BAA6-592172459E47}" dt="2021-10-28T14:55:56.299" v="324" actId="20577"/>
        <pc:sldMkLst>
          <pc:docMk/>
          <pc:sldMk cId="3453299661" sldId="291"/>
        </pc:sldMkLst>
        <pc:spChg chg="mod">
          <ac:chgData name="Edward Delaporte" userId="nHcusYXEwD5icPE/Tznht8vafIpQWSrPYqH6K+NvbVs=" providerId="None" clId="Web-{67352345-C727-4EEA-BAA6-592172459E47}" dt="2021-10-28T14:55:56.299" v="324" actId="20577"/>
          <ac:spMkLst>
            <pc:docMk/>
            <pc:sldMk cId="3453299661" sldId="291"/>
            <ac:spMk id="3" creationId="{AAA88F4C-2FF6-4088-9EA2-21A09A697567}"/>
          </ac:spMkLst>
        </pc:spChg>
      </pc:sldChg>
      <pc:sldChg chg="add del replId">
        <pc:chgData name="Edward Delaporte" userId="nHcusYXEwD5icPE/Tznht8vafIpQWSrPYqH6K+NvbVs=" providerId="None" clId="Web-{67352345-C727-4EEA-BAA6-592172459E47}" dt="2021-10-28T14:51:38.209" v="262"/>
        <pc:sldMkLst>
          <pc:docMk/>
          <pc:sldMk cId="2013984726" sldId="292"/>
        </pc:sldMkLst>
      </pc:sldChg>
      <pc:sldChg chg="modSp add ord replId">
        <pc:chgData name="Edward Delaporte" userId="nHcusYXEwD5icPE/Tznht8vafIpQWSrPYqH6K+NvbVs=" providerId="None" clId="Web-{67352345-C727-4EEA-BAA6-592172459E47}" dt="2021-10-28T14:57:47.204" v="393" actId="20577"/>
        <pc:sldMkLst>
          <pc:docMk/>
          <pc:sldMk cId="3674145694" sldId="292"/>
        </pc:sldMkLst>
        <pc:spChg chg="mod">
          <ac:chgData name="Edward Delaporte" userId="nHcusYXEwD5icPE/Tznht8vafIpQWSrPYqH6K+NvbVs=" providerId="None" clId="Web-{67352345-C727-4EEA-BAA6-592172459E47}" dt="2021-10-28T14:56:11.393" v="342" actId="20577"/>
          <ac:spMkLst>
            <pc:docMk/>
            <pc:sldMk cId="3674145694" sldId="292"/>
            <ac:spMk id="2" creationId="{EE688F74-EDD8-4B7E-A52D-6557D701C983}"/>
          </ac:spMkLst>
        </pc:spChg>
        <pc:spChg chg="mod">
          <ac:chgData name="Edward Delaporte" userId="nHcusYXEwD5icPE/Tznht8vafIpQWSrPYqH6K+NvbVs=" providerId="None" clId="Web-{67352345-C727-4EEA-BAA6-592172459E47}" dt="2021-10-28T14:57:47.204" v="393" actId="20577"/>
          <ac:spMkLst>
            <pc:docMk/>
            <pc:sldMk cId="3674145694" sldId="292"/>
            <ac:spMk id="3" creationId="{AAA88F4C-2FF6-4088-9EA2-21A09A697567}"/>
          </ac:spMkLst>
        </pc:spChg>
      </pc:sldChg>
      <pc:sldChg chg="modSp add replId">
        <pc:chgData name="Edward Delaporte" userId="nHcusYXEwD5icPE/Tznht8vafIpQWSrPYqH6K+NvbVs=" providerId="None" clId="Web-{67352345-C727-4EEA-BAA6-592172459E47}" dt="2021-10-28T14:58:45.781" v="490" actId="20577"/>
        <pc:sldMkLst>
          <pc:docMk/>
          <pc:sldMk cId="2789174257" sldId="293"/>
        </pc:sldMkLst>
        <pc:spChg chg="mod">
          <ac:chgData name="Edward Delaporte" userId="nHcusYXEwD5icPE/Tznht8vafIpQWSrPYqH6K+NvbVs=" providerId="None" clId="Web-{67352345-C727-4EEA-BAA6-592172459E47}" dt="2021-10-28T14:58:45.781" v="490" actId="20577"/>
          <ac:spMkLst>
            <pc:docMk/>
            <pc:sldMk cId="2789174257" sldId="293"/>
            <ac:spMk id="3" creationId="{AAA88F4C-2FF6-4088-9EA2-21A09A697567}"/>
          </ac:spMkLst>
        </pc:spChg>
      </pc:sldChg>
      <pc:sldChg chg="modSp add replId">
        <pc:chgData name="Edward Delaporte" userId="nHcusYXEwD5icPE/Tznht8vafIpQWSrPYqH6K+NvbVs=" providerId="None" clId="Web-{67352345-C727-4EEA-BAA6-592172459E47}" dt="2021-10-28T14:59:22.468" v="517" actId="20577"/>
        <pc:sldMkLst>
          <pc:docMk/>
          <pc:sldMk cId="2284783955" sldId="294"/>
        </pc:sldMkLst>
        <pc:spChg chg="mod">
          <ac:chgData name="Edward Delaporte" userId="nHcusYXEwD5icPE/Tznht8vafIpQWSrPYqH6K+NvbVs=" providerId="None" clId="Web-{67352345-C727-4EEA-BAA6-592172459E47}" dt="2021-10-28T14:59:22.468" v="517" actId="20577"/>
          <ac:spMkLst>
            <pc:docMk/>
            <pc:sldMk cId="2284783955" sldId="294"/>
            <ac:spMk id="3" creationId="{AAA88F4C-2FF6-4088-9EA2-21A09A697567}"/>
          </ac:spMkLst>
        </pc:spChg>
      </pc:sldChg>
      <pc:sldChg chg="modSp add replId">
        <pc:chgData name="Edward Delaporte" userId="nHcusYXEwD5icPE/Tznht8vafIpQWSrPYqH6K+NvbVs=" providerId="None" clId="Web-{67352345-C727-4EEA-BAA6-592172459E47}" dt="2021-10-28T15:00:54.389" v="562" actId="20577"/>
        <pc:sldMkLst>
          <pc:docMk/>
          <pc:sldMk cId="2269761433" sldId="295"/>
        </pc:sldMkLst>
        <pc:spChg chg="mod">
          <ac:chgData name="Edward Delaporte" userId="nHcusYXEwD5icPE/Tznht8vafIpQWSrPYqH6K+NvbVs=" providerId="None" clId="Web-{67352345-C727-4EEA-BAA6-592172459E47}" dt="2021-10-28T14:59:35.234" v="524" actId="20577"/>
          <ac:spMkLst>
            <pc:docMk/>
            <pc:sldMk cId="2269761433" sldId="295"/>
            <ac:spMk id="2" creationId="{EE688F74-EDD8-4B7E-A52D-6557D701C983}"/>
          </ac:spMkLst>
        </pc:spChg>
        <pc:spChg chg="mod">
          <ac:chgData name="Edward Delaporte" userId="nHcusYXEwD5icPE/Tznht8vafIpQWSrPYqH6K+NvbVs=" providerId="None" clId="Web-{67352345-C727-4EEA-BAA6-592172459E47}" dt="2021-10-28T15:00:54.389" v="562" actId="20577"/>
          <ac:spMkLst>
            <pc:docMk/>
            <pc:sldMk cId="2269761433" sldId="295"/>
            <ac:spMk id="3" creationId="{AAA88F4C-2FF6-4088-9EA2-21A09A697567}"/>
          </ac:spMkLst>
        </pc:spChg>
      </pc:sldChg>
      <pc:sldChg chg="modSp add replId">
        <pc:chgData name="Edward Delaporte" userId="nHcusYXEwD5icPE/Tznht8vafIpQWSrPYqH6K+NvbVs=" providerId="None" clId="Web-{67352345-C727-4EEA-BAA6-592172459E47}" dt="2021-10-28T15:01:42.154" v="573" actId="20577"/>
        <pc:sldMkLst>
          <pc:docMk/>
          <pc:sldMk cId="2484492119" sldId="296"/>
        </pc:sldMkLst>
        <pc:spChg chg="mod">
          <ac:chgData name="Edward Delaporte" userId="nHcusYXEwD5icPE/Tznht8vafIpQWSrPYqH6K+NvbVs=" providerId="None" clId="Web-{67352345-C727-4EEA-BAA6-592172459E47}" dt="2021-10-28T15:01:42.154" v="573" actId="20577"/>
          <ac:spMkLst>
            <pc:docMk/>
            <pc:sldMk cId="2484492119" sldId="296"/>
            <ac:spMk id="3" creationId="{AAA88F4C-2FF6-4088-9EA2-21A09A697567}"/>
          </ac:spMkLst>
        </pc:spChg>
      </pc:sldChg>
      <pc:sldChg chg="modSp add replId">
        <pc:chgData name="Edward Delaporte" userId="nHcusYXEwD5icPE/Tznht8vafIpQWSrPYqH6K+NvbVs=" providerId="None" clId="Web-{67352345-C727-4EEA-BAA6-592172459E47}" dt="2021-10-28T15:01:53.935" v="580" actId="20577"/>
        <pc:sldMkLst>
          <pc:docMk/>
          <pc:sldMk cId="2665332793" sldId="297"/>
        </pc:sldMkLst>
        <pc:spChg chg="mod">
          <ac:chgData name="Edward Delaporte" userId="nHcusYXEwD5icPE/Tznht8vafIpQWSrPYqH6K+NvbVs=" providerId="None" clId="Web-{67352345-C727-4EEA-BAA6-592172459E47}" dt="2021-10-28T15:01:49.888" v="579" actId="20577"/>
          <ac:spMkLst>
            <pc:docMk/>
            <pc:sldMk cId="2665332793" sldId="297"/>
            <ac:spMk id="2" creationId="{EE688F74-EDD8-4B7E-A52D-6557D701C983}"/>
          </ac:spMkLst>
        </pc:spChg>
        <pc:spChg chg="mod">
          <ac:chgData name="Edward Delaporte" userId="nHcusYXEwD5icPE/Tznht8vafIpQWSrPYqH6K+NvbVs=" providerId="None" clId="Web-{67352345-C727-4EEA-BAA6-592172459E47}" dt="2021-10-28T15:01:53.935" v="580" actId="20577"/>
          <ac:spMkLst>
            <pc:docMk/>
            <pc:sldMk cId="2665332793" sldId="297"/>
            <ac:spMk id="3" creationId="{AAA88F4C-2FF6-4088-9EA2-21A09A697567}"/>
          </ac:spMkLst>
        </pc:spChg>
      </pc:sldChg>
      <pc:sldChg chg="addSp delSp modSp add del replId">
        <pc:chgData name="Edward Delaporte" userId="nHcusYXEwD5icPE/Tznht8vafIpQWSrPYqH6K+NvbVs=" providerId="None" clId="Web-{67352345-C727-4EEA-BAA6-592172459E47}" dt="2021-10-28T15:02:49.278" v="598"/>
        <pc:sldMkLst>
          <pc:docMk/>
          <pc:sldMk cId="920107059" sldId="298"/>
        </pc:sldMkLst>
        <pc:spChg chg="mod">
          <ac:chgData name="Edward Delaporte" userId="nHcusYXEwD5icPE/Tznht8vafIpQWSrPYqH6K+NvbVs=" providerId="None" clId="Web-{67352345-C727-4EEA-BAA6-592172459E47}" dt="2021-10-28T15:02:18.637" v="589" actId="20577"/>
          <ac:spMkLst>
            <pc:docMk/>
            <pc:sldMk cId="920107059" sldId="298"/>
            <ac:spMk id="2" creationId="{EE688F74-EDD8-4B7E-A52D-6557D701C983}"/>
          </ac:spMkLst>
        </pc:spChg>
        <pc:spChg chg="add del mod">
          <ac:chgData name="Edward Delaporte" userId="nHcusYXEwD5icPE/Tznht8vafIpQWSrPYqH6K+NvbVs=" providerId="None" clId="Web-{67352345-C727-4EEA-BAA6-592172459E47}" dt="2021-10-28T15:02:32.340" v="594"/>
          <ac:spMkLst>
            <pc:docMk/>
            <pc:sldMk cId="920107059" sldId="298"/>
            <ac:spMk id="4" creationId="{2ED219AD-63BE-4F45-8565-84CDC6BAEAC3}"/>
          </ac:spMkLst>
        </pc:spChg>
        <pc:spChg chg="add del">
          <ac:chgData name="Edward Delaporte" userId="nHcusYXEwD5icPE/Tznht8vafIpQWSrPYqH6K+NvbVs=" providerId="None" clId="Web-{67352345-C727-4EEA-BAA6-592172459E47}" dt="2021-10-28T15:02:28.403" v="592"/>
          <ac:spMkLst>
            <pc:docMk/>
            <pc:sldMk cId="920107059" sldId="298"/>
            <ac:spMk id="5" creationId="{6A68A2A3-F845-4FC4-A0D1-DD12374DB880}"/>
          </ac:spMkLst>
        </pc:spChg>
        <pc:spChg chg="add del mod">
          <ac:chgData name="Edward Delaporte" userId="nHcusYXEwD5icPE/Tznht8vafIpQWSrPYqH6K+NvbVs=" providerId="None" clId="Web-{67352345-C727-4EEA-BAA6-592172459E47}" dt="2021-10-28T15:02:46.340" v="597"/>
          <ac:spMkLst>
            <pc:docMk/>
            <pc:sldMk cId="920107059" sldId="298"/>
            <ac:spMk id="6" creationId="{F69B7417-D957-48A0-9ADB-BF11BE498299}"/>
          </ac:spMkLst>
        </pc:spChg>
      </pc:sldChg>
      <pc:sldChg chg="add del replId">
        <pc:chgData name="Edward Delaporte" userId="nHcusYXEwD5icPE/Tznht8vafIpQWSrPYqH6K+NvbVs=" providerId="None" clId="Web-{67352345-C727-4EEA-BAA6-592172459E47}" dt="2021-10-28T15:02:55.887" v="600"/>
        <pc:sldMkLst>
          <pc:docMk/>
          <pc:sldMk cId="1627620104" sldId="298"/>
        </pc:sldMkLst>
      </pc:sldChg>
      <pc:sldChg chg="modSp add ord replId">
        <pc:chgData name="Edward Delaporte" userId="nHcusYXEwD5icPE/Tznht8vafIpQWSrPYqH6K+NvbVs=" providerId="None" clId="Web-{67352345-C727-4EEA-BAA6-592172459E47}" dt="2021-10-28T15:08:22.945" v="690" actId="20577"/>
        <pc:sldMkLst>
          <pc:docMk/>
          <pc:sldMk cId="2919469607" sldId="298"/>
        </pc:sldMkLst>
        <pc:spChg chg="mod">
          <ac:chgData name="Edward Delaporte" userId="nHcusYXEwD5icPE/Tznht8vafIpQWSrPYqH6K+NvbVs=" providerId="None" clId="Web-{67352345-C727-4EEA-BAA6-592172459E47}" dt="2021-10-28T15:08:22.945" v="690" actId="20577"/>
          <ac:spMkLst>
            <pc:docMk/>
            <pc:sldMk cId="2919469607" sldId="298"/>
            <ac:spMk id="2" creationId="{EE688F74-EDD8-4B7E-A52D-6557D701C983}"/>
          </ac:spMkLst>
        </pc:spChg>
        <pc:spChg chg="mod">
          <ac:chgData name="Edward Delaporte" userId="nHcusYXEwD5icPE/Tznht8vafIpQWSrPYqH6K+NvbVs=" providerId="None" clId="Web-{67352345-C727-4EEA-BAA6-592172459E47}" dt="2021-10-28T15:04:29.026" v="683" actId="20577"/>
          <ac:spMkLst>
            <pc:docMk/>
            <pc:sldMk cId="2919469607" sldId="298"/>
            <ac:spMk id="3" creationId="{AAA88F4C-2FF6-4088-9EA2-21A09A697567}"/>
          </ac:spMkLst>
        </pc:spChg>
      </pc:sldChg>
    </pc:docChg>
  </pc:docChgLst>
  <pc:docChgLst>
    <pc:chgData name="Edward Delaporte" clId="Web-{04004E6D-EF6B-4723-A6F5-65513E9E44D5}"/>
    <pc:docChg chg="delSld">
      <pc:chgData name="Edward Delaporte" userId="" providerId="" clId="Web-{04004E6D-EF6B-4723-A6F5-65513E9E44D5}" dt="2021-10-26T21:53:42.482" v="0"/>
      <pc:docMkLst>
        <pc:docMk/>
      </pc:docMkLst>
      <pc:sldChg chg="del">
        <pc:chgData name="Edward Delaporte" userId="" providerId="" clId="Web-{04004E6D-EF6B-4723-A6F5-65513E9E44D5}" dt="2021-10-26T21:53:42.482" v="0"/>
        <pc:sldMkLst>
          <pc:docMk/>
          <pc:sldMk cId="3062854864"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6166" y="1133061"/>
            <a:ext cx="11002618" cy="2376902"/>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626165" y="3602037"/>
            <a:ext cx="11002618" cy="275865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8304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76468" y="1084584"/>
            <a:ext cx="11181524" cy="105075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76470" y="2279722"/>
            <a:ext cx="11181522" cy="42992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73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96136" y="1168625"/>
            <a:ext cx="2628900" cy="5232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6652" y="1168625"/>
            <a:ext cx="8397084" cy="5232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7980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6897" y="1149974"/>
            <a:ext cx="11201400" cy="888583"/>
          </a:xfrm>
        </p:spPr>
        <p:txBody>
          <a:bodyPr/>
          <a:lstStyle/>
          <a:p>
            <a:r>
              <a:rPr lang="en-US"/>
              <a:t>Click to edit Master title style</a:t>
            </a:r>
            <a:endParaRPr lang="en-US" dirty="0"/>
          </a:p>
        </p:txBody>
      </p:sp>
      <p:sp>
        <p:nvSpPr>
          <p:cNvPr id="3" name="Content Placeholder 2"/>
          <p:cNvSpPr>
            <a:spLocks noGrp="1"/>
          </p:cNvSpPr>
          <p:nvPr>
            <p:ph idx="1"/>
          </p:nvPr>
        </p:nvSpPr>
        <p:spPr>
          <a:xfrm>
            <a:off x="506896" y="2186609"/>
            <a:ext cx="11201400" cy="4169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9515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7079" y="1103243"/>
            <a:ext cx="11337931" cy="2446861"/>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477078" y="3550104"/>
            <a:ext cx="11337931" cy="280624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3056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1316673"/>
            <a:ext cx="11340548" cy="9206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49537" y="2461729"/>
            <a:ext cx="5021179" cy="3758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3221" y="2461729"/>
            <a:ext cx="5021179" cy="3758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12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6287" y="1060516"/>
            <a:ext cx="11067228"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06287" y="2465940"/>
            <a:ext cx="52975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6287" y="3289852"/>
            <a:ext cx="5297555" cy="316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5961" y="2465940"/>
            <a:ext cx="52975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5961" y="3289852"/>
            <a:ext cx="5297555" cy="31663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4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6834" y="1205766"/>
            <a:ext cx="11241157" cy="1325563"/>
          </a:xfrm>
        </p:spPr>
        <p:txBody>
          <a:bodyPr/>
          <a:lstStyle/>
          <a:p>
            <a:r>
              <a:rPr lang="en-US"/>
              <a:t>Click to edit Master title style</a:t>
            </a:r>
          </a:p>
        </p:txBody>
      </p:sp>
    </p:spTree>
    <p:extLst>
      <p:ext uri="{BB962C8B-B14F-4D97-AF65-F5344CB8AC3E}">
        <p14:creationId xmlns:p14="http://schemas.microsoft.com/office/powerpoint/2010/main" val="374627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80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2785" y="1146138"/>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486400" y="1146138"/>
            <a:ext cx="6240380" cy="523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2785" y="2746337"/>
            <a:ext cx="3932237" cy="36335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6957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5605" y="1169853"/>
            <a:ext cx="3932237" cy="1527422"/>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768724" y="1332331"/>
            <a:ext cx="6014202" cy="498825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75605" y="2770053"/>
            <a:ext cx="3932237" cy="37400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7013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931" y="1152939"/>
            <a:ext cx="11461038" cy="9548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7931" y="2242718"/>
            <a:ext cx="11461037" cy="41099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900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pester/Pester" TargetMode="External"/><Relationship Id="rId2" Type="http://schemas.openxmlformats.org/officeDocument/2006/relationships/hyperlink" Target="https://robotframework.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93033" y="3312650"/>
            <a:ext cx="11208441" cy="23067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dirty="0">
                <a:solidFill>
                  <a:schemeClr val="bg1"/>
                </a:solidFill>
              </a:rPr>
              <a:t>Identifying, Paying, and Avoiding Technical Debt</a:t>
            </a:r>
          </a:p>
        </p:txBody>
      </p:sp>
      <p:sp>
        <p:nvSpPr>
          <p:cNvPr id="5" name="Title 1"/>
          <p:cNvSpPr txBox="1">
            <a:spLocks/>
          </p:cNvSpPr>
          <p:nvPr/>
        </p:nvSpPr>
        <p:spPr>
          <a:xfrm>
            <a:off x="593033" y="1637272"/>
            <a:ext cx="11208441" cy="16171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a:solidFill>
                  <a:schemeClr val="bg1"/>
                </a:solidFill>
                <a:latin typeface="Verdana" panose="020B0604030504040204" pitchFamily="34" charset="0"/>
                <a:ea typeface="Verdana" panose="020B0604030504040204" pitchFamily="34" charset="0"/>
              </a:rPr>
              <a:t>Unlocking the future:</a:t>
            </a:r>
          </a:p>
        </p:txBody>
      </p:sp>
    </p:spTree>
    <p:extLst>
      <p:ext uri="{BB962C8B-B14F-4D97-AF65-F5344CB8AC3E}">
        <p14:creationId xmlns:p14="http://schemas.microsoft.com/office/powerpoint/2010/main" val="182494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a:t>Extreme cases </a:t>
            </a:r>
            <a:r>
              <a:rPr lang="en-US" sz="3200" dirty="0"/>
              <a:t>of technical debt</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a:bodyPr>
          <a:lstStyle/>
          <a:p>
            <a:r>
              <a:rPr lang="en-US" sz="2200" dirty="0" err="1"/>
              <a:t>IPv4</a:t>
            </a:r>
            <a:r>
              <a:rPr lang="en-US" sz="2200" dirty="0"/>
              <a:t> address exhaustion</a:t>
            </a:r>
          </a:p>
          <a:p>
            <a:r>
              <a:rPr lang="en-US" sz="2200" dirty="0"/>
              <a:t>Telephone area code exhaustion</a:t>
            </a:r>
          </a:p>
          <a:p>
            <a:r>
              <a:rPr lang="en-US" sz="2200" dirty="0" err="1"/>
              <a:t>2G</a:t>
            </a:r>
            <a:r>
              <a:rPr lang="en-US" sz="2200" dirty="0"/>
              <a:t> and </a:t>
            </a:r>
            <a:r>
              <a:rPr lang="en-US" sz="2200" dirty="0" err="1"/>
              <a:t>3G</a:t>
            </a:r>
            <a:r>
              <a:rPr lang="en-US" sz="2200" dirty="0"/>
              <a:t> wireless devices</a:t>
            </a:r>
          </a:p>
          <a:p>
            <a:r>
              <a:rPr lang="en-US" sz="2200" dirty="0"/>
              <a:t>Adobe Flash</a:t>
            </a:r>
          </a:p>
          <a:p>
            <a:r>
              <a:rPr lang="en-US" sz="2200" dirty="0"/>
              <a:t>Internet Explorer 6 </a:t>
            </a:r>
          </a:p>
          <a:p>
            <a:endParaRPr lang="en-US" sz="2200" dirty="0"/>
          </a:p>
        </p:txBody>
      </p:sp>
    </p:spTree>
    <p:extLst>
      <p:ext uri="{BB962C8B-B14F-4D97-AF65-F5344CB8AC3E}">
        <p14:creationId xmlns:p14="http://schemas.microsoft.com/office/powerpoint/2010/main" val="18649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93033" y="3149599"/>
            <a:ext cx="11208441" cy="16052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endParaRPr lang="en-US" dirty="0">
              <a:solidFill>
                <a:schemeClr val="bg1"/>
              </a:solidFill>
            </a:endParaRPr>
          </a:p>
          <a:p>
            <a:pPr>
              <a:lnSpc>
                <a:spcPct val="120000"/>
              </a:lnSpc>
            </a:pPr>
            <a:endParaRPr lang="en-US" dirty="0">
              <a:solidFill>
                <a:schemeClr val="bg1"/>
              </a:solidFill>
            </a:endParaRPr>
          </a:p>
          <a:p>
            <a:r>
              <a:rPr lang="en-US" dirty="0">
                <a:solidFill>
                  <a:schemeClr val="bg1"/>
                </a:solidFill>
              </a:rPr>
              <a:t>Carl R Stephens, Technology Services </a:t>
            </a:r>
          </a:p>
          <a:p>
            <a:endParaRPr lang="en-US" dirty="0">
              <a:solidFill>
                <a:schemeClr val="tx2"/>
              </a:solidFill>
            </a:endParaRPr>
          </a:p>
        </p:txBody>
      </p:sp>
      <p:sp>
        <p:nvSpPr>
          <p:cNvPr id="5" name="Title 1"/>
          <p:cNvSpPr txBox="1">
            <a:spLocks/>
          </p:cNvSpPr>
          <p:nvPr/>
        </p:nvSpPr>
        <p:spPr>
          <a:xfrm>
            <a:off x="593033" y="2426981"/>
            <a:ext cx="11208441" cy="16171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chemeClr val="bg1"/>
                </a:solidFill>
                <a:latin typeface="Verdana" panose="020B0604030504040204" pitchFamily="34" charset="0"/>
                <a:ea typeface="Verdana" panose="020B0604030504040204" pitchFamily="34" charset="0"/>
              </a:rPr>
              <a:t>Managing/Measuring Technical Debt</a:t>
            </a:r>
          </a:p>
        </p:txBody>
      </p:sp>
    </p:spTree>
    <p:extLst>
      <p:ext uri="{BB962C8B-B14F-4D97-AF65-F5344CB8AC3E}">
        <p14:creationId xmlns:p14="http://schemas.microsoft.com/office/powerpoint/2010/main" val="128159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9EA139B0-9377-4DF9-8914-59E8EC2FAF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9613" y="2661444"/>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03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Respondents to the Accenture Federal Digital Decoupling Study reported:</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fontScale="62500" lnSpcReduction="20000"/>
          </a:bodyPr>
          <a:lstStyle/>
          <a:p>
            <a:pPr>
              <a:lnSpc>
                <a:spcPct val="170000"/>
              </a:lnSpc>
            </a:pPr>
            <a:r>
              <a:rPr lang="en-US" sz="3500" dirty="0"/>
              <a:t>83% believe that technical debt greatly increases their organization’s IT costs</a:t>
            </a:r>
          </a:p>
          <a:p>
            <a:pPr>
              <a:lnSpc>
                <a:spcPct val="170000"/>
              </a:lnSpc>
            </a:pPr>
            <a:r>
              <a:rPr lang="en-US" sz="3500" dirty="0"/>
              <a:t>80% believe that technical debt in their legacy systems severely limits their ability to augment or enhance these systems</a:t>
            </a:r>
          </a:p>
          <a:p>
            <a:pPr>
              <a:lnSpc>
                <a:spcPct val="170000"/>
              </a:lnSpc>
            </a:pPr>
            <a:r>
              <a:rPr lang="en-US" sz="3500" dirty="0"/>
              <a:t>81% believe that technical debt in their legacy systems must be remediated before migrating to the cloud</a:t>
            </a:r>
          </a:p>
          <a:p>
            <a:pPr marL="0" indent="0">
              <a:buNone/>
            </a:pPr>
            <a:endParaRPr lang="en-US" sz="1050" dirty="0"/>
          </a:p>
          <a:p>
            <a:pPr marL="0" indent="0">
              <a:buNone/>
            </a:pPr>
            <a:endParaRPr lang="en-US" sz="1050" dirty="0"/>
          </a:p>
          <a:p>
            <a:pPr marL="0" indent="0">
              <a:buNone/>
            </a:pPr>
            <a:endParaRPr lang="en-US" sz="1050" dirty="0"/>
          </a:p>
          <a:p>
            <a:pPr marL="0" indent="0">
              <a:buNone/>
            </a:pPr>
            <a:r>
              <a:rPr lang="en-US" sz="1050" dirty="0"/>
              <a:t>https://www.accenture.com/us-en/insights/us-federal-government/technical-debt-explained</a:t>
            </a:r>
          </a:p>
          <a:p>
            <a:endParaRPr lang="en-US" dirty="0"/>
          </a:p>
        </p:txBody>
      </p:sp>
    </p:spTree>
    <p:extLst>
      <p:ext uri="{BB962C8B-B14F-4D97-AF65-F5344CB8AC3E}">
        <p14:creationId xmlns:p14="http://schemas.microsoft.com/office/powerpoint/2010/main" val="230190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3810-793C-4FF2-A7A6-27517F8007A5}"/>
              </a:ext>
            </a:extLst>
          </p:cNvPr>
          <p:cNvSpPr>
            <a:spLocks noGrp="1"/>
          </p:cNvSpPr>
          <p:nvPr>
            <p:ph type="title"/>
          </p:nvPr>
        </p:nvSpPr>
        <p:spPr/>
        <p:txBody>
          <a:bodyPr>
            <a:normAutofit/>
          </a:bodyPr>
          <a:lstStyle/>
          <a:p>
            <a:r>
              <a:rPr lang="en-US" dirty="0"/>
              <a:t>Key findings</a:t>
            </a:r>
          </a:p>
        </p:txBody>
      </p:sp>
      <p:pic>
        <p:nvPicPr>
          <p:cNvPr id="4" name="Content Placeholder 3">
            <a:extLst>
              <a:ext uri="{FF2B5EF4-FFF2-40B4-BE49-F238E27FC236}">
                <a16:creationId xmlns:a16="http://schemas.microsoft.com/office/drawing/2014/main" id="{906432C2-D013-43F7-81BC-8BC85206C26F}"/>
              </a:ext>
            </a:extLst>
          </p:cNvPr>
          <p:cNvPicPr>
            <a:picLocks noGrp="1" noChangeAspect="1"/>
          </p:cNvPicPr>
          <p:nvPr>
            <p:ph idx="1"/>
          </p:nvPr>
        </p:nvPicPr>
        <p:blipFill>
          <a:blip r:embed="rId2"/>
          <a:stretch>
            <a:fillRect/>
          </a:stretch>
        </p:blipFill>
        <p:spPr>
          <a:xfrm>
            <a:off x="2903873" y="1883984"/>
            <a:ext cx="5819249" cy="4170362"/>
          </a:xfrm>
          <a:prstGeom prst="rect">
            <a:avLst/>
          </a:prstGeom>
        </p:spPr>
      </p:pic>
      <p:sp>
        <p:nvSpPr>
          <p:cNvPr id="6" name="TextBox 5">
            <a:extLst>
              <a:ext uri="{FF2B5EF4-FFF2-40B4-BE49-F238E27FC236}">
                <a16:creationId xmlns:a16="http://schemas.microsoft.com/office/drawing/2014/main" id="{7609AEB1-C6F4-4E3C-B0F8-6111C5B04536}"/>
              </a:ext>
            </a:extLst>
          </p:cNvPr>
          <p:cNvSpPr txBox="1"/>
          <p:nvPr/>
        </p:nvSpPr>
        <p:spPr>
          <a:xfrm>
            <a:off x="2698521" y="6148784"/>
            <a:ext cx="6818152" cy="369332"/>
          </a:xfrm>
          <a:prstGeom prst="rect">
            <a:avLst/>
          </a:prstGeom>
          <a:noFill/>
        </p:spPr>
        <p:txBody>
          <a:bodyPr wrap="square">
            <a:spAutoFit/>
          </a:bodyPr>
          <a:lstStyle/>
          <a:p>
            <a:r>
              <a:rPr lang="en-US" dirty="0">
                <a:solidFill>
                  <a:schemeClr val="bg1"/>
                </a:solidFill>
              </a:rPr>
              <a:t>Source: The Growing Threat of Technical Debt, </a:t>
            </a:r>
            <a:r>
              <a:rPr lang="en-US" dirty="0" err="1">
                <a:solidFill>
                  <a:schemeClr val="bg1"/>
                </a:solidFill>
              </a:rPr>
              <a:t>OutSystems</a:t>
            </a:r>
            <a:r>
              <a:rPr lang="en-US" dirty="0">
                <a:solidFill>
                  <a:schemeClr val="bg1"/>
                </a:solidFill>
              </a:rPr>
              <a:t> 2021</a:t>
            </a:r>
          </a:p>
        </p:txBody>
      </p:sp>
    </p:spTree>
    <p:extLst>
      <p:ext uri="{BB962C8B-B14F-4D97-AF65-F5344CB8AC3E}">
        <p14:creationId xmlns:p14="http://schemas.microsoft.com/office/powerpoint/2010/main" val="349521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827E-D8E6-4FDC-B196-999FBF403961}"/>
              </a:ext>
            </a:extLst>
          </p:cNvPr>
          <p:cNvSpPr>
            <a:spLocks noGrp="1"/>
          </p:cNvSpPr>
          <p:nvPr>
            <p:ph type="title"/>
          </p:nvPr>
        </p:nvSpPr>
        <p:spPr>
          <a:xfrm>
            <a:off x="506896" y="1067194"/>
            <a:ext cx="11201400" cy="888583"/>
          </a:xfrm>
        </p:spPr>
        <p:txBody>
          <a:bodyPr/>
          <a:lstStyle/>
          <a:p>
            <a:r>
              <a:rPr lang="en-US" dirty="0"/>
              <a:t>Hurdles of Technical Debt</a:t>
            </a:r>
          </a:p>
        </p:txBody>
      </p:sp>
      <p:sp>
        <p:nvSpPr>
          <p:cNvPr id="3" name="Content Placeholder 2">
            <a:extLst>
              <a:ext uri="{FF2B5EF4-FFF2-40B4-BE49-F238E27FC236}">
                <a16:creationId xmlns:a16="http://schemas.microsoft.com/office/drawing/2014/main" id="{91E36594-FBFA-43A5-852D-7B1614BE33AA}"/>
              </a:ext>
            </a:extLst>
          </p:cNvPr>
          <p:cNvSpPr>
            <a:spLocks noGrp="1"/>
          </p:cNvSpPr>
          <p:nvPr>
            <p:ph idx="1"/>
          </p:nvPr>
        </p:nvSpPr>
        <p:spPr>
          <a:xfrm>
            <a:off x="506896" y="2071193"/>
            <a:ext cx="11201400" cy="4169740"/>
          </a:xfrm>
        </p:spPr>
        <p:txBody>
          <a:bodyPr>
            <a:normAutofit fontScale="55000" lnSpcReduction="20000"/>
          </a:bodyPr>
          <a:lstStyle/>
          <a:p>
            <a:pPr>
              <a:lnSpc>
                <a:spcPct val="170000"/>
              </a:lnSpc>
            </a:pPr>
            <a:r>
              <a:rPr lang="en-US" sz="3600" dirty="0"/>
              <a:t>69% of IT leaders say technical debt poses a fundamental limit on their ability to innovate, along with 61% saying it drags on their company’s performance and 64% agreeing it will continue to have a major impact in the future.</a:t>
            </a:r>
          </a:p>
          <a:p>
            <a:pPr>
              <a:lnSpc>
                <a:spcPct val="170000"/>
              </a:lnSpc>
            </a:pPr>
            <a:r>
              <a:rPr lang="en-US" sz="3600" dirty="0"/>
              <a:t>There is a massive opportunity cost for businesses of all sizes across all industries as they dedicate time, money, and other resources into technical debt instead of innovation. </a:t>
            </a:r>
          </a:p>
          <a:p>
            <a:pPr>
              <a:lnSpc>
                <a:spcPct val="170000"/>
              </a:lnSpc>
            </a:pPr>
            <a:r>
              <a:rPr lang="en-US" sz="3600" dirty="0"/>
              <a:t>On average, businesses spend approximately one-third of their IT budget addressing technical debt – this jumps to 41% for enterprises.</a:t>
            </a:r>
          </a:p>
          <a:p>
            <a:pPr>
              <a:lnSpc>
                <a:spcPct val="170000"/>
              </a:lnSpc>
            </a:pPr>
            <a:endParaRPr lang="en-US" dirty="0"/>
          </a:p>
          <a:p>
            <a:pPr>
              <a:lnSpc>
                <a:spcPct val="170000"/>
              </a:lnSpc>
            </a:pPr>
            <a:endParaRPr lang="en-US" sz="2300" dirty="0"/>
          </a:p>
        </p:txBody>
      </p:sp>
      <p:sp>
        <p:nvSpPr>
          <p:cNvPr id="5" name="TextBox 4">
            <a:extLst>
              <a:ext uri="{FF2B5EF4-FFF2-40B4-BE49-F238E27FC236}">
                <a16:creationId xmlns:a16="http://schemas.microsoft.com/office/drawing/2014/main" id="{F2F77BAF-7FAA-4449-A7EB-30259AE2F914}"/>
              </a:ext>
            </a:extLst>
          </p:cNvPr>
          <p:cNvSpPr txBox="1"/>
          <p:nvPr/>
        </p:nvSpPr>
        <p:spPr>
          <a:xfrm>
            <a:off x="6258638" y="6356349"/>
            <a:ext cx="3688667" cy="230832"/>
          </a:xfrm>
          <a:prstGeom prst="rect">
            <a:avLst/>
          </a:prstGeom>
          <a:noFill/>
        </p:spPr>
        <p:txBody>
          <a:bodyPr wrap="square">
            <a:spAutoFit/>
          </a:bodyPr>
          <a:lstStyle/>
          <a:p>
            <a:r>
              <a:rPr lang="en-US" sz="900" dirty="0">
                <a:solidFill>
                  <a:schemeClr val="bg1"/>
                </a:solidFill>
              </a:rPr>
              <a:t>https://www.helpnetsecurity.com/2021/06/18/technical-debt-challenges/</a:t>
            </a:r>
          </a:p>
        </p:txBody>
      </p:sp>
    </p:spTree>
    <p:extLst>
      <p:ext uri="{BB962C8B-B14F-4D97-AF65-F5344CB8AC3E}">
        <p14:creationId xmlns:p14="http://schemas.microsoft.com/office/powerpoint/2010/main" val="73673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9CD38-0A03-443F-AC75-8E93952ECFB9}"/>
              </a:ext>
            </a:extLst>
          </p:cNvPr>
          <p:cNvSpPr>
            <a:spLocks noGrp="1"/>
          </p:cNvSpPr>
          <p:nvPr>
            <p:ph idx="1"/>
          </p:nvPr>
        </p:nvSpPr>
        <p:spPr>
          <a:xfrm>
            <a:off x="364283" y="1955777"/>
            <a:ext cx="11201400" cy="4837942"/>
          </a:xfrm>
        </p:spPr>
        <p:txBody>
          <a:bodyPr>
            <a:normAutofit/>
          </a:bodyPr>
          <a:lstStyle/>
          <a:p>
            <a:r>
              <a:rPr lang="en-US" sz="2200" dirty="0"/>
              <a:t>There isn’t a sole cause of technical debt, though IT leaders cite too many development languages/frameworks (52%), turnover within the development team (49%), and accepting known defects to meet release deadlines (43%).</a:t>
            </a:r>
          </a:p>
          <a:p>
            <a:r>
              <a:rPr lang="en-US" sz="2200" dirty="0"/>
              <a:t>Businesses continue to delay addressing technical debt, further exacerbating the issue. Only 20% say tech debt is something they’re currently managing well, though 36% report they’ll be able to manage tech debt in the future.</a:t>
            </a:r>
          </a:p>
          <a:p>
            <a:r>
              <a:rPr lang="en-US" sz="2200" dirty="0"/>
              <a:t>Technical debt compounds as companies grow. Enterprises spend 41% of their IT budget on technical debt, while small businesses spend 27%.</a:t>
            </a:r>
          </a:p>
        </p:txBody>
      </p:sp>
      <p:sp>
        <p:nvSpPr>
          <p:cNvPr id="4" name="TextBox 3">
            <a:extLst>
              <a:ext uri="{FF2B5EF4-FFF2-40B4-BE49-F238E27FC236}">
                <a16:creationId xmlns:a16="http://schemas.microsoft.com/office/drawing/2014/main" id="{03F9F01F-0C7C-4E1F-8ACD-0D7F88FECE77}"/>
              </a:ext>
            </a:extLst>
          </p:cNvPr>
          <p:cNvSpPr txBox="1"/>
          <p:nvPr/>
        </p:nvSpPr>
        <p:spPr>
          <a:xfrm>
            <a:off x="6258638" y="6356349"/>
            <a:ext cx="3688667" cy="230832"/>
          </a:xfrm>
          <a:prstGeom prst="rect">
            <a:avLst/>
          </a:prstGeom>
          <a:noFill/>
        </p:spPr>
        <p:txBody>
          <a:bodyPr wrap="square">
            <a:spAutoFit/>
          </a:bodyPr>
          <a:lstStyle/>
          <a:p>
            <a:r>
              <a:rPr lang="en-US" sz="900" dirty="0">
                <a:solidFill>
                  <a:schemeClr val="bg1"/>
                </a:solidFill>
              </a:rPr>
              <a:t>https://www.helpnetsecurity.com/2021/06/18/technical-debt-challenges/</a:t>
            </a:r>
          </a:p>
        </p:txBody>
      </p:sp>
      <p:sp>
        <p:nvSpPr>
          <p:cNvPr id="5" name="Title 1">
            <a:extLst>
              <a:ext uri="{FF2B5EF4-FFF2-40B4-BE49-F238E27FC236}">
                <a16:creationId xmlns:a16="http://schemas.microsoft.com/office/drawing/2014/main" id="{CDF2BCAB-64A6-45DE-8AA3-F6953CC0308E}"/>
              </a:ext>
            </a:extLst>
          </p:cNvPr>
          <p:cNvSpPr>
            <a:spLocks noGrp="1"/>
          </p:cNvSpPr>
          <p:nvPr>
            <p:ph type="title"/>
          </p:nvPr>
        </p:nvSpPr>
        <p:spPr>
          <a:xfrm>
            <a:off x="506896" y="1067194"/>
            <a:ext cx="11201400" cy="888583"/>
          </a:xfrm>
        </p:spPr>
        <p:txBody>
          <a:bodyPr/>
          <a:lstStyle/>
          <a:p>
            <a:r>
              <a:rPr lang="en-US" dirty="0"/>
              <a:t>Hurdles of Technical Debt 2</a:t>
            </a:r>
          </a:p>
        </p:txBody>
      </p:sp>
    </p:spTree>
    <p:extLst>
      <p:ext uri="{BB962C8B-B14F-4D97-AF65-F5344CB8AC3E}">
        <p14:creationId xmlns:p14="http://schemas.microsoft.com/office/powerpoint/2010/main" val="151863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9352-9B70-4C1D-A016-98619B5B643A}"/>
              </a:ext>
            </a:extLst>
          </p:cNvPr>
          <p:cNvSpPr>
            <a:spLocks noGrp="1"/>
          </p:cNvSpPr>
          <p:nvPr>
            <p:ph type="title"/>
          </p:nvPr>
        </p:nvSpPr>
        <p:spPr>
          <a:xfrm>
            <a:off x="495300" y="948638"/>
            <a:ext cx="11201400" cy="888583"/>
          </a:xfrm>
        </p:spPr>
        <p:txBody>
          <a:bodyPr/>
          <a:lstStyle/>
          <a:p>
            <a:r>
              <a:rPr lang="en-US" dirty="0">
                <a:latin typeface="Open Sans" panose="020B0606030504020204" pitchFamily="34" charset="0"/>
              </a:rPr>
              <a:t>T</a:t>
            </a:r>
            <a:r>
              <a:rPr lang="en-US" b="0" i="0" dirty="0">
                <a:effectLst/>
                <a:latin typeface="Open Sans" panose="020B0606030504020204" pitchFamily="34" charset="0"/>
              </a:rPr>
              <a:t>echnical </a:t>
            </a:r>
            <a:r>
              <a:rPr lang="en-US" dirty="0">
                <a:latin typeface="Open Sans" panose="020B0606030504020204" pitchFamily="34" charset="0"/>
              </a:rPr>
              <a:t>D</a:t>
            </a:r>
            <a:r>
              <a:rPr lang="en-US" b="0" i="0" dirty="0">
                <a:effectLst/>
                <a:latin typeface="Open Sans" panose="020B0606030504020204" pitchFamily="34" charset="0"/>
              </a:rPr>
              <a:t>ebt </a:t>
            </a:r>
            <a:r>
              <a:rPr lang="en-US" dirty="0">
                <a:latin typeface="Open Sans" panose="020B0606030504020204" pitchFamily="34" charset="0"/>
              </a:rPr>
              <a:t>C</a:t>
            </a:r>
            <a:r>
              <a:rPr lang="en-US" b="0" i="0" dirty="0">
                <a:effectLst/>
                <a:latin typeface="Open Sans" panose="020B0606030504020204" pitchFamily="34" charset="0"/>
              </a:rPr>
              <a:t>an </a:t>
            </a:r>
            <a:r>
              <a:rPr lang="en-US" dirty="0">
                <a:latin typeface="Open Sans" panose="020B0606030504020204" pitchFamily="34" charset="0"/>
              </a:rPr>
              <a:t>B</a:t>
            </a:r>
            <a:r>
              <a:rPr lang="en-US" b="0" i="0" dirty="0">
                <a:effectLst/>
                <a:latin typeface="Open Sans" panose="020B0606030504020204" pitchFamily="34" charset="0"/>
              </a:rPr>
              <a:t>e </a:t>
            </a:r>
            <a:r>
              <a:rPr lang="en-US" dirty="0">
                <a:latin typeface="Open Sans" panose="020B0606030504020204" pitchFamily="34" charset="0"/>
              </a:rPr>
              <a:t>H</a:t>
            </a:r>
            <a:r>
              <a:rPr lang="en-US" b="0" i="0" dirty="0">
                <a:effectLst/>
                <a:latin typeface="Open Sans" panose="020B0606030504020204" pitchFamily="34" charset="0"/>
              </a:rPr>
              <a:t>ard to Measure</a:t>
            </a:r>
            <a:endParaRPr lang="en-US" dirty="0"/>
          </a:p>
        </p:txBody>
      </p:sp>
      <p:sp>
        <p:nvSpPr>
          <p:cNvPr id="3" name="Content Placeholder 2">
            <a:extLst>
              <a:ext uri="{FF2B5EF4-FFF2-40B4-BE49-F238E27FC236}">
                <a16:creationId xmlns:a16="http://schemas.microsoft.com/office/drawing/2014/main" id="{B04F0DB0-2F7F-4548-8B9C-1B372E2CBBF0}"/>
              </a:ext>
            </a:extLst>
          </p:cNvPr>
          <p:cNvSpPr>
            <a:spLocks noGrp="1"/>
          </p:cNvSpPr>
          <p:nvPr>
            <p:ph idx="1"/>
          </p:nvPr>
        </p:nvSpPr>
        <p:spPr>
          <a:xfrm>
            <a:off x="315985" y="1700046"/>
            <a:ext cx="10354811" cy="4566529"/>
          </a:xfrm>
        </p:spPr>
        <p:txBody>
          <a:bodyPr>
            <a:noAutofit/>
          </a:bodyPr>
          <a:lstStyle/>
          <a:p>
            <a:pPr>
              <a:lnSpc>
                <a:spcPct val="200000"/>
              </a:lnSpc>
            </a:pPr>
            <a:r>
              <a:rPr lang="en-US" sz="2400" dirty="0"/>
              <a:t>What type Debt will  I be incurring ? </a:t>
            </a:r>
          </a:p>
          <a:p>
            <a:pPr>
              <a:lnSpc>
                <a:spcPct val="200000"/>
              </a:lnSpc>
            </a:pPr>
            <a:r>
              <a:rPr lang="en-US" sz="2400" dirty="0"/>
              <a:t>Can I track Technical Debt for Project X</a:t>
            </a:r>
          </a:p>
          <a:p>
            <a:pPr>
              <a:lnSpc>
                <a:spcPct val="200000"/>
              </a:lnSpc>
            </a:pPr>
            <a:r>
              <a:rPr lang="en-US" sz="2400" dirty="0"/>
              <a:t>You are best served using accessible metrics </a:t>
            </a:r>
            <a:r>
              <a:rPr lang="en-US" sz="2000" dirty="0"/>
              <a:t>like “time” and “money.” </a:t>
            </a:r>
          </a:p>
          <a:p>
            <a:pPr marL="0" indent="0">
              <a:buNone/>
            </a:pPr>
            <a:endParaRPr lang="en-US" sz="1800" dirty="0"/>
          </a:p>
        </p:txBody>
      </p:sp>
    </p:spTree>
    <p:extLst>
      <p:ext uri="{BB962C8B-B14F-4D97-AF65-F5344CB8AC3E}">
        <p14:creationId xmlns:p14="http://schemas.microsoft.com/office/powerpoint/2010/main" val="1929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C04CF-F4C5-4EFE-BBEF-6BA39318F0D3}"/>
              </a:ext>
            </a:extLst>
          </p:cNvPr>
          <p:cNvSpPr>
            <a:spLocks noGrp="1"/>
          </p:cNvSpPr>
          <p:nvPr>
            <p:ph idx="1"/>
          </p:nvPr>
        </p:nvSpPr>
        <p:spPr/>
        <p:txBody>
          <a:bodyPr/>
          <a:lstStyle/>
          <a:p>
            <a:r>
              <a:rPr lang="en-US" dirty="0"/>
              <a:t>Ask your technical employees practical questions like </a:t>
            </a:r>
          </a:p>
          <a:p>
            <a:r>
              <a:rPr lang="en-US" dirty="0"/>
              <a:t>“If we followed your suggestion, how much time will it take to implement the new framework?”</a:t>
            </a:r>
          </a:p>
          <a:p>
            <a:r>
              <a:rPr lang="en-US" dirty="0"/>
              <a:t>“How many hours a week are working on fixing bugs versus adding new features?” </a:t>
            </a:r>
          </a:p>
          <a:p>
            <a:r>
              <a:rPr lang="en-US" dirty="0"/>
              <a:t>In particularly extreme cases, it makes sense to ask, “How much would it cost to throw this whole system out and replace it?” </a:t>
            </a:r>
          </a:p>
          <a:p>
            <a:endParaRPr lang="en-US" dirty="0"/>
          </a:p>
        </p:txBody>
      </p:sp>
      <p:sp>
        <p:nvSpPr>
          <p:cNvPr id="4" name="Title 1">
            <a:extLst>
              <a:ext uri="{FF2B5EF4-FFF2-40B4-BE49-F238E27FC236}">
                <a16:creationId xmlns:a16="http://schemas.microsoft.com/office/drawing/2014/main" id="{EFE45D15-2E03-409B-8230-FF1CB82CF2A8}"/>
              </a:ext>
            </a:extLst>
          </p:cNvPr>
          <p:cNvSpPr>
            <a:spLocks noGrp="1"/>
          </p:cNvSpPr>
          <p:nvPr>
            <p:ph type="title"/>
          </p:nvPr>
        </p:nvSpPr>
        <p:spPr>
          <a:xfrm>
            <a:off x="506413" y="1149350"/>
            <a:ext cx="11201400" cy="889000"/>
          </a:xfrm>
        </p:spPr>
        <p:txBody>
          <a:bodyPr/>
          <a:lstStyle/>
          <a:p>
            <a:r>
              <a:rPr lang="en-US" dirty="0">
                <a:latin typeface="Open Sans" panose="020B0606030504020204" pitchFamily="34" charset="0"/>
              </a:rPr>
              <a:t>T</a:t>
            </a:r>
            <a:r>
              <a:rPr lang="en-US" b="0" i="0" dirty="0">
                <a:effectLst/>
                <a:latin typeface="Open Sans" panose="020B0606030504020204" pitchFamily="34" charset="0"/>
              </a:rPr>
              <a:t>echnical </a:t>
            </a:r>
            <a:r>
              <a:rPr lang="en-US" dirty="0">
                <a:latin typeface="Open Sans" panose="020B0606030504020204" pitchFamily="34" charset="0"/>
              </a:rPr>
              <a:t>D</a:t>
            </a:r>
            <a:r>
              <a:rPr lang="en-US" b="0" i="0" dirty="0">
                <a:effectLst/>
                <a:latin typeface="Open Sans" panose="020B0606030504020204" pitchFamily="34" charset="0"/>
              </a:rPr>
              <a:t>ebt </a:t>
            </a:r>
            <a:r>
              <a:rPr lang="en-US" dirty="0">
                <a:latin typeface="Open Sans" panose="020B0606030504020204" pitchFamily="34" charset="0"/>
              </a:rPr>
              <a:t>C</a:t>
            </a:r>
            <a:r>
              <a:rPr lang="en-US" b="0" i="0" dirty="0">
                <a:effectLst/>
                <a:latin typeface="Open Sans" panose="020B0606030504020204" pitchFamily="34" charset="0"/>
              </a:rPr>
              <a:t>an </a:t>
            </a:r>
            <a:r>
              <a:rPr lang="en-US" dirty="0">
                <a:latin typeface="Open Sans" panose="020B0606030504020204" pitchFamily="34" charset="0"/>
              </a:rPr>
              <a:t>B</a:t>
            </a:r>
            <a:r>
              <a:rPr lang="en-US" b="0" i="0" dirty="0">
                <a:effectLst/>
                <a:latin typeface="Open Sans" panose="020B0606030504020204" pitchFamily="34" charset="0"/>
              </a:rPr>
              <a:t>e </a:t>
            </a:r>
            <a:r>
              <a:rPr lang="en-US" dirty="0">
                <a:latin typeface="Open Sans" panose="020B0606030504020204" pitchFamily="34" charset="0"/>
              </a:rPr>
              <a:t>H</a:t>
            </a:r>
            <a:r>
              <a:rPr lang="en-US" b="0" i="0" dirty="0">
                <a:effectLst/>
                <a:latin typeface="Open Sans" panose="020B0606030504020204" pitchFamily="34" charset="0"/>
              </a:rPr>
              <a:t>ard to Measure 2</a:t>
            </a:r>
            <a:endParaRPr lang="en-US" dirty="0"/>
          </a:p>
        </p:txBody>
      </p:sp>
    </p:spTree>
    <p:extLst>
      <p:ext uri="{BB962C8B-B14F-4D97-AF65-F5344CB8AC3E}">
        <p14:creationId xmlns:p14="http://schemas.microsoft.com/office/powerpoint/2010/main" val="2003988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C586-2996-4968-964B-585CE4A45984}"/>
              </a:ext>
            </a:extLst>
          </p:cNvPr>
          <p:cNvSpPr>
            <a:spLocks noGrp="1"/>
          </p:cNvSpPr>
          <p:nvPr>
            <p:ph type="title"/>
          </p:nvPr>
        </p:nvSpPr>
        <p:spPr/>
        <p:txBody>
          <a:bodyPr>
            <a:normAutofit fontScale="90000"/>
          </a:bodyPr>
          <a:lstStyle/>
          <a:p>
            <a:pPr algn="ctr"/>
            <a:r>
              <a:rPr lang="en-US" dirty="0"/>
              <a:t>Step 1 –Preparation  for Measuring Technical Debt</a:t>
            </a:r>
          </a:p>
        </p:txBody>
      </p:sp>
      <p:sp>
        <p:nvSpPr>
          <p:cNvPr id="3" name="Content Placeholder 2">
            <a:extLst>
              <a:ext uri="{FF2B5EF4-FFF2-40B4-BE49-F238E27FC236}">
                <a16:creationId xmlns:a16="http://schemas.microsoft.com/office/drawing/2014/main" id="{51582038-2DA3-486A-BB2B-9EEAD95DDB3C}"/>
              </a:ext>
            </a:extLst>
          </p:cNvPr>
          <p:cNvSpPr>
            <a:spLocks noGrp="1"/>
          </p:cNvSpPr>
          <p:nvPr>
            <p:ph idx="1"/>
          </p:nvPr>
        </p:nvSpPr>
        <p:spPr/>
        <p:txBody>
          <a:bodyPr>
            <a:normAutofit fontScale="85000" lnSpcReduction="20000"/>
          </a:bodyPr>
          <a:lstStyle/>
          <a:p>
            <a:pPr>
              <a:lnSpc>
                <a:spcPct val="200000"/>
              </a:lnSpc>
            </a:pPr>
            <a:r>
              <a:rPr lang="en-US" dirty="0"/>
              <a:t>Policies and Procedures to Prevent Technical Debt or Measure Projects</a:t>
            </a:r>
          </a:p>
          <a:p>
            <a:pPr>
              <a:lnSpc>
                <a:spcPct val="200000"/>
              </a:lnSpc>
            </a:pPr>
            <a:r>
              <a:rPr lang="en-US" dirty="0"/>
              <a:t>Getting the right people to the table : </a:t>
            </a:r>
          </a:p>
          <a:p>
            <a:pPr lvl="1">
              <a:lnSpc>
                <a:spcPct val="200000"/>
              </a:lnSpc>
            </a:pPr>
            <a:r>
              <a:rPr lang="en-US" dirty="0"/>
              <a:t>a Project Manager someone can manage the Technical Debt those that would see risks of a project but also see the opportunity costs </a:t>
            </a:r>
          </a:p>
          <a:p>
            <a:pPr>
              <a:lnSpc>
                <a:spcPct val="200000"/>
              </a:lnSpc>
            </a:pPr>
            <a:r>
              <a:rPr lang="en-US" dirty="0"/>
              <a:t>Notes from previous projects that might offer insight</a:t>
            </a:r>
          </a:p>
          <a:p>
            <a:pPr>
              <a:lnSpc>
                <a:spcPct val="200000"/>
              </a:lnSpc>
            </a:pPr>
            <a:r>
              <a:rPr lang="en-US" dirty="0"/>
              <a:t>Tools to measure technical = TDX, Time Reporting </a:t>
            </a:r>
          </a:p>
        </p:txBody>
      </p:sp>
    </p:spTree>
    <p:extLst>
      <p:ext uri="{BB962C8B-B14F-4D97-AF65-F5344CB8AC3E}">
        <p14:creationId xmlns:p14="http://schemas.microsoft.com/office/powerpoint/2010/main" val="1968193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Agenda</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a:bodyPr>
          <a:lstStyle/>
          <a:p>
            <a:r>
              <a:rPr lang="en-US" dirty="0"/>
              <a:t>Identifying Technical Debt</a:t>
            </a:r>
          </a:p>
          <a:p>
            <a:r>
              <a:rPr lang="en-US" dirty="0"/>
              <a:t>Business tools for measuring and managing technical debt</a:t>
            </a:r>
          </a:p>
          <a:p>
            <a:r>
              <a:rPr lang="en-US" dirty="0"/>
              <a:t>Automation strategies</a:t>
            </a:r>
          </a:p>
        </p:txBody>
      </p:sp>
    </p:spTree>
    <p:extLst>
      <p:ext uri="{BB962C8B-B14F-4D97-AF65-F5344CB8AC3E}">
        <p14:creationId xmlns:p14="http://schemas.microsoft.com/office/powerpoint/2010/main" val="378314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3109-25B9-4ACA-8E8A-CEB89DF14D0E}"/>
              </a:ext>
            </a:extLst>
          </p:cNvPr>
          <p:cNvSpPr>
            <a:spLocks noGrp="1"/>
          </p:cNvSpPr>
          <p:nvPr>
            <p:ph type="title"/>
          </p:nvPr>
        </p:nvSpPr>
        <p:spPr/>
        <p:txBody>
          <a:bodyPr>
            <a:normAutofit fontScale="90000"/>
          </a:bodyPr>
          <a:lstStyle/>
          <a:p>
            <a:pPr algn="ctr"/>
            <a:r>
              <a:rPr lang="en-US" dirty="0"/>
              <a:t>Step 2-Identification </a:t>
            </a:r>
            <a:br>
              <a:rPr lang="en-US" dirty="0"/>
            </a:br>
            <a:r>
              <a:rPr lang="en-US" dirty="0"/>
              <a:t>of Technical Debt</a:t>
            </a:r>
          </a:p>
        </p:txBody>
      </p:sp>
      <p:sp>
        <p:nvSpPr>
          <p:cNvPr id="3" name="Content Placeholder 2">
            <a:extLst>
              <a:ext uri="{FF2B5EF4-FFF2-40B4-BE49-F238E27FC236}">
                <a16:creationId xmlns:a16="http://schemas.microsoft.com/office/drawing/2014/main" id="{69AE3162-C110-4D6B-BCCD-99C9F597B046}"/>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To accurately track and measure one must be able to </a:t>
            </a:r>
            <a:r>
              <a:rPr lang="en-US" dirty="0">
                <a:latin typeface="Calibri" panose="020F0502020204030204" pitchFamily="34" charset="0"/>
                <a:ea typeface="Calibri" panose="020F0502020204030204" pitchFamily="34" charset="0"/>
                <a:cs typeface="Times New Roman" panose="02020603050405020304" pitchFamily="18" charset="0"/>
              </a:rPr>
              <a:t>identify technical debt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Units </a:t>
            </a:r>
            <a:r>
              <a:rPr lang="en-US" dirty="0">
                <a:effectLst/>
                <a:latin typeface="Calibri" panose="020F0502020204030204" pitchFamily="34" charset="0"/>
                <a:ea typeface="Calibri" panose="020F0502020204030204" pitchFamily="34" charset="0"/>
                <a:cs typeface="Times New Roman" panose="02020603050405020304" pitchFamily="18" charset="0"/>
              </a:rPr>
              <a:t>need to agree upon a standard definition of what Technical Debt is</a:t>
            </a:r>
          </a:p>
          <a:p>
            <a:r>
              <a:rPr lang="en-US" dirty="0">
                <a:latin typeface="Calibri" panose="020F0502020204030204" pitchFamily="34" charset="0"/>
                <a:ea typeface="Calibri" panose="020F0502020204030204" pitchFamily="34" charset="0"/>
                <a:cs typeface="Times New Roman" panose="02020603050405020304" pitchFamily="18" charset="0"/>
              </a:rPr>
              <a:t>W</a:t>
            </a:r>
            <a:r>
              <a:rPr lang="en-US" dirty="0">
                <a:effectLst/>
                <a:latin typeface="Calibri" panose="020F0502020204030204" pitchFamily="34" charset="0"/>
                <a:ea typeface="Calibri" panose="020F0502020204030204" pitchFamily="34" charset="0"/>
                <a:cs typeface="Times New Roman" panose="02020603050405020304" pitchFamily="18" charset="0"/>
              </a:rPr>
              <a:t>hat specific components are included</a:t>
            </a:r>
          </a:p>
          <a:p>
            <a:pPr lvl="1"/>
            <a:r>
              <a:rPr lang="en-US" dirty="0">
                <a:latin typeface="Calibri" panose="020F0502020204030204" pitchFamily="34" charset="0"/>
                <a:ea typeface="Calibri" panose="020F0502020204030204" pitchFamily="34" charset="0"/>
                <a:cs typeface="Times New Roman" panose="02020603050405020304" pitchFamily="18" charset="0"/>
              </a:rPr>
              <a:t>Code</a:t>
            </a:r>
          </a:p>
          <a:p>
            <a:pPr lvl="1"/>
            <a:r>
              <a:rPr lang="en-US" dirty="0">
                <a:latin typeface="Calibri" panose="020F0502020204030204" pitchFamily="34" charset="0"/>
                <a:ea typeface="Calibri" panose="020F0502020204030204" pitchFamily="34" charset="0"/>
                <a:cs typeface="Times New Roman" panose="02020603050405020304" pitchFamily="18" charset="0"/>
              </a:rPr>
              <a:t>Legacy Infrastructure </a:t>
            </a:r>
          </a:p>
          <a:p>
            <a:pPr lvl="1"/>
            <a:r>
              <a:rPr lang="en-US" dirty="0">
                <a:latin typeface="Calibri" panose="020F0502020204030204" pitchFamily="34" charset="0"/>
                <a:ea typeface="Calibri" panose="020F0502020204030204" pitchFamily="34" charset="0"/>
                <a:cs typeface="Times New Roman" panose="02020603050405020304" pitchFamily="18" charset="0"/>
              </a:rPr>
              <a:t>Documentation</a:t>
            </a:r>
          </a:p>
          <a:p>
            <a:pPr lvl="1"/>
            <a:r>
              <a:rPr lang="en-US" dirty="0">
                <a:latin typeface="Calibri" panose="020F0502020204030204" pitchFamily="34" charset="0"/>
                <a:ea typeface="Calibri" panose="020F0502020204030204" pitchFamily="34" charset="0"/>
                <a:cs typeface="Times New Roman" panose="02020603050405020304" pitchFamily="18" charset="0"/>
              </a:rPr>
              <a:t>Turnover /Retention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6754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A71CAA-E565-44FB-A90C-3BDF1247CE03}"/>
              </a:ext>
            </a:extLst>
          </p:cNvPr>
          <p:cNvSpPr>
            <a:spLocks noGrp="1"/>
          </p:cNvSpPr>
          <p:nvPr>
            <p:ph type="title"/>
          </p:nvPr>
        </p:nvSpPr>
        <p:spPr/>
        <p:txBody>
          <a:bodyPr/>
          <a:lstStyle/>
          <a:p>
            <a:r>
              <a:rPr lang="en-US" dirty="0"/>
              <a:t>Step2- Technical Debt Classification</a:t>
            </a:r>
          </a:p>
        </p:txBody>
      </p:sp>
      <p:sp>
        <p:nvSpPr>
          <p:cNvPr id="5" name="Content Placeholder 4">
            <a:extLst>
              <a:ext uri="{FF2B5EF4-FFF2-40B4-BE49-F238E27FC236}">
                <a16:creationId xmlns:a16="http://schemas.microsoft.com/office/drawing/2014/main" id="{CC2B6A38-C1ED-4DFA-8E71-70EC98F55748}"/>
              </a:ext>
            </a:extLst>
          </p:cNvPr>
          <p:cNvSpPr>
            <a:spLocks noGrp="1"/>
          </p:cNvSpPr>
          <p:nvPr>
            <p:ph sz="half" idx="1"/>
          </p:nvPr>
        </p:nvSpPr>
        <p:spPr/>
        <p:txBody>
          <a:bodyPr/>
          <a:lstStyle/>
          <a:p>
            <a:r>
              <a:rPr lang="en-US" dirty="0"/>
              <a:t>Business Risk</a:t>
            </a:r>
          </a:p>
          <a:p>
            <a:r>
              <a:rPr lang="en-US" dirty="0"/>
              <a:t>Technical Risk</a:t>
            </a:r>
          </a:p>
          <a:p>
            <a:r>
              <a:rPr lang="en-US" dirty="0"/>
              <a:t>Security -GRC</a:t>
            </a:r>
          </a:p>
          <a:p>
            <a:r>
              <a:rPr lang="en-US" dirty="0"/>
              <a:t>Remediation Costs </a:t>
            </a:r>
          </a:p>
          <a:p>
            <a:endParaRPr lang="en-US" dirty="0"/>
          </a:p>
        </p:txBody>
      </p:sp>
      <p:sp>
        <p:nvSpPr>
          <p:cNvPr id="6" name="Content Placeholder 5">
            <a:extLst>
              <a:ext uri="{FF2B5EF4-FFF2-40B4-BE49-F238E27FC236}">
                <a16:creationId xmlns:a16="http://schemas.microsoft.com/office/drawing/2014/main" id="{1C26F132-D790-4630-8EBD-34F20CD654CC}"/>
              </a:ext>
            </a:extLst>
          </p:cNvPr>
          <p:cNvSpPr>
            <a:spLocks noGrp="1"/>
          </p:cNvSpPr>
          <p:nvPr>
            <p:ph sz="half" idx="2"/>
          </p:nvPr>
        </p:nvSpPr>
        <p:spPr>
          <a:xfrm>
            <a:off x="6187720" y="1991946"/>
            <a:ext cx="5021179" cy="3758746"/>
          </a:xfrm>
        </p:spPr>
        <p:txBody>
          <a:bodyPr>
            <a:noAutofit/>
          </a:bodyPr>
          <a:lstStyle/>
          <a:p>
            <a:r>
              <a:rPr lang="en-US" sz="2400" dirty="0"/>
              <a:t>How much debt is associated with each element of the project </a:t>
            </a:r>
          </a:p>
          <a:p>
            <a:r>
              <a:rPr lang="en-US" sz="2400" dirty="0"/>
              <a:t>Who is the owner of the service? </a:t>
            </a:r>
          </a:p>
          <a:p>
            <a:r>
              <a:rPr lang="en-US" sz="2400" dirty="0"/>
              <a:t>What Applications do we have and what technologies are used ?</a:t>
            </a:r>
          </a:p>
          <a:p>
            <a:r>
              <a:rPr lang="en-US" sz="2400" dirty="0"/>
              <a:t>Why are older technologies still being utilized?  </a:t>
            </a:r>
          </a:p>
          <a:p>
            <a:r>
              <a:rPr lang="en-US" sz="2400" dirty="0"/>
              <a:t>When are we going to address these issues? </a:t>
            </a:r>
          </a:p>
        </p:txBody>
      </p:sp>
    </p:spTree>
    <p:extLst>
      <p:ext uri="{BB962C8B-B14F-4D97-AF65-F5344CB8AC3E}">
        <p14:creationId xmlns:p14="http://schemas.microsoft.com/office/powerpoint/2010/main" val="260390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99D5A6-07A1-4692-80C6-B4DCAC0BD9AD}"/>
              </a:ext>
            </a:extLst>
          </p:cNvPr>
          <p:cNvSpPr>
            <a:spLocks noGrp="1"/>
          </p:cNvSpPr>
          <p:nvPr>
            <p:ph type="title"/>
          </p:nvPr>
        </p:nvSpPr>
        <p:spPr/>
        <p:txBody>
          <a:bodyPr>
            <a:normAutofit fontScale="90000"/>
          </a:bodyPr>
          <a:lstStyle/>
          <a:p>
            <a:r>
              <a:rPr lang="en-US" dirty="0"/>
              <a:t>Breakdown of cost types from a business perspective</a:t>
            </a:r>
          </a:p>
        </p:txBody>
      </p:sp>
      <p:sp>
        <p:nvSpPr>
          <p:cNvPr id="6" name="Content Placeholder 5">
            <a:extLst>
              <a:ext uri="{FF2B5EF4-FFF2-40B4-BE49-F238E27FC236}">
                <a16:creationId xmlns:a16="http://schemas.microsoft.com/office/drawing/2014/main" id="{990F2CCF-F7E9-4A45-B51A-D9C67945A663}"/>
              </a:ext>
            </a:extLst>
          </p:cNvPr>
          <p:cNvSpPr>
            <a:spLocks noGrp="1"/>
          </p:cNvSpPr>
          <p:nvPr>
            <p:ph sz="half" idx="1"/>
          </p:nvPr>
        </p:nvSpPr>
        <p:spPr>
          <a:xfrm>
            <a:off x="697199" y="2629509"/>
            <a:ext cx="5021179" cy="3758746"/>
          </a:xfrm>
        </p:spPr>
        <p:txBody>
          <a:bodyPr>
            <a:normAutofit/>
          </a:bodyPr>
          <a:lstStyle/>
          <a:p>
            <a:r>
              <a:rPr lang="en-US" dirty="0"/>
              <a:t>Cash Costs</a:t>
            </a:r>
          </a:p>
          <a:p>
            <a:pPr lvl="1"/>
            <a:r>
              <a:rPr lang="en-US" dirty="0"/>
              <a:t>Head Count (Salaries)</a:t>
            </a:r>
          </a:p>
          <a:p>
            <a:pPr lvl="1"/>
            <a:r>
              <a:rPr lang="en-US" dirty="0"/>
              <a:t>Overhead </a:t>
            </a:r>
          </a:p>
          <a:p>
            <a:r>
              <a:rPr lang="en-US" dirty="0"/>
              <a:t>Soft Costs</a:t>
            </a:r>
          </a:p>
          <a:p>
            <a:pPr lvl="1"/>
            <a:r>
              <a:rPr lang="en-US" dirty="0"/>
              <a:t>Productivity </a:t>
            </a:r>
          </a:p>
          <a:p>
            <a:endParaRPr lang="en-US" dirty="0"/>
          </a:p>
        </p:txBody>
      </p:sp>
      <p:sp>
        <p:nvSpPr>
          <p:cNvPr id="7" name="Content Placeholder 6">
            <a:extLst>
              <a:ext uri="{FF2B5EF4-FFF2-40B4-BE49-F238E27FC236}">
                <a16:creationId xmlns:a16="http://schemas.microsoft.com/office/drawing/2014/main" id="{2082EABA-C1C5-4BE6-97C2-8948110E3E39}"/>
              </a:ext>
            </a:extLst>
          </p:cNvPr>
          <p:cNvSpPr>
            <a:spLocks noGrp="1"/>
          </p:cNvSpPr>
          <p:nvPr>
            <p:ph sz="half" idx="2"/>
          </p:nvPr>
        </p:nvSpPr>
        <p:spPr>
          <a:xfrm>
            <a:off x="6254832" y="2629509"/>
            <a:ext cx="5021179" cy="3758746"/>
          </a:xfrm>
        </p:spPr>
        <p:txBody>
          <a:bodyPr>
            <a:normAutofit/>
          </a:bodyPr>
          <a:lstStyle/>
          <a:p>
            <a:r>
              <a:rPr lang="en-US" dirty="0"/>
              <a:t>Ongoing Cost </a:t>
            </a:r>
          </a:p>
          <a:p>
            <a:pPr lvl="1"/>
            <a:r>
              <a:rPr lang="en-US" dirty="0"/>
              <a:t>Cost we are incurring right now by running XYZ i.e. Cloud Dashboard </a:t>
            </a:r>
          </a:p>
          <a:p>
            <a:r>
              <a:rPr lang="en-US" dirty="0"/>
              <a:t>Change Tax </a:t>
            </a:r>
          </a:p>
          <a:p>
            <a:pPr lvl="1"/>
            <a:r>
              <a:rPr lang="en-US" dirty="0"/>
              <a:t>Adding New Features to legacy vs replace </a:t>
            </a:r>
          </a:p>
          <a:p>
            <a:pPr marL="0" indent="0">
              <a:buNone/>
            </a:pPr>
            <a:endParaRPr lang="en-US" dirty="0"/>
          </a:p>
        </p:txBody>
      </p:sp>
    </p:spTree>
    <p:extLst>
      <p:ext uri="{BB962C8B-B14F-4D97-AF65-F5344CB8AC3E}">
        <p14:creationId xmlns:p14="http://schemas.microsoft.com/office/powerpoint/2010/main" val="147068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0472-038D-49BC-B291-63D619422D11}"/>
              </a:ext>
            </a:extLst>
          </p:cNvPr>
          <p:cNvSpPr>
            <a:spLocks noGrp="1"/>
          </p:cNvSpPr>
          <p:nvPr>
            <p:ph type="title"/>
          </p:nvPr>
        </p:nvSpPr>
        <p:spPr>
          <a:xfrm>
            <a:off x="582398" y="990583"/>
            <a:ext cx="11201400" cy="888583"/>
          </a:xfrm>
        </p:spPr>
        <p:txBody>
          <a:bodyPr>
            <a:normAutofit/>
          </a:bodyPr>
          <a:lstStyle/>
          <a:p>
            <a:r>
              <a:rPr lang="en-US" sz="2700" dirty="0">
                <a:effectLst/>
                <a:latin typeface="Arial" panose="020B0604020202020204" pitchFamily="34" charset="0"/>
                <a:ea typeface="Times New Roman" panose="02020603050405020304" pitchFamily="18" charset="0"/>
                <a:cs typeface="Times New Roman" panose="02020603050405020304" pitchFamily="18" charset="0"/>
              </a:rPr>
              <a:t>Accenture’s Technical Debt Model breaks down the component costs as follows:</a:t>
            </a:r>
            <a:endParaRPr lang="en-US" dirty="0"/>
          </a:p>
        </p:txBody>
      </p:sp>
      <p:sp>
        <p:nvSpPr>
          <p:cNvPr id="3" name="Content Placeholder 2">
            <a:extLst>
              <a:ext uri="{FF2B5EF4-FFF2-40B4-BE49-F238E27FC236}">
                <a16:creationId xmlns:a16="http://schemas.microsoft.com/office/drawing/2014/main" id="{BC964C13-A606-4EA2-8654-E6FDFC7EC990}"/>
              </a:ext>
            </a:extLst>
          </p:cNvPr>
          <p:cNvSpPr>
            <a:spLocks noGrp="1"/>
          </p:cNvSpPr>
          <p:nvPr>
            <p:ph idx="1"/>
          </p:nvPr>
        </p:nvSpPr>
        <p:spPr/>
        <p:txBody>
          <a:bodyPr>
            <a:normAutofit fontScale="70000" lnSpcReduction="20000"/>
          </a:bodyPr>
          <a:lstStyle/>
          <a:p>
            <a:r>
              <a:rPr lang="en-US" sz="2900" b="1" dirty="0"/>
              <a:t>Principa</a:t>
            </a:r>
            <a:r>
              <a:rPr lang="en-US" sz="2900" dirty="0"/>
              <a:t>l – This is the largest and easiest to measure and includes the cost to remediate and maintain legacy systems. Like financial debt, you make measurable progress in debt reduction by paying down principal.</a:t>
            </a:r>
          </a:p>
          <a:p>
            <a:r>
              <a:rPr lang="en-US" sz="2900" b="1" dirty="0"/>
              <a:t>Interest</a:t>
            </a:r>
            <a:r>
              <a:rPr lang="en-US" sz="2900" dirty="0"/>
              <a:t> – These are the workaround costs such as staffing, delays, and redundant systems that must be maintained because decisions to integrate or retire older systems have been deferred. By not paying down principal, interest costs mount.</a:t>
            </a:r>
          </a:p>
          <a:p>
            <a:r>
              <a:rPr lang="en-US" sz="2900" b="1" dirty="0"/>
              <a:t>Liability</a:t>
            </a:r>
            <a:r>
              <a:rPr lang="en-US" sz="2900" dirty="0"/>
              <a:t> - When systems are fragile and vulnerable, outages, breaches, or data corruption can occur, creating significant costs to patch software, restore systems, or in some instances replace hardware. Similar to deferred maintenance on a home, other issues surface that create additional, unforeseen expenditures.</a:t>
            </a:r>
          </a:p>
          <a:p>
            <a:r>
              <a:rPr lang="en-US" sz="2900" b="1" dirty="0"/>
              <a:t>Opportunity Costs </a:t>
            </a:r>
            <a:r>
              <a:rPr lang="en-US" sz="2900" dirty="0"/>
              <a:t>– These costs are the most difficult to measure, but are nonetheless essential to understand, as they represent borrowing from the future due to the inability to support benefit-producing initiatives today. Current gaps in cost, performance, and security grow wider for every year modernization is deferred.</a:t>
            </a:r>
          </a:p>
          <a:p>
            <a:endParaRPr lang="en-US" dirty="0"/>
          </a:p>
        </p:txBody>
      </p:sp>
    </p:spTree>
    <p:extLst>
      <p:ext uri="{BB962C8B-B14F-4D97-AF65-F5344CB8AC3E}">
        <p14:creationId xmlns:p14="http://schemas.microsoft.com/office/powerpoint/2010/main" val="10981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5EE1-0DB5-493D-82B1-4F7D40602652}"/>
              </a:ext>
            </a:extLst>
          </p:cNvPr>
          <p:cNvSpPr>
            <a:spLocks noGrp="1"/>
          </p:cNvSpPr>
          <p:nvPr>
            <p:ph type="title"/>
          </p:nvPr>
        </p:nvSpPr>
        <p:spPr/>
        <p:txBody>
          <a:bodyPr>
            <a:normAutofit fontScale="90000"/>
          </a:bodyPr>
          <a:lstStyle/>
          <a:p>
            <a:r>
              <a:rPr lang="en-US" dirty="0"/>
              <a:t>Step 3 – Containment of Technical Debt </a:t>
            </a:r>
          </a:p>
        </p:txBody>
      </p:sp>
      <p:sp>
        <p:nvSpPr>
          <p:cNvPr id="3" name="Content Placeholder 2">
            <a:extLst>
              <a:ext uri="{FF2B5EF4-FFF2-40B4-BE49-F238E27FC236}">
                <a16:creationId xmlns:a16="http://schemas.microsoft.com/office/drawing/2014/main" id="{A679F2EA-3C49-4EBD-9C69-6DEF4FDF00CF}"/>
              </a:ext>
            </a:extLst>
          </p:cNvPr>
          <p:cNvSpPr>
            <a:spLocks noGrp="1"/>
          </p:cNvSpPr>
          <p:nvPr>
            <p:ph sz="half" idx="1"/>
          </p:nvPr>
        </p:nvSpPr>
        <p:spPr/>
        <p:txBody>
          <a:bodyPr>
            <a:normAutofit fontScale="92500" lnSpcReduction="20000"/>
          </a:bodyPr>
          <a:lstStyle/>
          <a:p>
            <a:r>
              <a:rPr lang="en-US" dirty="0"/>
              <a:t>Stop the bleeding </a:t>
            </a:r>
          </a:p>
          <a:p>
            <a:pPr lvl="1"/>
            <a:r>
              <a:rPr lang="en-US" dirty="0"/>
              <a:t>If we have to much Technical Debt we should not incur more, unless it is to replace legacy </a:t>
            </a:r>
          </a:p>
          <a:p>
            <a:r>
              <a:rPr lang="en-US" dirty="0"/>
              <a:t>Track Technical Debt </a:t>
            </a:r>
          </a:p>
          <a:p>
            <a:pPr lvl="1"/>
            <a:r>
              <a:rPr lang="en-US" dirty="0"/>
              <a:t>TDX Tickets</a:t>
            </a:r>
          </a:p>
          <a:p>
            <a:pPr lvl="1"/>
            <a:r>
              <a:rPr lang="en-US" dirty="0"/>
              <a:t>Jira tickets </a:t>
            </a:r>
          </a:p>
          <a:p>
            <a:r>
              <a:rPr lang="en-US" dirty="0"/>
              <a:t>Time Reporting </a:t>
            </a:r>
          </a:p>
          <a:p>
            <a:pPr lvl="1"/>
            <a:r>
              <a:rPr lang="en-US" dirty="0"/>
              <a:t>Tracking in TDX </a:t>
            </a:r>
          </a:p>
          <a:p>
            <a:pPr lvl="1"/>
            <a:r>
              <a:rPr lang="en-US" dirty="0"/>
              <a:t>Project Management Software</a:t>
            </a:r>
          </a:p>
          <a:p>
            <a:pPr lvl="1"/>
            <a:endParaRPr lang="en-US" dirty="0"/>
          </a:p>
          <a:p>
            <a:endParaRPr lang="en-US" dirty="0"/>
          </a:p>
        </p:txBody>
      </p:sp>
      <p:sp>
        <p:nvSpPr>
          <p:cNvPr id="4" name="Content Placeholder 3">
            <a:extLst>
              <a:ext uri="{FF2B5EF4-FFF2-40B4-BE49-F238E27FC236}">
                <a16:creationId xmlns:a16="http://schemas.microsoft.com/office/drawing/2014/main" id="{B4728FB7-E227-48DE-8616-5F2F3494E205}"/>
              </a:ext>
            </a:extLst>
          </p:cNvPr>
          <p:cNvSpPr>
            <a:spLocks noGrp="1"/>
          </p:cNvSpPr>
          <p:nvPr>
            <p:ph sz="half" idx="2"/>
          </p:nvPr>
        </p:nvSpPr>
        <p:spPr/>
        <p:txBody>
          <a:bodyPr>
            <a:normAutofit fontScale="92500" lnSpcReduction="20000"/>
          </a:bodyPr>
          <a:lstStyle/>
          <a:p>
            <a:endParaRPr lang="en-US" dirty="0"/>
          </a:p>
        </p:txBody>
      </p:sp>
    </p:spTree>
    <p:extLst>
      <p:ext uri="{BB962C8B-B14F-4D97-AF65-F5344CB8AC3E}">
        <p14:creationId xmlns:p14="http://schemas.microsoft.com/office/powerpoint/2010/main" val="404602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E244-D5BC-4DE0-A9DE-E458E0ABC1AB}"/>
              </a:ext>
            </a:extLst>
          </p:cNvPr>
          <p:cNvSpPr>
            <a:spLocks noGrp="1"/>
          </p:cNvSpPr>
          <p:nvPr>
            <p:ph type="title"/>
          </p:nvPr>
        </p:nvSpPr>
        <p:spPr/>
        <p:txBody>
          <a:bodyPr>
            <a:normAutofit fontScale="90000"/>
          </a:bodyPr>
          <a:lstStyle/>
          <a:p>
            <a:r>
              <a:rPr lang="en-US" dirty="0"/>
              <a:t>How Do Companies Manage Technical Debt?</a:t>
            </a:r>
          </a:p>
        </p:txBody>
      </p:sp>
      <p:sp>
        <p:nvSpPr>
          <p:cNvPr id="3" name="Content Placeholder 2">
            <a:extLst>
              <a:ext uri="{FF2B5EF4-FFF2-40B4-BE49-F238E27FC236}">
                <a16:creationId xmlns:a16="http://schemas.microsoft.com/office/drawing/2014/main" id="{CC68CA6B-DA08-40DC-8EA5-AA757E9A206F}"/>
              </a:ext>
            </a:extLst>
          </p:cNvPr>
          <p:cNvSpPr>
            <a:spLocks noGrp="1"/>
          </p:cNvSpPr>
          <p:nvPr>
            <p:ph idx="1"/>
          </p:nvPr>
        </p:nvSpPr>
        <p:spPr/>
        <p:txBody>
          <a:bodyPr>
            <a:normAutofit/>
          </a:bodyPr>
          <a:lstStyle/>
          <a:p>
            <a:pPr marL="514350" indent="-514350">
              <a:buAutoNum type="arabicPeriod"/>
            </a:pPr>
            <a:r>
              <a:rPr lang="en-US" dirty="0"/>
              <a:t>Documentation</a:t>
            </a:r>
          </a:p>
          <a:p>
            <a:pPr lvl="1"/>
            <a:r>
              <a:rPr lang="en-US" dirty="0"/>
              <a:t>Teams can use wiki pages, Trello boards, or Microsoft Excel to document technical debt issues. </a:t>
            </a:r>
          </a:p>
          <a:p>
            <a:pPr lvl="1"/>
            <a:r>
              <a:rPr lang="en-US" dirty="0"/>
              <a:t>Such documentation is helpful to bring visibility into technical debt across the teams.</a:t>
            </a:r>
          </a:p>
          <a:p>
            <a:pPr marL="0" indent="0">
              <a:buNone/>
            </a:pPr>
            <a:r>
              <a:rPr lang="en-US" dirty="0"/>
              <a:t>2. Project Management tools</a:t>
            </a:r>
          </a:p>
          <a:p>
            <a:pPr lvl="1"/>
            <a:r>
              <a:rPr lang="en-US" dirty="0"/>
              <a:t> Jira, </a:t>
            </a:r>
            <a:r>
              <a:rPr lang="en-US" dirty="0" err="1"/>
              <a:t>Hansoft</a:t>
            </a:r>
            <a:r>
              <a:rPr lang="en-US" dirty="0"/>
              <a:t>, and Excel, Microsoft Project</a:t>
            </a:r>
          </a:p>
          <a:p>
            <a:pPr marL="0" indent="0">
              <a:buNone/>
            </a:pPr>
            <a:r>
              <a:rPr lang="en-US" dirty="0"/>
              <a:t>3. Static Analyzer</a:t>
            </a:r>
          </a:p>
          <a:p>
            <a:pPr lvl="1"/>
            <a:r>
              <a:rPr lang="en-US" dirty="0"/>
              <a:t>Tools such as SonarQube, </a:t>
            </a:r>
            <a:r>
              <a:rPr lang="en-US" dirty="0" err="1"/>
              <a:t>SonarGraph</a:t>
            </a:r>
            <a:r>
              <a:rPr lang="en-US" dirty="0"/>
              <a:t>, </a:t>
            </a:r>
            <a:r>
              <a:rPr lang="en-US" dirty="0" err="1"/>
              <a:t>Klockwork</a:t>
            </a:r>
            <a:r>
              <a:rPr lang="en-US" dirty="0"/>
              <a:t> are used to analyze source code in search of technical debt</a:t>
            </a:r>
          </a:p>
          <a:p>
            <a:pPr marL="0" indent="0">
              <a:buNone/>
            </a:pPr>
            <a:endParaRPr lang="en-US" dirty="0"/>
          </a:p>
        </p:txBody>
      </p:sp>
    </p:spTree>
    <p:extLst>
      <p:ext uri="{BB962C8B-B14F-4D97-AF65-F5344CB8AC3E}">
        <p14:creationId xmlns:p14="http://schemas.microsoft.com/office/powerpoint/2010/main" val="363933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93B0-73F3-4FAF-AA04-6AC60B373D14}"/>
              </a:ext>
            </a:extLst>
          </p:cNvPr>
          <p:cNvSpPr>
            <a:spLocks noGrp="1"/>
          </p:cNvSpPr>
          <p:nvPr>
            <p:ph type="title"/>
          </p:nvPr>
        </p:nvSpPr>
        <p:spPr/>
        <p:txBody>
          <a:bodyPr>
            <a:normAutofit fontScale="90000"/>
          </a:bodyPr>
          <a:lstStyle/>
          <a:p>
            <a:r>
              <a:rPr lang="en-US" dirty="0"/>
              <a:t>Small, Medium, and Large Technical Debt</a:t>
            </a:r>
          </a:p>
        </p:txBody>
      </p:sp>
      <p:sp>
        <p:nvSpPr>
          <p:cNvPr id="3" name="Content Placeholder 2">
            <a:extLst>
              <a:ext uri="{FF2B5EF4-FFF2-40B4-BE49-F238E27FC236}">
                <a16:creationId xmlns:a16="http://schemas.microsoft.com/office/drawing/2014/main" id="{E0B7EFBD-8481-4278-995E-A8D34EC8C10D}"/>
              </a:ext>
            </a:extLst>
          </p:cNvPr>
          <p:cNvSpPr>
            <a:spLocks noGrp="1"/>
          </p:cNvSpPr>
          <p:nvPr>
            <p:ph idx="1"/>
          </p:nvPr>
        </p:nvSpPr>
        <p:spPr/>
        <p:txBody>
          <a:bodyPr>
            <a:normAutofit fontScale="92500" lnSpcReduction="10000"/>
          </a:bodyPr>
          <a:lstStyle/>
          <a:p>
            <a:r>
              <a:rPr lang="en-US" dirty="0"/>
              <a:t>Small pieces of debt: the type of tech debt that can be addressed as soon as the engineer spots it in the code and it’s within the scope of the ticket they're working on.</a:t>
            </a:r>
          </a:p>
          <a:p>
            <a:r>
              <a:rPr lang="en-US" dirty="0"/>
              <a:t>Medium pieces of debt: the type of debt that can be addressed within a sprint. It should go through the same sprint planning process as any feature work and be considered just as rigorously.</a:t>
            </a:r>
          </a:p>
          <a:p>
            <a:r>
              <a:rPr lang="en-US" dirty="0"/>
              <a:t>Large pieces of debt: the tech debt that cannot be addressed immediately or even in one sprint. The best companies we've interviewed have quarterly technical planning sessions in which all engineering leaders participate.</a:t>
            </a:r>
          </a:p>
        </p:txBody>
      </p:sp>
    </p:spTree>
    <p:extLst>
      <p:ext uri="{BB962C8B-B14F-4D97-AF65-F5344CB8AC3E}">
        <p14:creationId xmlns:p14="http://schemas.microsoft.com/office/powerpoint/2010/main" val="425248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E062-D02F-4DB8-93F4-D26552A7586B}"/>
              </a:ext>
            </a:extLst>
          </p:cNvPr>
          <p:cNvSpPr>
            <a:spLocks noGrp="1"/>
          </p:cNvSpPr>
          <p:nvPr>
            <p:ph type="title"/>
          </p:nvPr>
        </p:nvSpPr>
        <p:spPr/>
        <p:txBody>
          <a:bodyPr/>
          <a:lstStyle/>
          <a:p>
            <a:r>
              <a:rPr lang="en-US" dirty="0"/>
              <a:t>Technical Debt Ratio &amp; Metrics</a:t>
            </a:r>
          </a:p>
        </p:txBody>
      </p:sp>
      <p:sp>
        <p:nvSpPr>
          <p:cNvPr id="3" name="Content Placeholder 2">
            <a:extLst>
              <a:ext uri="{FF2B5EF4-FFF2-40B4-BE49-F238E27FC236}">
                <a16:creationId xmlns:a16="http://schemas.microsoft.com/office/drawing/2014/main" id="{876FBC80-2698-4B56-91F1-B0CD69B1EEE7}"/>
              </a:ext>
            </a:extLst>
          </p:cNvPr>
          <p:cNvSpPr>
            <a:spLocks noGrp="1"/>
          </p:cNvSpPr>
          <p:nvPr>
            <p:ph sz="half" idx="1"/>
          </p:nvPr>
        </p:nvSpPr>
        <p:spPr/>
        <p:txBody>
          <a:bodyPr/>
          <a:lstStyle/>
          <a:p>
            <a:r>
              <a:rPr lang="en-US" dirty="0"/>
              <a:t>Technical Metrics</a:t>
            </a:r>
          </a:p>
          <a:p>
            <a:pPr lvl="1"/>
            <a:endParaRPr lang="en-US" dirty="0"/>
          </a:p>
          <a:p>
            <a:r>
              <a:rPr lang="en-US" dirty="0"/>
              <a:t>Financial Metrics</a:t>
            </a:r>
          </a:p>
          <a:p>
            <a:pPr marL="0" indent="0">
              <a:buNone/>
            </a:pPr>
            <a:endParaRPr lang="en-US" dirty="0"/>
          </a:p>
          <a:p>
            <a:r>
              <a:rPr lang="en-US" dirty="0"/>
              <a:t>Time Metrics </a:t>
            </a:r>
          </a:p>
          <a:p>
            <a:endParaRPr lang="en-US" dirty="0"/>
          </a:p>
        </p:txBody>
      </p:sp>
      <p:sp>
        <p:nvSpPr>
          <p:cNvPr id="4" name="Content Placeholder 3">
            <a:extLst>
              <a:ext uri="{FF2B5EF4-FFF2-40B4-BE49-F238E27FC236}">
                <a16:creationId xmlns:a16="http://schemas.microsoft.com/office/drawing/2014/main" id="{68741F05-2229-48B2-B631-F6FABEADF2E4}"/>
              </a:ext>
            </a:extLst>
          </p:cNvPr>
          <p:cNvSpPr>
            <a:spLocks noGrp="1"/>
          </p:cNvSpPr>
          <p:nvPr>
            <p:ph sz="half" idx="2"/>
          </p:nvPr>
        </p:nvSpPr>
        <p:spPr/>
        <p:txBody>
          <a:bodyPr/>
          <a:lstStyle/>
          <a:p>
            <a:r>
              <a:rPr lang="en-US" dirty="0"/>
              <a:t>TDR=(Remediation Cost/ X Cost) X100% </a:t>
            </a:r>
          </a:p>
        </p:txBody>
      </p:sp>
    </p:spTree>
    <p:extLst>
      <p:ext uri="{BB962C8B-B14F-4D97-AF65-F5344CB8AC3E}">
        <p14:creationId xmlns:p14="http://schemas.microsoft.com/office/powerpoint/2010/main" val="1524004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4F1E-66E6-4449-935E-F8C8026A565A}"/>
              </a:ext>
            </a:extLst>
          </p:cNvPr>
          <p:cNvSpPr>
            <a:spLocks noGrp="1"/>
          </p:cNvSpPr>
          <p:nvPr>
            <p:ph type="title"/>
          </p:nvPr>
        </p:nvSpPr>
        <p:spPr/>
        <p:txBody>
          <a:bodyPr>
            <a:normAutofit fontScale="90000"/>
          </a:bodyPr>
          <a:lstStyle/>
          <a:p>
            <a:r>
              <a:rPr lang="en-US" b="0" i="0" dirty="0">
                <a:effectLst/>
                <a:latin typeface="Arial" panose="020B0604020202020204" pitchFamily="34" charset="0"/>
              </a:rPr>
              <a:t>Measuring the cost of technical debt realized through turnover</a:t>
            </a:r>
            <a:endParaRPr lang="en-US" dirty="0"/>
          </a:p>
        </p:txBody>
      </p:sp>
      <p:sp>
        <p:nvSpPr>
          <p:cNvPr id="3" name="Content Placeholder 2">
            <a:extLst>
              <a:ext uri="{FF2B5EF4-FFF2-40B4-BE49-F238E27FC236}">
                <a16:creationId xmlns:a16="http://schemas.microsoft.com/office/drawing/2014/main" id="{144CBB98-380C-48B2-B9AF-9263B097918D}"/>
              </a:ext>
            </a:extLst>
          </p:cNvPr>
          <p:cNvSpPr>
            <a:spLocks noGrp="1"/>
          </p:cNvSpPr>
          <p:nvPr>
            <p:ph sz="half" idx="1"/>
          </p:nvPr>
        </p:nvSpPr>
        <p:spPr/>
        <p:txBody>
          <a:bodyPr/>
          <a:lstStyle/>
          <a:p>
            <a:r>
              <a:rPr lang="en-US" dirty="0"/>
              <a:t>People Leave</a:t>
            </a:r>
          </a:p>
          <a:p>
            <a:pPr lvl="1"/>
            <a:r>
              <a:rPr lang="en-US" dirty="0"/>
              <a:t>More Money </a:t>
            </a:r>
          </a:p>
          <a:p>
            <a:pPr lvl="1"/>
            <a:r>
              <a:rPr lang="en-US" dirty="0"/>
              <a:t>Better Work Environment </a:t>
            </a:r>
          </a:p>
          <a:p>
            <a:pPr lvl="1"/>
            <a:r>
              <a:rPr lang="en-US" dirty="0"/>
              <a:t>Productivity issues </a:t>
            </a:r>
          </a:p>
          <a:p>
            <a:pPr lvl="1"/>
            <a:endParaRPr lang="en-US" dirty="0"/>
          </a:p>
        </p:txBody>
      </p:sp>
      <p:sp>
        <p:nvSpPr>
          <p:cNvPr id="4" name="Content Placeholder 3">
            <a:extLst>
              <a:ext uri="{FF2B5EF4-FFF2-40B4-BE49-F238E27FC236}">
                <a16:creationId xmlns:a16="http://schemas.microsoft.com/office/drawing/2014/main" id="{EA2BAFD0-B3EB-4D71-A334-813992B8B7DB}"/>
              </a:ext>
            </a:extLst>
          </p:cNvPr>
          <p:cNvSpPr>
            <a:spLocks noGrp="1"/>
          </p:cNvSpPr>
          <p:nvPr>
            <p:ph sz="half" idx="2"/>
          </p:nvPr>
        </p:nvSpPr>
        <p:spPr/>
        <p:txBody>
          <a:bodyPr/>
          <a:lstStyle/>
          <a:p>
            <a:r>
              <a:rPr lang="en-US" dirty="0"/>
              <a:t>Reward </a:t>
            </a:r>
          </a:p>
          <a:p>
            <a:r>
              <a:rPr lang="en-US" dirty="0"/>
              <a:t>Motivating Action </a:t>
            </a:r>
          </a:p>
          <a:p>
            <a:r>
              <a:rPr lang="en-US" dirty="0"/>
              <a:t>Ownership </a:t>
            </a:r>
          </a:p>
          <a:p>
            <a:r>
              <a:rPr lang="en-US" dirty="0"/>
              <a:t>Driving change  </a:t>
            </a:r>
          </a:p>
          <a:p>
            <a:endParaRPr lang="en-US" dirty="0"/>
          </a:p>
        </p:txBody>
      </p:sp>
    </p:spTree>
    <p:extLst>
      <p:ext uri="{BB962C8B-B14F-4D97-AF65-F5344CB8AC3E}">
        <p14:creationId xmlns:p14="http://schemas.microsoft.com/office/powerpoint/2010/main" val="190805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1D24-ED44-4AAF-9DE1-56D8D94A8CEB}"/>
              </a:ext>
            </a:extLst>
          </p:cNvPr>
          <p:cNvSpPr>
            <a:spLocks noGrp="1"/>
          </p:cNvSpPr>
          <p:nvPr>
            <p:ph type="title"/>
          </p:nvPr>
        </p:nvSpPr>
        <p:spPr/>
        <p:txBody>
          <a:bodyPr/>
          <a:lstStyle/>
          <a:p>
            <a:r>
              <a:rPr lang="en-US" dirty="0"/>
              <a:t>Tool from </a:t>
            </a:r>
            <a:r>
              <a:rPr lang="en-US" dirty="0" err="1"/>
              <a:t>StepSize</a:t>
            </a:r>
            <a:endParaRPr lang="en-US" dirty="0"/>
          </a:p>
        </p:txBody>
      </p:sp>
      <p:pic>
        <p:nvPicPr>
          <p:cNvPr id="1026" name="Picture 2">
            <a:extLst>
              <a:ext uri="{FF2B5EF4-FFF2-40B4-BE49-F238E27FC236}">
                <a16:creationId xmlns:a16="http://schemas.microsoft.com/office/drawing/2014/main" id="{F4BF5F72-EA2F-48D0-A614-64E4E16F5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896" y="2128837"/>
            <a:ext cx="10008703" cy="446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952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Presenters</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fontScale="55000" lnSpcReduction="20000"/>
          </a:bodyPr>
          <a:lstStyle/>
          <a:p>
            <a:pPr marL="0" indent="0">
              <a:buNone/>
            </a:pPr>
            <a:r>
              <a:rPr lang="en-US" b="1" dirty="0"/>
              <a:t>Carl Stephens</a:t>
            </a:r>
          </a:p>
          <a:p>
            <a:pPr marL="0" indent="0">
              <a:buNone/>
            </a:pPr>
            <a:r>
              <a:rPr lang="en-US" dirty="0"/>
              <a:t>Cybersecurity Analyst – Cybersecurity Operations Center</a:t>
            </a:r>
          </a:p>
          <a:p>
            <a:pPr marL="0" indent="0">
              <a:buNone/>
            </a:pPr>
            <a:r>
              <a:rPr lang="en-US" dirty="0"/>
              <a:t>Technology Services at Illinois</a:t>
            </a:r>
          </a:p>
          <a:p>
            <a:pPr marL="0" indent="0">
              <a:buNone/>
            </a:pPr>
            <a:r>
              <a:rPr lang="en-US" dirty="0" err="1"/>
              <a:t>cstephns@illinois.edu</a:t>
            </a:r>
            <a:endParaRPr lang="en-US" dirty="0"/>
          </a:p>
          <a:p>
            <a:pPr marL="0" indent="0">
              <a:buNone/>
            </a:pPr>
            <a:endParaRPr lang="en-US" dirty="0"/>
          </a:p>
          <a:p>
            <a:pPr marL="0" indent="0">
              <a:buNone/>
            </a:pPr>
            <a:r>
              <a:rPr lang="en-US" b="1" dirty="0"/>
              <a:t>Ed Delaporte</a:t>
            </a:r>
          </a:p>
          <a:p>
            <a:pPr marL="0" indent="0">
              <a:buNone/>
            </a:pPr>
            <a:r>
              <a:rPr lang="en-US" dirty="0"/>
              <a:t>Cybersecurity Development Manager</a:t>
            </a:r>
          </a:p>
          <a:p>
            <a:pPr marL="0" indent="0">
              <a:buNone/>
            </a:pPr>
            <a:r>
              <a:rPr lang="en-US" dirty="0"/>
              <a:t>Technology Services at Illinois</a:t>
            </a:r>
          </a:p>
          <a:p>
            <a:pPr marL="0" indent="0">
              <a:buNone/>
            </a:pPr>
            <a:r>
              <a:rPr lang="en-US" dirty="0" err="1"/>
              <a:t>delaport@illinois.edu</a:t>
            </a:r>
            <a:endParaRPr lang="en-US" dirty="0"/>
          </a:p>
          <a:p>
            <a:pPr marL="0" indent="0">
              <a:buNone/>
            </a:pPr>
            <a:endParaRPr lang="en-US" dirty="0"/>
          </a:p>
          <a:p>
            <a:pPr marL="0" indent="0">
              <a:buNone/>
            </a:pPr>
            <a:r>
              <a:rPr lang="en-US" b="1" dirty="0"/>
              <a:t>Glen Shere</a:t>
            </a:r>
          </a:p>
          <a:p>
            <a:pPr marL="0" indent="0">
              <a:buNone/>
            </a:pPr>
            <a:r>
              <a:rPr lang="en-US" dirty="0"/>
              <a:t>Cybersecurity Engineer</a:t>
            </a:r>
          </a:p>
          <a:p>
            <a:pPr marL="0" indent="0">
              <a:buNone/>
            </a:pPr>
            <a:r>
              <a:rPr lang="en-US" dirty="0"/>
              <a:t>Technology Services at Illinois</a:t>
            </a:r>
          </a:p>
          <a:p>
            <a:pPr marL="0" indent="0">
              <a:buNone/>
            </a:pPr>
            <a:r>
              <a:rPr lang="en-US" dirty="0" err="1"/>
              <a:t>shere@illinois.edu</a:t>
            </a:r>
            <a:endParaRPr lang="en-US" dirty="0"/>
          </a:p>
        </p:txBody>
      </p:sp>
    </p:spTree>
    <p:extLst>
      <p:ext uri="{BB962C8B-B14F-4D97-AF65-F5344CB8AC3E}">
        <p14:creationId xmlns:p14="http://schemas.microsoft.com/office/powerpoint/2010/main" val="457489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Invest Against Technical Debt</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Make maintenance into a routine</a:t>
            </a:r>
            <a:endParaRPr lang="en-US" b="1" dirty="0"/>
          </a:p>
          <a:p>
            <a:r>
              <a:rPr lang="en-US" dirty="0">
                <a:latin typeface="Verdana"/>
                <a:ea typeface="Verdana"/>
              </a:rPr>
              <a:t>Make it less scary.</a:t>
            </a:r>
            <a:endParaRPr lang="en-US" dirty="0"/>
          </a:p>
          <a:p>
            <a:r>
              <a:rPr lang="en-US" dirty="0">
                <a:latin typeface="Verdana"/>
                <a:ea typeface="Verdana"/>
              </a:rPr>
              <a:t>Make it faster.</a:t>
            </a:r>
            <a:endParaRPr lang="en-US" dirty="0"/>
          </a:p>
          <a:p>
            <a:r>
              <a:rPr lang="en-US" dirty="0">
                <a:latin typeface="Verdana"/>
                <a:ea typeface="Verdana"/>
              </a:rPr>
              <a:t>Make it free of surprises.</a:t>
            </a:r>
            <a:endParaRPr lang="en-US" dirty="0"/>
          </a:p>
          <a:p>
            <a:endParaRPr lang="en-US" dirty="0"/>
          </a:p>
        </p:txBody>
      </p:sp>
    </p:spTree>
    <p:extLst>
      <p:ext uri="{BB962C8B-B14F-4D97-AF65-F5344CB8AC3E}">
        <p14:creationId xmlns:p14="http://schemas.microsoft.com/office/powerpoint/2010/main" val="324423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Invest Against Technical Debt</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Practical First Steps</a:t>
            </a:r>
            <a:endParaRPr lang="en-US" b="1" dirty="0"/>
          </a:p>
          <a:p>
            <a:r>
              <a:rPr lang="en-US" dirty="0">
                <a:latin typeface="Verdana"/>
                <a:ea typeface="Verdana"/>
              </a:rPr>
              <a:t>Build a regression suite.</a:t>
            </a:r>
            <a:endParaRPr lang="en-US" dirty="0"/>
          </a:p>
          <a:p>
            <a:r>
              <a:rPr lang="en-US" dirty="0">
                <a:latin typeface="Verdana"/>
                <a:ea typeface="Verdana"/>
              </a:rPr>
              <a:t>Have a pipeline (CI/CD).</a:t>
            </a:r>
            <a:endParaRPr lang="en-US" dirty="0"/>
          </a:p>
          <a:p>
            <a:r>
              <a:rPr lang="en-US" dirty="0">
                <a:latin typeface="Verdana"/>
                <a:ea typeface="Verdana"/>
              </a:rPr>
              <a:t>Set up </a:t>
            </a:r>
            <a:r>
              <a:rPr lang="en-US" dirty="0" err="1">
                <a:latin typeface="Verdana"/>
                <a:ea typeface="Verdana"/>
              </a:rPr>
              <a:t>ChatOps</a:t>
            </a:r>
            <a:r>
              <a:rPr lang="en-US" dirty="0">
                <a:latin typeface="Verdana"/>
                <a:ea typeface="Verdana"/>
              </a:rPr>
              <a:t>.</a:t>
            </a:r>
            <a:endParaRPr lang="en-US" dirty="0"/>
          </a:p>
          <a:p>
            <a:endParaRPr lang="en-US" dirty="0"/>
          </a:p>
        </p:txBody>
      </p:sp>
    </p:spTree>
    <p:extLst>
      <p:ext uri="{BB962C8B-B14F-4D97-AF65-F5344CB8AC3E}">
        <p14:creationId xmlns:p14="http://schemas.microsoft.com/office/powerpoint/2010/main" val="55715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Build a Regression Suite</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Make mistakes, but don't repeat them.</a:t>
            </a:r>
            <a:endParaRPr lang="en-US" b="1" dirty="0"/>
          </a:p>
          <a:p>
            <a:r>
              <a:rPr lang="en-US" i="1" dirty="0">
                <a:latin typeface="Verdana"/>
                <a:ea typeface="Verdana"/>
              </a:rPr>
              <a:t>Start with a checklist!</a:t>
            </a:r>
            <a:endParaRPr lang="en-US" dirty="0"/>
          </a:p>
          <a:p>
            <a:r>
              <a:rPr lang="en-US" dirty="0">
                <a:latin typeface="Verdana"/>
                <a:ea typeface="Verdana"/>
              </a:rPr>
              <a:t>List </a:t>
            </a:r>
            <a:r>
              <a:rPr lang="en-US" b="1" dirty="0">
                <a:latin typeface="Verdana"/>
                <a:ea typeface="Verdana"/>
              </a:rPr>
              <a:t>critical</a:t>
            </a:r>
            <a:r>
              <a:rPr lang="en-US" dirty="0">
                <a:latin typeface="Verdana"/>
                <a:ea typeface="Verdana"/>
              </a:rPr>
              <a:t> things to check after each change.</a:t>
            </a:r>
            <a:endParaRPr lang="en-US" dirty="0"/>
          </a:p>
          <a:p>
            <a:r>
              <a:rPr lang="en-US" dirty="0">
                <a:latin typeface="Verdana"/>
                <a:ea typeface="Verdana"/>
              </a:rPr>
              <a:t>Include hard-to-remember details.</a:t>
            </a:r>
            <a:endParaRPr lang="en-US" dirty="0"/>
          </a:p>
          <a:p>
            <a:endParaRPr lang="en-US" dirty="0"/>
          </a:p>
          <a:p>
            <a:pPr marL="0" indent="0">
              <a:buNone/>
            </a:pPr>
            <a:r>
              <a:rPr lang="en-US" dirty="0">
                <a:latin typeface="Verdana"/>
                <a:ea typeface="Verdana"/>
              </a:rPr>
              <a:t>Long checklists justify </a:t>
            </a:r>
            <a:r>
              <a:rPr lang="en-US" dirty="0" err="1">
                <a:latin typeface="Verdana"/>
                <a:ea typeface="Verdana"/>
              </a:rPr>
              <a:t>RobotFramework</a:t>
            </a:r>
            <a:r>
              <a:rPr lang="en-US" dirty="0">
                <a:latin typeface="Verdana"/>
                <a:ea typeface="Verdana"/>
              </a:rPr>
              <a:t>, or a PowerShell Pester suite.</a:t>
            </a:r>
            <a:endParaRPr lang="en-US" dirty="0"/>
          </a:p>
        </p:txBody>
      </p:sp>
    </p:spTree>
    <p:extLst>
      <p:ext uri="{BB962C8B-B14F-4D97-AF65-F5344CB8AC3E}">
        <p14:creationId xmlns:p14="http://schemas.microsoft.com/office/powerpoint/2010/main" val="988194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Build a Regression Suite</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a:latin typeface="Verdana"/>
                <a:ea typeface="Verdana"/>
              </a:rPr>
              <a:t>Automate Regression Tests</a:t>
            </a:r>
            <a:endParaRPr lang="en-US" b="1" dirty="0"/>
          </a:p>
          <a:p>
            <a:pPr>
              <a:buNone/>
            </a:pPr>
            <a:endParaRPr lang="en-US" dirty="0">
              <a:latin typeface="Verdana"/>
              <a:ea typeface="Verdana"/>
            </a:endParaRPr>
          </a:p>
          <a:p>
            <a:pPr>
              <a:buNone/>
            </a:pPr>
            <a:r>
              <a:rPr lang="en-US" dirty="0">
                <a:latin typeface="Consolas"/>
                <a:ea typeface="Verdana"/>
              </a:rPr>
              <a:t>Start the Application</a:t>
            </a:r>
            <a:endParaRPr lang="en-US" dirty="0">
              <a:latin typeface="Consolas"/>
            </a:endParaRPr>
          </a:p>
          <a:p>
            <a:pPr>
              <a:buNone/>
            </a:pPr>
            <a:r>
              <a:rPr lang="en-US" dirty="0">
                <a:latin typeface="Consolas"/>
                <a:ea typeface="Verdana"/>
              </a:rPr>
              <a:t>    Capture Page Screenshot     </a:t>
            </a:r>
            <a:endParaRPr lang="en-US">
              <a:latin typeface="Consolas"/>
            </a:endParaRPr>
          </a:p>
          <a:p>
            <a:pPr marL="0" indent="0">
              <a:buNone/>
            </a:pPr>
            <a:r>
              <a:rPr lang="en-US" dirty="0">
                <a:latin typeface="Consolas"/>
                <a:ea typeface="Verdana"/>
              </a:rPr>
              <a:t>    Click Element               </a:t>
            </a:r>
            <a:r>
              <a:rPr lang="en-US" dirty="0" err="1">
                <a:latin typeface="Consolas"/>
                <a:ea typeface="Verdana"/>
              </a:rPr>
              <a:t>accessibility_id</a:t>
            </a:r>
            <a:r>
              <a:rPr lang="en-US" dirty="0">
                <a:latin typeface="Consolas"/>
                <a:ea typeface="Verdana"/>
              </a:rPr>
              <a:t>=Get Started</a:t>
            </a:r>
            <a:endParaRPr lang="en-US" dirty="0">
              <a:latin typeface="Consolas"/>
            </a:endParaRPr>
          </a:p>
          <a:p>
            <a:pPr marL="0" indent="0">
              <a:buNone/>
            </a:pPr>
            <a:endParaRPr lang="en-US" b="1" dirty="0">
              <a:latin typeface="Verdana"/>
              <a:ea typeface="Verdana"/>
            </a:endParaRPr>
          </a:p>
          <a:p>
            <a:r>
              <a:rPr lang="en-US" dirty="0">
                <a:latin typeface="Verdana"/>
                <a:ea typeface="Verdana"/>
                <a:hlinkClick r:id="rId2"/>
              </a:rPr>
              <a:t>RobotFramework</a:t>
            </a:r>
            <a:r>
              <a:rPr lang="en-US" dirty="0">
                <a:latin typeface="Verdana"/>
                <a:ea typeface="Verdana"/>
              </a:rPr>
              <a:t> - Nearly English syntax.</a:t>
            </a:r>
            <a:endParaRPr lang="en-US" dirty="0"/>
          </a:p>
          <a:p>
            <a:r>
              <a:rPr lang="en-US" dirty="0">
                <a:latin typeface="Verdana"/>
                <a:ea typeface="Verdana"/>
                <a:hlinkClick r:id="rId3"/>
              </a:rPr>
              <a:t>PowerShell Pester</a:t>
            </a:r>
            <a:r>
              <a:rPr lang="en-US" dirty="0">
                <a:latin typeface="Verdana"/>
                <a:ea typeface="Verdana"/>
              </a:rPr>
              <a:t> - Runs anywhere, talks to everything.</a:t>
            </a:r>
            <a:endParaRPr lang="en-US" i="1" dirty="0"/>
          </a:p>
          <a:p>
            <a:pPr marL="0" indent="0">
              <a:buNone/>
            </a:pPr>
            <a:endParaRPr lang="en-US" dirty="0"/>
          </a:p>
        </p:txBody>
      </p:sp>
    </p:spTree>
    <p:extLst>
      <p:ext uri="{BB962C8B-B14F-4D97-AF65-F5344CB8AC3E}">
        <p14:creationId xmlns:p14="http://schemas.microsoft.com/office/powerpoint/2010/main" val="3453299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id="{CE85E482-7D68-430C-B0EF-83942EE9C71A}"/>
              </a:ext>
            </a:extLst>
          </p:cNvPr>
          <p:cNvPicPr>
            <a:picLocks noChangeAspect="1"/>
          </p:cNvPicPr>
          <p:nvPr/>
        </p:nvPicPr>
        <p:blipFill>
          <a:blip r:embed="rId2"/>
          <a:stretch>
            <a:fillRect/>
          </a:stretch>
        </p:blipFill>
        <p:spPr>
          <a:xfrm>
            <a:off x="1944709" y="2041840"/>
            <a:ext cx="8324044" cy="3997811"/>
          </a:xfrm>
          <a:prstGeom prst="rect">
            <a:avLst/>
          </a:prstGeom>
        </p:spPr>
      </p:pic>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Have an Automated Pipeline (CI/CD)</a:t>
            </a:r>
            <a:endParaRPr lang="en-US" dirty="0"/>
          </a:p>
        </p:txBody>
      </p:sp>
    </p:spTree>
    <p:extLst>
      <p:ext uri="{BB962C8B-B14F-4D97-AF65-F5344CB8AC3E}">
        <p14:creationId xmlns:p14="http://schemas.microsoft.com/office/powerpoint/2010/main" val="3674145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Have an Automated Pipeline (CI/CD)</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Campus has good cheap CI/CD options.</a:t>
            </a:r>
            <a:endParaRPr lang="en-US" b="1" dirty="0"/>
          </a:p>
          <a:p>
            <a:r>
              <a:rPr lang="en-US" dirty="0">
                <a:latin typeface="Verdana"/>
                <a:ea typeface="Verdana"/>
              </a:rPr>
              <a:t>GitHub seems to be where the campus community is converging.</a:t>
            </a:r>
            <a:endParaRPr lang="en-US" i="1" dirty="0"/>
          </a:p>
          <a:p>
            <a:r>
              <a:rPr lang="en-US" dirty="0">
                <a:latin typeface="Verdana"/>
                <a:ea typeface="Verdana"/>
              </a:rPr>
              <a:t>Jenkins is the most mature product in the space.</a:t>
            </a:r>
          </a:p>
          <a:p>
            <a:r>
              <a:rPr lang="en-US" dirty="0">
                <a:latin typeface="Verdana"/>
                <a:ea typeface="Verdana"/>
              </a:rPr>
              <a:t>Azure DevOps has a solution.</a:t>
            </a:r>
          </a:p>
          <a:p>
            <a:r>
              <a:rPr lang="en-US" dirty="0">
                <a:latin typeface="Verdana"/>
                <a:ea typeface="Verdana"/>
              </a:rPr>
              <a:t>AWS has a solution.</a:t>
            </a:r>
          </a:p>
          <a:p>
            <a:endParaRPr lang="en-US" dirty="0">
              <a:latin typeface="Verdana"/>
              <a:ea typeface="Verdana"/>
            </a:endParaRPr>
          </a:p>
          <a:p>
            <a:pPr marL="0" indent="0">
              <a:buNone/>
            </a:pPr>
            <a:r>
              <a:rPr lang="en-US" dirty="0">
                <a:latin typeface="Verdana"/>
                <a:ea typeface="Verdana"/>
              </a:rPr>
              <a:t>These and more are in use on campus successfully.</a:t>
            </a:r>
          </a:p>
        </p:txBody>
      </p:sp>
    </p:spTree>
    <p:extLst>
      <p:ext uri="{BB962C8B-B14F-4D97-AF65-F5344CB8AC3E}">
        <p14:creationId xmlns:p14="http://schemas.microsoft.com/office/powerpoint/2010/main" val="2517219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Have an Automated Pipeline (CI/CD)</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Delivery is not Deployment</a:t>
            </a:r>
            <a:endParaRPr lang="en-US" b="1" dirty="0"/>
          </a:p>
          <a:p>
            <a:r>
              <a:rPr lang="en-US" dirty="0">
                <a:latin typeface="Verdana"/>
                <a:ea typeface="Verdana"/>
              </a:rPr>
              <a:t>Do everything </a:t>
            </a:r>
            <a:r>
              <a:rPr lang="en-US" i="1" dirty="0">
                <a:latin typeface="Verdana"/>
                <a:ea typeface="Verdana"/>
              </a:rPr>
              <a:t>except</a:t>
            </a:r>
            <a:r>
              <a:rPr lang="en-US" dirty="0">
                <a:latin typeface="Verdana"/>
                <a:ea typeface="Verdana"/>
              </a:rPr>
              <a:t> </a:t>
            </a:r>
            <a:r>
              <a:rPr lang="en-US" i="1" dirty="0">
                <a:latin typeface="Verdana"/>
                <a:ea typeface="Verdana"/>
              </a:rPr>
              <a:t>release</a:t>
            </a:r>
            <a:r>
              <a:rPr lang="en-US" dirty="0">
                <a:latin typeface="Verdana"/>
                <a:ea typeface="Verdana"/>
              </a:rPr>
              <a:t> automatically.</a:t>
            </a:r>
            <a:endParaRPr lang="en-US" i="1" dirty="0"/>
          </a:p>
          <a:p>
            <a:r>
              <a:rPr lang="en-US" dirty="0">
                <a:latin typeface="Verdana"/>
                <a:ea typeface="Verdana"/>
              </a:rPr>
              <a:t>Let the person who answers the on-call phone push the release button.</a:t>
            </a:r>
          </a:p>
          <a:p>
            <a:r>
              <a:rPr lang="en-US" dirty="0">
                <a:latin typeface="Verdana"/>
                <a:ea typeface="Verdana"/>
              </a:rPr>
              <a:t>Deploy frequently.</a:t>
            </a:r>
          </a:p>
          <a:p>
            <a:pPr marL="0" indent="0">
              <a:buNone/>
            </a:pPr>
            <a:endParaRPr lang="en-US" dirty="0">
              <a:latin typeface="Verdana"/>
              <a:ea typeface="Verdana"/>
            </a:endParaRPr>
          </a:p>
          <a:p>
            <a:pPr marL="0" indent="0">
              <a:buNone/>
            </a:pPr>
            <a:r>
              <a:rPr lang="en-US" dirty="0">
                <a:latin typeface="Verdana"/>
                <a:ea typeface="Verdana"/>
              </a:rPr>
              <a:t>One outage can cost a team more time than it takes to setup CI/CD.</a:t>
            </a:r>
          </a:p>
          <a:p>
            <a:pPr marL="0" indent="0">
              <a:buNone/>
            </a:pPr>
            <a:endParaRPr lang="en-US" dirty="0">
              <a:latin typeface="Verdana"/>
              <a:ea typeface="Verdana"/>
            </a:endParaRPr>
          </a:p>
        </p:txBody>
      </p:sp>
    </p:spTree>
    <p:extLst>
      <p:ext uri="{BB962C8B-B14F-4D97-AF65-F5344CB8AC3E}">
        <p14:creationId xmlns:p14="http://schemas.microsoft.com/office/powerpoint/2010/main" val="278917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Have an Automated Pipeline (CI/CD)</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Enforce Change Reviews</a:t>
            </a:r>
            <a:endParaRPr lang="en-US" b="1" dirty="0"/>
          </a:p>
          <a:p>
            <a:r>
              <a:rPr lang="en-US" dirty="0">
                <a:latin typeface="Verdana"/>
                <a:ea typeface="Verdana"/>
              </a:rPr>
              <a:t>Those who understand what changed respond most effectively to issues.</a:t>
            </a:r>
          </a:p>
          <a:p>
            <a:r>
              <a:rPr lang="en-US" dirty="0">
                <a:latin typeface="Verdana"/>
                <a:ea typeface="Verdana"/>
              </a:rPr>
              <a:t>Mandatory review causes more people to know what changed.</a:t>
            </a:r>
          </a:p>
          <a:p>
            <a:pPr marL="0" indent="0">
              <a:buNone/>
            </a:pPr>
            <a:endParaRPr lang="en-US" dirty="0">
              <a:latin typeface="Verdana"/>
              <a:ea typeface="Verdana"/>
            </a:endParaRPr>
          </a:p>
          <a:p>
            <a:pPr marL="0" indent="0">
              <a:buNone/>
            </a:pPr>
            <a:endParaRPr lang="en-US" dirty="0">
              <a:latin typeface="Verdana"/>
              <a:ea typeface="Verdana"/>
            </a:endParaRPr>
          </a:p>
        </p:txBody>
      </p:sp>
    </p:spTree>
    <p:extLst>
      <p:ext uri="{BB962C8B-B14F-4D97-AF65-F5344CB8AC3E}">
        <p14:creationId xmlns:p14="http://schemas.microsoft.com/office/powerpoint/2010/main" val="2284783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Set up </a:t>
            </a:r>
            <a:r>
              <a:rPr lang="en-US" dirty="0" err="1">
                <a:latin typeface="Verdana"/>
                <a:ea typeface="Verdana"/>
              </a:rPr>
              <a:t>ChatOps</a:t>
            </a:r>
            <a:endParaRPr lang="en-US" dirty="0" err="1"/>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Start with Chat</a:t>
            </a:r>
            <a:endParaRPr lang="en-US" b="1" dirty="0"/>
          </a:p>
          <a:p>
            <a:r>
              <a:rPr lang="en-US" dirty="0">
                <a:latin typeface="Verdana"/>
                <a:ea typeface="Verdana"/>
              </a:rPr>
              <a:t>Make chat rooms where things typically happen.</a:t>
            </a:r>
          </a:p>
          <a:p>
            <a:r>
              <a:rPr lang="en-US" dirty="0">
                <a:latin typeface="Verdana"/>
                <a:ea typeface="Verdana"/>
              </a:rPr>
              <a:t>Add 'update the chat room' to existing playbooks.</a:t>
            </a:r>
          </a:p>
          <a:p>
            <a:r>
              <a:rPr lang="en-US" dirty="0">
                <a:latin typeface="Verdana"/>
                <a:ea typeface="Verdana"/>
              </a:rPr>
              <a:t>Learn to use web deep links in chat.</a:t>
            </a:r>
          </a:p>
          <a:p>
            <a:r>
              <a:rPr lang="en-US" dirty="0">
                <a:latin typeface="Verdana"/>
                <a:ea typeface="Verdana"/>
              </a:rPr>
              <a:t>Start without bots.</a:t>
            </a:r>
          </a:p>
          <a:p>
            <a:pPr marL="0" indent="0">
              <a:buNone/>
            </a:pPr>
            <a:endParaRPr lang="en-US" dirty="0">
              <a:latin typeface="Verdana"/>
              <a:ea typeface="Verdana"/>
            </a:endParaRPr>
          </a:p>
          <a:p>
            <a:pPr marL="0" indent="0">
              <a:buNone/>
            </a:pPr>
            <a:endParaRPr lang="en-US" dirty="0">
              <a:latin typeface="Verdana"/>
              <a:ea typeface="Verdana"/>
            </a:endParaRPr>
          </a:p>
        </p:txBody>
      </p:sp>
    </p:spTree>
    <p:extLst>
      <p:ext uri="{BB962C8B-B14F-4D97-AF65-F5344CB8AC3E}">
        <p14:creationId xmlns:p14="http://schemas.microsoft.com/office/powerpoint/2010/main" val="2269761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Set up </a:t>
            </a:r>
            <a:r>
              <a:rPr lang="en-US" dirty="0" err="1">
                <a:latin typeface="Verdana"/>
                <a:ea typeface="Verdana"/>
              </a:rPr>
              <a:t>ChatOps</a:t>
            </a:r>
            <a:endParaRPr lang="en-US" dirty="0" err="1"/>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Add DevOps to Chat</a:t>
            </a:r>
            <a:endParaRPr lang="en-US" b="1" dirty="0"/>
          </a:p>
          <a:p>
            <a:r>
              <a:rPr lang="en-US" dirty="0">
                <a:latin typeface="Verdana"/>
                <a:ea typeface="Verdana"/>
              </a:rPr>
              <a:t>Automate information into </a:t>
            </a:r>
            <a:r>
              <a:rPr lang="en-US" dirty="0" err="1">
                <a:latin typeface="Verdana"/>
                <a:ea typeface="Verdana"/>
              </a:rPr>
              <a:t>ChatOps</a:t>
            </a:r>
            <a:r>
              <a:rPr lang="en-US" dirty="0">
                <a:latin typeface="Verdana"/>
                <a:ea typeface="Verdana"/>
              </a:rPr>
              <a:t> rooms.</a:t>
            </a:r>
          </a:p>
          <a:p>
            <a:r>
              <a:rPr lang="en-US" dirty="0">
                <a:latin typeface="Verdana"/>
                <a:ea typeface="Verdana"/>
              </a:rPr>
              <a:t>Replace diverse interfaces with </a:t>
            </a:r>
            <a:r>
              <a:rPr lang="en-US" dirty="0" err="1">
                <a:latin typeface="Verdana"/>
                <a:ea typeface="Verdana"/>
              </a:rPr>
              <a:t>ChatBots</a:t>
            </a:r>
            <a:r>
              <a:rPr lang="en-US" dirty="0">
                <a:latin typeface="Verdana"/>
                <a:ea typeface="Verdana"/>
              </a:rPr>
              <a:t>.</a:t>
            </a:r>
          </a:p>
          <a:p>
            <a:r>
              <a:rPr lang="en-US" dirty="0">
                <a:latin typeface="Verdana"/>
                <a:ea typeface="Verdana"/>
              </a:rPr>
              <a:t>Keep chatting with people.</a:t>
            </a:r>
          </a:p>
          <a:p>
            <a:pPr marL="0" indent="0">
              <a:buNone/>
            </a:pPr>
            <a:endParaRPr lang="en-US" dirty="0">
              <a:latin typeface="Verdana"/>
              <a:ea typeface="Verdana"/>
            </a:endParaRPr>
          </a:p>
          <a:p>
            <a:pPr marL="0" indent="0">
              <a:buNone/>
            </a:pPr>
            <a:endParaRPr lang="en-US" dirty="0">
              <a:latin typeface="Verdana"/>
              <a:ea typeface="Verdana"/>
            </a:endParaRPr>
          </a:p>
        </p:txBody>
      </p:sp>
      <p:pic>
        <p:nvPicPr>
          <p:cNvPr id="4" name="Picture 4">
            <a:extLst>
              <a:ext uri="{FF2B5EF4-FFF2-40B4-BE49-F238E27FC236}">
                <a16:creationId xmlns:a16="http://schemas.microsoft.com/office/drawing/2014/main" id="{01F9E6A5-1381-4A92-A8A4-F4398588E1C0}"/>
              </a:ext>
            </a:extLst>
          </p:cNvPr>
          <p:cNvPicPr>
            <a:picLocks noChangeAspect="1"/>
          </p:cNvPicPr>
          <p:nvPr/>
        </p:nvPicPr>
        <p:blipFill>
          <a:blip r:embed="rId2"/>
          <a:stretch>
            <a:fillRect/>
          </a:stretch>
        </p:blipFill>
        <p:spPr>
          <a:xfrm>
            <a:off x="6098147" y="3777101"/>
            <a:ext cx="4986270" cy="2469855"/>
          </a:xfrm>
          <a:prstGeom prst="rect">
            <a:avLst/>
          </a:prstGeom>
        </p:spPr>
      </p:pic>
    </p:spTree>
    <p:extLst>
      <p:ext uri="{BB962C8B-B14F-4D97-AF65-F5344CB8AC3E}">
        <p14:creationId xmlns:p14="http://schemas.microsoft.com/office/powerpoint/2010/main" val="248449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93033" y="3312650"/>
            <a:ext cx="11208441" cy="23067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5400" dirty="0">
              <a:solidFill>
                <a:schemeClr val="bg1"/>
              </a:solidFill>
            </a:endParaRPr>
          </a:p>
        </p:txBody>
      </p:sp>
      <p:sp>
        <p:nvSpPr>
          <p:cNvPr id="5" name="Title 1"/>
          <p:cNvSpPr txBox="1">
            <a:spLocks/>
          </p:cNvSpPr>
          <p:nvPr/>
        </p:nvSpPr>
        <p:spPr>
          <a:xfrm>
            <a:off x="407889" y="1343553"/>
            <a:ext cx="11208441" cy="16171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dirty="0">
                <a:solidFill>
                  <a:schemeClr val="bg1"/>
                </a:solidFill>
                <a:latin typeface="Verdana" panose="020B0604030504040204" pitchFamily="34" charset="0"/>
                <a:ea typeface="Verdana" panose="020B0604030504040204" pitchFamily="34" charset="0"/>
              </a:rPr>
              <a:t>What is technical debt?</a:t>
            </a:r>
          </a:p>
        </p:txBody>
      </p:sp>
      <p:pic>
        <p:nvPicPr>
          <p:cNvPr id="2" name="Picture 1">
            <a:extLst>
              <a:ext uri="{FF2B5EF4-FFF2-40B4-BE49-F238E27FC236}">
                <a16:creationId xmlns:a16="http://schemas.microsoft.com/office/drawing/2014/main" id="{8A34C7B6-4088-4CBE-9A65-05E718B65693}"/>
              </a:ext>
            </a:extLst>
          </p:cNvPr>
          <p:cNvPicPr>
            <a:picLocks noChangeAspect="1"/>
          </p:cNvPicPr>
          <p:nvPr/>
        </p:nvPicPr>
        <p:blipFill>
          <a:blip r:embed="rId2"/>
          <a:stretch>
            <a:fillRect/>
          </a:stretch>
        </p:blipFill>
        <p:spPr>
          <a:xfrm>
            <a:off x="1809750" y="3216478"/>
            <a:ext cx="8572500" cy="2667000"/>
          </a:xfrm>
          <a:prstGeom prst="rect">
            <a:avLst/>
          </a:prstGeom>
        </p:spPr>
      </p:pic>
    </p:spTree>
    <p:extLst>
      <p:ext uri="{BB962C8B-B14F-4D97-AF65-F5344CB8AC3E}">
        <p14:creationId xmlns:p14="http://schemas.microsoft.com/office/powerpoint/2010/main" val="2767997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Questions and Answers</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endParaRPr lang="en-US" b="1" dirty="0">
              <a:latin typeface="Verdana"/>
              <a:ea typeface="Verdana"/>
            </a:endParaRPr>
          </a:p>
          <a:p>
            <a:pPr marL="0" indent="0">
              <a:buNone/>
            </a:pPr>
            <a:endParaRPr lang="en-US" dirty="0">
              <a:latin typeface="Verdana"/>
              <a:ea typeface="Verdana"/>
            </a:endParaRPr>
          </a:p>
          <a:p>
            <a:pPr marL="0" indent="0">
              <a:buNone/>
            </a:pPr>
            <a:endParaRPr lang="en-US" dirty="0">
              <a:latin typeface="Verdana"/>
              <a:ea typeface="Verdana"/>
            </a:endParaRPr>
          </a:p>
        </p:txBody>
      </p:sp>
    </p:spTree>
    <p:extLst>
      <p:ext uri="{BB962C8B-B14F-4D97-AF65-F5344CB8AC3E}">
        <p14:creationId xmlns:p14="http://schemas.microsoft.com/office/powerpoint/2010/main" val="2665332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8F74-EDD8-4B7E-A52D-6557D701C983}"/>
              </a:ext>
            </a:extLst>
          </p:cNvPr>
          <p:cNvSpPr>
            <a:spLocks noGrp="1"/>
          </p:cNvSpPr>
          <p:nvPr>
            <p:ph type="title"/>
          </p:nvPr>
        </p:nvSpPr>
        <p:spPr/>
        <p:txBody>
          <a:bodyPr/>
          <a:lstStyle/>
          <a:p>
            <a:r>
              <a:rPr lang="en-US" dirty="0">
                <a:latin typeface="Verdana"/>
                <a:ea typeface="Verdana"/>
              </a:rPr>
              <a:t>Bonus slide: Enforce Style Guides</a:t>
            </a:r>
            <a:endParaRPr lang="en-US" dirty="0"/>
          </a:p>
        </p:txBody>
      </p:sp>
      <p:sp>
        <p:nvSpPr>
          <p:cNvPr id="3" name="Content Placeholder 2">
            <a:extLst>
              <a:ext uri="{FF2B5EF4-FFF2-40B4-BE49-F238E27FC236}">
                <a16:creationId xmlns:a16="http://schemas.microsoft.com/office/drawing/2014/main" id="{AAA88F4C-2FF6-4088-9EA2-21A09A697567}"/>
              </a:ext>
            </a:extLst>
          </p:cNvPr>
          <p:cNvSpPr>
            <a:spLocks noGrp="1"/>
          </p:cNvSpPr>
          <p:nvPr>
            <p:ph idx="1"/>
          </p:nvPr>
        </p:nvSpPr>
        <p:spPr/>
        <p:txBody>
          <a:bodyPr vert="horz" lIns="91440" tIns="45720" rIns="91440" bIns="45720" rtlCol="0" anchor="t">
            <a:normAutofit/>
          </a:bodyPr>
          <a:lstStyle/>
          <a:p>
            <a:pPr marL="0" indent="0">
              <a:buNone/>
            </a:pPr>
            <a:r>
              <a:rPr lang="en-US" b="1" dirty="0">
                <a:latin typeface="Verdana"/>
                <a:ea typeface="Verdana"/>
              </a:rPr>
              <a:t>Even Quick Scripts Deserve Style</a:t>
            </a:r>
            <a:endParaRPr lang="en-US" b="1" dirty="0"/>
          </a:p>
          <a:p>
            <a:pPr>
              <a:buNone/>
            </a:pPr>
            <a:endParaRPr lang="en-US" dirty="0">
              <a:latin typeface="Verdana"/>
              <a:ea typeface="Verdana"/>
            </a:endParaRPr>
          </a:p>
          <a:p>
            <a:pPr>
              <a:buNone/>
            </a:pPr>
            <a:r>
              <a:rPr lang="en-US" sz="1600" dirty="0">
                <a:latin typeface="Verdana"/>
                <a:ea typeface="Verdana"/>
              </a:rPr>
              <a:t>MD009/no-trailing-spaces: Trailing spaces [Expected: 0 or 2; Actual: 1]</a:t>
            </a:r>
            <a:endParaRPr lang="en-US" sz="1600"/>
          </a:p>
          <a:p>
            <a:pPr>
              <a:buNone/>
            </a:pPr>
            <a:r>
              <a:rPr lang="en-US" sz="1600" dirty="0">
                <a:latin typeface="Verdana"/>
                <a:ea typeface="Verdana"/>
              </a:rPr>
              <a:t>MD012/no-multiple-blanks: Multiple consecutive blank lines [Expected: 1; Actual: 2]</a:t>
            </a:r>
            <a:r>
              <a:rPr lang="en-US" sz="1600" dirty="0">
                <a:latin typeface="Consolas"/>
                <a:ea typeface="Verdana"/>
              </a:rPr>
              <a:t> Started</a:t>
            </a:r>
            <a:endParaRPr lang="en-US" sz="1600" dirty="0">
              <a:latin typeface="Consolas"/>
            </a:endParaRPr>
          </a:p>
          <a:p>
            <a:pPr marL="0" indent="0">
              <a:buNone/>
            </a:pPr>
            <a:endParaRPr lang="en-US" b="1" dirty="0">
              <a:latin typeface="Verdana"/>
              <a:ea typeface="Verdana"/>
            </a:endParaRPr>
          </a:p>
          <a:p>
            <a:pPr marL="0" indent="0">
              <a:buNone/>
            </a:pPr>
            <a:r>
              <a:rPr lang="en-US" dirty="0">
                <a:latin typeface="Verdana"/>
                <a:ea typeface="Verdana"/>
              </a:rPr>
              <a:t>Enforce style checks by adding </a:t>
            </a:r>
            <a:r>
              <a:rPr lang="en-US" dirty="0" err="1">
                <a:latin typeface="Verdana"/>
                <a:ea typeface="Verdana"/>
              </a:rPr>
              <a:t>PSScriptAnalyzer</a:t>
            </a:r>
            <a:r>
              <a:rPr lang="en-US" dirty="0">
                <a:latin typeface="Verdana"/>
                <a:ea typeface="Verdana"/>
              </a:rPr>
              <a:t>, Flake8, </a:t>
            </a:r>
            <a:r>
              <a:rPr lang="en-US" dirty="0" err="1">
                <a:latin typeface="Verdana"/>
                <a:ea typeface="Verdana"/>
              </a:rPr>
              <a:t>MarkdownLint</a:t>
            </a:r>
            <a:r>
              <a:rPr lang="en-US" dirty="0">
                <a:latin typeface="Verdana"/>
                <a:ea typeface="Verdana"/>
              </a:rPr>
              <a:t> to your pipelines.</a:t>
            </a:r>
          </a:p>
          <a:p>
            <a:pPr marL="0" indent="0">
              <a:buNone/>
            </a:pPr>
            <a:endParaRPr lang="en-US" dirty="0"/>
          </a:p>
        </p:txBody>
      </p:sp>
    </p:spTree>
    <p:extLst>
      <p:ext uri="{BB962C8B-B14F-4D97-AF65-F5344CB8AC3E}">
        <p14:creationId xmlns:p14="http://schemas.microsoft.com/office/powerpoint/2010/main" val="291946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593033" y="3312650"/>
            <a:ext cx="11208441" cy="23067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5400" dirty="0">
              <a:solidFill>
                <a:schemeClr val="bg1"/>
              </a:solidFill>
            </a:endParaRPr>
          </a:p>
        </p:txBody>
      </p:sp>
      <p:sp>
        <p:nvSpPr>
          <p:cNvPr id="5" name="Title 1"/>
          <p:cNvSpPr txBox="1">
            <a:spLocks/>
          </p:cNvSpPr>
          <p:nvPr/>
        </p:nvSpPr>
        <p:spPr>
          <a:xfrm>
            <a:off x="491778" y="1375227"/>
            <a:ext cx="11208441" cy="16171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chemeClr val="bg1"/>
                </a:solidFill>
                <a:latin typeface="Verdana" panose="020B0604030504040204" pitchFamily="34" charset="0"/>
                <a:ea typeface="Verdana" panose="020B0604030504040204" pitchFamily="34" charset="0"/>
              </a:rPr>
              <a:t>What is technical debt?</a:t>
            </a:r>
          </a:p>
        </p:txBody>
      </p:sp>
      <p:sp>
        <p:nvSpPr>
          <p:cNvPr id="6" name="TextBox 5">
            <a:extLst>
              <a:ext uri="{FF2B5EF4-FFF2-40B4-BE49-F238E27FC236}">
                <a16:creationId xmlns:a16="http://schemas.microsoft.com/office/drawing/2014/main" id="{9ACDD3A1-8973-4E2C-908C-65F264FEBA44}"/>
              </a:ext>
            </a:extLst>
          </p:cNvPr>
          <p:cNvSpPr txBox="1"/>
          <p:nvPr/>
        </p:nvSpPr>
        <p:spPr>
          <a:xfrm>
            <a:off x="390525" y="3312650"/>
            <a:ext cx="11410946" cy="584775"/>
          </a:xfrm>
          <a:prstGeom prst="rect">
            <a:avLst/>
          </a:prstGeom>
          <a:noFill/>
        </p:spPr>
        <p:txBody>
          <a:bodyPr wrap="square">
            <a:spAutoFit/>
          </a:bodyPr>
          <a:lstStyle/>
          <a:p>
            <a:pPr algn="ctr"/>
            <a:r>
              <a:rPr lang="en-US" sz="3200" b="1" dirty="0">
                <a:solidFill>
                  <a:schemeClr val="bg1"/>
                </a:solidFill>
                <a:latin typeface="Verdana" panose="020B0604030504040204" pitchFamily="34" charset="0"/>
                <a:ea typeface="Verdana" panose="020B0604030504040204" pitchFamily="34" charset="0"/>
              </a:rPr>
              <a:t>Any project expense deferred to future projects</a:t>
            </a:r>
          </a:p>
        </p:txBody>
      </p:sp>
    </p:spTree>
    <p:extLst>
      <p:ext uri="{BB962C8B-B14F-4D97-AF65-F5344CB8AC3E}">
        <p14:creationId xmlns:p14="http://schemas.microsoft.com/office/powerpoint/2010/main" val="248447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Examples of Technical Debt</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a:bodyPr>
          <a:lstStyle/>
          <a:p>
            <a:r>
              <a:rPr lang="en-US" sz="2200" dirty="0"/>
              <a:t>Any manual process with incomplete or out of date documentation</a:t>
            </a:r>
          </a:p>
          <a:p>
            <a:r>
              <a:rPr lang="en-US" sz="2200" dirty="0"/>
              <a:t>Deferred updates to product, dependencies, or operating environment</a:t>
            </a:r>
          </a:p>
          <a:p>
            <a:r>
              <a:rPr lang="en-US" sz="2200" dirty="0"/>
              <a:t>Proof-of-concept or prototyping tools used in production</a:t>
            </a:r>
          </a:p>
          <a:p>
            <a:r>
              <a:rPr lang="en-US" sz="2200" dirty="0"/>
              <a:t>Risks of feature set or bug fix regression during continuing development</a:t>
            </a:r>
          </a:p>
          <a:p>
            <a:r>
              <a:rPr lang="en-US" sz="2200" dirty="0"/>
              <a:t>Delayed refactoring when requirements or design has changed</a:t>
            </a:r>
          </a:p>
          <a:p>
            <a:r>
              <a:rPr lang="en-US" sz="2200" dirty="0"/>
              <a:t>Lack of alignment to standards</a:t>
            </a:r>
          </a:p>
          <a:p>
            <a:r>
              <a:rPr lang="en-US" sz="2200" dirty="0"/>
              <a:t>Modified purchased software (obscure fork in production)</a:t>
            </a:r>
          </a:p>
          <a:p>
            <a:r>
              <a:rPr lang="en-US" sz="2200" dirty="0"/>
              <a:t>Missing, incomplete, or buggy API; any challenge to non-human interaction</a:t>
            </a:r>
          </a:p>
        </p:txBody>
      </p:sp>
    </p:spTree>
    <p:extLst>
      <p:ext uri="{BB962C8B-B14F-4D97-AF65-F5344CB8AC3E}">
        <p14:creationId xmlns:p14="http://schemas.microsoft.com/office/powerpoint/2010/main" val="280461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Causes of Technical Debt</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a:bodyPr>
          <a:lstStyle/>
          <a:p>
            <a:r>
              <a:rPr lang="en-US" sz="2200" dirty="0"/>
              <a:t>Management pressure to complete a project with insufficient resources</a:t>
            </a:r>
          </a:p>
          <a:p>
            <a:r>
              <a:rPr lang="en-US" sz="2200" dirty="0"/>
              <a:t>Development before requirements documentation or design (“agile”)</a:t>
            </a:r>
          </a:p>
          <a:p>
            <a:r>
              <a:rPr lang="en-US" sz="2200" dirty="0"/>
              <a:t>A belief that a prototype is “good enough” for production</a:t>
            </a:r>
          </a:p>
          <a:p>
            <a:r>
              <a:rPr lang="en-US" sz="2200" dirty="0"/>
              <a:t>Insufficient training, mentoring, collaboration, or knowledge sharing</a:t>
            </a:r>
          </a:p>
          <a:p>
            <a:r>
              <a:rPr lang="en-US" sz="2200" dirty="0"/>
              <a:t>Parallel development that is later merged</a:t>
            </a:r>
          </a:p>
          <a:p>
            <a:r>
              <a:rPr lang="en-US" sz="2200" dirty="0"/>
              <a:t>“Quick wins”</a:t>
            </a:r>
          </a:p>
          <a:p>
            <a:r>
              <a:rPr lang="en-US" sz="2200" dirty="0"/>
              <a:t>“Job security”</a:t>
            </a:r>
          </a:p>
        </p:txBody>
      </p:sp>
    </p:spTree>
    <p:extLst>
      <p:ext uri="{BB962C8B-B14F-4D97-AF65-F5344CB8AC3E}">
        <p14:creationId xmlns:p14="http://schemas.microsoft.com/office/powerpoint/2010/main" val="267692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Impacts of Technical Debt</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lnSpcReduction="10000"/>
          </a:bodyPr>
          <a:lstStyle/>
          <a:p>
            <a:r>
              <a:rPr lang="en-US" sz="2200" dirty="0"/>
              <a:t>Distorts cost accounting:</a:t>
            </a:r>
          </a:p>
          <a:p>
            <a:pPr lvl="1"/>
            <a:r>
              <a:rPr lang="en-US" sz="1800" dirty="0"/>
              <a:t>Completed projects have externalized costs not yet realized</a:t>
            </a:r>
          </a:p>
          <a:p>
            <a:pPr lvl="1"/>
            <a:r>
              <a:rPr lang="en-US" sz="1800" dirty="0"/>
              <a:t>Future projects have </a:t>
            </a:r>
            <a:r>
              <a:rPr lang="en-US" sz="1800"/>
              <a:t>indirect </a:t>
            </a:r>
            <a:r>
              <a:rPr lang="en-US" sz="1800" dirty="0"/>
              <a:t>c</a:t>
            </a:r>
            <a:r>
              <a:rPr lang="en-US" sz="1800"/>
              <a:t>osts </a:t>
            </a:r>
            <a:r>
              <a:rPr lang="en-US" sz="1800" dirty="0"/>
              <a:t>not yet realized</a:t>
            </a:r>
          </a:p>
          <a:p>
            <a:pPr lvl="1"/>
            <a:r>
              <a:rPr lang="en-US" sz="1800" dirty="0"/>
              <a:t>Business decisions are made with inaccurate cost data</a:t>
            </a:r>
          </a:p>
          <a:p>
            <a:r>
              <a:rPr lang="en-US" sz="2200" dirty="0"/>
              <a:t>Can be the root cause of a cybersecurity incident</a:t>
            </a:r>
          </a:p>
          <a:p>
            <a:r>
              <a:rPr lang="en-US" sz="2200" dirty="0"/>
              <a:t>Slows information security incident response</a:t>
            </a:r>
          </a:p>
          <a:p>
            <a:r>
              <a:rPr lang="en-US" sz="2200" dirty="0"/>
              <a:t>Slows outage response</a:t>
            </a:r>
          </a:p>
          <a:p>
            <a:r>
              <a:rPr lang="en-US" sz="2200" dirty="0"/>
              <a:t>Complicates scaling and performance issue debugging</a:t>
            </a:r>
          </a:p>
          <a:p>
            <a:r>
              <a:rPr lang="en-US" sz="2200" dirty="0"/>
              <a:t>Limits continuous improvement</a:t>
            </a:r>
          </a:p>
          <a:p>
            <a:r>
              <a:rPr lang="en-US" sz="2200" dirty="0"/>
              <a:t>Can impact morale</a:t>
            </a:r>
          </a:p>
          <a:p>
            <a:r>
              <a:rPr lang="en-US" sz="2200" dirty="0"/>
              <a:t>Can impact recruiting</a:t>
            </a:r>
          </a:p>
        </p:txBody>
      </p:sp>
    </p:spTree>
    <p:extLst>
      <p:ext uri="{BB962C8B-B14F-4D97-AF65-F5344CB8AC3E}">
        <p14:creationId xmlns:p14="http://schemas.microsoft.com/office/powerpoint/2010/main" val="164643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EE78-7919-4FB8-ABDB-387585EDCA2F}"/>
              </a:ext>
            </a:extLst>
          </p:cNvPr>
          <p:cNvSpPr>
            <a:spLocks noGrp="1"/>
          </p:cNvSpPr>
          <p:nvPr>
            <p:ph type="title"/>
          </p:nvPr>
        </p:nvSpPr>
        <p:spPr>
          <a:xfrm>
            <a:off x="506896" y="1049306"/>
            <a:ext cx="11201400" cy="888583"/>
          </a:xfrm>
        </p:spPr>
        <p:txBody>
          <a:bodyPr>
            <a:noAutofit/>
          </a:bodyPr>
          <a:lstStyle/>
          <a:p>
            <a:pPr marL="0" marR="0">
              <a:lnSpc>
                <a:spcPct val="107000"/>
              </a:lnSpc>
              <a:spcBef>
                <a:spcPts val="0"/>
              </a:spcBef>
              <a:spcAft>
                <a:spcPts val="800"/>
              </a:spcAft>
            </a:pPr>
            <a:r>
              <a:rPr lang="en-US" sz="3200" dirty="0"/>
              <a:t>Reducing technical debt</a:t>
            </a:r>
          </a:p>
        </p:txBody>
      </p:sp>
      <p:sp>
        <p:nvSpPr>
          <p:cNvPr id="3" name="Content Placeholder 2">
            <a:extLst>
              <a:ext uri="{FF2B5EF4-FFF2-40B4-BE49-F238E27FC236}">
                <a16:creationId xmlns:a16="http://schemas.microsoft.com/office/drawing/2014/main" id="{E2A2B80D-24CE-4AB7-B92B-3E270F740BFD}"/>
              </a:ext>
            </a:extLst>
          </p:cNvPr>
          <p:cNvSpPr>
            <a:spLocks noGrp="1"/>
          </p:cNvSpPr>
          <p:nvPr>
            <p:ph idx="1"/>
          </p:nvPr>
        </p:nvSpPr>
        <p:spPr/>
        <p:txBody>
          <a:bodyPr>
            <a:normAutofit/>
          </a:bodyPr>
          <a:lstStyle/>
          <a:p>
            <a:r>
              <a:rPr lang="en-US" sz="2200" dirty="0"/>
              <a:t>Document manual processes; mandatory unreachable vacation</a:t>
            </a:r>
          </a:p>
          <a:p>
            <a:r>
              <a:rPr lang="en-US" sz="2200" dirty="0"/>
              <a:t>Policy to update product, dependencies, and environment (see </a:t>
            </a:r>
            <a:r>
              <a:rPr lang="en-US" sz="2200" dirty="0" err="1"/>
              <a:t>IT04</a:t>
            </a:r>
            <a:r>
              <a:rPr lang="en-US" sz="2200" dirty="0"/>
              <a:t>, </a:t>
            </a:r>
            <a:r>
              <a:rPr lang="en-US" sz="2200" dirty="0" err="1"/>
              <a:t>IT10</a:t>
            </a:r>
            <a:r>
              <a:rPr lang="en-US" sz="2200" dirty="0"/>
              <a:t>)</a:t>
            </a:r>
          </a:p>
          <a:p>
            <a:r>
              <a:rPr lang="en-US" sz="2200" dirty="0"/>
              <a:t>Refactor any proof-of-concept or prototyping tools used in production</a:t>
            </a:r>
          </a:p>
          <a:p>
            <a:r>
              <a:rPr lang="en-US" sz="2200" dirty="0"/>
              <a:t>Automated test suites; continuous integration; continuous deployment</a:t>
            </a:r>
          </a:p>
          <a:p>
            <a:r>
              <a:rPr lang="en-US" sz="2200" dirty="0"/>
              <a:t>Policy to refactor if requirements or design has changed</a:t>
            </a:r>
          </a:p>
          <a:p>
            <a:r>
              <a:rPr lang="en-US" sz="2200" dirty="0"/>
              <a:t>Standards are an implied requirement</a:t>
            </a:r>
          </a:p>
          <a:p>
            <a:r>
              <a:rPr lang="en-US" sz="2200" dirty="0"/>
              <a:t>Migrate to and use a maintained version of software (vs. a fork)</a:t>
            </a:r>
          </a:p>
          <a:p>
            <a:r>
              <a:rPr lang="en-US" sz="2200" dirty="0"/>
              <a:t>Implement any human interaction only with API calls (see AWS)</a:t>
            </a:r>
          </a:p>
          <a:p>
            <a:r>
              <a:rPr lang="en-US" sz="2200" dirty="0"/>
              <a:t>Integrated documentation</a:t>
            </a:r>
          </a:p>
        </p:txBody>
      </p:sp>
    </p:spTree>
    <p:extLst>
      <p:ext uri="{BB962C8B-B14F-4D97-AF65-F5344CB8AC3E}">
        <p14:creationId xmlns:p14="http://schemas.microsoft.com/office/powerpoint/2010/main" val="22532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A6D7EB"/>
      </a:hlink>
      <a:folHlink>
        <a:srgbClr val="FFFF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B1EBCA5-DA5D-47F4-A25D-53374BEA3267}" vid="{4F3FD8C7-71BF-49B9-93B9-ED5A208E6279}"/>
    </a:ext>
  </a:extLst>
</a:theme>
</file>

<file path=docProps/app.xml><?xml version="1.0" encoding="utf-8"?>
<Properties xmlns="http://schemas.openxmlformats.org/officeDocument/2006/extended-properties" xmlns:vt="http://schemas.openxmlformats.org/officeDocument/2006/docPropsVTypes">
  <Template>ITPF Inqenuity @ Work 2021 - Dark</Template>
  <TotalTime>5137</TotalTime>
  <Words>1946</Words>
  <Application>Microsoft Office PowerPoint</Application>
  <PresentationFormat>Widescreen</PresentationFormat>
  <Paragraphs>244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Agenda</vt:lpstr>
      <vt:lpstr>Presenters</vt:lpstr>
      <vt:lpstr>PowerPoint Presentation</vt:lpstr>
      <vt:lpstr>PowerPoint Presentation</vt:lpstr>
      <vt:lpstr>Examples of Technical Debt</vt:lpstr>
      <vt:lpstr>Causes of Technical Debt</vt:lpstr>
      <vt:lpstr>Impacts of Technical Debt</vt:lpstr>
      <vt:lpstr>Reducing technical debt</vt:lpstr>
      <vt:lpstr>Extreme cases of technical debt</vt:lpstr>
      <vt:lpstr>PowerPoint Presentation</vt:lpstr>
      <vt:lpstr>PowerPoint Presentation</vt:lpstr>
      <vt:lpstr>Respondents to the Accenture Federal Digital Decoupling Study reported:</vt:lpstr>
      <vt:lpstr>Key findings</vt:lpstr>
      <vt:lpstr>Hurdles of Technical Debt</vt:lpstr>
      <vt:lpstr>Hurdles of Technical Debt 2</vt:lpstr>
      <vt:lpstr>Technical Debt Can Be Hard to Measure</vt:lpstr>
      <vt:lpstr>Technical Debt Can Be Hard to Measure 2</vt:lpstr>
      <vt:lpstr>Step 1 –Preparation  for Measuring Technical Debt</vt:lpstr>
      <vt:lpstr>Step 2-Identification  of Technical Debt</vt:lpstr>
      <vt:lpstr>Step2- Technical Debt Classification</vt:lpstr>
      <vt:lpstr>Breakdown of cost types from a business perspective</vt:lpstr>
      <vt:lpstr>Accenture’s Technical Debt Model breaks down the component costs as follows:</vt:lpstr>
      <vt:lpstr>Step 3 – Containment of Technical Debt </vt:lpstr>
      <vt:lpstr>How Do Companies Manage Technical Debt?</vt:lpstr>
      <vt:lpstr>Small, Medium, and Large Technical Debt</vt:lpstr>
      <vt:lpstr>Technical Debt Ratio &amp; Metrics</vt:lpstr>
      <vt:lpstr>Measuring the cost of technical debt realized through turnover</vt:lpstr>
      <vt:lpstr>Tool from StepSize</vt:lpstr>
      <vt:lpstr>Invest Against Technical Debt</vt:lpstr>
      <vt:lpstr>Invest Against Technical Debt</vt:lpstr>
      <vt:lpstr>Build a Regression Suite</vt:lpstr>
      <vt:lpstr>Build a Regression Suite</vt:lpstr>
      <vt:lpstr>Have an Automated Pipeline (CI/CD)</vt:lpstr>
      <vt:lpstr>Have an Automated Pipeline (CI/CD)</vt:lpstr>
      <vt:lpstr>Have an Automated Pipeline (CI/CD)</vt:lpstr>
      <vt:lpstr>Have an Automated Pipeline (CI/CD)</vt:lpstr>
      <vt:lpstr>Set up ChatOps</vt:lpstr>
      <vt:lpstr>Set up ChatOps</vt:lpstr>
      <vt:lpstr>Questions and Answers</vt:lpstr>
      <vt:lpstr>Bonus slide: Enforce Style Guides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Stephens, Carl</dc:creator>
  <cp:lastModifiedBy>Stephens, Carl</cp:lastModifiedBy>
  <cp:revision>152</cp:revision>
  <dcterms:created xsi:type="dcterms:W3CDTF">2021-09-27T19:10:59Z</dcterms:created>
  <dcterms:modified xsi:type="dcterms:W3CDTF">2021-11-02T21:55:32Z</dcterms:modified>
</cp:coreProperties>
</file>