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 Slab"/>
      <p:regular r:id="rId28"/>
      <p:bold r:id="rId29"/>
    </p:embeddedFont>
    <p:embeddedFont>
      <p:font typeface="Robo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Slab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Slab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Priya will start the talk.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a8a72fbd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a8a72fbd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b53ad78e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b53ad78e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Appium setup screen.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give Appium the information it needs to create the connection to the emulated device.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Tech Services KB article contains more guidance on using this screen.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b53ad78e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b53ad78e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Appium has an inspector page.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lets you look at the objects in the app (without needing access to the code).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+"/>
            </a:pPr>
            <a:r>
              <a:rPr lang="en"/>
              <a:t>Includes XML, XPath information, any accessibility hints included.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+"/>
            </a:pPr>
            <a:r>
              <a:rPr lang="en"/>
              <a:t>Pro tip: Good accessibility hints can help Appium navigate, too!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b86be10b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b86be10b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79387da70_0_10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b79387da70_0_10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Priya will share screen and run the video, and describe what is happening.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a8a72fbda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a8a72fbda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Priya will open the floor to questions.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b86be10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b86be10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 can answer this question.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b86be10b4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db86be10b4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Ed can answer this question.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e65ed1e7b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e65ed1e7b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Ed can answer this question.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+"/>
            </a:pPr>
            <a:r>
              <a:rPr lang="en">
                <a:solidFill>
                  <a:schemeClr val="dk1"/>
                </a:solidFill>
              </a:rPr>
              <a:t>The example on screen is GitHub. GitLab, Jenkins, AWS CodeDeploy look different but work similar.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+"/>
            </a:pPr>
            <a:r>
              <a:rPr lang="en">
                <a:solidFill>
                  <a:schemeClr val="dk1"/>
                </a:solidFill>
              </a:rPr>
              <a:t>Note that there’s a place for the human exper discussions at the top.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+"/>
            </a:pPr>
            <a:r>
              <a:rPr lang="en">
                <a:solidFill>
                  <a:schemeClr val="dk1"/>
                </a:solidFill>
              </a:rPr>
              <a:t>Then the code automation results are shown.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+"/>
            </a:pPr>
            <a:r>
              <a:rPr lang="en">
                <a:solidFill>
                  <a:schemeClr val="dk1"/>
                </a:solidFill>
              </a:rPr>
              <a:t>“Merging is blocked” Either human input or automation results can block a merge.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e65ed1e7b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de65ed1e7b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Ed can answer this question.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+"/>
            </a:pPr>
            <a:r>
              <a:rPr lang="en">
                <a:solidFill>
                  <a:schemeClr val="dk1"/>
                </a:solidFill>
              </a:rPr>
              <a:t>The example on screen is detail view in GitHub. 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+"/>
            </a:pPr>
            <a:r>
              <a:rPr lang="en">
                <a:solidFill>
                  <a:schemeClr val="dk1"/>
                </a:solidFill>
              </a:rPr>
              <a:t>The GitHub web interface displays the command line </a:t>
            </a:r>
            <a:r>
              <a:rPr lang="en">
                <a:solidFill>
                  <a:schemeClr val="dk1"/>
                </a:solidFill>
              </a:rPr>
              <a:t>output from a Docker container for the team to review.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+"/>
            </a:pPr>
            <a:r>
              <a:rPr lang="en">
                <a:solidFill>
                  <a:schemeClr val="lt1"/>
                </a:solidFill>
              </a:rPr>
              <a:t>GitLab, Jenkins, AWS CodeDeploy look different but work similar.asdf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79387da70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79387da70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e65ed1e7b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de65ed1e7b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Ed can answer this question.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+"/>
            </a:pPr>
            <a:r>
              <a:rPr lang="en">
                <a:solidFill>
                  <a:schemeClr val="dk1"/>
                </a:solidFill>
              </a:rPr>
              <a:t>There’s lots of tools you can add to a deployment pipeline. This is one </a:t>
            </a:r>
            <a:r>
              <a:rPr lang="en">
                <a:solidFill>
                  <a:schemeClr val="dk1"/>
                </a:solidFill>
              </a:rPr>
              <a:t>excellent option.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+"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b86be10b4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db86be10b4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a8a72fbda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a8a72fbda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b86be10b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b86be10b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b86be10b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b86be10b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Robot Framework generated screenshots.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Enable/disable screenshot feature. By default you only get one screenshot at the end.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 only capture the emulated phone. (It won’t capture your open email inbox.)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b53ad78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b53ad78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Reports are explorable.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+"/>
            </a:pPr>
            <a:r>
              <a:rPr lang="en">
                <a:solidFill>
                  <a:schemeClr val="dk1"/>
                </a:solidFill>
              </a:rPr>
              <a:t>RFW generates varies files at the end after running. One of them is this file a “general report” of the test outcomes.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+"/>
            </a:pPr>
            <a:r>
              <a:rPr lang="en">
                <a:solidFill>
                  <a:schemeClr val="dk1"/>
                </a:solidFill>
              </a:rPr>
              <a:t>If you have error listed in the file, we can go to auto generated LOG file.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+"/>
            </a:pPr>
            <a:r>
              <a:rPr lang="en">
                <a:solidFill>
                  <a:schemeClr val="dk1"/>
                </a:solidFill>
              </a:rPr>
              <a:t>Files contain HTML links to relevant related files, etc.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+"/>
            </a:pPr>
            <a:r>
              <a:rPr lang="en">
                <a:solidFill>
                  <a:schemeClr val="dk1"/>
                </a:solidFill>
              </a:rPr>
              <a:t>The Report file contains the final results.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b86be10b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b86be10b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default Robot Framework generates an HTML log file and an HTML report file.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+"/>
            </a:pPr>
            <a:r>
              <a:rPr lang="en"/>
              <a:t>The Log file contains detailed log of the run.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+"/>
            </a:pPr>
            <a:r>
              <a:rPr lang="en"/>
              <a:t>You can add  your own custom messages to the log file.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+"/>
            </a:pPr>
            <a:r>
              <a:rPr lang="en">
                <a:solidFill>
                  <a:schemeClr val="dk1"/>
                </a:solidFill>
              </a:rPr>
              <a:t>You can also log to the console.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017a1182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017a1182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default Robot Framework generates an HTML log file and an HTML report file.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+"/>
            </a:pPr>
            <a:r>
              <a:rPr lang="en"/>
              <a:t>The Log file contains detailed log of the run.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+"/>
            </a:pPr>
            <a:r>
              <a:rPr lang="en"/>
              <a:t>You can add  your own custom messages to the log file.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+"/>
            </a:pPr>
            <a:r>
              <a:rPr lang="en">
                <a:solidFill>
                  <a:schemeClr val="dk1"/>
                </a:solidFill>
              </a:rPr>
              <a:t>You can also log to the console.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79387da70_0_10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79387da70_0_10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Michelle will take over here.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a8a72fbd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a8a72fbd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eveloper.android.com/studio" TargetMode="External"/><Relationship Id="rId4" Type="http://schemas.openxmlformats.org/officeDocument/2006/relationships/hyperlink" Target="http://appium.io/docs/en/about-appium/intro/" TargetMode="External"/><Relationship Id="rId5" Type="http://schemas.openxmlformats.org/officeDocument/2006/relationships/hyperlink" Target="https://github.com/appium/appium-desktop" TargetMode="External"/><Relationship Id="rId6" Type="http://schemas.openxmlformats.org/officeDocument/2006/relationships/hyperlink" Target="https://github.com/serhatbolsu/robotframework-appiumlibrary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android.com/studio" TargetMode="External"/><Relationship Id="rId4" Type="http://schemas.openxmlformats.org/officeDocument/2006/relationships/hyperlink" Target="http://appium.io/docs/en/about-appium/intro/" TargetMode="External"/><Relationship Id="rId5" Type="http://schemas.openxmlformats.org/officeDocument/2006/relationships/hyperlink" Target="https://github.com/appium/appium-desktop" TargetMode="External"/><Relationship Id="rId6" Type="http://schemas.openxmlformats.org/officeDocument/2006/relationships/hyperlink" Target="https://github.com/serhatbolsu/robotframework-appiumlibrary" TargetMode="External"/><Relationship Id="rId7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studio" TargetMode="External"/><Relationship Id="rId4" Type="http://schemas.openxmlformats.org/officeDocument/2006/relationships/hyperlink" Target="http://appium.io/docs/en/about-appium/intro/" TargetMode="External"/><Relationship Id="rId5" Type="http://schemas.openxmlformats.org/officeDocument/2006/relationships/hyperlink" Target="https://github.com/appium/appium-desktop" TargetMode="External"/><Relationship Id="rId6" Type="http://schemas.openxmlformats.org/officeDocument/2006/relationships/hyperlink" Target="https://github.com/serhatbolsu/robotframework-appiumlibrary" TargetMode="External"/><Relationship Id="rId7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androidstudio.googleblog.com/2019/02/emulator-2818-canary.html" TargetMode="External"/><Relationship Id="rId4" Type="http://schemas.openxmlformats.org/officeDocument/2006/relationships/hyperlink" Target="https://appiumpro.com/editions/58-how-to-test-on-headless-emulators-and-simulators-with-appiu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androidstudio.googleblog.com/2019/02/emulator-2818-canary.html" TargetMode="External"/><Relationship Id="rId4" Type="http://schemas.openxmlformats.org/officeDocument/2006/relationships/hyperlink" Target="https://appiumpro.com/editions/58-how-to-test-on-headless-emulators-and-simulators-with-appium" TargetMode="External"/><Relationship Id="rId5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androidstudio.googleblog.com/2019/02/emulator-2818-canary.html" TargetMode="External"/><Relationship Id="rId4" Type="http://schemas.openxmlformats.org/officeDocument/2006/relationships/hyperlink" Target="https://appiumpro.com/editions/58-how-to-test-on-headless-emulators-and-simulators-with-appium" TargetMode="External"/><Relationship Id="rId5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androidstudio.googleblog.com/2019/02/emulator-2818-canary.html" TargetMode="External"/><Relationship Id="rId4" Type="http://schemas.openxmlformats.org/officeDocument/2006/relationships/hyperlink" Target="https://appiumpro.com/editions/58-how-to-test-on-headless-emulators-and-simulators-with-appium" TargetMode="External"/><Relationship Id="rId5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techservicesillinois/secdev-robot" TargetMode="External"/><Relationship Id="rId4" Type="http://schemas.openxmlformats.org/officeDocument/2006/relationships/hyperlink" Target="https://answers.uillinois.edu/illinois/106384" TargetMode="External"/><Relationship Id="rId9" Type="http://schemas.openxmlformats.org/officeDocument/2006/relationships/hyperlink" Target="https://github.com/serhatbolsu/robotframework-appiumlibrary" TargetMode="External"/><Relationship Id="rId5" Type="http://schemas.openxmlformats.org/officeDocument/2006/relationships/hyperlink" Target="https://developer.android.com/studio" TargetMode="External"/><Relationship Id="rId6" Type="http://schemas.openxmlformats.org/officeDocument/2006/relationships/hyperlink" Target="https://robotframework.org/" TargetMode="External"/><Relationship Id="rId7" Type="http://schemas.openxmlformats.org/officeDocument/2006/relationships/hyperlink" Target="http://appium.io/docs/en/about-appium/intro/" TargetMode="External"/><Relationship Id="rId8" Type="http://schemas.openxmlformats.org/officeDocument/2006/relationships/hyperlink" Target="https://github.com/appium/appium-desktop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robotframework.org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robotframework.org/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robotframework.org/" TargetMode="External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robotframework.org/" TargetMode="External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robotframework.org/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studio" TargetMode="External"/><Relationship Id="rId4" Type="http://schemas.openxmlformats.org/officeDocument/2006/relationships/hyperlink" Target="http://appium.io/docs/en/about-appium/intro/" TargetMode="External"/><Relationship Id="rId5" Type="http://schemas.openxmlformats.org/officeDocument/2006/relationships/hyperlink" Target="https://github.com/appium/appium-desktop" TargetMode="External"/><Relationship Id="rId6" Type="http://schemas.openxmlformats.org/officeDocument/2006/relationships/hyperlink" Target="https://github.com/serhatbolsu/robotframework-appiumlibrary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android.com/studio" TargetMode="External"/><Relationship Id="rId4" Type="http://schemas.openxmlformats.org/officeDocument/2006/relationships/hyperlink" Target="http://appium.io/docs/en/about-appium/intro/" TargetMode="External"/><Relationship Id="rId5" Type="http://schemas.openxmlformats.org/officeDocument/2006/relationships/hyperlink" Target="https://github.com/appium/appium-desktop" TargetMode="External"/><Relationship Id="rId6" Type="http://schemas.openxmlformats.org/officeDocument/2006/relationships/hyperlink" Target="https://github.com/serhatbolsu/robotframework-appiumlibrary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Integration Testing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Robot Framework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Appium 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43950" y="1381075"/>
            <a:ext cx="8520600" cy="31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Appium Library</a:t>
            </a:r>
            <a:endParaRPr sz="24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Keyword Library utilized in the Robot Framework script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Keywords are presented in a human-readable format </a:t>
            </a:r>
            <a:endParaRPr sz="1600"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64500" y="4570675"/>
            <a:ext cx="907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400" u="sng">
                <a:hlinkClick r:id="rId3"/>
              </a:rPr>
              <a:t>https://developer.android.com/studio</a:t>
            </a:r>
            <a:r>
              <a:rPr lang="en" sz="1400"/>
              <a:t> , </a:t>
            </a:r>
            <a:r>
              <a:rPr lang="en" sz="1400" u="sng">
                <a:hlinkClick r:id="rId4"/>
              </a:rPr>
              <a:t>http://appium.io/docs/en/about-appium/intro/</a:t>
            </a:r>
            <a:r>
              <a:rPr lang="en" sz="1400"/>
              <a:t> , </a:t>
            </a:r>
            <a:r>
              <a:rPr lang="en" sz="1400" u="sng">
                <a:hlinkClick r:id="rId5"/>
              </a:rPr>
              <a:t>https://github.com/appium/appium-desktop</a:t>
            </a:r>
            <a:r>
              <a:rPr lang="en" sz="1400"/>
              <a:t> , </a:t>
            </a:r>
            <a:r>
              <a:rPr lang="en" sz="1400" u="sng">
                <a:hlinkClick r:id="rId6"/>
              </a:rPr>
              <a:t>https://github.com/serhatbolsu/robotframework-appiumlibrary</a:t>
            </a:r>
            <a:r>
              <a:rPr lang="en" sz="1400"/>
              <a:t> </a:t>
            </a:r>
            <a:endParaRPr sz="1400"/>
          </a:p>
          <a:p>
            <a:pPr indent="0" lvl="0" marL="0" rtl="0" algn="r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Appium - Interface Example 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64500" y="4570675"/>
            <a:ext cx="907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400" u="sng">
                <a:hlinkClick r:id="rId3"/>
              </a:rPr>
              <a:t>https://developer.android.com/studio</a:t>
            </a:r>
            <a:r>
              <a:rPr lang="en" sz="1400"/>
              <a:t> , </a:t>
            </a:r>
            <a:r>
              <a:rPr lang="en" sz="1400" u="sng">
                <a:hlinkClick r:id="rId4"/>
              </a:rPr>
              <a:t>http://appium.io/docs/en/about-appium/intro/</a:t>
            </a:r>
            <a:r>
              <a:rPr lang="en" sz="1400"/>
              <a:t> , </a:t>
            </a:r>
            <a:r>
              <a:rPr lang="en" sz="1400" u="sng">
                <a:hlinkClick r:id="rId5"/>
              </a:rPr>
              <a:t>https://github.com/appium/appium-desktop</a:t>
            </a:r>
            <a:r>
              <a:rPr lang="en" sz="1400"/>
              <a:t> , </a:t>
            </a:r>
            <a:r>
              <a:rPr lang="en" sz="1400" u="sng">
                <a:hlinkClick r:id="rId6"/>
              </a:rPr>
              <a:t>https://github.com/serhatbolsu/robotframework-appiumlibrary</a:t>
            </a:r>
            <a:r>
              <a:rPr lang="en" sz="1400"/>
              <a:t> </a:t>
            </a:r>
            <a:endParaRPr sz="1400"/>
          </a:p>
          <a:p>
            <a:pPr indent="0" lvl="0" marL="0" rtl="0" algn="r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400"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01700" y="1325750"/>
            <a:ext cx="4940602" cy="3361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Appium - Interface Example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64500" y="4570675"/>
            <a:ext cx="907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400" u="sng">
                <a:hlinkClick r:id="rId3"/>
              </a:rPr>
              <a:t>https://developer.android.com/studio</a:t>
            </a:r>
            <a:r>
              <a:rPr lang="en" sz="1400"/>
              <a:t> , </a:t>
            </a:r>
            <a:r>
              <a:rPr lang="en" sz="1400" u="sng">
                <a:hlinkClick r:id="rId4"/>
              </a:rPr>
              <a:t>http://appium.io/docs/en/about-appium/intro/</a:t>
            </a:r>
            <a:r>
              <a:rPr lang="en" sz="1400"/>
              <a:t> , </a:t>
            </a:r>
            <a:r>
              <a:rPr lang="en" sz="1400" u="sng">
                <a:hlinkClick r:id="rId5"/>
              </a:rPr>
              <a:t>https://github.com/appium/appium-desktop</a:t>
            </a:r>
            <a:r>
              <a:rPr lang="en" sz="1400"/>
              <a:t> , </a:t>
            </a:r>
            <a:r>
              <a:rPr lang="en" sz="1400" u="sng">
                <a:hlinkClick r:id="rId6"/>
              </a:rPr>
              <a:t>https://github.com/serhatbolsu/robotframework-appiumlibrary</a:t>
            </a:r>
            <a:r>
              <a:rPr lang="en" sz="1400"/>
              <a:t> </a:t>
            </a:r>
            <a:endParaRPr sz="1400"/>
          </a:p>
          <a:p>
            <a:pPr indent="0" lvl="0" marL="0" rtl="0" algn="r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400"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50075" y="1144125"/>
            <a:ext cx="6514393" cy="3510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Run a Test</a:t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87900" y="1489825"/>
            <a:ext cx="8368200" cy="3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Start the Emulated Phone </a:t>
            </a:r>
            <a:endParaRPr sz="2200"/>
          </a:p>
          <a:p>
            <a:pPr indent="-3683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Start the Appium Server</a:t>
            </a:r>
            <a:endParaRPr sz="2200"/>
          </a:p>
          <a:p>
            <a:pPr indent="-3683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Run the test from the command line for the entire test suite</a:t>
            </a:r>
            <a:endParaRPr sz="2200"/>
          </a:p>
          <a:p>
            <a:pPr indent="-3429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robot [robot file name]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robot DemoTestFile.robot</a:t>
            </a:r>
            <a:endParaRPr sz="2200"/>
          </a:p>
          <a:p>
            <a:pPr indent="-3683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Run the test from the command line for a </a:t>
            </a:r>
            <a:r>
              <a:rPr lang="en" sz="2200"/>
              <a:t>single test</a:t>
            </a:r>
            <a:endParaRPr sz="2200"/>
          </a:p>
          <a:p>
            <a:pPr indent="-3429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robot -t [test name] [robot file name]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robot -t DemoTest DemoTestFile.robot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Question: Can this work on Mac / Linux?</a:t>
            </a:r>
            <a:endParaRPr sz="1888"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171900" y="1381075"/>
            <a:ext cx="8800200" cy="32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Yes.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Robot is cross-platform.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Appium is cross-platform.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Android Emulator will run on any of Windows/Mac/Linux.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Note: </a:t>
            </a:r>
            <a:r>
              <a:rPr lang="en" sz="2200"/>
              <a:t>iPhone iOS emulation requires an Apple computer.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Question: Can this work in a pipeline?</a:t>
            </a:r>
            <a:endParaRPr sz="1888"/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171900" y="1381075"/>
            <a:ext cx="8800200" cy="32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Yes</a:t>
            </a:r>
            <a:r>
              <a:rPr lang="en" sz="2200"/>
              <a:t>.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Robot works on the command line (headless mode).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Appium works in headless mode and still takes screenshots.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Android Emulator now works in headless mode. 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64500" y="4570675"/>
            <a:ext cx="907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400" u="sng">
                <a:hlinkClick r:id="rId3"/>
              </a:rPr>
              <a:t>https://androidstudio.googleblog.com/2019/02/emulator-2818-canary.html</a:t>
            </a:r>
            <a:r>
              <a:rPr lang="en" sz="1400"/>
              <a:t> </a:t>
            </a:r>
            <a:r>
              <a:rPr lang="en" sz="1400" u="sng">
                <a:hlinkClick r:id="rId4"/>
              </a:rPr>
              <a:t>https://appiumpro.com/editions/58-how-to-test-on-headless-emulators-and-simulators-with-appium</a:t>
            </a:r>
            <a:endParaRPr sz="1400"/>
          </a:p>
          <a:p>
            <a:pPr indent="0" lvl="0" marL="0" rtl="0" algn="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400"/>
          </a:p>
          <a:p>
            <a:pPr indent="0" lvl="0" marL="0" rtl="0" algn="r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Question: How does this look in a CI/CD pipeline?</a:t>
            </a:r>
            <a:endParaRPr sz="1888"/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6081425" y="1381075"/>
            <a:ext cx="2890800" cy="32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64500" y="4570675"/>
            <a:ext cx="907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400" u="sng">
                <a:hlinkClick r:id="rId3"/>
              </a:rPr>
              <a:t>https://androidstudio.googleblog.com/2019/02/emulator-2818-canary.html</a:t>
            </a:r>
            <a:r>
              <a:rPr lang="en" sz="1400"/>
              <a:t> </a:t>
            </a:r>
            <a:r>
              <a:rPr lang="en" sz="1400" u="sng">
                <a:hlinkClick r:id="rId4"/>
              </a:rPr>
              <a:t>https://appiumpro.com/editions/58-how-to-test-on-headless-emulators-and-simulators-with-appium</a:t>
            </a:r>
            <a:endParaRPr sz="1400"/>
          </a:p>
          <a:p>
            <a:pPr indent="0" lvl="0" marL="0" rtl="0" algn="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400"/>
          </a:p>
          <a:p>
            <a:pPr indent="0" lvl="0" marL="0" rtl="0" algn="r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400"/>
          </a:p>
        </p:txBody>
      </p:sp>
      <p:pic>
        <p:nvPicPr>
          <p:cNvPr id="181" name="Google Shape;18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5350" y="1443500"/>
            <a:ext cx="5273303" cy="312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Question: How does this look in a CI/CD pipeline?</a:t>
            </a:r>
            <a:endParaRPr sz="1888"/>
          </a:p>
        </p:txBody>
      </p:sp>
      <p:sp>
        <p:nvSpPr>
          <p:cNvPr id="187" name="Google Shape;187;p31"/>
          <p:cNvSpPr txBox="1"/>
          <p:nvPr>
            <p:ph idx="1" type="body"/>
          </p:nvPr>
        </p:nvSpPr>
        <p:spPr>
          <a:xfrm>
            <a:off x="6081425" y="1381075"/>
            <a:ext cx="2890800" cy="32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88" name="Google Shape;188;p31"/>
          <p:cNvSpPr txBox="1"/>
          <p:nvPr>
            <p:ph idx="1" type="body"/>
          </p:nvPr>
        </p:nvSpPr>
        <p:spPr>
          <a:xfrm>
            <a:off x="64500" y="4570675"/>
            <a:ext cx="907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400" u="sng">
                <a:hlinkClick r:id="rId3"/>
              </a:rPr>
              <a:t>https://androidstudio.googleblog.com/2019/02/emulator-2818-canary.html</a:t>
            </a:r>
            <a:r>
              <a:rPr lang="en" sz="1400"/>
              <a:t> </a:t>
            </a:r>
            <a:r>
              <a:rPr lang="en" sz="1400" u="sng">
                <a:hlinkClick r:id="rId4"/>
              </a:rPr>
              <a:t>https://appiumpro.com/editions/58-how-to-test-on-headless-emulators-and-simulators-with-appium</a:t>
            </a:r>
            <a:endParaRPr sz="1400"/>
          </a:p>
          <a:p>
            <a:pPr indent="0" lvl="0" marL="0" rtl="0" algn="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400"/>
          </a:p>
          <a:p>
            <a:pPr indent="0" lvl="0" marL="0" rtl="0" algn="r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400"/>
          </a:p>
        </p:txBody>
      </p:sp>
      <p:pic>
        <p:nvPicPr>
          <p:cNvPr id="189" name="Google Shape;189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24025" y="1443500"/>
            <a:ext cx="5560441" cy="312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Robot Framework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Appium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Demonstration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Question: How does this look in a CI/CD pipeline?</a:t>
            </a:r>
            <a:endParaRPr sz="1888"/>
          </a:p>
        </p:txBody>
      </p:sp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6081425" y="1381075"/>
            <a:ext cx="2890800" cy="32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96" name="Google Shape;196;p32"/>
          <p:cNvSpPr txBox="1"/>
          <p:nvPr>
            <p:ph idx="1" type="body"/>
          </p:nvPr>
        </p:nvSpPr>
        <p:spPr>
          <a:xfrm>
            <a:off x="64500" y="4570675"/>
            <a:ext cx="907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400" u="sng">
                <a:hlinkClick r:id="rId3"/>
              </a:rPr>
              <a:t>https://androidstudio.googleblog.com/2019/02/emulator-2818-canary.html</a:t>
            </a:r>
            <a:r>
              <a:rPr lang="en" sz="1400"/>
              <a:t> </a:t>
            </a:r>
            <a:r>
              <a:rPr lang="en" sz="1400" u="sng">
                <a:hlinkClick r:id="rId4"/>
              </a:rPr>
              <a:t>https://appiumpro.com/editions/58-how-to-test-on-headless-emulators-and-simulators-with-appium</a:t>
            </a:r>
            <a:endParaRPr sz="1400"/>
          </a:p>
          <a:p>
            <a:pPr indent="0" lvl="0" marL="0" rtl="0" algn="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400"/>
          </a:p>
          <a:p>
            <a:pPr indent="0" lvl="0" marL="0" rtl="0" algn="r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400"/>
          </a:p>
        </p:txBody>
      </p:sp>
      <p:pic>
        <p:nvPicPr>
          <p:cNvPr id="197" name="Google Shape;19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1325" y="1101475"/>
            <a:ext cx="4283699" cy="357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03" name="Google Shape;203;p33"/>
          <p:cNvSpPr txBox="1"/>
          <p:nvPr>
            <p:ph idx="1" type="body"/>
          </p:nvPr>
        </p:nvSpPr>
        <p:spPr>
          <a:xfrm>
            <a:off x="171900" y="1381075"/>
            <a:ext cx="8800200" cy="32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Repository: </a:t>
            </a:r>
            <a:r>
              <a:rPr lang="en" sz="2200" u="sng">
                <a:hlinkClick r:id="rId3"/>
              </a:rPr>
              <a:t>https://github.com/techservicesillinois/secdev-robot</a:t>
            </a:r>
            <a:r>
              <a:rPr lang="en" sz="2200"/>
              <a:t>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HOWTO Guide: </a:t>
            </a:r>
            <a:r>
              <a:rPr lang="en" sz="2200" u="sng">
                <a:hlinkClick r:id="rId4"/>
              </a:rPr>
              <a:t>https://answers.uillinois.edu/illinois/106384</a:t>
            </a:r>
            <a:endParaRPr sz="2200"/>
          </a:p>
          <a:p>
            <a:pPr indent="-3683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Android Studio: </a:t>
            </a:r>
            <a:r>
              <a:rPr lang="en" sz="2200" u="sng">
                <a:hlinkClick r:id="rId5"/>
              </a:rPr>
              <a:t>https://developer.android.com/studio</a:t>
            </a:r>
            <a:endParaRPr sz="2200"/>
          </a:p>
          <a:p>
            <a:pPr indent="-3683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Robot Framework: </a:t>
            </a:r>
            <a:r>
              <a:rPr lang="en" sz="2200" u="sng">
                <a:hlinkClick r:id="rId6"/>
              </a:rPr>
              <a:t>https://robotframework.org/</a:t>
            </a:r>
            <a:r>
              <a:rPr lang="en" sz="2200"/>
              <a:t> </a:t>
            </a:r>
            <a:endParaRPr sz="2200"/>
          </a:p>
          <a:p>
            <a:pPr indent="-3683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Appium:</a:t>
            </a:r>
            <a:endParaRPr sz="2200"/>
          </a:p>
          <a:p>
            <a:pPr indent="-3429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hlinkClick r:id="rId7"/>
              </a:rPr>
              <a:t>http://appium.io/docs/en/about-appium/intro/</a:t>
            </a:r>
            <a:r>
              <a:rPr lang="en" sz="1800"/>
              <a:t> </a:t>
            </a:r>
            <a:endParaRPr sz="1800"/>
          </a:p>
          <a:p>
            <a:pPr indent="-3429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hlinkClick r:id="rId8"/>
              </a:rPr>
              <a:t>https://github.com/appium/appium-desktop</a:t>
            </a:r>
            <a:r>
              <a:rPr lang="en" sz="1800"/>
              <a:t> </a:t>
            </a:r>
            <a:endParaRPr sz="1800"/>
          </a:p>
          <a:p>
            <a:pPr indent="-3429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hlinkClick r:id="rId9"/>
              </a:rPr>
              <a:t>https://github.com/serhatbolsu/robotframework-appiumlibrary</a:t>
            </a:r>
            <a:r>
              <a:rPr lang="en" sz="1800"/>
              <a:t> 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Integration Testing</a:t>
            </a:r>
            <a:endParaRPr/>
          </a:p>
        </p:txBody>
      </p:sp>
      <p:sp>
        <p:nvSpPr>
          <p:cNvPr id="209" name="Google Shape;209;p3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Robot Framework</a:t>
            </a:r>
            <a:endParaRPr/>
          </a:p>
        </p:txBody>
      </p:sp>
      <p:sp>
        <p:nvSpPr>
          <p:cNvPr id="210" name="Google Shape;210;p34"/>
          <p:cNvSpPr txBox="1"/>
          <p:nvPr>
            <p:ph idx="1" type="subTitle"/>
          </p:nvPr>
        </p:nvSpPr>
        <p:spPr>
          <a:xfrm>
            <a:off x="1680302" y="36937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*END*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Robot Framework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9177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Open Source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Human readable language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Library Extension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Easy execution process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Versatile Framework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HTML Log Files are provided automatically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Test Screenshots  </a:t>
            </a:r>
            <a:endParaRPr sz="2400"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64500" y="4570675"/>
            <a:ext cx="907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400" u="sng">
                <a:hlinkClick r:id="rId3"/>
              </a:rPr>
              <a:t>https://robotframework.org/</a:t>
            </a:r>
            <a:r>
              <a:rPr lang="en" sz="1400"/>
              <a:t> </a:t>
            </a:r>
            <a:endParaRPr sz="1400"/>
          </a:p>
          <a:p>
            <a:pPr indent="0" lvl="0" marL="0" rtl="0" algn="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Robot Framework Screenshot Example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64500" y="4570675"/>
            <a:ext cx="907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400" u="sng">
                <a:hlinkClick r:id="rId3"/>
              </a:rPr>
              <a:t>https://robotframework.org/</a:t>
            </a:r>
            <a:r>
              <a:rPr lang="en" sz="1400"/>
              <a:t> </a:t>
            </a:r>
            <a:endParaRPr sz="1400"/>
          </a:p>
          <a:p>
            <a:pPr indent="0" lvl="0" marL="0" rtl="0" algn="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400"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4150" y="1296525"/>
            <a:ext cx="1755986" cy="3121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6260" y="1296525"/>
            <a:ext cx="1755986" cy="3121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88371" y="1296525"/>
            <a:ext cx="1755986" cy="31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/>
          <p:nvPr/>
        </p:nvSpPr>
        <p:spPr>
          <a:xfrm>
            <a:off x="3018338" y="2393850"/>
            <a:ext cx="509700" cy="35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5680463" y="2393850"/>
            <a:ext cx="509700" cy="35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87900" y="458025"/>
            <a:ext cx="87561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Robot Framework HTML Report File Example</a:t>
            </a:r>
            <a:endParaRPr sz="3000"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64500" y="4570675"/>
            <a:ext cx="907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400" u="sng">
                <a:hlinkClick r:id="rId3"/>
              </a:rPr>
              <a:t>https://robotframework.org/</a:t>
            </a:r>
            <a:r>
              <a:rPr lang="en" sz="1400"/>
              <a:t> </a:t>
            </a:r>
            <a:endParaRPr sz="1400"/>
          </a:p>
          <a:p>
            <a:pPr indent="0" lvl="0" marL="0" rtl="0" algn="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400"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1475" y="1296525"/>
            <a:ext cx="5365936" cy="3846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Robot Framework HTML Log File Example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64500" y="4570675"/>
            <a:ext cx="907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400" u="sng">
                <a:hlinkClick r:id="rId3"/>
              </a:rPr>
              <a:t>https://robotframework.org/</a:t>
            </a:r>
            <a:r>
              <a:rPr lang="en" sz="1400"/>
              <a:t> </a:t>
            </a:r>
            <a:endParaRPr sz="1400"/>
          </a:p>
          <a:p>
            <a:pPr indent="0" lvl="0" marL="0" rtl="0" algn="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400"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6525" y="1144125"/>
            <a:ext cx="5448700" cy="399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Robot Framework HTML Log File Example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64500" y="4570675"/>
            <a:ext cx="907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400" u="sng">
                <a:hlinkClick r:id="rId3"/>
              </a:rPr>
              <a:t>https://robotframework.org/</a:t>
            </a:r>
            <a:r>
              <a:rPr lang="en" sz="1400"/>
              <a:t> </a:t>
            </a:r>
            <a:endParaRPr sz="1400"/>
          </a:p>
          <a:p>
            <a:pPr indent="0" lvl="0" marL="0" rtl="0" algn="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400"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200" y="1258875"/>
            <a:ext cx="6546700" cy="336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Appium 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171900" y="1385875"/>
            <a:ext cx="8800200" cy="31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Open Source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connection between the test device and the Robot Framework script</a:t>
            </a:r>
            <a:endParaRPr sz="24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Test Device herein is an Emulated Android Phone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Android Emulated Phones are created using Android Studio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IOS Emulated Phones are created using XCode</a:t>
            </a:r>
            <a:endParaRPr sz="2000"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64500" y="4570675"/>
            <a:ext cx="907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400" u="sng">
                <a:hlinkClick r:id="rId3"/>
              </a:rPr>
              <a:t>https://developer.android.com/studio</a:t>
            </a:r>
            <a:r>
              <a:rPr lang="en" sz="1400"/>
              <a:t> </a:t>
            </a:r>
            <a:r>
              <a:rPr lang="en" sz="1400"/>
              <a:t>, </a:t>
            </a:r>
            <a:r>
              <a:rPr lang="en" sz="1400" u="sng">
                <a:hlinkClick r:id="rId4"/>
              </a:rPr>
              <a:t>http://appium.io/docs/en/about-appium/intro/</a:t>
            </a:r>
            <a:r>
              <a:rPr lang="en" sz="1400"/>
              <a:t> , </a:t>
            </a:r>
            <a:r>
              <a:rPr lang="en" sz="1400" u="sng">
                <a:hlinkClick r:id="rId5"/>
              </a:rPr>
              <a:t>https://github.com/appium/appium-desktop</a:t>
            </a:r>
            <a:r>
              <a:rPr lang="en" sz="1400"/>
              <a:t> , </a:t>
            </a:r>
            <a:r>
              <a:rPr lang="en" sz="1400" u="sng">
                <a:hlinkClick r:id="rId6"/>
              </a:rPr>
              <a:t>https://github.com/serhatbolsu/robotframework-appiumlibrary</a:t>
            </a:r>
            <a:r>
              <a:rPr lang="en" sz="1400"/>
              <a:t> </a:t>
            </a:r>
            <a:endParaRPr sz="1400"/>
          </a:p>
          <a:p>
            <a:pPr indent="0" lvl="0" marL="0" rtl="0" algn="r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Appium 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43950" y="1381075"/>
            <a:ext cx="8520600" cy="31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An Appium Desktop GUI (preferred)</a:t>
            </a:r>
            <a:endParaRPr sz="24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The GUI allows for the interactive inspection of an Application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Allows the User to step through the Application while writing tests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Can view element IDs, Classes, XPATHs, etc.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u="sng"/>
              <a:t>Note</a:t>
            </a:r>
            <a:r>
              <a:rPr lang="en" sz="2000"/>
              <a:t>: Appium can be utilized only with the Command Line, but will not have the features described herein for inspection</a:t>
            </a:r>
            <a:endParaRPr sz="1600"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64500" y="4570675"/>
            <a:ext cx="907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400" u="sng">
                <a:hlinkClick r:id="rId3"/>
              </a:rPr>
              <a:t>https://developer.android.com/studio</a:t>
            </a:r>
            <a:r>
              <a:rPr lang="en" sz="1400"/>
              <a:t> , </a:t>
            </a:r>
            <a:r>
              <a:rPr lang="en" sz="1400" u="sng">
                <a:hlinkClick r:id="rId4"/>
              </a:rPr>
              <a:t>http://appium.io/docs/en/about-appium/intro/</a:t>
            </a:r>
            <a:r>
              <a:rPr lang="en" sz="1400"/>
              <a:t> , </a:t>
            </a:r>
            <a:r>
              <a:rPr lang="en" sz="1400" u="sng">
                <a:hlinkClick r:id="rId5"/>
              </a:rPr>
              <a:t>https://github.com/appium/appium-desktop</a:t>
            </a:r>
            <a:r>
              <a:rPr lang="en" sz="1400"/>
              <a:t> , </a:t>
            </a:r>
            <a:r>
              <a:rPr lang="en" sz="1400" u="sng">
                <a:hlinkClick r:id="rId6"/>
              </a:rPr>
              <a:t>https://github.com/serhatbolsu/robotframework-appiumlibrary</a:t>
            </a:r>
            <a:r>
              <a:rPr lang="en" sz="1400"/>
              <a:t> </a:t>
            </a:r>
            <a:endParaRPr sz="1400"/>
          </a:p>
          <a:p>
            <a:pPr indent="0" lvl="0" marL="0" rtl="0" algn="r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