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Montserrat Black"/>
      <p:bold r:id="rId34"/>
      <p:boldItalic r:id="rId35"/>
    </p:embeddedFont>
    <p:embeddedFont>
      <p:font typeface="Tahoma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Black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Black-bold.fntdata"/><Relationship Id="rId15" Type="http://schemas.openxmlformats.org/officeDocument/2006/relationships/slide" Target="slides/slide10.xml"/><Relationship Id="rId37" Type="http://schemas.openxmlformats.org/officeDocument/2006/relationships/font" Target="fonts/Tahoma-bold.fntdata"/><Relationship Id="rId14" Type="http://schemas.openxmlformats.org/officeDocument/2006/relationships/slide" Target="slides/slide9.xml"/><Relationship Id="rId36" Type="http://schemas.openxmlformats.org/officeDocument/2006/relationships/font" Target="fonts/Tahoma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28ca28bf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28ca28bf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6e0383c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6e0383c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145fc0cb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145fc0cb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145fc0c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145fc0c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Timing plan: 10 minutes IG - 5 - KW - 5 ED - 10 IG - 30 Q&amp;A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Review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March 2020 - Remote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July 2020 - On campus testing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August 2020 - Safer Illinois App released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that were not built in flight.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f351e07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f351e07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28ca28bf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28ca28bf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28ca28bf8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28ca28bf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28ca28bf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28ca28bf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Faculty staff numbers are increasing now in CU. Flexible rules engine allows us to target specific groups.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28ca28bf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28ca28bf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28ca28bf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28ca28bf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28ca28b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28ca28b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145fc0cb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145fc0cb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28ca28bf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28ca28bf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28ca28bf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28ca28bf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was to lower cost of deploying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28ca28bf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28ca28bf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28ca28bf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28ca28bf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28ca28bf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28ca28bf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28ca28bf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28ca28bf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Wellness Support Associates verify that students and staff entering campus buildings have appropriate entry status, making sure individual are up-to-date with on-campus testing, do not have a positive COVID-19 test or have not been instructed by the Champaign-Urbana Public Health District to quarantine or isolate for any reason.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28ca28bf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28ca28bf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1242600"/>
            <a:ext cx="8520600" cy="6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311700" y="3242100"/>
            <a:ext cx="8160900" cy="13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/>
            </a:lvl1pPr>
            <a:lvl2pPr indent="0" lvl="1" marL="0" algn="r">
              <a:spcBef>
                <a:spcPts val="0"/>
              </a:spcBef>
              <a:buNone/>
              <a:defRPr sz="1100"/>
            </a:lvl2pPr>
            <a:lvl3pPr indent="0" lvl="2" marL="0" algn="r">
              <a:spcBef>
                <a:spcPts val="0"/>
              </a:spcBef>
              <a:buNone/>
              <a:defRPr sz="1100"/>
            </a:lvl3pPr>
            <a:lvl4pPr indent="0" lvl="3" marL="0" algn="r">
              <a:spcBef>
                <a:spcPts val="0"/>
              </a:spcBef>
              <a:buNone/>
              <a:defRPr sz="1100"/>
            </a:lvl4pPr>
            <a:lvl5pPr indent="0" lvl="4" marL="0" algn="r">
              <a:spcBef>
                <a:spcPts val="0"/>
              </a:spcBef>
              <a:buNone/>
              <a:defRPr sz="1100"/>
            </a:lvl5pPr>
            <a:lvl6pPr indent="0" lvl="5" marL="0" algn="r">
              <a:spcBef>
                <a:spcPts val="0"/>
              </a:spcBef>
              <a:buNone/>
              <a:defRPr sz="1100"/>
            </a:lvl6pPr>
            <a:lvl7pPr indent="0" lvl="6" marL="0" algn="r">
              <a:spcBef>
                <a:spcPts val="0"/>
              </a:spcBef>
              <a:buNone/>
              <a:defRPr sz="1100"/>
            </a:lvl7pPr>
            <a:lvl8pPr indent="0" lvl="7" marL="0" algn="r">
              <a:spcBef>
                <a:spcPts val="0"/>
              </a:spcBef>
              <a:buNone/>
              <a:defRPr sz="1100"/>
            </a:lvl8pPr>
            <a:lvl9pPr indent="0" lvl="8" mar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Section Title" showMasterSp="0">
  <p:cSld name="8_Section 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666750" y="2596773"/>
            <a:ext cx="78105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3600"/>
              <a:buFont typeface="Tahoma"/>
              <a:buNone/>
              <a:defRPr sz="3600">
                <a:solidFill>
                  <a:srgbClr val="151515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66750" y="3445524"/>
            <a:ext cx="78105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3900"/>
              <a:buFont typeface="Tahoma"/>
              <a:buNone/>
              <a:defRPr sz="3200" cap="none">
                <a:solidFill>
                  <a:srgbClr val="151515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200"/>
              <a:buFont typeface="Tahoma"/>
              <a:buNone/>
              <a:defRPr sz="5000" cap="none">
                <a:solidFill>
                  <a:srgbClr val="FFFFFF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200"/>
              <a:buFont typeface="Tahoma"/>
              <a:buNone/>
              <a:defRPr sz="5000" cap="none">
                <a:solidFill>
                  <a:srgbClr val="FFFFFF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200"/>
              <a:buFont typeface="Tahoma"/>
              <a:buNone/>
              <a:defRPr sz="5000" cap="none">
                <a:solidFill>
                  <a:srgbClr val="FFFFFF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200"/>
              <a:buFont typeface="Tahoma"/>
              <a:buNone/>
              <a:defRPr sz="5000" cap="none">
                <a:solidFill>
                  <a:srgbClr val="FFFFFF"/>
                </a:solidFill>
              </a:defRPr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58796" y="-2041"/>
            <a:ext cx="5426409" cy="2548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ection Title" showMasterSp="0">
  <p:cSld name="4_Section 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tle-3.7@3x-8.png" id="62" name="Google Shape;6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5618" y="-20441"/>
            <a:ext cx="9195296" cy="517235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/>
          <p:nvPr>
            <p:ph type="title"/>
          </p:nvPr>
        </p:nvSpPr>
        <p:spPr>
          <a:xfrm>
            <a:off x="666750" y="2948696"/>
            <a:ext cx="78105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Tahoma"/>
              <a:buNone/>
              <a:defRPr b="1" i="0">
                <a:latin typeface="Tahoma"/>
                <a:ea typeface="Tahoma"/>
                <a:cs typeface="Tahoma"/>
                <a:sym typeface="Tahom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66750" y="3797447"/>
            <a:ext cx="78105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200"/>
              <a:buFont typeface="Tahoma"/>
              <a:buNone/>
              <a:defRPr sz="5000" cap="none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200"/>
              <a:buFont typeface="Tahoma"/>
              <a:buNone/>
              <a:defRPr sz="5000" cap="none">
                <a:solidFill>
                  <a:srgbClr val="FFFFFF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200"/>
              <a:buFont typeface="Tahoma"/>
              <a:buNone/>
              <a:defRPr sz="5000" cap="none">
                <a:solidFill>
                  <a:srgbClr val="FFFFFF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200"/>
              <a:buFont typeface="Tahoma"/>
              <a:buNone/>
              <a:defRPr sz="5000" cap="none">
                <a:solidFill>
                  <a:srgbClr val="FFFFFF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200"/>
              <a:buFont typeface="Tahoma"/>
              <a:buNone/>
              <a:defRPr sz="5000" cap="none">
                <a:solidFill>
                  <a:srgbClr val="FFFFFF"/>
                </a:solidFill>
              </a:defRPr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s" showMasterSp="0">
  <p:cSld name="Sta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>
            <p:ph idx="2" type="pic"/>
          </p:nvPr>
        </p:nvSpPr>
        <p:spPr>
          <a:xfrm>
            <a:off x="4702068" y="265509"/>
            <a:ext cx="4045200" cy="45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ahoma"/>
              <a:buChar char="•"/>
              <a:defRPr b="0" i="0" sz="2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ahoma"/>
              <a:buChar char="•"/>
              <a:defRPr b="0" i="0" sz="2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ahoma"/>
              <a:buChar char="•"/>
              <a:defRPr b="0" i="0" sz="2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ahoma"/>
              <a:buChar char="•"/>
              <a:defRPr b="0" i="0" sz="2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ahoma"/>
              <a:buChar char="•"/>
              <a:defRPr b="0" i="0" sz="2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Montserrat"/>
              <a:buChar char="•"/>
              <a:defRPr b="0" i="0" sz="2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Montserrat"/>
              <a:buChar char="•"/>
              <a:defRPr b="0" i="0" sz="2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Montserrat"/>
              <a:buChar char="•"/>
              <a:defRPr b="0" i="0" sz="2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Montserrat"/>
              <a:buChar char="•"/>
              <a:defRPr b="0" i="0" sz="2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619125" y="357188"/>
            <a:ext cx="3833700" cy="20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6267"/>
              </a:buClr>
              <a:buSzPts val="2700"/>
              <a:buFont typeface="Montserrat Black"/>
              <a:buNone/>
              <a:defRPr sz="2700">
                <a:solidFill>
                  <a:srgbClr val="426267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619125" y="2447925"/>
            <a:ext cx="3833700" cy="2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None/>
              <a:defRPr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Section Title" showMasterSp="0">
  <p:cSld name="6_Section Titl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tle-3.9@3x-8.png" id="70" name="Google Shape;7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5618" y="-20441"/>
            <a:ext cx="9195296" cy="517235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7"/>
          <p:cNvSpPr txBox="1"/>
          <p:nvPr>
            <p:ph type="title"/>
          </p:nvPr>
        </p:nvSpPr>
        <p:spPr>
          <a:xfrm>
            <a:off x="666750" y="2948696"/>
            <a:ext cx="78105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Tahoma"/>
              <a:buNone/>
              <a:defRPr b="1" i="0">
                <a:latin typeface="Tahoma"/>
                <a:ea typeface="Tahoma"/>
                <a:cs typeface="Tahoma"/>
                <a:sym typeface="Tahom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666750" y="3797447"/>
            <a:ext cx="78105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200"/>
              <a:buFont typeface="Tahoma"/>
              <a:buNone/>
              <a:defRPr sz="5000" cap="none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200"/>
              <a:buFont typeface="Tahoma"/>
              <a:buNone/>
              <a:defRPr sz="5000" cap="none">
                <a:solidFill>
                  <a:srgbClr val="FFFFFF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200"/>
              <a:buFont typeface="Tahoma"/>
              <a:buNone/>
              <a:defRPr sz="5000" cap="none">
                <a:solidFill>
                  <a:srgbClr val="FFFFFF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200"/>
              <a:buFont typeface="Tahoma"/>
              <a:buNone/>
              <a:defRPr sz="5000" cap="none">
                <a:solidFill>
                  <a:srgbClr val="FFFFFF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200"/>
              <a:buFont typeface="Tahoma"/>
              <a:buNone/>
              <a:defRPr sz="5000" cap="none">
                <a:solidFill>
                  <a:srgbClr val="FFFFFF"/>
                </a:solidFill>
              </a:defRPr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" showMasterSp="0">
  <p:cSld name="1_Ab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Tahoma"/>
              <a:buNone/>
              <a:defRPr b="1" sz="2700">
                <a:solidFill>
                  <a:srgbClr val="426266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Montserrat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Montserrat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Montserrat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Montserrat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Montserrat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Montserrat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Montserrat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Montserrat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633413" y="1863436"/>
            <a:ext cx="7877100" cy="28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39370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ahoma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lvl1pPr>
            <a:lvl2pPr indent="-39370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ahoma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lvl2pPr>
            <a:lvl3pPr indent="-39370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ahoma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lvl3pPr>
            <a:lvl4pPr indent="-39370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ahoma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lvl4pPr>
            <a:lvl5pPr indent="-39370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ahoma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ontserrat"/>
              <a:buChar char="•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ontserrat"/>
              <a:buChar char="•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ontserrat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ontserrat"/>
              <a:buChar char="•"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644349" y="999050"/>
            <a:ext cx="78771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5E28"/>
              </a:buClr>
              <a:buSzPts val="1400"/>
              <a:buFont typeface="Tahoma"/>
              <a:buNone/>
              <a:defRPr sz="1400">
                <a:solidFill>
                  <a:srgbClr val="DB5E2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7940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ahoma"/>
              <a:buChar char="•"/>
              <a:defRPr/>
            </a:lvl2pPr>
            <a:lvl3pPr indent="-27940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ahoma"/>
              <a:buChar char="•"/>
              <a:defRPr/>
            </a:lvl3pPr>
            <a:lvl4pPr indent="-27940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ahoma"/>
              <a:buChar char="•"/>
              <a:defRPr/>
            </a:lvl4pPr>
            <a:lvl5pPr indent="-27940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ahoma"/>
              <a:buChar char="•"/>
              <a:defRPr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ontserrat"/>
              <a:buChar char="•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ontserrat"/>
              <a:buChar char="•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ontserrat"/>
              <a:buChar char="•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ontserrat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1" showMasterSp="0">
  <p:cSld name="Abou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Tahoma"/>
              <a:buNone/>
              <a:defRPr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633413" y="1863436"/>
            <a:ext cx="7877100" cy="28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39370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ahoma"/>
              <a:buChar char="●"/>
              <a:defRPr>
                <a:latin typeface="Tahoma"/>
                <a:ea typeface="Tahoma"/>
                <a:cs typeface="Tahoma"/>
                <a:sym typeface="Tahoma"/>
              </a:defRPr>
            </a:lvl1pPr>
            <a:lvl2pPr indent="-39370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ahoma"/>
              <a:buChar char="○"/>
              <a:defRPr>
                <a:latin typeface="Tahoma"/>
                <a:ea typeface="Tahoma"/>
                <a:cs typeface="Tahoma"/>
                <a:sym typeface="Tahoma"/>
              </a:defRPr>
            </a:lvl2pPr>
            <a:lvl3pPr indent="-39370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ahoma"/>
              <a:buChar char="■"/>
              <a:defRPr>
                <a:latin typeface="Tahoma"/>
                <a:ea typeface="Tahoma"/>
                <a:cs typeface="Tahoma"/>
                <a:sym typeface="Tahoma"/>
              </a:defRPr>
            </a:lvl3pPr>
            <a:lvl4pPr indent="-39370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ahoma"/>
              <a:buChar char="●"/>
              <a:defRPr>
                <a:latin typeface="Tahoma"/>
                <a:ea typeface="Tahoma"/>
                <a:cs typeface="Tahoma"/>
                <a:sym typeface="Tahoma"/>
              </a:defRPr>
            </a:lvl4pPr>
            <a:lvl5pPr indent="-39370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ahoma"/>
              <a:buChar char="○"/>
              <a:defRPr>
                <a:latin typeface="Tahoma"/>
                <a:ea typeface="Tahoma"/>
                <a:cs typeface="Tahoma"/>
                <a:sym typeface="Tahoma"/>
              </a:defRPr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2" type="body"/>
          </p:nvPr>
        </p:nvSpPr>
        <p:spPr>
          <a:xfrm>
            <a:off x="644349" y="999050"/>
            <a:ext cx="78771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5E28"/>
              </a:buClr>
              <a:buSzPts val="1800"/>
              <a:buFont typeface="Tahoma"/>
              <a:buNone/>
              <a:defRPr sz="1400">
                <a:solidFill>
                  <a:srgbClr val="DB5E2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7940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1" type="ftr"/>
          </p:nvPr>
        </p:nvSpPr>
        <p:spPr>
          <a:xfrm>
            <a:off x="122491" y="4858862"/>
            <a:ext cx="3086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  <a:defRPr sz="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○"/>
              <a:defRPr sz="5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■"/>
              <a:defRPr sz="5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●"/>
              <a:defRPr sz="5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○"/>
              <a:defRPr sz="5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■"/>
              <a:defRPr sz="5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●"/>
              <a:defRPr sz="5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○"/>
              <a:defRPr sz="5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Char char="■"/>
              <a:defRPr sz="5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51050" y="909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594763"/>
            <a:ext cx="8520600" cy="29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104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safer.illinois.edu/" TargetMode="External"/><Relationship Id="rId4" Type="http://schemas.openxmlformats.org/officeDocument/2006/relationships/hyperlink" Target="https://covid19.illinois.edu/" TargetMode="External"/><Relationship Id="rId9" Type="http://schemas.openxmlformats.org/officeDocument/2006/relationships/hyperlink" Target="https://will.illinois.edu/risingtothechallenge" TargetMode="External"/><Relationship Id="rId5" Type="http://schemas.openxmlformats.org/officeDocument/2006/relationships/hyperlink" Target="https://covid19.illinois.edu/on-campus-covid-19-testing-data-dashboard/" TargetMode="External"/><Relationship Id="rId6" Type="http://schemas.openxmlformats.org/officeDocument/2006/relationships/hyperlink" Target="https://mediaspace.illinois.edu/media/t/1_jcmdwlk4/187037523" TargetMode="External"/><Relationship Id="rId7" Type="http://schemas.openxmlformats.org/officeDocument/2006/relationships/hyperlink" Target="https://www.youtube.com/user/Illinois1867/videos" TargetMode="External"/><Relationship Id="rId8" Type="http://schemas.openxmlformats.org/officeDocument/2006/relationships/hyperlink" Target="https://github.com/rokwire/safer-illinois-ap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Relationship Id="rId6" Type="http://schemas.openxmlformats.org/officeDocument/2006/relationships/image" Target="../media/image11.png"/><Relationship Id="rId7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ctrTitle"/>
          </p:nvPr>
        </p:nvSpPr>
        <p:spPr>
          <a:xfrm>
            <a:off x="349300" y="867850"/>
            <a:ext cx="8520600" cy="12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2800">
                <a:solidFill>
                  <a:schemeClr val="lt1"/>
                </a:solidFill>
              </a:rPr>
              <a:t>Safer Illinois App: </a:t>
            </a:r>
            <a:br>
              <a:rPr lang="en" sz="2800">
                <a:solidFill>
                  <a:schemeClr val="lt1"/>
                </a:solidFill>
              </a:rPr>
            </a:br>
            <a:r>
              <a:rPr lang="en" sz="2800">
                <a:solidFill>
                  <a:schemeClr val="lt1"/>
                </a:solidFill>
              </a:rPr>
              <a:t>Testing, Tracing, Access in the Face of COVID-19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87" name="Google Shape;87;p20"/>
          <p:cNvSpPr txBox="1"/>
          <p:nvPr>
            <p:ph idx="1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Privacy Everywhere Conference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Friday, February 25, 2021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88" name="Google Shape;88;p20"/>
          <p:cNvSpPr txBox="1"/>
          <p:nvPr/>
        </p:nvSpPr>
        <p:spPr>
          <a:xfrm>
            <a:off x="311700" y="2911875"/>
            <a:ext cx="8520600" cy="17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Presenters: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Edward Delaporte, Manager, Cybersecurity Software Development &amp; Assurance, University of Illinois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Isaac J. Galvan, Senior Product Owner, University of Illinois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Keith Wessel, IAM Architect, University of Illinois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51050" y="909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Quarantine and Isolation Support</a:t>
            </a: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275" y="1482000"/>
            <a:ext cx="5576077" cy="32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idx="1" type="subTitle"/>
          </p:nvPr>
        </p:nvSpPr>
        <p:spPr>
          <a:xfrm>
            <a:off x="2970700" y="184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Authentication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5" name="Google Shape;165;p30"/>
          <p:cNvSpPr txBox="1"/>
          <p:nvPr>
            <p:ph idx="2" type="subTitle"/>
          </p:nvPr>
        </p:nvSpPr>
        <p:spPr>
          <a:xfrm>
            <a:off x="297750" y="1070900"/>
            <a:ext cx="8160900" cy="13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Char char="●"/>
            </a:pPr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It's Shibboleth!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Char char="●"/>
            </a:pPr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Put the Shibboleth OIDC extension in production August of 2019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Char char="●"/>
            </a:pPr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Had to make a few adjustments for these clients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○"/>
            </a:pPr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Increased refresh token lifetime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○"/>
            </a:pPr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Releasing some values of isMemberOf manually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Char char="●"/>
            </a:pPr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New features coming in IdP will help to simplify these tasks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Char char="●"/>
            </a:pPr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Users see the usual MFA and consent UI that they're used to</a:t>
            </a:r>
            <a:endParaRPr sz="27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idx="1" type="subTitle"/>
          </p:nvPr>
        </p:nvSpPr>
        <p:spPr>
          <a:xfrm>
            <a:off x="2928825" y="172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Authorization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31"/>
          <p:cNvSpPr txBox="1"/>
          <p:nvPr>
            <p:ph idx="2" type="subTitle"/>
          </p:nvPr>
        </p:nvSpPr>
        <p:spPr>
          <a:xfrm>
            <a:off x="491550" y="1190275"/>
            <a:ext cx="8160900" cy="13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Grouper saves the day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We've run Grouper since late 2019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Running in AWS using I2 Trusted Access Platform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 owners have their own folder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Groups in that folder are synced to Active Directory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Shibboleth releases any group memberships with the given prefix to the app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idx="1" type="subTitle"/>
          </p:nvPr>
        </p:nvSpPr>
        <p:spPr>
          <a:xfrm>
            <a:off x="3875050" y="320600"/>
            <a:ext cx="4992300" cy="7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Agility in Cybersecurity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7" name="Google Shape;177;p32"/>
          <p:cNvSpPr txBox="1"/>
          <p:nvPr>
            <p:ph idx="2" type="subTitle"/>
          </p:nvPr>
        </p:nvSpPr>
        <p:spPr>
          <a:xfrm>
            <a:off x="283825" y="1107200"/>
            <a:ext cx="8160900" cy="13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Challenges / </a:t>
            </a:r>
            <a:r>
              <a:rPr lang="en" sz="2000">
                <a:solidFill>
                  <a:schemeClr val="lt1"/>
                </a:solidFill>
              </a:rPr>
              <a:t>Victories</a:t>
            </a:r>
            <a:endParaRPr sz="2000"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</a:pPr>
            <a:r>
              <a:rPr lang="en" sz="2000">
                <a:solidFill>
                  <a:schemeClr val="lt1"/>
                </a:solidFill>
              </a:rPr>
              <a:t>Abrupt transition to fully remote in March 2020</a:t>
            </a:r>
            <a:endParaRPr sz="2000"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chemeClr val="lt1"/>
                </a:solidFill>
              </a:rPr>
              <a:t>Minimum Viable Product released for the Fall Semester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Solid </a:t>
            </a:r>
            <a:r>
              <a:rPr lang="en" sz="2000">
                <a:solidFill>
                  <a:srgbClr val="FFFFFF"/>
                </a:solidFill>
              </a:rPr>
              <a:t>Foundation - Before 2020</a:t>
            </a:r>
            <a:endParaRPr sz="20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Talented people working hard.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Rokwire - Community oriented agile open source framework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Rokwall - Privacy oriented research team supporting Rokwire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University of Illinois Cybersecurity Investment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Existing Agile SDLC centered on the GitHub platform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idx="1" type="subTitle"/>
          </p:nvPr>
        </p:nvSpPr>
        <p:spPr>
          <a:xfrm>
            <a:off x="3875050" y="320600"/>
            <a:ext cx="4992300" cy="7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Agility in Cybersecurity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3" name="Google Shape;183;p33"/>
          <p:cNvSpPr txBox="1"/>
          <p:nvPr>
            <p:ph idx="2" type="subTitle"/>
          </p:nvPr>
        </p:nvSpPr>
        <p:spPr>
          <a:xfrm>
            <a:off x="283825" y="1107200"/>
            <a:ext cx="8160900" cy="13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Rokwire/Rokwall </a:t>
            </a:r>
            <a:r>
              <a:rPr lang="en" sz="2000">
                <a:solidFill>
                  <a:srgbClr val="FFFFFF"/>
                </a:solidFill>
              </a:rPr>
              <a:t>Architecture</a:t>
            </a:r>
            <a:r>
              <a:rPr lang="en" sz="2000">
                <a:solidFill>
                  <a:srgbClr val="FFFFFF"/>
                </a:solidFill>
              </a:rPr>
              <a:t> 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Containers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Microservices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Secure Cloud Computing Enclaves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Privacy Centric Design from Day One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From Hot Dog Delivery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To COVID Response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351050" y="909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Privacy-first</a:t>
            </a:r>
            <a:endParaRPr/>
          </a:p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311700" y="1594763"/>
            <a:ext cx="8520600" cy="29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Health data is encrypted, only key is on your phone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understand Privacy Policy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privacy committee and several reviews from campus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your data anytime</a:t>
            </a:r>
            <a:endParaRPr/>
          </a:p>
        </p:txBody>
      </p:sp>
      <p:sp>
        <p:nvSpPr>
          <p:cNvPr id="190" name="Google Shape;19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351050" y="909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Safer Illinois: Just one piece of the puzzle</a:t>
            </a:r>
            <a:endParaRPr/>
          </a:p>
        </p:txBody>
      </p:sp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311700" y="1594763"/>
            <a:ext cx="8520600" cy="29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SHIELD: Target, Test, and Tell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SHIELD Team 30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Student Affairs and Housing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97" name="Google Shape;19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351050" y="909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203" name="Google Shape;203;p36"/>
          <p:cNvSpPr txBox="1"/>
          <p:nvPr>
            <p:ph idx="1" type="body"/>
          </p:nvPr>
        </p:nvSpPr>
        <p:spPr>
          <a:xfrm>
            <a:off x="311700" y="1594763"/>
            <a:ext cx="8520600" cy="29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Privacy first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your messaging with real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 store approvals can be lengthy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Expect questions at launch, lots of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all users have smartphones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Remain flexible as the situation updates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rules for different groups, from as large as “all undergraduates” to as small as a single residence</a:t>
            </a:r>
            <a:endParaRPr/>
          </a:p>
        </p:txBody>
      </p:sp>
      <p:sp>
        <p:nvSpPr>
          <p:cNvPr id="204" name="Google Shape;20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title"/>
          </p:nvPr>
        </p:nvSpPr>
        <p:spPr>
          <a:xfrm>
            <a:off x="351050" y="909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next?</a:t>
            </a:r>
            <a:endParaRPr/>
          </a:p>
        </p:txBody>
      </p:sp>
      <p:sp>
        <p:nvSpPr>
          <p:cNvPr id="210" name="Google Shape;210;p37"/>
          <p:cNvSpPr txBox="1"/>
          <p:nvPr>
            <p:ph idx="1" type="body"/>
          </p:nvPr>
        </p:nvSpPr>
        <p:spPr>
          <a:xfrm>
            <a:off x="311700" y="1594763"/>
            <a:ext cx="8520600" cy="29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detailed testing plans for Spring return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Community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Expanding to other communities and campuses via ROKMETRO</a:t>
            </a:r>
            <a:endParaRPr/>
          </a:p>
        </p:txBody>
      </p:sp>
      <p:sp>
        <p:nvSpPr>
          <p:cNvPr id="211" name="Google Shape;21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351050" y="909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17" name="Google Shape;217;p38"/>
          <p:cNvSpPr txBox="1"/>
          <p:nvPr>
            <p:ph idx="1" type="body"/>
          </p:nvPr>
        </p:nvSpPr>
        <p:spPr>
          <a:xfrm>
            <a:off x="311700" y="1594763"/>
            <a:ext cx="8520600" cy="29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Safer Illinois Website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University of Illinois COVID-19 website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COVID-19 Testing Dashboard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COV-Course: 08. Data Security and Privacy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William Sullivan and Sanjay Patel go in-depth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University of Illinois YouTube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Safer Illinois on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Rising to the Challenge podcast</a:t>
            </a:r>
            <a:endParaRPr/>
          </a:p>
        </p:txBody>
      </p:sp>
      <p:sp>
        <p:nvSpPr>
          <p:cNvPr id="218" name="Google Shape;21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type="title"/>
          </p:nvPr>
        </p:nvSpPr>
        <p:spPr>
          <a:xfrm>
            <a:off x="351050" y="909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Safer Illinois Story</a:t>
            </a:r>
            <a:endParaRPr/>
          </a:p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311700" y="1594775"/>
            <a:ext cx="5208300" cy="29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March 2020: Moved to online instruction and remote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July 2020: Rapid on-campus COVID-19 testing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August 2020: Safer Illinois app launches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9675" y="342112"/>
            <a:ext cx="2189399" cy="445927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ctrTitle"/>
          </p:nvPr>
        </p:nvSpPr>
        <p:spPr>
          <a:xfrm>
            <a:off x="236250" y="1978400"/>
            <a:ext cx="8520600" cy="6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Questions &amp; Answers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type="title"/>
          </p:nvPr>
        </p:nvSpPr>
        <p:spPr>
          <a:xfrm>
            <a:off x="351050" y="909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ROKWIRE Platform</a:t>
            </a:r>
            <a:endParaRPr/>
          </a:p>
        </p:txBody>
      </p:sp>
      <p:sp>
        <p:nvSpPr>
          <p:cNvPr id="102" name="Google Shape;102;p22"/>
          <p:cNvSpPr txBox="1"/>
          <p:nvPr>
            <p:ph idx="1" type="body"/>
          </p:nvPr>
        </p:nvSpPr>
        <p:spPr>
          <a:xfrm>
            <a:off x="311700" y="1594763"/>
            <a:ext cx="8520600" cy="29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Massive collaboration of many colleges and units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Open-source mobile software platform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Designed to rapidly integrate new functionality and data sources without starting from scratch each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Aims to dramatically lower the cost of digital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Privacy-first architecture and governance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Smart, Healthy Communities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Debuted with the Illinois App in 2018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899" y="1028000"/>
            <a:ext cx="6276479" cy="338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/>
          <p:nvPr>
            <p:ph type="title"/>
          </p:nvPr>
        </p:nvSpPr>
        <p:spPr>
          <a:xfrm>
            <a:off x="311700" y="104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First-time Setup</a:t>
            </a:r>
            <a:endParaRPr/>
          </a:p>
        </p:txBody>
      </p:sp>
      <p:pic>
        <p:nvPicPr>
          <p:cNvPr id="114" name="Google Shape;1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8363" y="319563"/>
            <a:ext cx="3706313" cy="82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4"/>
          <p:cNvPicPr preferRelativeResize="0"/>
          <p:nvPr/>
        </p:nvPicPr>
        <p:blipFill rotWithShape="1">
          <a:blip r:embed="rId4">
            <a:alphaModFix/>
          </a:blip>
          <a:srcRect b="0" l="0" r="0" t="28484"/>
          <a:stretch/>
        </p:blipFill>
        <p:spPr>
          <a:xfrm>
            <a:off x="2470238" y="1583663"/>
            <a:ext cx="1764624" cy="2732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4"/>
          <p:cNvPicPr preferRelativeResize="0"/>
          <p:nvPr/>
        </p:nvPicPr>
        <p:blipFill rotWithShape="1">
          <a:blip r:embed="rId5">
            <a:alphaModFix/>
          </a:blip>
          <a:srcRect b="15659" l="0" r="0" t="10821"/>
          <a:stretch/>
        </p:blipFill>
        <p:spPr>
          <a:xfrm>
            <a:off x="4494063" y="1545325"/>
            <a:ext cx="1764624" cy="280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4"/>
          <p:cNvPicPr preferRelativeResize="0"/>
          <p:nvPr/>
        </p:nvPicPr>
        <p:blipFill rotWithShape="1">
          <a:blip r:embed="rId6">
            <a:alphaModFix/>
          </a:blip>
          <a:srcRect b="6015" l="0" r="0" t="0"/>
          <a:stretch/>
        </p:blipFill>
        <p:spPr>
          <a:xfrm>
            <a:off x="686762" y="1583675"/>
            <a:ext cx="1322138" cy="269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4"/>
          <p:cNvPicPr preferRelativeResize="0"/>
          <p:nvPr/>
        </p:nvPicPr>
        <p:blipFill rotWithShape="1">
          <a:blip r:embed="rId7">
            <a:alphaModFix/>
          </a:blip>
          <a:srcRect b="6723" l="0" r="0" t="3023"/>
          <a:stretch/>
        </p:blipFill>
        <p:spPr>
          <a:xfrm>
            <a:off x="6772900" y="1373000"/>
            <a:ext cx="1587974" cy="302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351050" y="909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In</a:t>
            </a:r>
            <a:endParaRPr/>
          </a:p>
        </p:txBody>
      </p:sp>
      <p:pic>
        <p:nvPicPr>
          <p:cNvPr id="125" name="Google Shape;1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3215" y="852701"/>
            <a:ext cx="5559285" cy="370617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51050" y="909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Your Results</a:t>
            </a:r>
            <a:endParaRPr/>
          </a:p>
        </p:txBody>
      </p:sp>
      <p:pic>
        <p:nvPicPr>
          <p:cNvPr id="132" name="Google Shape;1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24" y="1090349"/>
            <a:ext cx="3834292" cy="104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725" y="2304451"/>
            <a:ext cx="3968501" cy="196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4800" y="322525"/>
            <a:ext cx="1977150" cy="427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51050" y="909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Access</a:t>
            </a:r>
            <a:endParaRPr/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075" y="800975"/>
            <a:ext cx="2606068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70125"/>
            <a:ext cx="5242190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594763"/>
            <a:ext cx="8520600" cy="29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51050" y="909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Exposure Notification System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594775"/>
            <a:ext cx="5046300" cy="29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Privacy-preserving Bluetooth exposure notification system developed at Illinois. Completely voluntary and tuned for effectiveness.</a:t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2725" y="1283850"/>
            <a:ext cx="2736125" cy="257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