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59200"/>
            <a:ext cx="822924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520280"/>
            <a:ext cx="822924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299320"/>
            <a:ext cx="46382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cee7ff"/>
                </a:solidFill>
                <a:latin typeface="NotoSans"/>
                <a:ea typeface="NotoSans"/>
              </a:rPr>
              <a:t>A Developer's tour of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2851920"/>
            <a:ext cx="72259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480" spc="-1" strike="noStrike">
                <a:solidFill>
                  <a:srgbClr val="cee7ff"/>
                </a:solidFill>
                <a:latin typeface="NotoSans"/>
                <a:ea typeface="NotoSans"/>
              </a:rPr>
              <a:t>Cybersecurity Incident Response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724200"/>
            <a:ext cx="44492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Presentation by Edward Delaporte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4143240"/>
            <a:ext cx="4845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Oﬃce of the CIO, University of Illinois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2102040"/>
            <a:ext cx="6183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Let's Have a Security Non-Incident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2857320"/>
            <a:ext cx="628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How can developers prepare before an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885680" y="3466800"/>
            <a:ext cx="3572280" cy="362520"/>
          </a:xfrm>
          <a:custGeom>
            <a:avLst/>
            <a:gdLst/>
            <a:ahLst/>
            <a:rect l="0" t="0" r="r" b="b"/>
            <a:pathLst>
              <a:path w="9923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764" y="0"/>
                </a:lnTo>
                <a:cubicBezTo>
                  <a:pt x="9775" y="0"/>
                  <a:pt x="9785" y="1"/>
                  <a:pt x="9795" y="3"/>
                </a:cubicBezTo>
                <a:cubicBezTo>
                  <a:pt x="9806" y="5"/>
                  <a:pt x="9815" y="8"/>
                  <a:pt x="9825" y="12"/>
                </a:cubicBezTo>
                <a:cubicBezTo>
                  <a:pt x="9835" y="16"/>
                  <a:pt x="9844" y="21"/>
                  <a:pt x="9853" y="27"/>
                </a:cubicBezTo>
                <a:cubicBezTo>
                  <a:pt x="9861" y="33"/>
                  <a:pt x="9869" y="39"/>
                  <a:pt x="9877" y="47"/>
                </a:cubicBezTo>
                <a:cubicBezTo>
                  <a:pt x="9884" y="54"/>
                  <a:pt x="9891" y="62"/>
                  <a:pt x="9896" y="71"/>
                </a:cubicBezTo>
                <a:cubicBezTo>
                  <a:pt x="9902" y="80"/>
                  <a:pt x="9907" y="89"/>
                  <a:pt x="9911" y="98"/>
                </a:cubicBezTo>
                <a:cubicBezTo>
                  <a:pt x="9915" y="108"/>
                  <a:pt x="9918" y="118"/>
                  <a:pt x="9920" y="128"/>
                </a:cubicBezTo>
                <a:cubicBezTo>
                  <a:pt x="9922" y="138"/>
                  <a:pt x="9923" y="149"/>
                  <a:pt x="9923" y="159"/>
                </a:cubicBezTo>
                <a:lnTo>
                  <a:pt x="9923" y="847"/>
                </a:lnTo>
                <a:cubicBezTo>
                  <a:pt x="9923" y="857"/>
                  <a:pt x="9922" y="868"/>
                  <a:pt x="9920" y="878"/>
                </a:cubicBezTo>
                <a:cubicBezTo>
                  <a:pt x="9918" y="888"/>
                  <a:pt x="9915" y="898"/>
                  <a:pt x="9911" y="908"/>
                </a:cubicBezTo>
                <a:cubicBezTo>
                  <a:pt x="9907" y="917"/>
                  <a:pt x="9902" y="928"/>
                  <a:pt x="9896" y="936"/>
                </a:cubicBezTo>
                <a:cubicBezTo>
                  <a:pt x="9891" y="945"/>
                  <a:pt x="9884" y="953"/>
                  <a:pt x="9877" y="960"/>
                </a:cubicBezTo>
                <a:cubicBezTo>
                  <a:pt x="9869" y="968"/>
                  <a:pt x="9861" y="974"/>
                  <a:pt x="9853" y="980"/>
                </a:cubicBezTo>
                <a:cubicBezTo>
                  <a:pt x="9844" y="986"/>
                  <a:pt x="9835" y="991"/>
                  <a:pt x="9825" y="995"/>
                </a:cubicBezTo>
                <a:cubicBezTo>
                  <a:pt x="9815" y="999"/>
                  <a:pt x="9806" y="1002"/>
                  <a:pt x="9795" y="1004"/>
                </a:cubicBezTo>
                <a:cubicBezTo>
                  <a:pt x="9785" y="1006"/>
                  <a:pt x="9775" y="1007"/>
                  <a:pt x="9764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3419640"/>
            <a:ext cx="58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982160" y="3518280"/>
            <a:ext cx="3379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.well-known/security.txt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599840" y="400032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5456520" y="3419640"/>
            <a:ext cx="198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to each server.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852560" y="3848040"/>
            <a:ext cx="261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Example security.txt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334040"/>
            <a:ext cx="522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INFO level Security logs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1864080"/>
            <a:ext cx="6183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Let's Have a Security Non-Incident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2610000"/>
            <a:ext cx="628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How can developers prepare before an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885680" y="3228840"/>
            <a:ext cx="3572280" cy="362160"/>
          </a:xfrm>
          <a:custGeom>
            <a:avLst/>
            <a:gdLst/>
            <a:ahLst/>
            <a:rect l="0" t="0" r="r" b="b"/>
            <a:pathLst>
              <a:path w="992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764" y="0"/>
                </a:lnTo>
                <a:cubicBezTo>
                  <a:pt x="9775" y="0"/>
                  <a:pt x="9785" y="1"/>
                  <a:pt x="9795" y="3"/>
                </a:cubicBezTo>
                <a:cubicBezTo>
                  <a:pt x="9806" y="5"/>
                  <a:pt x="9815" y="8"/>
                  <a:pt x="9825" y="12"/>
                </a:cubicBezTo>
                <a:cubicBezTo>
                  <a:pt x="9835" y="16"/>
                  <a:pt x="9844" y="21"/>
                  <a:pt x="9853" y="27"/>
                </a:cubicBezTo>
                <a:cubicBezTo>
                  <a:pt x="9861" y="32"/>
                  <a:pt x="9869" y="39"/>
                  <a:pt x="9877" y="46"/>
                </a:cubicBezTo>
                <a:cubicBezTo>
                  <a:pt x="9884" y="54"/>
                  <a:pt x="9891" y="62"/>
                  <a:pt x="9896" y="70"/>
                </a:cubicBezTo>
                <a:cubicBezTo>
                  <a:pt x="9902" y="79"/>
                  <a:pt x="9907" y="88"/>
                  <a:pt x="9911" y="98"/>
                </a:cubicBezTo>
                <a:cubicBezTo>
                  <a:pt x="9915" y="108"/>
                  <a:pt x="9918" y="117"/>
                  <a:pt x="9920" y="128"/>
                </a:cubicBezTo>
                <a:cubicBezTo>
                  <a:pt x="9922" y="138"/>
                  <a:pt x="9923" y="148"/>
                  <a:pt x="9923" y="159"/>
                </a:cubicBezTo>
                <a:lnTo>
                  <a:pt x="9923" y="848"/>
                </a:lnTo>
                <a:cubicBezTo>
                  <a:pt x="9923" y="858"/>
                  <a:pt x="9922" y="868"/>
                  <a:pt x="9920" y="879"/>
                </a:cubicBezTo>
                <a:cubicBezTo>
                  <a:pt x="9918" y="889"/>
                  <a:pt x="9915" y="899"/>
                  <a:pt x="9911" y="908"/>
                </a:cubicBezTo>
                <a:cubicBezTo>
                  <a:pt x="9907" y="918"/>
                  <a:pt x="9902" y="927"/>
                  <a:pt x="9896" y="936"/>
                </a:cubicBezTo>
                <a:cubicBezTo>
                  <a:pt x="9891" y="944"/>
                  <a:pt x="9884" y="952"/>
                  <a:pt x="9877" y="960"/>
                </a:cubicBezTo>
                <a:cubicBezTo>
                  <a:pt x="9869" y="967"/>
                  <a:pt x="9861" y="974"/>
                  <a:pt x="9853" y="980"/>
                </a:cubicBezTo>
                <a:cubicBezTo>
                  <a:pt x="9844" y="985"/>
                  <a:pt x="9835" y="990"/>
                  <a:pt x="9825" y="994"/>
                </a:cubicBezTo>
                <a:cubicBezTo>
                  <a:pt x="9815" y="998"/>
                  <a:pt x="9806" y="1001"/>
                  <a:pt x="9795" y="1003"/>
                </a:cubicBezTo>
                <a:cubicBezTo>
                  <a:pt x="9785" y="1005"/>
                  <a:pt x="9775" y="1006"/>
                  <a:pt x="976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3181320"/>
            <a:ext cx="58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982160" y="3280320"/>
            <a:ext cx="3379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.well-known/security.txt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599840" y="376236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5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8"/>
                  <a:pt x="39" y="225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5456520" y="3181320"/>
            <a:ext cx="198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to each server.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4248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852560" y="3610080"/>
            <a:ext cx="261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Example security.txt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4095720"/>
            <a:ext cx="522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INFO level Security logs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4572000"/>
            <a:ext cx="192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an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SDLC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47720" y="1625760"/>
            <a:ext cx="6183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Let's Have a Security Non-Incident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2371680"/>
            <a:ext cx="628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How can developers prepare before an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885680" y="2990520"/>
            <a:ext cx="3572280" cy="362520"/>
          </a:xfrm>
          <a:custGeom>
            <a:avLst/>
            <a:gdLst/>
            <a:ahLst/>
            <a:rect l="0" t="0" r="r" b="b"/>
            <a:pathLst>
              <a:path w="992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764" y="0"/>
                </a:lnTo>
                <a:cubicBezTo>
                  <a:pt x="9775" y="0"/>
                  <a:pt x="9785" y="1"/>
                  <a:pt x="9795" y="3"/>
                </a:cubicBezTo>
                <a:cubicBezTo>
                  <a:pt x="9806" y="5"/>
                  <a:pt x="9815" y="9"/>
                  <a:pt x="9825" y="12"/>
                </a:cubicBezTo>
                <a:cubicBezTo>
                  <a:pt x="9835" y="16"/>
                  <a:pt x="9844" y="21"/>
                  <a:pt x="9853" y="27"/>
                </a:cubicBezTo>
                <a:cubicBezTo>
                  <a:pt x="9861" y="33"/>
                  <a:pt x="9869" y="40"/>
                  <a:pt x="9877" y="47"/>
                </a:cubicBezTo>
                <a:cubicBezTo>
                  <a:pt x="9884" y="54"/>
                  <a:pt x="9891" y="62"/>
                  <a:pt x="9896" y="71"/>
                </a:cubicBezTo>
                <a:cubicBezTo>
                  <a:pt x="9902" y="80"/>
                  <a:pt x="9907" y="89"/>
                  <a:pt x="9911" y="98"/>
                </a:cubicBezTo>
                <a:cubicBezTo>
                  <a:pt x="9915" y="108"/>
                  <a:pt x="9918" y="118"/>
                  <a:pt x="9920" y="128"/>
                </a:cubicBezTo>
                <a:cubicBezTo>
                  <a:pt x="9922" y="138"/>
                  <a:pt x="9923" y="149"/>
                  <a:pt x="9923" y="159"/>
                </a:cubicBezTo>
                <a:lnTo>
                  <a:pt x="9923" y="848"/>
                </a:lnTo>
                <a:cubicBezTo>
                  <a:pt x="9923" y="859"/>
                  <a:pt x="9922" y="869"/>
                  <a:pt x="9920" y="879"/>
                </a:cubicBezTo>
                <a:cubicBezTo>
                  <a:pt x="9918" y="889"/>
                  <a:pt x="9915" y="899"/>
                  <a:pt x="9911" y="909"/>
                </a:cubicBezTo>
                <a:cubicBezTo>
                  <a:pt x="9907" y="918"/>
                  <a:pt x="9902" y="928"/>
                  <a:pt x="9896" y="936"/>
                </a:cubicBezTo>
                <a:cubicBezTo>
                  <a:pt x="9891" y="945"/>
                  <a:pt x="9884" y="953"/>
                  <a:pt x="9877" y="960"/>
                </a:cubicBezTo>
                <a:cubicBezTo>
                  <a:pt x="9869" y="968"/>
                  <a:pt x="9861" y="974"/>
                  <a:pt x="9853" y="980"/>
                </a:cubicBezTo>
                <a:cubicBezTo>
                  <a:pt x="9844" y="986"/>
                  <a:pt x="9835" y="991"/>
                  <a:pt x="9825" y="995"/>
                </a:cubicBezTo>
                <a:cubicBezTo>
                  <a:pt x="9815" y="999"/>
                  <a:pt x="9806" y="1002"/>
                  <a:pt x="9795" y="1004"/>
                </a:cubicBezTo>
                <a:cubicBezTo>
                  <a:pt x="9785" y="1006"/>
                  <a:pt x="9775" y="1007"/>
                  <a:pt x="9764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2943360"/>
            <a:ext cx="58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982160" y="3042000"/>
            <a:ext cx="3379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.well-known/security.txt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599840" y="352404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5456520" y="2943360"/>
            <a:ext cx="198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to each server.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852560" y="3371760"/>
            <a:ext cx="261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Example security.txt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3848040"/>
            <a:ext cx="522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INFO level Security logs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4334040"/>
            <a:ext cx="192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an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SDLC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4819680"/>
            <a:ext cx="242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Keep a ChangeLog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1378080"/>
            <a:ext cx="6183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Let's Have a Security Non-Incident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2133720"/>
            <a:ext cx="628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How can developers prepare before an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885680" y="2742840"/>
            <a:ext cx="3572280" cy="362520"/>
          </a:xfrm>
          <a:custGeom>
            <a:avLst/>
            <a:gdLst/>
            <a:ahLst/>
            <a:rect l="0" t="0" r="r" b="b"/>
            <a:pathLst>
              <a:path w="9923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9764" y="0"/>
                </a:lnTo>
                <a:cubicBezTo>
                  <a:pt x="9775" y="0"/>
                  <a:pt x="9785" y="2"/>
                  <a:pt x="9795" y="4"/>
                </a:cubicBezTo>
                <a:cubicBezTo>
                  <a:pt x="9806" y="6"/>
                  <a:pt x="9815" y="9"/>
                  <a:pt x="9825" y="13"/>
                </a:cubicBezTo>
                <a:cubicBezTo>
                  <a:pt x="9835" y="17"/>
                  <a:pt x="9844" y="21"/>
                  <a:pt x="9853" y="27"/>
                </a:cubicBezTo>
                <a:cubicBezTo>
                  <a:pt x="9861" y="33"/>
                  <a:pt x="9869" y="40"/>
                  <a:pt x="9877" y="47"/>
                </a:cubicBezTo>
                <a:cubicBezTo>
                  <a:pt x="9884" y="54"/>
                  <a:pt x="9891" y="62"/>
                  <a:pt x="9896" y="71"/>
                </a:cubicBezTo>
                <a:cubicBezTo>
                  <a:pt x="9902" y="80"/>
                  <a:pt x="9907" y="89"/>
                  <a:pt x="9911" y="98"/>
                </a:cubicBezTo>
                <a:cubicBezTo>
                  <a:pt x="9915" y="108"/>
                  <a:pt x="9918" y="118"/>
                  <a:pt x="9920" y="128"/>
                </a:cubicBezTo>
                <a:cubicBezTo>
                  <a:pt x="9922" y="139"/>
                  <a:pt x="9923" y="149"/>
                  <a:pt x="9923" y="159"/>
                </a:cubicBezTo>
                <a:lnTo>
                  <a:pt x="9923" y="847"/>
                </a:lnTo>
                <a:cubicBezTo>
                  <a:pt x="9923" y="858"/>
                  <a:pt x="9922" y="868"/>
                  <a:pt x="9920" y="878"/>
                </a:cubicBezTo>
                <a:cubicBezTo>
                  <a:pt x="9918" y="888"/>
                  <a:pt x="9915" y="898"/>
                  <a:pt x="9911" y="908"/>
                </a:cubicBezTo>
                <a:cubicBezTo>
                  <a:pt x="9907" y="918"/>
                  <a:pt x="9902" y="928"/>
                  <a:pt x="9896" y="936"/>
                </a:cubicBezTo>
                <a:cubicBezTo>
                  <a:pt x="9891" y="945"/>
                  <a:pt x="9884" y="953"/>
                  <a:pt x="9877" y="960"/>
                </a:cubicBezTo>
                <a:cubicBezTo>
                  <a:pt x="9869" y="968"/>
                  <a:pt x="9861" y="974"/>
                  <a:pt x="9853" y="980"/>
                </a:cubicBezTo>
                <a:cubicBezTo>
                  <a:pt x="9844" y="986"/>
                  <a:pt x="9835" y="991"/>
                  <a:pt x="9825" y="995"/>
                </a:cubicBezTo>
                <a:cubicBezTo>
                  <a:pt x="9815" y="999"/>
                  <a:pt x="9806" y="1002"/>
                  <a:pt x="9795" y="1004"/>
                </a:cubicBezTo>
                <a:cubicBezTo>
                  <a:pt x="9785" y="1006"/>
                  <a:pt x="9775" y="1007"/>
                  <a:pt x="9764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2695680"/>
            <a:ext cx="58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982160" y="2794680"/>
            <a:ext cx="3379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.well-known/security.txt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599840" y="32763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5456520" y="2695680"/>
            <a:ext cx="198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to each server.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3762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852560" y="3124080"/>
            <a:ext cx="261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Example security.txt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248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610080"/>
            <a:ext cx="522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INFO level Security logs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4095720"/>
            <a:ext cx="1920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an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SDLC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47600" y="5209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4572000"/>
            <a:ext cx="242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Keep a ChangeLog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0320" y="5057640"/>
            <a:ext cx="2509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Turn Oﬀ Stale Apps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747720" y="2845080"/>
            <a:ext cx="34646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Turn Oﬀ Stale Apps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747720" y="3591000"/>
            <a:ext cx="5072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Humor me while I preach to the choir...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2845080"/>
            <a:ext cx="4798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i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How To </a:t>
            </a:r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Turn Oﬀ Stale Apps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3591000"/>
            <a:ext cx="242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Keep a ChangeLog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495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2597400"/>
            <a:ext cx="4798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i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How To </a:t>
            </a:r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Turn Oﬀ Stale Apps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3981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343320"/>
            <a:ext cx="242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Keep a ChangeLog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5429160" y="3876480"/>
            <a:ext cx="1886040" cy="362160"/>
          </a:xfrm>
          <a:custGeom>
            <a:avLst/>
            <a:gdLst/>
            <a:ahLst/>
            <a:rect l="0" t="0" r="r" b="b"/>
            <a:pathLst>
              <a:path w="523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5081" y="0"/>
                </a:lnTo>
                <a:cubicBezTo>
                  <a:pt x="5091" y="0"/>
                  <a:pt x="5101" y="1"/>
                  <a:pt x="5112" y="3"/>
                </a:cubicBezTo>
                <a:cubicBezTo>
                  <a:pt x="5122" y="5"/>
                  <a:pt x="5132" y="8"/>
                  <a:pt x="5141" y="12"/>
                </a:cubicBezTo>
                <a:cubicBezTo>
                  <a:pt x="5151" y="16"/>
                  <a:pt x="5160" y="21"/>
                  <a:pt x="5169" y="27"/>
                </a:cubicBezTo>
                <a:cubicBezTo>
                  <a:pt x="5178" y="33"/>
                  <a:pt x="5186" y="39"/>
                  <a:pt x="5193" y="47"/>
                </a:cubicBezTo>
                <a:cubicBezTo>
                  <a:pt x="5200" y="54"/>
                  <a:pt x="5207" y="62"/>
                  <a:pt x="5213" y="71"/>
                </a:cubicBezTo>
                <a:cubicBezTo>
                  <a:pt x="5219" y="79"/>
                  <a:pt x="5223" y="88"/>
                  <a:pt x="5227" y="98"/>
                </a:cubicBezTo>
                <a:cubicBezTo>
                  <a:pt x="5231" y="108"/>
                  <a:pt x="5234" y="118"/>
                  <a:pt x="5236" y="128"/>
                </a:cubicBezTo>
                <a:cubicBezTo>
                  <a:pt x="5238" y="138"/>
                  <a:pt x="5239" y="148"/>
                  <a:pt x="5239" y="159"/>
                </a:cubicBezTo>
                <a:lnTo>
                  <a:pt x="5239" y="848"/>
                </a:lnTo>
                <a:cubicBezTo>
                  <a:pt x="5239" y="858"/>
                  <a:pt x="5238" y="868"/>
                  <a:pt x="5236" y="879"/>
                </a:cubicBezTo>
                <a:cubicBezTo>
                  <a:pt x="5234" y="889"/>
                  <a:pt x="5231" y="899"/>
                  <a:pt x="5227" y="908"/>
                </a:cubicBezTo>
                <a:cubicBezTo>
                  <a:pt x="5223" y="918"/>
                  <a:pt x="5219" y="927"/>
                  <a:pt x="5213" y="936"/>
                </a:cubicBezTo>
                <a:cubicBezTo>
                  <a:pt x="5207" y="945"/>
                  <a:pt x="5200" y="953"/>
                  <a:pt x="5193" y="960"/>
                </a:cubicBezTo>
                <a:cubicBezTo>
                  <a:pt x="5186" y="967"/>
                  <a:pt x="5178" y="974"/>
                  <a:pt x="5169" y="980"/>
                </a:cubicBezTo>
                <a:cubicBezTo>
                  <a:pt x="5160" y="985"/>
                  <a:pt x="5151" y="990"/>
                  <a:pt x="5141" y="994"/>
                </a:cubicBezTo>
                <a:cubicBezTo>
                  <a:pt x="5132" y="998"/>
                  <a:pt x="5122" y="1001"/>
                  <a:pt x="5112" y="1003"/>
                </a:cubicBezTo>
                <a:cubicBezTo>
                  <a:pt x="5101" y="1005"/>
                  <a:pt x="5091" y="1006"/>
                  <a:pt x="5081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3828960"/>
            <a:ext cx="4124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an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End of Life Date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5526720" y="3927960"/>
            <a:ext cx="1689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CHANGELOG.md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3038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2140200"/>
            <a:ext cx="4798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i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How To </a:t>
            </a:r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Turn Oﬀ Stale Apps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3524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2886120"/>
            <a:ext cx="2425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Keep a ChangeLog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5429160" y="3419280"/>
            <a:ext cx="1886040" cy="362160"/>
          </a:xfrm>
          <a:custGeom>
            <a:avLst/>
            <a:gdLst/>
            <a:ahLst/>
            <a:rect l="0" t="0" r="r" b="b"/>
            <a:pathLst>
              <a:path w="5239" h="1006">
                <a:moveTo>
                  <a:pt x="0" y="848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5081" y="0"/>
                </a:lnTo>
                <a:cubicBezTo>
                  <a:pt x="5091" y="0"/>
                  <a:pt x="5101" y="1"/>
                  <a:pt x="5112" y="3"/>
                </a:cubicBezTo>
                <a:cubicBezTo>
                  <a:pt x="5122" y="5"/>
                  <a:pt x="5132" y="8"/>
                  <a:pt x="5141" y="12"/>
                </a:cubicBezTo>
                <a:cubicBezTo>
                  <a:pt x="5151" y="16"/>
                  <a:pt x="5160" y="21"/>
                  <a:pt x="5169" y="27"/>
                </a:cubicBezTo>
                <a:cubicBezTo>
                  <a:pt x="5178" y="33"/>
                  <a:pt x="5186" y="39"/>
                  <a:pt x="5193" y="47"/>
                </a:cubicBezTo>
                <a:cubicBezTo>
                  <a:pt x="5200" y="55"/>
                  <a:pt x="5207" y="63"/>
                  <a:pt x="5213" y="72"/>
                </a:cubicBezTo>
                <a:cubicBezTo>
                  <a:pt x="5219" y="80"/>
                  <a:pt x="5223" y="89"/>
                  <a:pt x="5227" y="99"/>
                </a:cubicBezTo>
                <a:cubicBezTo>
                  <a:pt x="5231" y="109"/>
                  <a:pt x="5234" y="119"/>
                  <a:pt x="5236" y="129"/>
                </a:cubicBezTo>
                <a:cubicBezTo>
                  <a:pt x="5238" y="139"/>
                  <a:pt x="5239" y="149"/>
                  <a:pt x="5239" y="160"/>
                </a:cubicBezTo>
                <a:lnTo>
                  <a:pt x="5239" y="848"/>
                </a:lnTo>
                <a:cubicBezTo>
                  <a:pt x="5239" y="858"/>
                  <a:pt x="5238" y="868"/>
                  <a:pt x="5236" y="879"/>
                </a:cubicBezTo>
                <a:cubicBezTo>
                  <a:pt x="5234" y="889"/>
                  <a:pt x="5231" y="899"/>
                  <a:pt x="5227" y="908"/>
                </a:cubicBezTo>
                <a:cubicBezTo>
                  <a:pt x="5223" y="918"/>
                  <a:pt x="5219" y="927"/>
                  <a:pt x="5213" y="936"/>
                </a:cubicBezTo>
                <a:cubicBezTo>
                  <a:pt x="5207" y="945"/>
                  <a:pt x="5200" y="953"/>
                  <a:pt x="5193" y="960"/>
                </a:cubicBezTo>
                <a:cubicBezTo>
                  <a:pt x="5186" y="967"/>
                  <a:pt x="5178" y="974"/>
                  <a:pt x="5169" y="980"/>
                </a:cubicBezTo>
                <a:cubicBezTo>
                  <a:pt x="5160" y="985"/>
                  <a:pt x="5151" y="990"/>
                  <a:pt x="5141" y="994"/>
                </a:cubicBezTo>
                <a:cubicBezTo>
                  <a:pt x="5132" y="998"/>
                  <a:pt x="5122" y="1001"/>
                  <a:pt x="5112" y="1003"/>
                </a:cubicBezTo>
                <a:cubicBezTo>
                  <a:pt x="5101" y="1005"/>
                  <a:pt x="5091" y="1006"/>
                  <a:pt x="5081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3371760"/>
            <a:ext cx="4124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an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End of Life Date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to each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5526720" y="3470760"/>
            <a:ext cx="1689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CHANGELOG.md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304640" y="4333680"/>
            <a:ext cx="1448280" cy="362160"/>
          </a:xfrm>
          <a:custGeom>
            <a:avLst/>
            <a:gdLst/>
            <a:ahLst/>
            <a:rect l="0" t="0" r="r" b="b"/>
            <a:pathLst>
              <a:path w="402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864" y="0"/>
                </a:lnTo>
                <a:cubicBezTo>
                  <a:pt x="3875" y="0"/>
                  <a:pt x="3885" y="1"/>
                  <a:pt x="3895" y="3"/>
                </a:cubicBezTo>
                <a:cubicBezTo>
                  <a:pt x="3905" y="5"/>
                  <a:pt x="3915" y="8"/>
                  <a:pt x="3925" y="12"/>
                </a:cubicBezTo>
                <a:cubicBezTo>
                  <a:pt x="3935" y="16"/>
                  <a:pt x="3944" y="21"/>
                  <a:pt x="3952" y="27"/>
                </a:cubicBezTo>
                <a:cubicBezTo>
                  <a:pt x="3961" y="33"/>
                  <a:pt x="3969" y="39"/>
                  <a:pt x="3976" y="47"/>
                </a:cubicBezTo>
                <a:cubicBezTo>
                  <a:pt x="3984" y="54"/>
                  <a:pt x="3990" y="62"/>
                  <a:pt x="3996" y="71"/>
                </a:cubicBezTo>
                <a:cubicBezTo>
                  <a:pt x="4002" y="79"/>
                  <a:pt x="4007" y="88"/>
                  <a:pt x="4011" y="98"/>
                </a:cubicBezTo>
                <a:cubicBezTo>
                  <a:pt x="4015" y="108"/>
                  <a:pt x="4018" y="118"/>
                  <a:pt x="4020" y="128"/>
                </a:cubicBezTo>
                <a:cubicBezTo>
                  <a:pt x="4022" y="138"/>
                  <a:pt x="4023" y="148"/>
                  <a:pt x="4023" y="159"/>
                </a:cubicBezTo>
                <a:lnTo>
                  <a:pt x="4023" y="848"/>
                </a:lnTo>
                <a:cubicBezTo>
                  <a:pt x="4023" y="858"/>
                  <a:pt x="4022" y="868"/>
                  <a:pt x="4020" y="879"/>
                </a:cubicBezTo>
                <a:cubicBezTo>
                  <a:pt x="4018" y="889"/>
                  <a:pt x="4015" y="899"/>
                  <a:pt x="4011" y="908"/>
                </a:cubicBezTo>
                <a:cubicBezTo>
                  <a:pt x="4007" y="918"/>
                  <a:pt x="4002" y="927"/>
                  <a:pt x="3996" y="936"/>
                </a:cubicBezTo>
                <a:cubicBezTo>
                  <a:pt x="3990" y="945"/>
                  <a:pt x="3984" y="953"/>
                  <a:pt x="3976" y="960"/>
                </a:cubicBezTo>
                <a:cubicBezTo>
                  <a:pt x="3969" y="967"/>
                  <a:pt x="3961" y="974"/>
                  <a:pt x="3952" y="980"/>
                </a:cubicBezTo>
                <a:cubicBezTo>
                  <a:pt x="3944" y="985"/>
                  <a:pt x="3935" y="990"/>
                  <a:pt x="3925" y="994"/>
                </a:cubicBezTo>
                <a:cubicBezTo>
                  <a:pt x="3915" y="998"/>
                  <a:pt x="3905" y="1001"/>
                  <a:pt x="3895" y="1003"/>
                </a:cubicBezTo>
                <a:cubicBezTo>
                  <a:pt x="3885" y="1005"/>
                  <a:pt x="3875" y="1006"/>
                  <a:pt x="386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3867120"/>
            <a:ext cx="5866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Document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Endpoints and Data Stores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in each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93920" y="4385160"/>
            <a:ext cx="1267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README.md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47720" y="3130920"/>
            <a:ext cx="55756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What if I want to keep my app?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2845080"/>
            <a:ext cx="2949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 Apps Fresh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0320" y="3591000"/>
            <a:ext cx="2503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Code Review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2607120"/>
            <a:ext cx="3268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Why Listen to Me?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300320" y="3352680"/>
            <a:ext cx="6107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25 years in Professional Software Development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300320" y="3838680"/>
            <a:ext cx="3781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18 with a Cybersecurity focus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7720" y="2607120"/>
            <a:ext cx="2949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 Apps Fresh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0320" y="3352680"/>
            <a:ext cx="2503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Code Review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3838680"/>
            <a:ext cx="4863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Enable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Dependabot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if you use GitHub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2359440"/>
            <a:ext cx="29498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 Apps Fresh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300320" y="3114720"/>
            <a:ext cx="2503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Adopt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Code Review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3591000"/>
            <a:ext cx="4863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Enable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Dependabot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if you use GitHub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4076640"/>
            <a:ext cx="3408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Consider the Supply Chain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47600" y="2562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1663920"/>
            <a:ext cx="49201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Supply Chain Security Tools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6867360" y="2457360"/>
            <a:ext cx="1457640" cy="362160"/>
          </a:xfrm>
          <a:custGeom>
            <a:avLst/>
            <a:gdLst/>
            <a:ahLst/>
            <a:rect l="0" t="0" r="r" b="b"/>
            <a:pathLst>
              <a:path w="4049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890" y="0"/>
                </a:lnTo>
                <a:cubicBezTo>
                  <a:pt x="3901" y="0"/>
                  <a:pt x="3911" y="1"/>
                  <a:pt x="3921" y="3"/>
                </a:cubicBezTo>
                <a:cubicBezTo>
                  <a:pt x="3932" y="5"/>
                  <a:pt x="3941" y="8"/>
                  <a:pt x="3951" y="12"/>
                </a:cubicBezTo>
                <a:cubicBezTo>
                  <a:pt x="3961" y="16"/>
                  <a:pt x="3970" y="21"/>
                  <a:pt x="3979" y="27"/>
                </a:cubicBezTo>
                <a:cubicBezTo>
                  <a:pt x="3987" y="32"/>
                  <a:pt x="3995" y="39"/>
                  <a:pt x="4003" y="46"/>
                </a:cubicBezTo>
                <a:cubicBezTo>
                  <a:pt x="4010" y="54"/>
                  <a:pt x="4017" y="62"/>
                  <a:pt x="4022" y="70"/>
                </a:cubicBezTo>
                <a:cubicBezTo>
                  <a:pt x="4028" y="79"/>
                  <a:pt x="4033" y="88"/>
                  <a:pt x="4037" y="98"/>
                </a:cubicBezTo>
                <a:cubicBezTo>
                  <a:pt x="4041" y="107"/>
                  <a:pt x="4044" y="117"/>
                  <a:pt x="4046" y="128"/>
                </a:cubicBezTo>
                <a:cubicBezTo>
                  <a:pt x="4048" y="138"/>
                  <a:pt x="4049" y="148"/>
                  <a:pt x="4049" y="158"/>
                </a:cubicBezTo>
                <a:lnTo>
                  <a:pt x="4049" y="847"/>
                </a:lnTo>
                <a:cubicBezTo>
                  <a:pt x="4049" y="858"/>
                  <a:pt x="4048" y="868"/>
                  <a:pt x="4046" y="878"/>
                </a:cubicBezTo>
                <a:cubicBezTo>
                  <a:pt x="4044" y="889"/>
                  <a:pt x="4041" y="899"/>
                  <a:pt x="4037" y="908"/>
                </a:cubicBezTo>
                <a:cubicBezTo>
                  <a:pt x="4033" y="918"/>
                  <a:pt x="4028" y="927"/>
                  <a:pt x="4022" y="936"/>
                </a:cubicBezTo>
                <a:cubicBezTo>
                  <a:pt x="4017" y="944"/>
                  <a:pt x="4010" y="952"/>
                  <a:pt x="4003" y="960"/>
                </a:cubicBezTo>
                <a:cubicBezTo>
                  <a:pt x="3995" y="967"/>
                  <a:pt x="3987" y="974"/>
                  <a:pt x="3979" y="979"/>
                </a:cubicBezTo>
                <a:cubicBezTo>
                  <a:pt x="3970" y="985"/>
                  <a:pt x="3961" y="990"/>
                  <a:pt x="3951" y="994"/>
                </a:cubicBezTo>
                <a:cubicBezTo>
                  <a:pt x="3941" y="998"/>
                  <a:pt x="3932" y="1001"/>
                  <a:pt x="3921" y="1003"/>
                </a:cubicBezTo>
                <a:cubicBezTo>
                  <a:pt x="3911" y="1005"/>
                  <a:pt x="3901" y="1006"/>
                  <a:pt x="3890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2409840"/>
            <a:ext cx="5566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Python Index of Packages (pip) for Python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6964200" y="2508840"/>
            <a:ext cx="1267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pip audit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162560" y="2962080"/>
            <a:ext cx="1457640" cy="362160"/>
          </a:xfrm>
          <a:custGeom>
            <a:avLst/>
            <a:gdLst/>
            <a:ahLst/>
            <a:rect l="0" t="0" r="r" b="b"/>
            <a:pathLst>
              <a:path w="404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049" y="0"/>
                </a:lnTo>
                <a:lnTo>
                  <a:pt x="4049" y="1006"/>
                </a:ln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2914560"/>
            <a:ext cx="5857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Node Package Manager (npm) for JavaScript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637920" y="3390840"/>
            <a:ext cx="1457640" cy="362160"/>
          </a:xfrm>
          <a:custGeom>
            <a:avLst/>
            <a:gdLst/>
            <a:ahLst/>
            <a:rect l="0" t="0" r="r" b="b"/>
            <a:pathLst>
              <a:path w="4049" h="1006">
                <a:moveTo>
                  <a:pt x="0" y="1006"/>
                </a:moveTo>
                <a:lnTo>
                  <a:pt x="0" y="0"/>
                </a:lnTo>
                <a:lnTo>
                  <a:pt x="3891" y="0"/>
                </a:lnTo>
                <a:cubicBezTo>
                  <a:pt x="3901" y="0"/>
                  <a:pt x="3911" y="1"/>
                  <a:pt x="3922" y="3"/>
                </a:cubicBezTo>
                <a:cubicBezTo>
                  <a:pt x="3932" y="5"/>
                  <a:pt x="3942" y="8"/>
                  <a:pt x="3951" y="12"/>
                </a:cubicBezTo>
                <a:cubicBezTo>
                  <a:pt x="3961" y="16"/>
                  <a:pt x="3970" y="21"/>
                  <a:pt x="3979" y="26"/>
                </a:cubicBezTo>
                <a:cubicBezTo>
                  <a:pt x="3987" y="32"/>
                  <a:pt x="3995" y="39"/>
                  <a:pt x="4003" y="46"/>
                </a:cubicBezTo>
                <a:cubicBezTo>
                  <a:pt x="4010" y="54"/>
                  <a:pt x="4017" y="62"/>
                  <a:pt x="4023" y="70"/>
                </a:cubicBezTo>
                <a:cubicBezTo>
                  <a:pt x="4028" y="79"/>
                  <a:pt x="4033" y="88"/>
                  <a:pt x="4037" y="98"/>
                </a:cubicBezTo>
                <a:cubicBezTo>
                  <a:pt x="4041" y="107"/>
                  <a:pt x="4044" y="117"/>
                  <a:pt x="4046" y="127"/>
                </a:cubicBezTo>
                <a:cubicBezTo>
                  <a:pt x="4048" y="139"/>
                  <a:pt x="4049" y="149"/>
                  <a:pt x="4049" y="159"/>
                </a:cubicBezTo>
                <a:lnTo>
                  <a:pt x="4049" y="847"/>
                </a:lnTo>
                <a:cubicBezTo>
                  <a:pt x="4049" y="858"/>
                  <a:pt x="4048" y="868"/>
                  <a:pt x="4046" y="878"/>
                </a:cubicBezTo>
                <a:cubicBezTo>
                  <a:pt x="4044" y="889"/>
                  <a:pt x="4041" y="898"/>
                  <a:pt x="4037" y="908"/>
                </a:cubicBezTo>
                <a:cubicBezTo>
                  <a:pt x="4033" y="918"/>
                  <a:pt x="4028" y="927"/>
                  <a:pt x="4023" y="936"/>
                </a:cubicBezTo>
                <a:cubicBezTo>
                  <a:pt x="4017" y="944"/>
                  <a:pt x="4010" y="952"/>
                  <a:pt x="4003" y="960"/>
                </a:cubicBezTo>
                <a:cubicBezTo>
                  <a:pt x="3995" y="967"/>
                  <a:pt x="3987" y="974"/>
                  <a:pt x="3979" y="979"/>
                </a:cubicBezTo>
                <a:cubicBezTo>
                  <a:pt x="3970" y="985"/>
                  <a:pt x="3961" y="990"/>
                  <a:pt x="3951" y="994"/>
                </a:cubicBezTo>
                <a:cubicBezTo>
                  <a:pt x="3942" y="998"/>
                  <a:pt x="3932" y="1001"/>
                  <a:pt x="3922" y="1003"/>
                </a:cubicBezTo>
                <a:cubicBezTo>
                  <a:pt x="3911" y="1005"/>
                  <a:pt x="3901" y="1006"/>
                  <a:pt x="3891" y="1006"/>
                </a:cubicBezTo>
                <a:lnTo>
                  <a:pt x="0" y="1006"/>
                </a:ln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261200" y="3013560"/>
            <a:ext cx="563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npm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00320" y="3442320"/>
            <a:ext cx="704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audit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3848040" y="3885840"/>
            <a:ext cx="2152800" cy="362520"/>
          </a:xfrm>
          <a:custGeom>
            <a:avLst/>
            <a:gdLst/>
            <a:ahLst/>
            <a:rect l="0" t="0" r="r" b="b"/>
            <a:pathLst>
              <a:path w="5980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5821" y="0"/>
                </a:lnTo>
                <a:cubicBezTo>
                  <a:pt x="5832" y="0"/>
                  <a:pt x="5842" y="2"/>
                  <a:pt x="5852" y="4"/>
                </a:cubicBezTo>
                <a:cubicBezTo>
                  <a:pt x="5863" y="6"/>
                  <a:pt x="5873" y="9"/>
                  <a:pt x="5882" y="13"/>
                </a:cubicBezTo>
                <a:cubicBezTo>
                  <a:pt x="5892" y="17"/>
                  <a:pt x="5901" y="21"/>
                  <a:pt x="5910" y="27"/>
                </a:cubicBezTo>
                <a:cubicBezTo>
                  <a:pt x="5918" y="33"/>
                  <a:pt x="5926" y="40"/>
                  <a:pt x="5934" y="47"/>
                </a:cubicBezTo>
                <a:cubicBezTo>
                  <a:pt x="5941" y="54"/>
                  <a:pt x="5948" y="62"/>
                  <a:pt x="5953" y="71"/>
                </a:cubicBezTo>
                <a:cubicBezTo>
                  <a:pt x="5959" y="80"/>
                  <a:pt x="5964" y="89"/>
                  <a:pt x="5968" y="98"/>
                </a:cubicBezTo>
                <a:cubicBezTo>
                  <a:pt x="5972" y="108"/>
                  <a:pt x="5975" y="118"/>
                  <a:pt x="5977" y="128"/>
                </a:cubicBezTo>
                <a:cubicBezTo>
                  <a:pt x="5979" y="139"/>
                  <a:pt x="5980" y="149"/>
                  <a:pt x="5980" y="159"/>
                </a:cubicBezTo>
                <a:lnTo>
                  <a:pt x="5980" y="848"/>
                </a:lnTo>
                <a:cubicBezTo>
                  <a:pt x="5980" y="859"/>
                  <a:pt x="5979" y="869"/>
                  <a:pt x="5977" y="879"/>
                </a:cubicBezTo>
                <a:cubicBezTo>
                  <a:pt x="5975" y="889"/>
                  <a:pt x="5972" y="899"/>
                  <a:pt x="5968" y="909"/>
                </a:cubicBezTo>
                <a:cubicBezTo>
                  <a:pt x="5964" y="919"/>
                  <a:pt x="5959" y="928"/>
                  <a:pt x="5953" y="936"/>
                </a:cubicBezTo>
                <a:cubicBezTo>
                  <a:pt x="5948" y="945"/>
                  <a:pt x="5941" y="953"/>
                  <a:pt x="5934" y="960"/>
                </a:cubicBezTo>
                <a:cubicBezTo>
                  <a:pt x="5926" y="968"/>
                  <a:pt x="5918" y="974"/>
                  <a:pt x="5910" y="980"/>
                </a:cubicBezTo>
                <a:cubicBezTo>
                  <a:pt x="5901" y="986"/>
                  <a:pt x="5892" y="991"/>
                  <a:pt x="5882" y="995"/>
                </a:cubicBezTo>
                <a:cubicBezTo>
                  <a:pt x="5873" y="999"/>
                  <a:pt x="5863" y="1002"/>
                  <a:pt x="5852" y="1004"/>
                </a:cubicBezTo>
                <a:cubicBezTo>
                  <a:pt x="5842" y="1006"/>
                  <a:pt x="5832" y="1007"/>
                  <a:pt x="5821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300320" y="3838680"/>
            <a:ext cx="2539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Composer for PHP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937680" y="3937680"/>
            <a:ext cx="197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composer audit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5895720" y="4381200"/>
            <a:ext cx="4696200" cy="362520"/>
          </a:xfrm>
          <a:custGeom>
            <a:avLst/>
            <a:gdLst/>
            <a:ahLst/>
            <a:rect l="0" t="0" r="r" b="b"/>
            <a:pathLst>
              <a:path w="13045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3045" y="0"/>
                </a:lnTo>
                <a:lnTo>
                  <a:pt x="13045" y="1007"/>
                </a:ln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300320" y="4334040"/>
            <a:ext cx="4595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A recipe for a one-line audit for C#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: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-486000" y="4809960"/>
            <a:ext cx="4696200" cy="362160"/>
          </a:xfrm>
          <a:custGeom>
            <a:avLst/>
            <a:gdLst/>
            <a:ahLst/>
            <a:rect l="0" t="0" r="r" b="b"/>
            <a:pathLst>
              <a:path w="13045" h="1006">
                <a:moveTo>
                  <a:pt x="0" y="1006"/>
                </a:moveTo>
                <a:lnTo>
                  <a:pt x="0" y="0"/>
                </a:lnTo>
                <a:lnTo>
                  <a:pt x="12886" y="0"/>
                </a:lnTo>
                <a:cubicBezTo>
                  <a:pt x="12897" y="0"/>
                  <a:pt x="12907" y="1"/>
                  <a:pt x="12917" y="3"/>
                </a:cubicBezTo>
                <a:cubicBezTo>
                  <a:pt x="12928" y="5"/>
                  <a:pt x="12937" y="8"/>
                  <a:pt x="12947" y="12"/>
                </a:cubicBezTo>
                <a:cubicBezTo>
                  <a:pt x="12957" y="16"/>
                  <a:pt x="12966" y="21"/>
                  <a:pt x="12975" y="27"/>
                </a:cubicBezTo>
                <a:cubicBezTo>
                  <a:pt x="12983" y="33"/>
                  <a:pt x="12991" y="39"/>
                  <a:pt x="12999" y="46"/>
                </a:cubicBezTo>
                <a:cubicBezTo>
                  <a:pt x="13006" y="54"/>
                  <a:pt x="13013" y="62"/>
                  <a:pt x="13018" y="71"/>
                </a:cubicBezTo>
                <a:cubicBezTo>
                  <a:pt x="13024" y="79"/>
                  <a:pt x="13029" y="88"/>
                  <a:pt x="13033" y="98"/>
                </a:cubicBezTo>
                <a:cubicBezTo>
                  <a:pt x="13037" y="108"/>
                  <a:pt x="13040" y="118"/>
                  <a:pt x="13042" y="128"/>
                </a:cubicBezTo>
                <a:cubicBezTo>
                  <a:pt x="13044" y="138"/>
                  <a:pt x="13045" y="148"/>
                  <a:pt x="13045" y="159"/>
                </a:cubicBezTo>
                <a:lnTo>
                  <a:pt x="13045" y="848"/>
                </a:lnTo>
                <a:cubicBezTo>
                  <a:pt x="13045" y="858"/>
                  <a:pt x="13044" y="868"/>
                  <a:pt x="13042" y="879"/>
                </a:cubicBezTo>
                <a:cubicBezTo>
                  <a:pt x="13040" y="889"/>
                  <a:pt x="13037" y="899"/>
                  <a:pt x="13033" y="908"/>
                </a:cubicBezTo>
                <a:cubicBezTo>
                  <a:pt x="13029" y="918"/>
                  <a:pt x="13024" y="927"/>
                  <a:pt x="13018" y="936"/>
                </a:cubicBezTo>
                <a:cubicBezTo>
                  <a:pt x="13013" y="944"/>
                  <a:pt x="13006" y="953"/>
                  <a:pt x="12999" y="960"/>
                </a:cubicBezTo>
                <a:cubicBezTo>
                  <a:pt x="12991" y="967"/>
                  <a:pt x="12983" y="974"/>
                  <a:pt x="12975" y="980"/>
                </a:cubicBezTo>
                <a:cubicBezTo>
                  <a:pt x="12966" y="985"/>
                  <a:pt x="12957" y="990"/>
                  <a:pt x="12947" y="994"/>
                </a:cubicBezTo>
                <a:cubicBezTo>
                  <a:pt x="12937" y="998"/>
                  <a:pt x="12928" y="1001"/>
                  <a:pt x="12917" y="1003"/>
                </a:cubicBezTo>
                <a:cubicBezTo>
                  <a:pt x="12907" y="1005"/>
                  <a:pt x="12897" y="1006"/>
                  <a:pt x="12886" y="1006"/>
                </a:cubicBezTo>
                <a:lnTo>
                  <a:pt x="0" y="1006"/>
                </a:ln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5991840" y="4432680"/>
            <a:ext cx="1689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dotnet list 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4861440"/>
            <a:ext cx="2817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package --vulnerable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599112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3d44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752400" y="1457280"/>
            <a:ext cx="7619760" cy="4285800"/>
          </a:xfrm>
          <a:prstGeom prst="rect">
            <a:avLst/>
          </a:prstGeom>
          <a:ln w="0">
            <a:noFill/>
          </a:ln>
        </p:spPr>
      </p:pic>
      <p:sp>
        <p:nvSpPr>
          <p:cNvPr id="260" name=""/>
          <p:cNvSpPr txBox="1"/>
          <p:nvPr/>
        </p:nvSpPr>
        <p:spPr>
          <a:xfrm>
            <a:off x="747720" y="730440"/>
            <a:ext cx="22914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 Secrets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090440" y="6010200"/>
            <a:ext cx="4269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9198a1"/>
                </a:solidFill>
                <a:latin typeface="NotoSans"/>
                <a:ea typeface="NotoSans"/>
              </a:rPr>
              <a:t>"Alright then, keep your secrets."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752400" y="2952720"/>
            <a:ext cx="1066320" cy="99972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1047600" y="4371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2216520"/>
            <a:ext cx="2864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Keeping Secrets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00320" y="4219560"/>
            <a:ext cx="247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Make More Secrets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752400" y="2705040"/>
            <a:ext cx="1066320" cy="999720"/>
          </a:xfrm>
          <a:prstGeom prst="rect">
            <a:avLst/>
          </a:prstGeom>
          <a:ln w="0">
            <a:noFill/>
          </a:ln>
        </p:spPr>
      </p:pic>
      <p:sp>
        <p:nvSpPr>
          <p:cNvPr id="273" name=""/>
          <p:cNvSpPr/>
          <p:nvPr/>
        </p:nvSpPr>
        <p:spPr>
          <a:xfrm>
            <a:off x="1047600" y="4133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1978200"/>
            <a:ext cx="2864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Keeping Secrets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4619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3981600"/>
            <a:ext cx="247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Make More Secrets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300320" y="4467240"/>
            <a:ext cx="1936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Encrypt at Rest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752400" y="2467080"/>
            <a:ext cx="1066320" cy="999720"/>
          </a:xfrm>
          <a:prstGeom prst="rect">
            <a:avLst/>
          </a:prstGeom>
          <a:ln w="0">
            <a:noFill/>
          </a:ln>
        </p:spPr>
      </p:pic>
      <p:sp>
        <p:nvSpPr>
          <p:cNvPr id="282" name=""/>
          <p:cNvSpPr/>
          <p:nvPr/>
        </p:nvSpPr>
        <p:spPr>
          <a:xfrm>
            <a:off x="1047600" y="3885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1740240"/>
            <a:ext cx="28641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Keeping Secrets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047600" y="4371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3733920"/>
            <a:ext cx="24786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Make More Secrets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4219560"/>
            <a:ext cx="1936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Encrypt at Rest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300320" y="4705200"/>
            <a:ext cx="3083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Rotate with Automation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2733480"/>
            <a:ext cx="4124520" cy="362160"/>
          </a:xfrm>
          <a:custGeom>
            <a:avLst/>
            <a:gdLst/>
            <a:ahLst/>
            <a:rect l="0" t="0" r="r" b="b"/>
            <a:pathLst>
              <a:path w="11457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1298" y="0"/>
                </a:lnTo>
                <a:cubicBezTo>
                  <a:pt x="11309" y="0"/>
                  <a:pt x="11319" y="1"/>
                  <a:pt x="11329" y="3"/>
                </a:cubicBezTo>
                <a:cubicBezTo>
                  <a:pt x="11340" y="5"/>
                  <a:pt x="11350" y="8"/>
                  <a:pt x="11359" y="12"/>
                </a:cubicBezTo>
                <a:cubicBezTo>
                  <a:pt x="11369" y="16"/>
                  <a:pt x="11378" y="21"/>
                  <a:pt x="11387" y="27"/>
                </a:cubicBezTo>
                <a:cubicBezTo>
                  <a:pt x="11395" y="33"/>
                  <a:pt x="11403" y="39"/>
                  <a:pt x="11411" y="47"/>
                </a:cubicBezTo>
                <a:cubicBezTo>
                  <a:pt x="11418" y="54"/>
                  <a:pt x="11425" y="62"/>
                  <a:pt x="11430" y="71"/>
                </a:cubicBezTo>
                <a:cubicBezTo>
                  <a:pt x="11436" y="79"/>
                  <a:pt x="11441" y="88"/>
                  <a:pt x="11445" y="98"/>
                </a:cubicBezTo>
                <a:cubicBezTo>
                  <a:pt x="11449" y="108"/>
                  <a:pt x="11452" y="118"/>
                  <a:pt x="11454" y="128"/>
                </a:cubicBezTo>
                <a:cubicBezTo>
                  <a:pt x="11456" y="138"/>
                  <a:pt x="11457" y="148"/>
                  <a:pt x="11457" y="159"/>
                </a:cubicBezTo>
                <a:lnTo>
                  <a:pt x="11457" y="847"/>
                </a:lnTo>
                <a:cubicBezTo>
                  <a:pt x="11457" y="857"/>
                  <a:pt x="11456" y="867"/>
                  <a:pt x="11454" y="878"/>
                </a:cubicBezTo>
                <a:cubicBezTo>
                  <a:pt x="11452" y="888"/>
                  <a:pt x="11449" y="898"/>
                  <a:pt x="11445" y="907"/>
                </a:cubicBezTo>
                <a:cubicBezTo>
                  <a:pt x="11441" y="917"/>
                  <a:pt x="11436" y="926"/>
                  <a:pt x="11430" y="935"/>
                </a:cubicBezTo>
                <a:cubicBezTo>
                  <a:pt x="11425" y="944"/>
                  <a:pt x="11418" y="953"/>
                  <a:pt x="11411" y="960"/>
                </a:cubicBezTo>
                <a:cubicBezTo>
                  <a:pt x="11403" y="967"/>
                  <a:pt x="11395" y="974"/>
                  <a:pt x="11387" y="980"/>
                </a:cubicBezTo>
                <a:cubicBezTo>
                  <a:pt x="11378" y="985"/>
                  <a:pt x="11369" y="990"/>
                  <a:pt x="11359" y="994"/>
                </a:cubicBezTo>
                <a:cubicBezTo>
                  <a:pt x="11350" y="998"/>
                  <a:pt x="11340" y="1001"/>
                  <a:pt x="11329" y="1003"/>
                </a:cubicBezTo>
                <a:cubicBezTo>
                  <a:pt x="11319" y="1005"/>
                  <a:pt x="11309" y="1006"/>
                  <a:pt x="11298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4"/>
                  <a:pt x="26" y="935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7"/>
                  <a:pt x="0" y="857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47720" y="1930680"/>
            <a:ext cx="22334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Contact Info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841680" y="2784960"/>
            <a:ext cx="3943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securitysupport@illinois.edu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47720" y="3267000"/>
            <a:ext cx="23385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Edward Delaporte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747720" y="3676680"/>
            <a:ext cx="3597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Email: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delaport@illinois.edu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747720" y="4095720"/>
            <a:ext cx="6308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Mastodon: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https://infosec.exchange/@EdTheDev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4505400"/>
            <a:ext cx="49842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Web: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https://edward.delaporte.us/me/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747720" y="3130920"/>
            <a:ext cx="23414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Bonus Topics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747720" y="2845080"/>
            <a:ext cx="34938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Slide tool reference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3591000"/>
            <a:ext cx="5444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https://github.com/marp-team/marp-core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845080"/>
            <a:ext cx="326808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Why Listen to Me?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00320" y="3591000"/>
            <a:ext cx="5257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18 Years of Incident Reponse Experience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236196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3d44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747720" y="1063800"/>
            <a:ext cx="49262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Secret Management in .Net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747720" y="1809720"/>
            <a:ext cx="1404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Link Dump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090440" y="2381400"/>
            <a:ext cx="5541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9198a1"/>
                </a:solidFill>
                <a:latin typeface="NotoSans"/>
                <a:ea typeface="NotoSans"/>
              </a:rPr>
              <a:t>Do not use 'Secret Manager' in production.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047600" y="3581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300320" y="2943360"/>
            <a:ext cx="3469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Azure secret best practices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047600" y="4066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300320" y="3429000"/>
            <a:ext cx="3591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Secure authentication ﬂows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47600" y="4552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300320" y="3914640"/>
            <a:ext cx="2760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Overview for ASP.Net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5028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300320" y="4400640"/>
            <a:ext cx="6370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Securely deliver secrets as environment variables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4171680" y="4924080"/>
            <a:ext cx="886320" cy="362520"/>
          </a:xfrm>
          <a:custGeom>
            <a:avLst/>
            <a:gdLst/>
            <a:ahLst/>
            <a:rect l="0" t="0" r="r" b="b"/>
            <a:pathLst>
              <a:path w="2462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2303" y="0"/>
                </a:lnTo>
                <a:cubicBezTo>
                  <a:pt x="2314" y="0"/>
                  <a:pt x="2324" y="1"/>
                  <a:pt x="2334" y="4"/>
                </a:cubicBezTo>
                <a:cubicBezTo>
                  <a:pt x="2344" y="6"/>
                  <a:pt x="2354" y="9"/>
                  <a:pt x="2364" y="13"/>
                </a:cubicBezTo>
                <a:cubicBezTo>
                  <a:pt x="2374" y="17"/>
                  <a:pt x="2383" y="21"/>
                  <a:pt x="2391" y="27"/>
                </a:cubicBezTo>
                <a:cubicBezTo>
                  <a:pt x="2400" y="33"/>
                  <a:pt x="2408" y="40"/>
                  <a:pt x="2415" y="47"/>
                </a:cubicBezTo>
                <a:cubicBezTo>
                  <a:pt x="2423" y="54"/>
                  <a:pt x="2429" y="62"/>
                  <a:pt x="2435" y="71"/>
                </a:cubicBezTo>
                <a:cubicBezTo>
                  <a:pt x="2441" y="80"/>
                  <a:pt x="2446" y="89"/>
                  <a:pt x="2450" y="98"/>
                </a:cubicBezTo>
                <a:cubicBezTo>
                  <a:pt x="2454" y="108"/>
                  <a:pt x="2457" y="118"/>
                  <a:pt x="2459" y="128"/>
                </a:cubicBezTo>
                <a:cubicBezTo>
                  <a:pt x="2461" y="138"/>
                  <a:pt x="2462" y="149"/>
                  <a:pt x="2462" y="159"/>
                </a:cubicBezTo>
                <a:lnTo>
                  <a:pt x="2462" y="847"/>
                </a:lnTo>
                <a:cubicBezTo>
                  <a:pt x="2462" y="858"/>
                  <a:pt x="2461" y="868"/>
                  <a:pt x="2459" y="878"/>
                </a:cubicBezTo>
                <a:cubicBezTo>
                  <a:pt x="2457" y="888"/>
                  <a:pt x="2454" y="899"/>
                  <a:pt x="2450" y="909"/>
                </a:cubicBezTo>
                <a:cubicBezTo>
                  <a:pt x="2446" y="919"/>
                  <a:pt x="2441" y="928"/>
                  <a:pt x="2435" y="936"/>
                </a:cubicBezTo>
                <a:cubicBezTo>
                  <a:pt x="2429" y="945"/>
                  <a:pt x="2423" y="953"/>
                  <a:pt x="2415" y="960"/>
                </a:cubicBezTo>
                <a:cubicBezTo>
                  <a:pt x="2408" y="968"/>
                  <a:pt x="2400" y="974"/>
                  <a:pt x="2391" y="980"/>
                </a:cubicBezTo>
                <a:cubicBezTo>
                  <a:pt x="2383" y="986"/>
                  <a:pt x="2374" y="991"/>
                  <a:pt x="2364" y="995"/>
                </a:cubicBezTo>
                <a:cubicBezTo>
                  <a:pt x="2354" y="999"/>
                  <a:pt x="2344" y="1002"/>
                  <a:pt x="2334" y="1004"/>
                </a:cubicBezTo>
                <a:cubicBezTo>
                  <a:pt x="2324" y="1006"/>
                  <a:pt x="2314" y="1007"/>
                  <a:pt x="2303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300320" y="4876920"/>
            <a:ext cx="28688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String replacement in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4262040" y="4975920"/>
            <a:ext cx="704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4493f8"/>
                </a:solidFill>
                <a:latin typeface="Courier New"/>
                <a:ea typeface="Courier New"/>
              </a:rPr>
              <a:t>.json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047600" y="5533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5060160" y="4876920"/>
            <a:ext cx="596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ﬁles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300320" y="5381640"/>
            <a:ext cx="62398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Another walkthrough for secrets in Microsoft IIS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9144000" cy="6858360"/>
          </a:xfrm>
          <a:custGeom>
            <a:avLst/>
            <a:gdLst/>
            <a:ahLst/>
            <a:rect l="0" t="0" r="r" b="b"/>
            <a:pathLst>
              <a:path w="25400" h="19051">
                <a:moveTo>
                  <a:pt x="0" y="0"/>
                </a:moveTo>
                <a:lnTo>
                  <a:pt x="25400" y="0"/>
                </a:lnTo>
                <a:lnTo>
                  <a:pt x="25400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121120"/>
            <a:ext cx="60753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Secret Management in Local Apps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2867040"/>
            <a:ext cx="6116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Do not hard code secrets needed by local apps.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300320" y="3352680"/>
            <a:ext cx="7026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Prompt the user for the necessary key on the ﬁrst run.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300320" y="3838680"/>
            <a:ext cx="4964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Deliver the secret securely to the user.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300320" y="4324320"/>
            <a:ext cx="6098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SSO is a preferred way to solve these concerns.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2635560"/>
            <a:ext cx="348624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What is My Motive?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3390840"/>
            <a:ext cx="60678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I like to get invited to a lovely pleasant incident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0320" y="3800520"/>
            <a:ext cx="12700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response.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2349720"/>
            <a:ext cx="4707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During a Security 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819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3095640"/>
            <a:ext cx="752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What do developers appreciate during a security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599840" y="4228920"/>
            <a:ext cx="95760" cy="96120"/>
          </a:xfrm>
          <a:custGeom>
            <a:avLst/>
            <a:gdLst/>
            <a:ahLst/>
            <a:rect l="0" t="0" r="r" b="b"/>
            <a:pathLst>
              <a:path w="266" h="267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40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857240" y="4124160"/>
            <a:ext cx="6382080" cy="362160"/>
          </a:xfrm>
          <a:custGeom>
            <a:avLst/>
            <a:gdLst/>
            <a:ahLst/>
            <a:rect l="0" t="0" r="r" b="b"/>
            <a:pathLst>
              <a:path w="17728" h="1006">
                <a:moveTo>
                  <a:pt x="0" y="848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569" y="0"/>
                </a:lnTo>
                <a:cubicBezTo>
                  <a:pt x="17580" y="0"/>
                  <a:pt x="17590" y="1"/>
                  <a:pt x="17600" y="3"/>
                </a:cubicBezTo>
                <a:cubicBezTo>
                  <a:pt x="17610" y="5"/>
                  <a:pt x="17620" y="8"/>
                  <a:pt x="17630" y="12"/>
                </a:cubicBezTo>
                <a:cubicBezTo>
                  <a:pt x="17640" y="16"/>
                  <a:pt x="17649" y="21"/>
                  <a:pt x="17657" y="27"/>
                </a:cubicBezTo>
                <a:cubicBezTo>
                  <a:pt x="17666" y="33"/>
                  <a:pt x="17674" y="39"/>
                  <a:pt x="17681" y="46"/>
                </a:cubicBezTo>
                <a:cubicBezTo>
                  <a:pt x="17689" y="54"/>
                  <a:pt x="17695" y="62"/>
                  <a:pt x="17701" y="71"/>
                </a:cubicBezTo>
                <a:cubicBezTo>
                  <a:pt x="17707" y="79"/>
                  <a:pt x="17712" y="88"/>
                  <a:pt x="17716" y="98"/>
                </a:cubicBezTo>
                <a:cubicBezTo>
                  <a:pt x="17720" y="109"/>
                  <a:pt x="17723" y="119"/>
                  <a:pt x="17725" y="129"/>
                </a:cubicBezTo>
                <a:cubicBezTo>
                  <a:pt x="17727" y="139"/>
                  <a:pt x="17728" y="149"/>
                  <a:pt x="17728" y="160"/>
                </a:cubicBezTo>
                <a:lnTo>
                  <a:pt x="17728" y="848"/>
                </a:lnTo>
                <a:cubicBezTo>
                  <a:pt x="17728" y="858"/>
                  <a:pt x="17727" y="868"/>
                  <a:pt x="17725" y="879"/>
                </a:cubicBezTo>
                <a:cubicBezTo>
                  <a:pt x="17723" y="889"/>
                  <a:pt x="17720" y="899"/>
                  <a:pt x="17716" y="908"/>
                </a:cubicBezTo>
                <a:cubicBezTo>
                  <a:pt x="17712" y="918"/>
                  <a:pt x="17707" y="927"/>
                  <a:pt x="17701" y="936"/>
                </a:cubicBezTo>
                <a:cubicBezTo>
                  <a:pt x="17695" y="944"/>
                  <a:pt x="17689" y="953"/>
                  <a:pt x="17681" y="960"/>
                </a:cubicBezTo>
                <a:cubicBezTo>
                  <a:pt x="17674" y="967"/>
                  <a:pt x="17666" y="974"/>
                  <a:pt x="17657" y="980"/>
                </a:cubicBezTo>
                <a:cubicBezTo>
                  <a:pt x="17649" y="985"/>
                  <a:pt x="17640" y="990"/>
                  <a:pt x="17630" y="994"/>
                </a:cubicBezTo>
                <a:cubicBezTo>
                  <a:pt x="17620" y="998"/>
                  <a:pt x="17610" y="1001"/>
                  <a:pt x="17600" y="1003"/>
                </a:cubicBezTo>
                <a:cubicBezTo>
                  <a:pt x="17590" y="1005"/>
                  <a:pt x="17580" y="1006"/>
                  <a:pt x="17569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3666960"/>
            <a:ext cx="523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Ready-made parking pages for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946520" y="4175640"/>
            <a:ext cx="6197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cp 503_Unavailable.html $WEB_ROOT/index.html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1692720"/>
            <a:ext cx="4707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During a Security 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438280"/>
            <a:ext cx="752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What do developers appreciate during a security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599840" y="35715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857240" y="3466800"/>
            <a:ext cx="6382080" cy="362520"/>
          </a:xfrm>
          <a:custGeom>
            <a:avLst/>
            <a:gdLst/>
            <a:ahLst/>
            <a:rect l="0" t="0" r="r" b="b"/>
            <a:pathLst>
              <a:path w="17728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569" y="0"/>
                </a:lnTo>
                <a:cubicBezTo>
                  <a:pt x="17580" y="0"/>
                  <a:pt x="17590" y="1"/>
                  <a:pt x="17600" y="3"/>
                </a:cubicBezTo>
                <a:cubicBezTo>
                  <a:pt x="17610" y="5"/>
                  <a:pt x="17620" y="8"/>
                  <a:pt x="17630" y="12"/>
                </a:cubicBezTo>
                <a:cubicBezTo>
                  <a:pt x="17640" y="16"/>
                  <a:pt x="17649" y="21"/>
                  <a:pt x="17657" y="27"/>
                </a:cubicBezTo>
                <a:cubicBezTo>
                  <a:pt x="17666" y="33"/>
                  <a:pt x="17674" y="39"/>
                  <a:pt x="17681" y="47"/>
                </a:cubicBezTo>
                <a:cubicBezTo>
                  <a:pt x="17689" y="54"/>
                  <a:pt x="17695" y="62"/>
                  <a:pt x="17701" y="71"/>
                </a:cubicBezTo>
                <a:cubicBezTo>
                  <a:pt x="17707" y="80"/>
                  <a:pt x="17712" y="89"/>
                  <a:pt x="17716" y="98"/>
                </a:cubicBezTo>
                <a:cubicBezTo>
                  <a:pt x="17720" y="108"/>
                  <a:pt x="17723" y="118"/>
                  <a:pt x="17725" y="128"/>
                </a:cubicBezTo>
                <a:cubicBezTo>
                  <a:pt x="17727" y="138"/>
                  <a:pt x="17728" y="149"/>
                  <a:pt x="17728" y="159"/>
                </a:cubicBezTo>
                <a:lnTo>
                  <a:pt x="17728" y="847"/>
                </a:lnTo>
                <a:cubicBezTo>
                  <a:pt x="17728" y="857"/>
                  <a:pt x="17727" y="868"/>
                  <a:pt x="17725" y="878"/>
                </a:cubicBezTo>
                <a:cubicBezTo>
                  <a:pt x="17723" y="888"/>
                  <a:pt x="17720" y="898"/>
                  <a:pt x="17716" y="908"/>
                </a:cubicBezTo>
                <a:cubicBezTo>
                  <a:pt x="17712" y="917"/>
                  <a:pt x="17707" y="928"/>
                  <a:pt x="17701" y="936"/>
                </a:cubicBezTo>
                <a:cubicBezTo>
                  <a:pt x="17695" y="945"/>
                  <a:pt x="17689" y="953"/>
                  <a:pt x="17681" y="960"/>
                </a:cubicBezTo>
                <a:cubicBezTo>
                  <a:pt x="17674" y="968"/>
                  <a:pt x="17666" y="974"/>
                  <a:pt x="17657" y="980"/>
                </a:cubicBezTo>
                <a:cubicBezTo>
                  <a:pt x="17649" y="986"/>
                  <a:pt x="17640" y="991"/>
                  <a:pt x="17630" y="995"/>
                </a:cubicBezTo>
                <a:cubicBezTo>
                  <a:pt x="17620" y="999"/>
                  <a:pt x="17610" y="1002"/>
                  <a:pt x="17600" y="1004"/>
                </a:cubicBezTo>
                <a:cubicBezTo>
                  <a:pt x="17590" y="1006"/>
                  <a:pt x="17580" y="1007"/>
                  <a:pt x="17569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8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8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3009960"/>
            <a:ext cx="523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Ready-made parking pages for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4076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946520" y="3518280"/>
            <a:ext cx="6197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cp 503_Unavailable.html $WEB_ROOT/index.html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599840" y="44859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924360"/>
            <a:ext cx="2176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High quality logs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52560" y="4334040"/>
            <a:ext cx="6180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Cybersecurity, Logging Practices for Application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2560" y="4753080"/>
            <a:ext cx="1462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Developers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1235520"/>
            <a:ext cx="470700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During a Security 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2705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47720" y="1981080"/>
            <a:ext cx="7523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What do developers appreciate during a security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599840" y="31143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857240" y="3019320"/>
            <a:ext cx="6382080" cy="352800"/>
          </a:xfrm>
          <a:custGeom>
            <a:avLst/>
            <a:gdLst/>
            <a:ahLst/>
            <a:rect l="0" t="0" r="r" b="b"/>
            <a:pathLst>
              <a:path w="17728" h="980">
                <a:moveTo>
                  <a:pt x="0" y="82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569" y="0"/>
                </a:lnTo>
                <a:cubicBezTo>
                  <a:pt x="17580" y="0"/>
                  <a:pt x="17590" y="1"/>
                  <a:pt x="17600" y="3"/>
                </a:cubicBezTo>
                <a:cubicBezTo>
                  <a:pt x="17610" y="5"/>
                  <a:pt x="17620" y="8"/>
                  <a:pt x="17630" y="12"/>
                </a:cubicBezTo>
                <a:cubicBezTo>
                  <a:pt x="17640" y="16"/>
                  <a:pt x="17649" y="21"/>
                  <a:pt x="17657" y="27"/>
                </a:cubicBezTo>
                <a:cubicBezTo>
                  <a:pt x="17666" y="32"/>
                  <a:pt x="17674" y="39"/>
                  <a:pt x="17681" y="46"/>
                </a:cubicBezTo>
                <a:cubicBezTo>
                  <a:pt x="17689" y="54"/>
                  <a:pt x="17695" y="62"/>
                  <a:pt x="17701" y="70"/>
                </a:cubicBezTo>
                <a:cubicBezTo>
                  <a:pt x="17707" y="79"/>
                  <a:pt x="17712" y="88"/>
                  <a:pt x="17716" y="98"/>
                </a:cubicBezTo>
                <a:cubicBezTo>
                  <a:pt x="17720" y="107"/>
                  <a:pt x="17723" y="117"/>
                  <a:pt x="17725" y="128"/>
                </a:cubicBezTo>
                <a:cubicBezTo>
                  <a:pt x="17727" y="138"/>
                  <a:pt x="17728" y="148"/>
                  <a:pt x="17728" y="159"/>
                </a:cubicBezTo>
                <a:lnTo>
                  <a:pt x="17728" y="820"/>
                </a:lnTo>
                <a:cubicBezTo>
                  <a:pt x="17728" y="830"/>
                  <a:pt x="17727" y="841"/>
                  <a:pt x="17725" y="851"/>
                </a:cubicBezTo>
                <a:cubicBezTo>
                  <a:pt x="17723" y="861"/>
                  <a:pt x="17720" y="871"/>
                  <a:pt x="17716" y="881"/>
                </a:cubicBezTo>
                <a:cubicBezTo>
                  <a:pt x="17712" y="890"/>
                  <a:pt x="17707" y="900"/>
                  <a:pt x="17701" y="909"/>
                </a:cubicBezTo>
                <a:cubicBezTo>
                  <a:pt x="17695" y="918"/>
                  <a:pt x="17689" y="926"/>
                  <a:pt x="17681" y="933"/>
                </a:cubicBezTo>
                <a:cubicBezTo>
                  <a:pt x="17674" y="941"/>
                  <a:pt x="17666" y="947"/>
                  <a:pt x="17657" y="953"/>
                </a:cubicBezTo>
                <a:cubicBezTo>
                  <a:pt x="17649" y="959"/>
                  <a:pt x="17640" y="964"/>
                  <a:pt x="17630" y="968"/>
                </a:cubicBezTo>
                <a:cubicBezTo>
                  <a:pt x="17620" y="972"/>
                  <a:pt x="17610" y="975"/>
                  <a:pt x="17600" y="977"/>
                </a:cubicBezTo>
                <a:cubicBezTo>
                  <a:pt x="17590" y="979"/>
                  <a:pt x="17580" y="980"/>
                  <a:pt x="17569" y="980"/>
                </a:cubicBezTo>
                <a:lnTo>
                  <a:pt x="159" y="980"/>
                </a:lnTo>
                <a:cubicBezTo>
                  <a:pt x="148" y="980"/>
                  <a:pt x="138" y="979"/>
                  <a:pt x="128" y="977"/>
                </a:cubicBezTo>
                <a:cubicBezTo>
                  <a:pt x="117" y="975"/>
                  <a:pt x="108" y="972"/>
                  <a:pt x="98" y="968"/>
                </a:cubicBezTo>
                <a:cubicBezTo>
                  <a:pt x="88" y="964"/>
                  <a:pt x="79" y="959"/>
                  <a:pt x="70" y="953"/>
                </a:cubicBezTo>
                <a:cubicBezTo>
                  <a:pt x="62" y="947"/>
                  <a:pt x="54" y="941"/>
                  <a:pt x="46" y="933"/>
                </a:cubicBezTo>
                <a:cubicBezTo>
                  <a:pt x="39" y="926"/>
                  <a:pt x="32" y="918"/>
                  <a:pt x="27" y="909"/>
                </a:cubicBezTo>
                <a:cubicBezTo>
                  <a:pt x="21" y="900"/>
                  <a:pt x="16" y="890"/>
                  <a:pt x="12" y="881"/>
                </a:cubicBezTo>
                <a:cubicBezTo>
                  <a:pt x="8" y="871"/>
                  <a:pt x="5" y="861"/>
                  <a:pt x="3" y="851"/>
                </a:cubicBezTo>
                <a:cubicBezTo>
                  <a:pt x="1" y="841"/>
                  <a:pt x="0" y="830"/>
                  <a:pt x="0" y="820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2552760"/>
            <a:ext cx="52387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Ready-made parking pages for each app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3619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946520" y="3070800"/>
            <a:ext cx="6197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cp 503_Unavailable.html $WEB_ROOT/index.html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599840" y="4028760"/>
            <a:ext cx="95760" cy="95760"/>
          </a:xfrm>
          <a:custGeom>
            <a:avLst/>
            <a:gdLst/>
            <a:ah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40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40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3467160"/>
            <a:ext cx="21769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High quality logs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52560" y="3876840"/>
            <a:ext cx="61804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Cybersecurity, Logging Practices for Application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4924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852560" y="4295880"/>
            <a:ext cx="1462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Developers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599840" y="534348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857240" y="5238720"/>
            <a:ext cx="4124520" cy="362160"/>
          </a:xfrm>
          <a:custGeom>
            <a:avLst/>
            <a:gdLst/>
            <a:ahLst/>
            <a:rect l="0" t="0" r="r" b="b"/>
            <a:pathLst>
              <a:path w="11457" h="1006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2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1299" y="0"/>
                </a:lnTo>
                <a:cubicBezTo>
                  <a:pt x="11309" y="0"/>
                  <a:pt x="11319" y="1"/>
                  <a:pt x="11330" y="3"/>
                </a:cubicBezTo>
                <a:cubicBezTo>
                  <a:pt x="11340" y="5"/>
                  <a:pt x="11350" y="8"/>
                  <a:pt x="11359" y="12"/>
                </a:cubicBezTo>
                <a:cubicBezTo>
                  <a:pt x="11369" y="16"/>
                  <a:pt x="11378" y="22"/>
                  <a:pt x="11387" y="27"/>
                </a:cubicBezTo>
                <a:cubicBezTo>
                  <a:pt x="11395" y="33"/>
                  <a:pt x="11403" y="40"/>
                  <a:pt x="11411" y="47"/>
                </a:cubicBezTo>
                <a:cubicBezTo>
                  <a:pt x="11418" y="54"/>
                  <a:pt x="11425" y="62"/>
                  <a:pt x="11431" y="71"/>
                </a:cubicBezTo>
                <a:cubicBezTo>
                  <a:pt x="11436" y="80"/>
                  <a:pt x="11441" y="89"/>
                  <a:pt x="11445" y="99"/>
                </a:cubicBezTo>
                <a:cubicBezTo>
                  <a:pt x="11449" y="108"/>
                  <a:pt x="11452" y="118"/>
                  <a:pt x="11454" y="128"/>
                </a:cubicBezTo>
                <a:cubicBezTo>
                  <a:pt x="11456" y="139"/>
                  <a:pt x="11457" y="149"/>
                  <a:pt x="11457" y="159"/>
                </a:cubicBezTo>
                <a:lnTo>
                  <a:pt x="11457" y="847"/>
                </a:lnTo>
                <a:cubicBezTo>
                  <a:pt x="11457" y="858"/>
                  <a:pt x="11456" y="868"/>
                  <a:pt x="11454" y="878"/>
                </a:cubicBezTo>
                <a:cubicBezTo>
                  <a:pt x="11452" y="888"/>
                  <a:pt x="11449" y="898"/>
                  <a:pt x="11445" y="908"/>
                </a:cubicBezTo>
                <a:cubicBezTo>
                  <a:pt x="11441" y="918"/>
                  <a:pt x="11436" y="927"/>
                  <a:pt x="11431" y="935"/>
                </a:cubicBezTo>
                <a:cubicBezTo>
                  <a:pt x="11425" y="944"/>
                  <a:pt x="11418" y="952"/>
                  <a:pt x="11411" y="960"/>
                </a:cubicBezTo>
                <a:cubicBezTo>
                  <a:pt x="11403" y="967"/>
                  <a:pt x="11395" y="973"/>
                  <a:pt x="11387" y="979"/>
                </a:cubicBezTo>
                <a:cubicBezTo>
                  <a:pt x="11378" y="985"/>
                  <a:pt x="11369" y="990"/>
                  <a:pt x="11359" y="994"/>
                </a:cubicBezTo>
                <a:cubicBezTo>
                  <a:pt x="11350" y="998"/>
                  <a:pt x="11340" y="1001"/>
                  <a:pt x="11330" y="1003"/>
                </a:cubicBezTo>
                <a:cubicBezTo>
                  <a:pt x="11319" y="1005"/>
                  <a:pt x="11309" y="1006"/>
                  <a:pt x="11299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3"/>
                  <a:pt x="54" y="967"/>
                  <a:pt x="46" y="960"/>
                </a:cubicBezTo>
                <a:cubicBezTo>
                  <a:pt x="39" y="952"/>
                  <a:pt x="32" y="944"/>
                  <a:pt x="27" y="935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4772160"/>
            <a:ext cx="43167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Support from Cybersecurity allies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946520" y="5290200"/>
            <a:ext cx="3943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securitysupport@illinois.edu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2082960"/>
            <a:ext cx="438696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After a Security 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47720" y="2828880"/>
            <a:ext cx="7276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What do developers appreciate after a security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3390840"/>
            <a:ext cx="277740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Agile ability to deploy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3876840"/>
            <a:ext cx="240264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Easily rotated keys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4362480"/>
            <a:ext cx="31539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Keys with limited impact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rect l="0" t="0" r="r" b="b"/>
            <a:pathLst>
              <a:path w="25400" h="19050">
                <a:moveTo>
                  <a:pt x="0" y="0"/>
                </a:moveTo>
                <a:lnTo>
                  <a:pt x="25400" y="0"/>
                </a:lnTo>
                <a:lnTo>
                  <a:pt x="25400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d111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2349720"/>
            <a:ext cx="6183720" cy="489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830" spc="-1" strike="noStrike">
                <a:solidFill>
                  <a:srgbClr val="f0f6fc"/>
                </a:solidFill>
                <a:latin typeface="NotoSans"/>
                <a:ea typeface="NotoSans"/>
              </a:rPr>
              <a:t>Let's Have a Security Non-Incident</a:t>
            </a:r>
            <a:endParaRPr b="0" lang="en-US" sz="28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819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f0f6f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47720" y="3095640"/>
            <a:ext cx="628128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How can developers prepare before an incident?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885680" y="3714480"/>
            <a:ext cx="3572280" cy="362520"/>
          </a:xfrm>
          <a:custGeom>
            <a:avLst/>
            <a:gdLst/>
            <a:ahLst/>
            <a:rect l="0" t="0" r="r" b="b"/>
            <a:pathLst>
              <a:path w="992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9764" y="0"/>
                </a:lnTo>
                <a:cubicBezTo>
                  <a:pt x="9775" y="0"/>
                  <a:pt x="9785" y="1"/>
                  <a:pt x="9795" y="3"/>
                </a:cubicBezTo>
                <a:cubicBezTo>
                  <a:pt x="9806" y="5"/>
                  <a:pt x="9815" y="8"/>
                  <a:pt x="9825" y="12"/>
                </a:cubicBezTo>
                <a:cubicBezTo>
                  <a:pt x="9835" y="16"/>
                  <a:pt x="9844" y="21"/>
                  <a:pt x="9853" y="27"/>
                </a:cubicBezTo>
                <a:cubicBezTo>
                  <a:pt x="9861" y="33"/>
                  <a:pt x="9869" y="39"/>
                  <a:pt x="9877" y="47"/>
                </a:cubicBezTo>
                <a:cubicBezTo>
                  <a:pt x="9884" y="54"/>
                  <a:pt x="9891" y="62"/>
                  <a:pt x="9896" y="71"/>
                </a:cubicBezTo>
                <a:cubicBezTo>
                  <a:pt x="9902" y="79"/>
                  <a:pt x="9907" y="89"/>
                  <a:pt x="9911" y="98"/>
                </a:cubicBezTo>
                <a:cubicBezTo>
                  <a:pt x="9915" y="108"/>
                  <a:pt x="9918" y="118"/>
                  <a:pt x="9920" y="128"/>
                </a:cubicBezTo>
                <a:cubicBezTo>
                  <a:pt x="9922" y="138"/>
                  <a:pt x="9923" y="149"/>
                  <a:pt x="9923" y="159"/>
                </a:cubicBezTo>
                <a:lnTo>
                  <a:pt x="9923" y="848"/>
                </a:lnTo>
                <a:cubicBezTo>
                  <a:pt x="9923" y="858"/>
                  <a:pt x="9922" y="869"/>
                  <a:pt x="9920" y="879"/>
                </a:cubicBezTo>
                <a:cubicBezTo>
                  <a:pt x="9918" y="889"/>
                  <a:pt x="9915" y="899"/>
                  <a:pt x="9911" y="909"/>
                </a:cubicBezTo>
                <a:cubicBezTo>
                  <a:pt x="9907" y="918"/>
                  <a:pt x="9902" y="927"/>
                  <a:pt x="9896" y="936"/>
                </a:cubicBezTo>
                <a:cubicBezTo>
                  <a:pt x="9891" y="945"/>
                  <a:pt x="9884" y="953"/>
                  <a:pt x="9877" y="960"/>
                </a:cubicBezTo>
                <a:cubicBezTo>
                  <a:pt x="9869" y="968"/>
                  <a:pt x="9861" y="974"/>
                  <a:pt x="9853" y="980"/>
                </a:cubicBezTo>
                <a:cubicBezTo>
                  <a:pt x="9844" y="986"/>
                  <a:pt x="9835" y="991"/>
                  <a:pt x="9825" y="995"/>
                </a:cubicBezTo>
                <a:cubicBezTo>
                  <a:pt x="9815" y="999"/>
                  <a:pt x="9806" y="1002"/>
                  <a:pt x="9795" y="1004"/>
                </a:cubicBezTo>
                <a:cubicBezTo>
                  <a:pt x="9785" y="1006"/>
                  <a:pt x="9775" y="1007"/>
                  <a:pt x="9764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656c76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3666960"/>
            <a:ext cx="5875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Add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982160" y="3765960"/>
            <a:ext cx="3379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50" spc="-1" strike="noStrike">
                <a:solidFill>
                  <a:srgbClr val="f0f6fc"/>
                </a:solidFill>
                <a:latin typeface="Courier New"/>
                <a:ea typeface="Courier New"/>
              </a:rPr>
              <a:t>.well-known/security.txt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99840" y="4248000"/>
            <a:ext cx="95760" cy="95400"/>
          </a:xfrm>
          <a:custGeom>
            <a:avLst/>
            <a:gdLst/>
            <a:ah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f0f6fc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5456520" y="3666960"/>
            <a:ext cx="198036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 </a:t>
            </a:r>
            <a:r>
              <a:rPr b="0" lang="en-US" sz="2170" spc="-1" strike="noStrike">
                <a:solidFill>
                  <a:srgbClr val="f0f6fc"/>
                </a:solidFill>
                <a:latin typeface="NotoSans"/>
                <a:ea typeface="NotoSans"/>
              </a:rPr>
              <a:t>to each server.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852560" y="4095720"/>
            <a:ext cx="2614320" cy="375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2170" spc="-1" strike="noStrike">
                <a:solidFill>
                  <a:srgbClr val="4493f8"/>
                </a:solidFill>
                <a:latin typeface="NotoSans"/>
                <a:ea typeface="NotoSans"/>
              </a:rPr>
              <a:t>Example security.txt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