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57" r:id="rId3"/>
    <p:sldId id="260" r:id="rId4"/>
    <p:sldId id="268" r:id="rId5"/>
    <p:sldId id="266" r:id="rId6"/>
    <p:sldId id="267" r:id="rId7"/>
    <p:sldId id="269" r:id="rId8"/>
    <p:sldId id="270" r:id="rId9"/>
    <p:sldId id="273" r:id="rId10"/>
    <p:sldId id="275" r:id="rId11"/>
    <p:sldId id="272" r:id="rId12"/>
    <p:sldId id="264" r:id="rId13"/>
    <p:sldId id="271" r:id="rId14"/>
    <p:sldId id="274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F33"/>
    <a:srgbClr val="13294B"/>
    <a:srgbClr val="E84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5634E-DE84-4C0B-803C-2111A5E0AC16}" v="22" dt="2022-02-21T21:08:17.714"/>
    <p1510:client id="{2C4F3FCD-F8E5-4EA2-B5B9-7ACE65DA5A4D}" v="140" dt="2022-04-29T15:43:59.539"/>
    <p1510:client id="{3240A478-22B0-4C96-912B-2D3A25FC4B36}" v="1265" dt="2022-03-17T19:44:52.194"/>
    <p1510:client id="{45C3011A-6A55-4F7D-A41C-38BC869009FC}" v="596" dt="2022-02-10T16:22:31.083"/>
    <p1510:client id="{538F02C4-445C-431F-BE80-CAC6F898A449}" v="166" dt="2022-02-23T16:52:32.939"/>
    <p1510:client id="{53C672DE-C717-42D0-8259-1B4548BD8009}" v="83" dt="2022-04-29T15:54:26.028"/>
    <p1510:client id="{7821B0E1-A7C4-45C0-A851-9A74D03521FD}" v="750" dt="2022-02-22T18:06:08.039"/>
    <p1510:client id="{A1B7D1C9-3B4F-4ED1-9014-2AF3C622979A}" v="361" dt="2022-02-23T18:02:42.034"/>
    <p1510:client id="{F7E2283F-54C6-4484-800B-6FA74DE3CE80}" v="404" dt="2022-02-23T17:10:00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2"/>
    <p:restoredTop sz="94699"/>
  </p:normalViewPr>
  <p:slideViewPr>
    <p:cSldViewPr snapToGrid="0" snapToObjects="1">
      <p:cViewPr varScale="1">
        <p:scale>
          <a:sx n="110" d="100"/>
          <a:sy n="110" d="100"/>
        </p:scale>
        <p:origin x="17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52B0D-6EF1-6445-82A7-9BC4840F8B7D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CFBD-03D6-B845-A17F-FD2947606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98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3505" y="1122363"/>
            <a:ext cx="4339327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3505" y="3602038"/>
            <a:ext cx="4339327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1536A-1790-D841-A391-32FA00E1C9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06750" y="5648780"/>
            <a:ext cx="2730500" cy="7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8406" y="6095094"/>
            <a:ext cx="20574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C6474-EFE5-954E-89A7-C1ACFAF877D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FD3BC-D46E-4443-B3E1-A9A049739F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F0F69-07F8-3846-AE70-61897E1C7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A8FC9A3-C3B8-ED4D-A098-DB6DED8C3C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81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swers.illinois.edu/illinois/11266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dthedev/Learn_RobotFramework_IllinoisPT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nswers.uillinois.edu/illinois/106122" TargetMode="External"/><Relationship Id="rId2" Type="http://schemas.openxmlformats.org/officeDocument/2006/relationships/hyperlink" Target="https://answers.uillinois.edu/illinois/892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swers.uillinois.edu/illinois/search.php?q=cybersecurity&amp;cat=0" TargetMode="External"/><Relationship Id="rId4" Type="http://schemas.openxmlformats.org/officeDocument/2006/relationships/hyperlink" Target="https://answers.uillinois.edu/illinois/11266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llinois.edu/wiki/display/securityprivacyliais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itsqavulnerability@uillinois.edu" TargetMode="External"/><Relationship Id="rId2" Type="http://schemas.openxmlformats.org/officeDocument/2006/relationships/hyperlink" Target="https://www.aits.uillinois.edu/services/application_services/quality_assurance_tes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securitysupport@illinois.edu" TargetMode="External"/><Relationship Id="rId4" Type="http://schemas.openxmlformats.org/officeDocument/2006/relationships/hyperlink" Target="https://cybersecurity.illinois.edu/support-my-unit/it-professionals/software-developmen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092" y="1578563"/>
            <a:ext cx="8605169" cy="3348038"/>
          </a:xfrm>
        </p:spPr>
        <p:txBody>
          <a:bodyPr>
            <a:noAutofit/>
          </a:bodyPr>
          <a:lstStyle/>
          <a:p>
            <a:pPr algn="ctr"/>
            <a:r>
              <a:rPr lang="en-US" sz="7200" dirty="0">
                <a:latin typeface="Calibri"/>
                <a:cs typeface="Calibri"/>
              </a:rPr>
              <a:t>Web Application Vulnerability Scanning</a:t>
            </a:r>
          </a:p>
        </p:txBody>
      </p: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Example GitHub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92" y="1347298"/>
            <a:ext cx="8715736" cy="947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131F33"/>
                </a:solidFill>
                <a:latin typeface="Georgia"/>
                <a:cs typeface="Calibri"/>
                <a:hlinkClick r:id="rId2"/>
              </a:rPr>
              <a:t>.github/workflows/detect-secrets.yaml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A07A1-C219-4D69-B1F1-781C6A605994}"/>
              </a:ext>
            </a:extLst>
          </p:cNvPr>
          <p:cNvSpPr txBox="1"/>
          <p:nvPr/>
        </p:nvSpPr>
        <p:spPr>
          <a:xfrm>
            <a:off x="374787" y="1777782"/>
            <a:ext cx="8394425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name: Detect Secrets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on: </a:t>
            </a:r>
            <a:r>
              <a:rPr lang="en-US" sz="1400" dirty="0" err="1">
                <a:ea typeface="+mn-lt"/>
                <a:cs typeface="+mn-lt"/>
              </a:rPr>
              <a:t>pull_request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jobs: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 detect-secrets: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runs-on: ubuntu-latest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container: </a:t>
            </a:r>
            <a:r>
              <a:rPr lang="en-US" sz="1400" err="1">
                <a:ea typeface="+mn-lt"/>
                <a:cs typeface="+mn-lt"/>
              </a:rPr>
              <a:t>python:latest</a:t>
            </a:r>
            <a:endParaRPr lang="en-US" sz="140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steps: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- uses: actions/checkout@v2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- name: Install Yelp's detect secrets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  run: |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    apt-get update &amp;&amp; apt-get install -y </a:t>
            </a:r>
            <a:r>
              <a:rPr lang="en-US" sz="1400" err="1">
                <a:ea typeface="+mn-lt"/>
                <a:cs typeface="+mn-lt"/>
              </a:rPr>
              <a:t>jq</a:t>
            </a:r>
            <a:endParaRPr lang="en-US" sz="140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    pip install </a:t>
            </a:r>
            <a:r>
              <a:rPr lang="en-US" sz="1400" dirty="0" err="1">
                <a:ea typeface="+mn-lt"/>
                <a:cs typeface="+mn-lt"/>
              </a:rPr>
              <a:t>yq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    pip install detect-secrets==$(</a:t>
            </a:r>
            <a:r>
              <a:rPr lang="en-US" sz="1400" err="1">
                <a:ea typeface="+mn-lt"/>
                <a:cs typeface="+mn-lt"/>
              </a:rPr>
              <a:t>yq</a:t>
            </a:r>
            <a:r>
              <a:rPr lang="en-US" sz="1400" dirty="0">
                <a:ea typeface="+mn-lt"/>
                <a:cs typeface="+mn-lt"/>
              </a:rPr>
              <a:t> -r .repos[0].rev .pre-commit-</a:t>
            </a:r>
            <a:r>
              <a:rPr lang="en-US" sz="1400" err="1">
                <a:ea typeface="+mn-lt"/>
                <a:cs typeface="+mn-lt"/>
              </a:rPr>
              <a:t>config.yaml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 - name: Detect potential secrets</a:t>
            </a:r>
            <a:endParaRPr lang="en-US" sz="1400" dirty="0">
              <a:cs typeface="Calibri"/>
            </a:endParaRPr>
          </a:p>
          <a:p>
            <a:r>
              <a:rPr lang="en-US" sz="1400" dirty="0">
                <a:ea typeface="+mn-lt"/>
                <a:cs typeface="+mn-lt"/>
              </a:rPr>
              <a:t>      run: find -type f -not -path './.git/*' -</a:t>
            </a:r>
            <a:r>
              <a:rPr lang="en-US" sz="1400" err="1">
                <a:ea typeface="+mn-lt"/>
                <a:cs typeface="+mn-lt"/>
              </a:rPr>
              <a:t>printf</a:t>
            </a:r>
            <a:r>
              <a:rPr lang="en-US" sz="1400" dirty="0">
                <a:ea typeface="+mn-lt"/>
                <a:cs typeface="+mn-lt"/>
              </a:rPr>
              <a:t> '%P\n' | </a:t>
            </a:r>
            <a:r>
              <a:rPr lang="en-US" sz="1400" err="1">
                <a:ea typeface="+mn-lt"/>
                <a:cs typeface="+mn-lt"/>
              </a:rPr>
              <a:t>xargs</a:t>
            </a:r>
            <a:r>
              <a:rPr lang="en-US" sz="1400" dirty="0">
                <a:ea typeface="+mn-lt"/>
                <a:cs typeface="+mn-lt"/>
              </a:rPr>
              <a:t> detect-secrets-hook --baseline .</a:t>
            </a:r>
            <a:r>
              <a:rPr lang="en-US" sz="1400" err="1">
                <a:ea typeface="+mn-lt"/>
                <a:cs typeface="+mn-lt"/>
              </a:rPr>
              <a:t>secrets.baseline</a:t>
            </a:r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599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Example Integration Test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347298"/>
            <a:ext cx="8715736" cy="476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131F33"/>
                </a:solidFill>
                <a:latin typeface="Georgia"/>
                <a:cs typeface="Calibri"/>
                <a:hlinkClick r:id="rId2"/>
              </a:rPr>
              <a:t>RobotFramework .robot file</a:t>
            </a:r>
            <a:endParaRPr lang="en-US" sz="2400" dirty="0">
              <a:solidFill>
                <a:srgbClr val="131F33"/>
              </a:solidFill>
              <a:latin typeface="Georgia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96894-B42E-46E3-9108-8F0C3126F5C7}"/>
              </a:ext>
            </a:extLst>
          </p:cNvPr>
          <p:cNvSpPr txBox="1"/>
          <p:nvPr/>
        </p:nvSpPr>
        <p:spPr>
          <a:xfrm>
            <a:off x="345354" y="1826838"/>
            <a:ext cx="84532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Library Dialogs 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Library SeleniumLibrary </a:t>
            </a:r>
          </a:p>
          <a:p>
            <a:endParaRPr lang="en-US">
              <a:solidFill>
                <a:srgbClr val="444444"/>
              </a:solidFill>
              <a:latin typeface="Ubuntu Mono"/>
              <a:ea typeface="Ubuntu Mono"/>
              <a:cs typeface="Ubuntu Mono"/>
            </a:endParaRP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*** Keywords ***</a:t>
            </a:r>
          </a:p>
          <a:p>
            <a:endParaRPr lang="en-US">
              <a:solidFill>
                <a:srgbClr val="444444"/>
              </a:solidFill>
              <a:latin typeface="Ubuntu Mono"/>
              <a:ea typeface="Ubuntu Mono"/>
              <a:cs typeface="Ubuntu Mono"/>
            </a:endParaRP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Fill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In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Form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Input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Text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mondayTimesheetHourValue </a:t>
            </a:r>
            <a:r>
              <a:rPr lang="en-US">
                <a:solidFill>
                  <a:srgbClr val="880000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clear=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false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Input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Text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tuesdayTimesheetHourValue </a:t>
            </a:r>
            <a:r>
              <a:rPr lang="en-US">
                <a:solidFill>
                  <a:srgbClr val="880000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clear=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false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Input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Text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wednesdayTimesheetHourValue </a:t>
            </a:r>
            <a:r>
              <a:rPr lang="en-US">
                <a:solidFill>
                  <a:srgbClr val="880000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clear=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false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Input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Text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thursdayTimesheetHourValue </a:t>
            </a:r>
            <a:r>
              <a:rPr lang="en-US">
                <a:solidFill>
                  <a:srgbClr val="880000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clear=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false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Input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Text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fridayTimesheetHourValue </a:t>
            </a:r>
            <a:r>
              <a:rPr lang="en-US">
                <a:solidFill>
                  <a:srgbClr val="880000"/>
                </a:solidFill>
                <a:latin typeface="Ubuntu Mono"/>
                <a:ea typeface="Ubuntu Mono"/>
                <a:cs typeface="Ubuntu Mono"/>
              </a:rPr>
              <a:t>8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clear=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false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Execute Manual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Step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Please Confirm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or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Correct Values </a:t>
            </a:r>
            <a:r>
              <a:rPr lang="en-US" b="1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then</a:t>
            </a:r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 press Pass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Click Element </a:t>
            </a:r>
            <a:r>
              <a:rPr lang="en-US">
                <a:solidFill>
                  <a:srgbClr val="888888"/>
                </a:solidFill>
                <a:latin typeface="Ubuntu Mono"/>
                <a:ea typeface="Ubuntu Mono"/>
                <a:cs typeface="Ubuntu Mono"/>
              </a:rPr>
              <a:t>//input[@name="btnSubmit"]</a:t>
            </a:r>
          </a:p>
          <a:p>
            <a:r>
              <a:rPr lang="en-US">
                <a:solidFill>
                  <a:srgbClr val="444444"/>
                </a:solidFill>
                <a:latin typeface="Ubuntu Mono"/>
                <a:ea typeface="Ubuntu Mono"/>
                <a:cs typeface="Ubuntu Mono"/>
              </a:rPr>
              <a:t>Page Should contain You have successfully submitted your </a:t>
            </a:r>
            <a:r>
              <a:rPr lang="en-US">
                <a:solidFill>
                  <a:srgbClr val="1F811F"/>
                </a:solidFill>
                <a:latin typeface="Ubuntu Mono"/>
                <a:ea typeface="Ubuntu Mono"/>
                <a:cs typeface="Ubuntu Mono"/>
              </a:rPr>
              <a:t>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1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How 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cs typeface="Calibri"/>
              </a:rPr>
              <a:t>Choose a Scan Tool?</a:t>
            </a:r>
          </a:p>
          <a:p>
            <a:pPr marL="914400" lvl="1"/>
            <a:r>
              <a:rPr lang="en-US" dirty="0">
                <a:ea typeface="+mn-lt"/>
                <a:cs typeface="+mn-lt"/>
                <a:hlinkClick r:id="rId2"/>
              </a:rPr>
              <a:t>https://answers.uillinois.edu/illinois/89291</a:t>
            </a:r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cs typeface="Calibri"/>
              </a:rPr>
              <a:t>Modernize and automate development practices?</a:t>
            </a:r>
          </a:p>
          <a:p>
            <a:pPr marL="914400" lvl="1"/>
            <a:r>
              <a:rPr lang="en-US" dirty="0">
                <a:ea typeface="+mn-lt"/>
                <a:cs typeface="+mn-lt"/>
                <a:hlinkClick r:id="rId3"/>
              </a:rPr>
              <a:t>https://answers.uillinois.edu/illinois/106122</a:t>
            </a:r>
          </a:p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cs typeface="Calibri"/>
              </a:rPr>
              <a:t>Prevent leaked secrets in GitHub?</a:t>
            </a:r>
          </a:p>
          <a:p>
            <a:pPr marL="914400" lvl="1"/>
            <a:r>
              <a:rPr lang="en-US" dirty="0">
                <a:ea typeface="+mn-lt"/>
                <a:cs typeface="+mn-lt"/>
                <a:hlinkClick r:id="rId4"/>
              </a:rPr>
              <a:t>https://answers.uillinois.edu/illinois/112664</a:t>
            </a:r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457200" indent="-457200"/>
            <a:r>
              <a:rPr lang="en-US" dirty="0">
                <a:latin typeface="Calibri" panose="020F0502020204030204"/>
                <a:cs typeface="Calibri"/>
              </a:rPr>
              <a:t>More topics are available:</a:t>
            </a:r>
          </a:p>
          <a:p>
            <a:pPr marL="914400" lvl="1"/>
            <a:r>
              <a:rPr lang="en-US" dirty="0">
                <a:ea typeface="+mn-lt"/>
                <a:cs typeface="+mn-lt"/>
                <a:hlinkClick r:id="rId5"/>
              </a:rPr>
              <a:t>https://answers.uillinois.edu/illinois/search.php?q=cybersecurity&amp;cat=0</a:t>
            </a:r>
            <a:endParaRPr lang="en-US" dirty="0">
              <a:latin typeface="Calibri" panose="020F0502020204030204"/>
              <a:cs typeface="Calibri"/>
            </a:endParaRPr>
          </a:p>
          <a:p>
            <a:pPr marL="914400" lvl="1"/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9593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Where to Learn More...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Join the </a:t>
            </a:r>
            <a:r>
              <a:rPr lang="en-US" dirty="0">
                <a:ea typeface="+mn-lt"/>
                <a:cs typeface="+mn-lt"/>
                <a:hlinkClick r:id="rId2"/>
              </a:rPr>
              <a:t>Security &amp; Privacy Liaison Community</a:t>
            </a:r>
            <a:r>
              <a:rPr lang="en-US" dirty="0">
                <a:ea typeface="+mn-lt"/>
                <a:cs typeface="+mn-lt"/>
              </a:rPr>
              <a:t> to connect with your colleagues and learn about available resources.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Monthly online meetings: First Thursday of the month at 10 am.</a:t>
            </a:r>
          </a:p>
          <a:p>
            <a:pPr marL="457200" indent="-457200"/>
            <a:endParaRPr lang="en-US" dirty="0">
              <a:solidFill>
                <a:srgbClr val="131F33"/>
              </a:solidFill>
              <a:latin typeface="Georgi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3729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Get in touch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cs typeface="Calibri"/>
                <a:hlinkClick r:id="rId2"/>
              </a:rPr>
              <a:t>AITS Quality Assurance Team</a:t>
            </a:r>
          </a:p>
          <a:p>
            <a:pPr marL="914400" lvl="1" indent="-457200"/>
            <a:r>
              <a:rPr lang="en-US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Email: </a:t>
            </a:r>
            <a:r>
              <a:rPr lang="en-US" dirty="0">
                <a:ea typeface="+mn-lt"/>
                <a:cs typeface="+mn-lt"/>
                <a:hlinkClick r:id="rId3"/>
              </a:rPr>
              <a:t>aitsqavulnerability@uillinois.edu</a:t>
            </a:r>
            <a:endParaRPr lang="en-US" dirty="0">
              <a:solidFill>
                <a:srgbClr val="131F33"/>
              </a:solidFill>
              <a:latin typeface="Georgia"/>
              <a:ea typeface="+mn-lt"/>
              <a:cs typeface="+mn-lt"/>
            </a:endParaRPr>
          </a:p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Development</a:t>
            </a:r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914400" lvl="1"/>
            <a:r>
              <a:rPr lang="en-US" dirty="0">
                <a:latin typeface="Calibri" panose="020F0502020204030204"/>
                <a:cs typeface="Calibri"/>
              </a:rPr>
              <a:t>Email: </a:t>
            </a:r>
            <a:r>
              <a:rPr lang="en-US" dirty="0">
                <a:solidFill>
                  <a:srgbClr val="131F33"/>
                </a:solidFill>
                <a:latin typeface="Georgia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securitysupport@illinois.edu</a:t>
            </a:r>
            <a:endParaRPr lang="en-US" dirty="0">
              <a:latin typeface="Calibri" panose="020F0502020204030204"/>
              <a:cs typeface="Calibri"/>
            </a:endParaRPr>
          </a:p>
          <a:p>
            <a:pPr marL="457200" indent="-457200"/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276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32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/>
              <a:t>Presented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AITS QA Vulnerability Scanning</a:t>
            </a:r>
            <a:endParaRPr lang="en-US" b="1" dirty="0"/>
          </a:p>
          <a:p>
            <a:pPr marL="0" indent="0" algn="ctr">
              <a:buNone/>
            </a:pPr>
            <a:r>
              <a:rPr lang="en-US" dirty="0">
                <a:solidFill>
                  <a:srgbClr val="131F33"/>
                </a:solidFill>
                <a:latin typeface="Georgia"/>
              </a:rPr>
              <a:t>Luke Mesenbring - QA Engineer</a:t>
            </a:r>
            <a:endParaRPr lang="en-US" dirty="0">
              <a:solidFill>
                <a:srgbClr val="131F33"/>
              </a:solidFill>
              <a:latin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31F33"/>
                </a:solidFill>
                <a:latin typeface="Georgia"/>
              </a:rPr>
              <a:t>Calvin Chen – QA Engineer</a:t>
            </a:r>
            <a:endParaRPr lang="en-US" dirty="0">
              <a:solidFill>
                <a:srgbClr val="131F33"/>
              </a:solidFill>
              <a:latin typeface="Calibri" panose="020F0502020204030204"/>
              <a:cs typeface="Calibri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31F33"/>
                </a:solidFill>
                <a:latin typeface="Georgia"/>
              </a:rPr>
              <a:t>Mike Kramer - Assoc. Dir. QA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131F33"/>
                </a:solidFill>
                <a:latin typeface="Georgia"/>
              </a:rPr>
              <a:t>Tech Services Cybersecurity Development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31F33"/>
                </a:solidFill>
                <a:latin typeface="Georgia"/>
              </a:rPr>
              <a:t>David Riddle – Senior Cybersecurity Developer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131F33"/>
                </a:solidFill>
                <a:latin typeface="Georgia"/>
              </a:rPr>
              <a:t>Edward Delaporte – Manager Cybersecurity Dev.</a:t>
            </a:r>
            <a:endParaRPr lang="en-US" dirty="0"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52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AITS Vulnerability Testing Processes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Tech Services Cybersecurity Development Resources </a:t>
            </a:r>
            <a:endParaRPr lang="en-US" dirty="0">
              <a:cs typeface="Calibri" panose="020F0502020204030204"/>
            </a:endParaRPr>
          </a:p>
          <a:p>
            <a:pPr marL="914400" lvl="1"/>
            <a:r>
              <a:rPr lang="en-US" sz="2000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Benefits of CI/CD </a:t>
            </a:r>
          </a:p>
          <a:p>
            <a:pPr marL="914400" lvl="1"/>
            <a:r>
              <a:rPr lang="en-US" sz="2000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Examples</a:t>
            </a:r>
          </a:p>
          <a:p>
            <a:pPr marL="914400" lvl="1"/>
            <a:r>
              <a:rPr lang="en-US" sz="2000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KB Articles</a:t>
            </a:r>
            <a:endParaRPr lang="en-US" sz="2000" dirty="0">
              <a:ea typeface="+mn-lt"/>
              <a:cs typeface="+mn-lt"/>
            </a:endParaRPr>
          </a:p>
          <a:p>
            <a:pPr marL="457200" indent="-457200"/>
            <a:r>
              <a:rPr lang="en-US" dirty="0">
                <a:solidFill>
                  <a:srgbClr val="131F33"/>
                </a:solidFill>
                <a:latin typeface="Georgia"/>
                <a:ea typeface="+mn-lt"/>
                <a:cs typeface="+mn-lt"/>
              </a:rPr>
              <a:t>How to get in touch with our teams</a:t>
            </a:r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457200" indent="-457200"/>
            <a:r>
              <a:rPr lang="en-US" dirty="0">
                <a:ea typeface="+mn-lt"/>
                <a:cs typeface="+mn-lt"/>
              </a:rPr>
              <a:t>Q&amp;A 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672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HCL AppScan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cs typeface="Calibri"/>
              </a:rPr>
              <a:t>Dynamic Application Security Testing (DAST)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Calibri"/>
              </a:rPr>
              <a:t>Tests web apps, web services, and mobile back-ends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Calibri"/>
              </a:rPr>
              <a:t>Incremental scanning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Calibri"/>
              </a:rPr>
              <a:t>Custom and industry standard reporting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cs typeface="Calibri"/>
              </a:rPr>
              <a:t>HCL provides other solutions such as cloud-based scanning, IDE integrations, and endpoint scanning</a:t>
            </a:r>
          </a:p>
          <a:p>
            <a:pPr marL="457200" indent="-45720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7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Risk Assessment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80155"/>
            <a:ext cx="8715736" cy="4360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New applications undergo a Risk Assessment</a:t>
            </a:r>
            <a:endParaRPr lang="en-US" dirty="0">
              <a:cs typeface="Calibri"/>
            </a:endParaRPr>
          </a:p>
          <a:p>
            <a:pPr marL="457200" indent="-457200"/>
            <a:r>
              <a:rPr lang="en-US" dirty="0">
                <a:cs typeface="Calibri"/>
              </a:rPr>
              <a:t>Risk ratings are derived through 4 categories</a:t>
            </a:r>
            <a:endParaRPr lang="en-US" dirty="0"/>
          </a:p>
          <a:p>
            <a:pPr marL="914400" lvl="1" algn="ctr"/>
            <a:endParaRPr lang="en-US" sz="3200" dirty="0">
              <a:latin typeface="Calibri"/>
              <a:cs typeface="Calibri"/>
            </a:endParaRPr>
          </a:p>
          <a:p>
            <a:pPr marL="1371600" lvl="2"/>
            <a:endParaRPr lang="en-US" dirty="0">
              <a:solidFill>
                <a:srgbClr val="131F33"/>
              </a:solidFill>
              <a:latin typeface="Georgia"/>
              <a:cs typeface="Calibri"/>
            </a:endParaRPr>
          </a:p>
          <a:p>
            <a:pPr marL="457200"/>
            <a:endParaRPr lang="en-US" sz="4500" dirty="0">
              <a:cs typeface="Calibri"/>
            </a:endParaRPr>
          </a:p>
          <a:p>
            <a:pPr marL="457200"/>
            <a:endParaRPr lang="en-US" sz="4500" dirty="0">
              <a:cs typeface="Calibri"/>
            </a:endParaRPr>
          </a:p>
          <a:p>
            <a:pPr marL="457200"/>
            <a:endParaRPr lang="en-US" sz="4500" dirty="0">
              <a:cs typeface="Calibri"/>
            </a:endParaRP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58C93E3-3D6B-473B-BAAE-A98009C3C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58949"/>
              </p:ext>
            </p:extLst>
          </p:nvPr>
        </p:nvGraphicFramePr>
        <p:xfrm>
          <a:off x="136950" y="2970747"/>
          <a:ext cx="8889653" cy="2927644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239915">
                  <a:extLst>
                    <a:ext uri="{9D8B030D-6E8A-4147-A177-3AD203B41FA5}">
                      <a16:colId xmlns:a16="http://schemas.microsoft.com/office/drawing/2014/main" val="543710478"/>
                    </a:ext>
                  </a:extLst>
                </a:gridCol>
                <a:gridCol w="1144989">
                  <a:extLst>
                    <a:ext uri="{9D8B030D-6E8A-4147-A177-3AD203B41FA5}">
                      <a16:colId xmlns:a16="http://schemas.microsoft.com/office/drawing/2014/main" val="669714376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2629375846"/>
                    </a:ext>
                  </a:extLst>
                </a:gridCol>
                <a:gridCol w="987594">
                  <a:extLst>
                    <a:ext uri="{9D8B030D-6E8A-4147-A177-3AD203B41FA5}">
                      <a16:colId xmlns:a16="http://schemas.microsoft.com/office/drawing/2014/main" val="94588302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86459172"/>
                    </a:ext>
                  </a:extLst>
                </a:gridCol>
                <a:gridCol w="208418">
                  <a:extLst>
                    <a:ext uri="{9D8B030D-6E8A-4147-A177-3AD203B41FA5}">
                      <a16:colId xmlns:a16="http://schemas.microsoft.com/office/drawing/2014/main" val="3415594493"/>
                    </a:ext>
                  </a:extLst>
                </a:gridCol>
                <a:gridCol w="907214">
                  <a:extLst>
                    <a:ext uri="{9D8B030D-6E8A-4147-A177-3AD203B41FA5}">
                      <a16:colId xmlns:a16="http://schemas.microsoft.com/office/drawing/2014/main" val="397996377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99006065"/>
                    </a:ext>
                  </a:extLst>
                </a:gridCol>
                <a:gridCol w="210312">
                  <a:extLst>
                    <a:ext uri="{9D8B030D-6E8A-4147-A177-3AD203B41FA5}">
                      <a16:colId xmlns:a16="http://schemas.microsoft.com/office/drawing/2014/main" val="3201785408"/>
                    </a:ext>
                  </a:extLst>
                </a:gridCol>
                <a:gridCol w="1237699">
                  <a:extLst>
                    <a:ext uri="{9D8B030D-6E8A-4147-A177-3AD203B41FA5}">
                      <a16:colId xmlns:a16="http://schemas.microsoft.com/office/drawing/2014/main" val="47828084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90206868"/>
                    </a:ext>
                  </a:extLst>
                </a:gridCol>
              </a:tblGrid>
              <a:tr h="35922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Data Classification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Network Scope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User Base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Content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4194034149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High Risk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Any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External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Dynamic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452128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Sensitive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UI Only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Internal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Static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741953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Internal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AITS Only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 Narrow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52100568"/>
                  </a:ext>
                </a:extLst>
              </a:tr>
              <a:tr h="299109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Public 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3733432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936935"/>
                  </a:ext>
                </a:extLst>
              </a:tr>
              <a:tr h="55622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Total Risk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Scan Frequency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39806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16 - 20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 months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19852"/>
                  </a:ext>
                </a:extLst>
              </a:tr>
              <a:tr h="28551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 &lt;16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 months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80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71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Scanning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Scan request received / scan due</a:t>
            </a:r>
            <a:endParaRPr lang="en-US" dirty="0">
              <a:highlight>
                <a:srgbClr val="FFFF00"/>
              </a:highlight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Confirm scan configuration details with dev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Setup scan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Send scan event notice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Perform scan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Investigate any issues found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Generate and provide dev with reports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Log results, rescan as needed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E142B3-C6C2-4C3A-B087-2BAEC6AED9F4}"/>
              </a:ext>
            </a:extLst>
          </p:cNvPr>
          <p:cNvGrpSpPr/>
          <p:nvPr/>
        </p:nvGrpSpPr>
        <p:grpSpPr>
          <a:xfrm>
            <a:off x="6936459" y="1986069"/>
            <a:ext cx="1638421" cy="1685183"/>
            <a:chOff x="1036457" y="3596469"/>
            <a:chExt cx="309624" cy="384775"/>
          </a:xfrm>
        </p:grpSpPr>
        <p:sp>
          <p:nvSpPr>
            <p:cNvPr id="5" name="Freeform 227">
              <a:extLst>
                <a:ext uri="{FF2B5EF4-FFF2-40B4-BE49-F238E27FC236}">
                  <a16:creationId xmlns:a16="http://schemas.microsoft.com/office/drawing/2014/main" id="{1EBF0E90-A29E-4557-AE27-E651E865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62" y="3930140"/>
              <a:ext cx="240484" cy="51104"/>
            </a:xfrm>
            <a:custGeom>
              <a:avLst/>
              <a:gdLst>
                <a:gd name="T0" fmla="*/ 276 w 351"/>
                <a:gd name="T1" fmla="*/ 0 h 75"/>
                <a:gd name="T2" fmla="*/ 74 w 351"/>
                <a:gd name="T3" fmla="*/ 0 h 75"/>
                <a:gd name="T4" fmla="*/ 74 w 351"/>
                <a:gd name="T5" fmla="*/ 0 h 75"/>
                <a:gd name="T6" fmla="*/ 0 w 351"/>
                <a:gd name="T7" fmla="*/ 74 h 75"/>
                <a:gd name="T8" fmla="*/ 350 w 351"/>
                <a:gd name="T9" fmla="*/ 74 h 75"/>
                <a:gd name="T10" fmla="*/ 350 w 351"/>
                <a:gd name="T11" fmla="*/ 74 h 75"/>
                <a:gd name="T12" fmla="*/ 276 w 351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1" h="75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6" name="Freeform 228">
              <a:extLst>
                <a:ext uri="{FF2B5EF4-FFF2-40B4-BE49-F238E27FC236}">
                  <a16:creationId xmlns:a16="http://schemas.microsoft.com/office/drawing/2014/main" id="{DF2CFEFC-9BD6-465A-820B-5A31C75B8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457" y="3698674"/>
              <a:ext cx="78157" cy="219441"/>
            </a:xfrm>
            <a:custGeom>
              <a:avLst/>
              <a:gdLst>
                <a:gd name="T0" fmla="*/ 106 w 116"/>
                <a:gd name="T1" fmla="*/ 319 h 320"/>
                <a:gd name="T2" fmla="*/ 106 w 116"/>
                <a:gd name="T3" fmla="*/ 302 h 320"/>
                <a:gd name="T4" fmla="*/ 106 w 116"/>
                <a:gd name="T5" fmla="*/ 302 h 320"/>
                <a:gd name="T6" fmla="*/ 115 w 116"/>
                <a:gd name="T7" fmla="*/ 269 h 320"/>
                <a:gd name="T8" fmla="*/ 115 w 116"/>
                <a:gd name="T9" fmla="*/ 269 h 320"/>
                <a:gd name="T10" fmla="*/ 48 w 116"/>
                <a:gd name="T11" fmla="*/ 150 h 320"/>
                <a:gd name="T12" fmla="*/ 48 w 116"/>
                <a:gd name="T13" fmla="*/ 150 h 320"/>
                <a:gd name="T14" fmla="*/ 97 w 116"/>
                <a:gd name="T15" fmla="*/ 45 h 320"/>
                <a:gd name="T16" fmla="*/ 97 w 116"/>
                <a:gd name="T17" fmla="*/ 45 h 320"/>
                <a:gd name="T18" fmla="*/ 75 w 116"/>
                <a:gd name="T19" fmla="*/ 0 h 320"/>
                <a:gd name="T20" fmla="*/ 75 w 116"/>
                <a:gd name="T21" fmla="*/ 0 h 320"/>
                <a:gd name="T22" fmla="*/ 0 w 116"/>
                <a:gd name="T23" fmla="*/ 150 h 320"/>
                <a:gd name="T24" fmla="*/ 0 w 116"/>
                <a:gd name="T25" fmla="*/ 150 h 320"/>
                <a:gd name="T26" fmla="*/ 106 w 116"/>
                <a:gd name="T27" fmla="*/ 31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320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7" name="Freeform 229">
              <a:extLst>
                <a:ext uri="{FF2B5EF4-FFF2-40B4-BE49-F238E27FC236}">
                  <a16:creationId xmlns:a16="http://schemas.microsoft.com/office/drawing/2014/main" id="{4EB9B400-5E1D-4A18-871E-5CE19F106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7802" y="3794868"/>
              <a:ext cx="138279" cy="126254"/>
            </a:xfrm>
            <a:custGeom>
              <a:avLst/>
              <a:gdLst>
                <a:gd name="T0" fmla="*/ 200 w 201"/>
                <a:gd name="T1" fmla="*/ 34 h 185"/>
                <a:gd name="T2" fmla="*/ 165 w 201"/>
                <a:gd name="T3" fmla="*/ 0 h 185"/>
                <a:gd name="T4" fmla="*/ 83 w 201"/>
                <a:gd name="T5" fmla="*/ 82 h 185"/>
                <a:gd name="T6" fmla="*/ 89 w 201"/>
                <a:gd name="T7" fmla="*/ 89 h 185"/>
                <a:gd name="T8" fmla="*/ 89 w 201"/>
                <a:gd name="T9" fmla="*/ 89 h 185"/>
                <a:gd name="T10" fmla="*/ 0 w 201"/>
                <a:gd name="T11" fmla="*/ 153 h 185"/>
                <a:gd name="T12" fmla="*/ 0 w 201"/>
                <a:gd name="T13" fmla="*/ 153 h 185"/>
                <a:gd name="T14" fmla="*/ 1 w 201"/>
                <a:gd name="T15" fmla="*/ 162 h 185"/>
                <a:gd name="T16" fmla="*/ 1 w 201"/>
                <a:gd name="T17" fmla="*/ 184 h 185"/>
                <a:gd name="T18" fmla="*/ 1 w 201"/>
                <a:gd name="T19" fmla="*/ 184 h 185"/>
                <a:gd name="T20" fmla="*/ 111 w 201"/>
                <a:gd name="T21" fmla="*/ 111 h 185"/>
                <a:gd name="T22" fmla="*/ 117 w 201"/>
                <a:gd name="T23" fmla="*/ 117 h 185"/>
                <a:gd name="T24" fmla="*/ 200 w 201"/>
                <a:gd name="T25" fmla="*/ 3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1" h="185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8" name="Freeform 230">
              <a:extLst>
                <a:ext uri="{FF2B5EF4-FFF2-40B4-BE49-F238E27FC236}">
                  <a16:creationId xmlns:a16="http://schemas.microsoft.com/office/drawing/2014/main" id="{2B21847E-B8DA-41FA-831B-85A98E39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760" y="3746771"/>
              <a:ext cx="135272" cy="132266"/>
            </a:xfrm>
            <a:custGeom>
              <a:avLst/>
              <a:gdLst>
                <a:gd name="T0" fmla="*/ 7 w 200"/>
                <a:gd name="T1" fmla="*/ 177 h 194"/>
                <a:gd name="T2" fmla="*/ 7 w 200"/>
                <a:gd name="T3" fmla="*/ 177 h 194"/>
                <a:gd name="T4" fmla="*/ 18 w 200"/>
                <a:gd name="T5" fmla="*/ 188 h 194"/>
                <a:gd name="T6" fmla="*/ 22 w 200"/>
                <a:gd name="T7" fmla="*/ 193 h 194"/>
                <a:gd name="T8" fmla="*/ 194 w 200"/>
                <a:gd name="T9" fmla="*/ 25 h 194"/>
                <a:gd name="T10" fmla="*/ 194 w 200"/>
                <a:gd name="T11" fmla="*/ 25 h 194"/>
                <a:gd name="T12" fmla="*/ 199 w 200"/>
                <a:gd name="T13" fmla="*/ 15 h 194"/>
                <a:gd name="T14" fmla="*/ 199 w 200"/>
                <a:gd name="T15" fmla="*/ 15 h 194"/>
                <a:gd name="T16" fmla="*/ 194 w 200"/>
                <a:gd name="T17" fmla="*/ 4 h 194"/>
                <a:gd name="T18" fmla="*/ 194 w 200"/>
                <a:gd name="T19" fmla="*/ 4 h 194"/>
                <a:gd name="T20" fmla="*/ 183 w 200"/>
                <a:gd name="T21" fmla="*/ 0 h 194"/>
                <a:gd name="T22" fmla="*/ 183 w 200"/>
                <a:gd name="T23" fmla="*/ 0 h 194"/>
                <a:gd name="T24" fmla="*/ 173 w 200"/>
                <a:gd name="T25" fmla="*/ 4 h 194"/>
                <a:gd name="T26" fmla="*/ 0 w 200"/>
                <a:gd name="T27" fmla="*/ 172 h 194"/>
                <a:gd name="T28" fmla="*/ 7 w 200"/>
                <a:gd name="T29" fmla="*/ 17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0" h="194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9" name="Freeform 231">
              <a:extLst>
                <a:ext uri="{FF2B5EF4-FFF2-40B4-BE49-F238E27FC236}">
                  <a16:creationId xmlns:a16="http://schemas.microsoft.com/office/drawing/2014/main" id="{804CE797-24C1-4890-948E-F1815ACE5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523" y="3596469"/>
              <a:ext cx="183370" cy="183368"/>
            </a:xfrm>
            <a:custGeom>
              <a:avLst/>
              <a:gdLst>
                <a:gd name="T0" fmla="*/ 41 w 269"/>
                <a:gd name="T1" fmla="*/ 73 h 270"/>
                <a:gd name="T2" fmla="*/ 21 w 269"/>
                <a:gd name="T3" fmla="*/ 93 h 270"/>
                <a:gd name="T4" fmla="*/ 41 w 269"/>
                <a:gd name="T5" fmla="*/ 112 h 270"/>
                <a:gd name="T6" fmla="*/ 41 w 269"/>
                <a:gd name="T7" fmla="*/ 112 h 270"/>
                <a:gd name="T8" fmla="*/ 98 w 269"/>
                <a:gd name="T9" fmla="*/ 94 h 270"/>
                <a:gd name="T10" fmla="*/ 98 w 269"/>
                <a:gd name="T11" fmla="*/ 94 h 270"/>
                <a:gd name="T12" fmla="*/ 139 w 269"/>
                <a:gd name="T13" fmla="*/ 136 h 270"/>
                <a:gd name="T14" fmla="*/ 139 w 269"/>
                <a:gd name="T15" fmla="*/ 136 h 270"/>
                <a:gd name="T16" fmla="*/ 122 w 269"/>
                <a:gd name="T17" fmla="*/ 193 h 270"/>
                <a:gd name="T18" fmla="*/ 158 w 269"/>
                <a:gd name="T19" fmla="*/ 229 h 270"/>
                <a:gd name="T20" fmla="*/ 196 w 269"/>
                <a:gd name="T21" fmla="*/ 256 h 270"/>
                <a:gd name="T22" fmla="*/ 196 w 269"/>
                <a:gd name="T23" fmla="*/ 256 h 270"/>
                <a:gd name="T24" fmla="*/ 205 w 269"/>
                <a:gd name="T25" fmla="*/ 255 h 270"/>
                <a:gd name="T26" fmla="*/ 207 w 269"/>
                <a:gd name="T27" fmla="*/ 252 h 270"/>
                <a:gd name="T28" fmla="*/ 223 w 269"/>
                <a:gd name="T29" fmla="*/ 267 h 270"/>
                <a:gd name="T30" fmla="*/ 223 w 269"/>
                <a:gd name="T31" fmla="*/ 267 h 270"/>
                <a:gd name="T32" fmla="*/ 227 w 269"/>
                <a:gd name="T33" fmla="*/ 267 h 270"/>
                <a:gd name="T34" fmla="*/ 267 w 269"/>
                <a:gd name="T35" fmla="*/ 227 h 270"/>
                <a:gd name="T36" fmla="*/ 267 w 269"/>
                <a:gd name="T37" fmla="*/ 227 h 270"/>
                <a:gd name="T38" fmla="*/ 267 w 269"/>
                <a:gd name="T39" fmla="*/ 222 h 270"/>
                <a:gd name="T40" fmla="*/ 252 w 269"/>
                <a:gd name="T41" fmla="*/ 208 h 270"/>
                <a:gd name="T42" fmla="*/ 255 w 269"/>
                <a:gd name="T43" fmla="*/ 205 h 270"/>
                <a:gd name="T44" fmla="*/ 255 w 269"/>
                <a:gd name="T45" fmla="*/ 205 h 270"/>
                <a:gd name="T46" fmla="*/ 255 w 269"/>
                <a:gd name="T47" fmla="*/ 195 h 270"/>
                <a:gd name="T48" fmla="*/ 229 w 269"/>
                <a:gd name="T49" fmla="*/ 158 h 270"/>
                <a:gd name="T50" fmla="*/ 229 w 269"/>
                <a:gd name="T51" fmla="*/ 158 h 270"/>
                <a:gd name="T52" fmla="*/ 228 w 269"/>
                <a:gd name="T53" fmla="*/ 156 h 270"/>
                <a:gd name="T54" fmla="*/ 93 w 269"/>
                <a:gd name="T55" fmla="*/ 22 h 270"/>
                <a:gd name="T56" fmla="*/ 74 w 269"/>
                <a:gd name="T57" fmla="*/ 40 h 270"/>
                <a:gd name="T58" fmla="*/ 33 w 269"/>
                <a:gd name="T59" fmla="*/ 0 h 270"/>
                <a:gd name="T60" fmla="*/ 0 w 269"/>
                <a:gd name="T61" fmla="*/ 33 h 270"/>
                <a:gd name="T62" fmla="*/ 41 w 269"/>
                <a:gd name="T63" fmla="*/ 74 h 270"/>
                <a:gd name="T64" fmla="*/ 41 w 269"/>
                <a:gd name="T65" fmla="*/ 7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9" h="270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0" name="Freeform 232">
              <a:extLst>
                <a:ext uri="{FF2B5EF4-FFF2-40B4-BE49-F238E27FC236}">
                  <a16:creationId xmlns:a16="http://schemas.microsoft.com/office/drawing/2014/main" id="{CD0C156D-3CB3-4F15-9340-9A5D2D142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20" y="3864007"/>
              <a:ext cx="84170" cy="60121"/>
            </a:xfrm>
            <a:custGeom>
              <a:avLst/>
              <a:gdLst>
                <a:gd name="T0" fmla="*/ 61 w 122"/>
                <a:gd name="T1" fmla="*/ 68 h 88"/>
                <a:gd name="T2" fmla="*/ 61 w 122"/>
                <a:gd name="T3" fmla="*/ 68 h 88"/>
                <a:gd name="T4" fmla="*/ 44 w 122"/>
                <a:gd name="T5" fmla="*/ 51 h 88"/>
                <a:gd name="T6" fmla="*/ 44 w 122"/>
                <a:gd name="T7" fmla="*/ 51 h 88"/>
                <a:gd name="T8" fmla="*/ 61 w 122"/>
                <a:gd name="T9" fmla="*/ 35 h 88"/>
                <a:gd name="T10" fmla="*/ 61 w 122"/>
                <a:gd name="T11" fmla="*/ 35 h 88"/>
                <a:gd name="T12" fmla="*/ 77 w 122"/>
                <a:gd name="T13" fmla="*/ 51 h 88"/>
                <a:gd name="T14" fmla="*/ 77 w 122"/>
                <a:gd name="T15" fmla="*/ 51 h 88"/>
                <a:gd name="T16" fmla="*/ 61 w 122"/>
                <a:gd name="T17" fmla="*/ 68 h 88"/>
                <a:gd name="T18" fmla="*/ 121 w 122"/>
                <a:gd name="T19" fmla="*/ 62 h 88"/>
                <a:gd name="T20" fmla="*/ 121 w 122"/>
                <a:gd name="T21" fmla="*/ 62 h 88"/>
                <a:gd name="T22" fmla="*/ 60 w 122"/>
                <a:gd name="T23" fmla="*/ 0 h 88"/>
                <a:gd name="T24" fmla="*/ 60 w 122"/>
                <a:gd name="T25" fmla="*/ 0 h 88"/>
                <a:gd name="T26" fmla="*/ 0 w 122"/>
                <a:gd name="T27" fmla="*/ 58 h 88"/>
                <a:gd name="T28" fmla="*/ 0 w 122"/>
                <a:gd name="T29" fmla="*/ 87 h 88"/>
                <a:gd name="T30" fmla="*/ 121 w 122"/>
                <a:gd name="T31" fmla="*/ 87 h 88"/>
                <a:gd name="T32" fmla="*/ 121 w 122"/>
                <a:gd name="T33" fmla="*/ 62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" h="88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  <p:sp>
          <p:nvSpPr>
            <p:cNvPr id="11" name="Freeform 233">
              <a:extLst>
                <a:ext uri="{FF2B5EF4-FFF2-40B4-BE49-F238E27FC236}">
                  <a16:creationId xmlns:a16="http://schemas.microsoft.com/office/drawing/2014/main" id="{531BA6A8-D5C9-41C0-8457-62A3277EA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578" y="3665607"/>
              <a:ext cx="63126" cy="63128"/>
            </a:xfrm>
            <a:custGeom>
              <a:avLst/>
              <a:gdLst>
                <a:gd name="T0" fmla="*/ 28 w 91"/>
                <a:gd name="T1" fmla="*/ 45 h 91"/>
                <a:gd name="T2" fmla="*/ 28 w 91"/>
                <a:gd name="T3" fmla="*/ 45 h 91"/>
                <a:gd name="T4" fmla="*/ 45 w 91"/>
                <a:gd name="T5" fmla="*/ 29 h 91"/>
                <a:gd name="T6" fmla="*/ 45 w 91"/>
                <a:gd name="T7" fmla="*/ 29 h 91"/>
                <a:gd name="T8" fmla="*/ 61 w 91"/>
                <a:gd name="T9" fmla="*/ 45 h 91"/>
                <a:gd name="T10" fmla="*/ 61 w 91"/>
                <a:gd name="T11" fmla="*/ 45 h 91"/>
                <a:gd name="T12" fmla="*/ 45 w 91"/>
                <a:gd name="T13" fmla="*/ 62 h 91"/>
                <a:gd name="T14" fmla="*/ 45 w 91"/>
                <a:gd name="T15" fmla="*/ 62 h 91"/>
                <a:gd name="T16" fmla="*/ 28 w 91"/>
                <a:gd name="T17" fmla="*/ 45 h 91"/>
                <a:gd name="T18" fmla="*/ 90 w 91"/>
                <a:gd name="T19" fmla="*/ 45 h 91"/>
                <a:gd name="T20" fmla="*/ 90 w 91"/>
                <a:gd name="T21" fmla="*/ 45 h 91"/>
                <a:gd name="T22" fmla="*/ 45 w 91"/>
                <a:gd name="T23" fmla="*/ 0 h 91"/>
                <a:gd name="T24" fmla="*/ 45 w 91"/>
                <a:gd name="T25" fmla="*/ 0 h 91"/>
                <a:gd name="T26" fmla="*/ 0 w 91"/>
                <a:gd name="T27" fmla="*/ 45 h 91"/>
                <a:gd name="T28" fmla="*/ 0 w 91"/>
                <a:gd name="T29" fmla="*/ 45 h 91"/>
                <a:gd name="T30" fmla="*/ 45 w 91"/>
                <a:gd name="T31" fmla="*/ 90 h 91"/>
                <a:gd name="T32" fmla="*/ 45 w 91"/>
                <a:gd name="T33" fmla="*/ 90 h 91"/>
                <a:gd name="T34" fmla="*/ 90 w 91"/>
                <a:gd name="T35" fmla="*/ 4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225"/>
            </a:p>
          </p:txBody>
        </p:sp>
      </p:grpSp>
    </p:spTree>
    <p:extLst>
      <p:ext uri="{BB962C8B-B14F-4D97-AF65-F5344CB8AC3E}">
        <p14:creationId xmlns:p14="http://schemas.microsoft.com/office/powerpoint/2010/main" val="63171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Review &amp; Remediation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6770" y="1690689"/>
            <a:ext cx="8715736" cy="3625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dirty="0">
                <a:ea typeface="+mn-lt"/>
                <a:cs typeface="+mn-lt"/>
              </a:rPr>
              <a:t>Developers utilize AppScan reports to investigate and remediate issues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Additional scans may be requested to test implemented fixes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Outstanding issues are reviewed with managers in a monthly meeting</a:t>
            </a:r>
          </a:p>
          <a:p>
            <a:pPr marL="457200" indent="-457200">
              <a:buFont typeface="Arial,Sans-Serif"/>
              <a:buChar char="•"/>
            </a:pPr>
            <a:r>
              <a:rPr lang="en-US" dirty="0">
                <a:cs typeface="Calibri"/>
              </a:rPr>
              <a:t>HCL (vendor) provides customer support for application questions, issues, and ideas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7121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Cybersecurity for Developers</a:t>
            </a:r>
            <a:endParaRPr lang="en-US" b="0" dirty="0">
              <a:latin typeface="Georgia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92" y="1347298"/>
            <a:ext cx="8715736" cy="947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31F33"/>
                </a:solidFill>
                <a:latin typeface="Georgia"/>
                <a:cs typeface="Calibri"/>
              </a:rPr>
              <a:t>Feedback drives better agility and cybersecurity outcomes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4AA00FD-4097-4F3A-ABF4-29EE605C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13" y="2249181"/>
            <a:ext cx="6412573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01B7-B94D-144E-BD32-1361BF0BF2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6770" y="365126"/>
            <a:ext cx="8715736" cy="1325563"/>
          </a:xfrm>
        </p:spPr>
        <p:txBody>
          <a:bodyPr/>
          <a:lstStyle/>
          <a:p>
            <a:r>
              <a:rPr lang="en-US" dirty="0">
                <a:latin typeface="Georgia"/>
              </a:rPr>
              <a:t>Build from pipelines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001E-73E3-7042-A59A-A694342BC1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6392" y="1347298"/>
            <a:ext cx="8715736" cy="947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31F33"/>
                </a:solidFill>
                <a:latin typeface="Georgia"/>
                <a:cs typeface="Calibri"/>
              </a:rPr>
              <a:t>CI/CD can automatically gather and present feedback: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183ECB-ABB4-4F71-99A8-4147550BF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740" y="2153322"/>
            <a:ext cx="5205800" cy="35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44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7" id="{275ABE5C-1CCE-5D45-A665-9714A7D5390C}" vid="{54C2D45B-048D-6240-93B4-1F8E18AD0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PowerPoint-Blue-standard</Template>
  <TotalTime>34</TotalTime>
  <Words>650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Arial,Sans-Serif</vt:lpstr>
      <vt:lpstr>Calibri</vt:lpstr>
      <vt:lpstr>Georgia</vt:lpstr>
      <vt:lpstr>Ubuntu Mono</vt:lpstr>
      <vt:lpstr>Custom Design</vt:lpstr>
      <vt:lpstr>Web Application Vulnerability Scanning</vt:lpstr>
      <vt:lpstr>Presented By:</vt:lpstr>
      <vt:lpstr>Overview</vt:lpstr>
      <vt:lpstr>HCL AppScan</vt:lpstr>
      <vt:lpstr>Risk Assessment Process</vt:lpstr>
      <vt:lpstr>Scanning Process</vt:lpstr>
      <vt:lpstr>Review &amp; Remediation</vt:lpstr>
      <vt:lpstr>Cybersecurity for Developers </vt:lpstr>
      <vt:lpstr>Build from pipelines</vt:lpstr>
      <vt:lpstr>Example GitHub Action</vt:lpstr>
      <vt:lpstr>Example Integration Test </vt:lpstr>
      <vt:lpstr>How to?</vt:lpstr>
      <vt:lpstr>Where to Learn More...</vt:lpstr>
      <vt:lpstr>Get in touch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Delaporte, Edward Charles</dc:creator>
  <cp:lastModifiedBy>Kramer, Michael E</cp:lastModifiedBy>
  <cp:revision>656</cp:revision>
  <dcterms:created xsi:type="dcterms:W3CDTF">2022-02-10T15:54:15Z</dcterms:created>
  <dcterms:modified xsi:type="dcterms:W3CDTF">2022-05-03T01:41:26Z</dcterms:modified>
</cp:coreProperties>
</file>