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A6FF25-80C2-41CA-B7D6-81F26129589F}"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1DF30-A982-44BD-96E3-C7A71358969A}" type="slidenum">
              <a:rPr lang="en-US" smtClean="0"/>
              <a:t>‹#›</a:t>
            </a:fld>
            <a:endParaRPr lang="en-US"/>
          </a:p>
        </p:txBody>
      </p:sp>
    </p:spTree>
    <p:extLst>
      <p:ext uri="{BB962C8B-B14F-4D97-AF65-F5344CB8AC3E}">
        <p14:creationId xmlns:p14="http://schemas.microsoft.com/office/powerpoint/2010/main" val="3272681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A6FF25-80C2-41CA-B7D6-81F26129589F}"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1DF30-A982-44BD-96E3-C7A71358969A}" type="slidenum">
              <a:rPr lang="en-US" smtClean="0"/>
              <a:t>‹#›</a:t>
            </a:fld>
            <a:endParaRPr lang="en-US"/>
          </a:p>
        </p:txBody>
      </p:sp>
    </p:spTree>
    <p:extLst>
      <p:ext uri="{BB962C8B-B14F-4D97-AF65-F5344CB8AC3E}">
        <p14:creationId xmlns:p14="http://schemas.microsoft.com/office/powerpoint/2010/main" val="1108665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A6FF25-80C2-41CA-B7D6-81F26129589F}"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1DF30-A982-44BD-96E3-C7A71358969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8566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A6FF25-80C2-41CA-B7D6-81F26129589F}"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1DF30-A982-44BD-96E3-C7A71358969A}" type="slidenum">
              <a:rPr lang="en-US" smtClean="0"/>
              <a:t>‹#›</a:t>
            </a:fld>
            <a:endParaRPr lang="en-US"/>
          </a:p>
        </p:txBody>
      </p:sp>
    </p:spTree>
    <p:extLst>
      <p:ext uri="{BB962C8B-B14F-4D97-AF65-F5344CB8AC3E}">
        <p14:creationId xmlns:p14="http://schemas.microsoft.com/office/powerpoint/2010/main" val="109353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A6FF25-80C2-41CA-B7D6-81F26129589F}"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1DF30-A982-44BD-96E3-C7A71358969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0258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A6FF25-80C2-41CA-B7D6-81F26129589F}"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1DF30-A982-44BD-96E3-C7A71358969A}" type="slidenum">
              <a:rPr lang="en-US" smtClean="0"/>
              <a:t>‹#›</a:t>
            </a:fld>
            <a:endParaRPr lang="en-US"/>
          </a:p>
        </p:txBody>
      </p:sp>
    </p:spTree>
    <p:extLst>
      <p:ext uri="{BB962C8B-B14F-4D97-AF65-F5344CB8AC3E}">
        <p14:creationId xmlns:p14="http://schemas.microsoft.com/office/powerpoint/2010/main" val="2356679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A6FF25-80C2-41CA-B7D6-81F26129589F}"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1DF30-A982-44BD-96E3-C7A71358969A}" type="slidenum">
              <a:rPr lang="en-US" smtClean="0"/>
              <a:t>‹#›</a:t>
            </a:fld>
            <a:endParaRPr lang="en-US"/>
          </a:p>
        </p:txBody>
      </p:sp>
    </p:spTree>
    <p:extLst>
      <p:ext uri="{BB962C8B-B14F-4D97-AF65-F5344CB8AC3E}">
        <p14:creationId xmlns:p14="http://schemas.microsoft.com/office/powerpoint/2010/main" val="759308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A6FF25-80C2-41CA-B7D6-81F26129589F}"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1DF30-A982-44BD-96E3-C7A71358969A}" type="slidenum">
              <a:rPr lang="en-US" smtClean="0"/>
              <a:t>‹#›</a:t>
            </a:fld>
            <a:endParaRPr lang="en-US"/>
          </a:p>
        </p:txBody>
      </p:sp>
    </p:spTree>
    <p:extLst>
      <p:ext uri="{BB962C8B-B14F-4D97-AF65-F5344CB8AC3E}">
        <p14:creationId xmlns:p14="http://schemas.microsoft.com/office/powerpoint/2010/main" val="235649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A6FF25-80C2-41CA-B7D6-81F26129589F}"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1DF30-A982-44BD-96E3-C7A71358969A}" type="slidenum">
              <a:rPr lang="en-US" smtClean="0"/>
              <a:t>‹#›</a:t>
            </a:fld>
            <a:endParaRPr lang="en-US"/>
          </a:p>
        </p:txBody>
      </p:sp>
    </p:spTree>
    <p:extLst>
      <p:ext uri="{BB962C8B-B14F-4D97-AF65-F5344CB8AC3E}">
        <p14:creationId xmlns:p14="http://schemas.microsoft.com/office/powerpoint/2010/main" val="192382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A6FF25-80C2-41CA-B7D6-81F26129589F}"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1DF30-A982-44BD-96E3-C7A71358969A}" type="slidenum">
              <a:rPr lang="en-US" smtClean="0"/>
              <a:t>‹#›</a:t>
            </a:fld>
            <a:endParaRPr lang="en-US"/>
          </a:p>
        </p:txBody>
      </p:sp>
    </p:spTree>
    <p:extLst>
      <p:ext uri="{BB962C8B-B14F-4D97-AF65-F5344CB8AC3E}">
        <p14:creationId xmlns:p14="http://schemas.microsoft.com/office/powerpoint/2010/main" val="24104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A6FF25-80C2-41CA-B7D6-81F26129589F}" type="datetimeFigureOut">
              <a:rPr lang="en-US" smtClean="0"/>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1DF30-A982-44BD-96E3-C7A71358969A}" type="slidenum">
              <a:rPr lang="en-US" smtClean="0"/>
              <a:t>‹#›</a:t>
            </a:fld>
            <a:endParaRPr lang="en-US"/>
          </a:p>
        </p:txBody>
      </p:sp>
    </p:spTree>
    <p:extLst>
      <p:ext uri="{BB962C8B-B14F-4D97-AF65-F5344CB8AC3E}">
        <p14:creationId xmlns:p14="http://schemas.microsoft.com/office/powerpoint/2010/main" val="3822287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A6FF25-80C2-41CA-B7D6-81F26129589F}" type="datetimeFigureOut">
              <a:rPr lang="en-US" smtClean="0"/>
              <a:t>9/25/2021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81DF30-A982-44BD-96E3-C7A71358969A}" type="slidenum">
              <a:rPr lang="en-US" smtClean="0"/>
              <a:t>‹#›</a:t>
            </a:fld>
            <a:endParaRPr lang="en-US"/>
          </a:p>
        </p:txBody>
      </p:sp>
    </p:spTree>
    <p:extLst>
      <p:ext uri="{BB962C8B-B14F-4D97-AF65-F5344CB8AC3E}">
        <p14:creationId xmlns:p14="http://schemas.microsoft.com/office/powerpoint/2010/main" val="2741723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A6FF25-80C2-41CA-B7D6-81F26129589F}" type="datetimeFigureOut">
              <a:rPr lang="en-US" smtClean="0"/>
              <a:t>9/25/2021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81DF30-A982-44BD-96E3-C7A71358969A}" type="slidenum">
              <a:rPr lang="en-US" smtClean="0"/>
              <a:t>‹#›</a:t>
            </a:fld>
            <a:endParaRPr lang="en-US"/>
          </a:p>
        </p:txBody>
      </p:sp>
    </p:spTree>
    <p:extLst>
      <p:ext uri="{BB962C8B-B14F-4D97-AF65-F5344CB8AC3E}">
        <p14:creationId xmlns:p14="http://schemas.microsoft.com/office/powerpoint/2010/main" val="966643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A6FF25-80C2-41CA-B7D6-81F26129589F}" type="datetimeFigureOut">
              <a:rPr lang="en-US" smtClean="0"/>
              <a:t>9/25/2021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81DF30-A982-44BD-96E3-C7A71358969A}" type="slidenum">
              <a:rPr lang="en-US" smtClean="0"/>
              <a:t>‹#›</a:t>
            </a:fld>
            <a:endParaRPr lang="en-US"/>
          </a:p>
        </p:txBody>
      </p:sp>
    </p:spTree>
    <p:extLst>
      <p:ext uri="{BB962C8B-B14F-4D97-AF65-F5344CB8AC3E}">
        <p14:creationId xmlns:p14="http://schemas.microsoft.com/office/powerpoint/2010/main" val="2441317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A6FF25-80C2-41CA-B7D6-81F26129589F}" type="datetimeFigureOut">
              <a:rPr lang="en-US" smtClean="0"/>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1DF30-A982-44BD-96E3-C7A71358969A}" type="slidenum">
              <a:rPr lang="en-US" smtClean="0"/>
              <a:t>‹#›</a:t>
            </a:fld>
            <a:endParaRPr lang="en-US"/>
          </a:p>
        </p:txBody>
      </p:sp>
    </p:spTree>
    <p:extLst>
      <p:ext uri="{BB962C8B-B14F-4D97-AF65-F5344CB8AC3E}">
        <p14:creationId xmlns:p14="http://schemas.microsoft.com/office/powerpoint/2010/main" val="1089346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A6FF25-80C2-41CA-B7D6-81F26129589F}" type="datetimeFigureOut">
              <a:rPr lang="en-US" smtClean="0"/>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1DF30-A982-44BD-96E3-C7A71358969A}" type="slidenum">
              <a:rPr lang="en-US" smtClean="0"/>
              <a:t>‹#›</a:t>
            </a:fld>
            <a:endParaRPr lang="en-US"/>
          </a:p>
        </p:txBody>
      </p:sp>
    </p:spTree>
    <p:extLst>
      <p:ext uri="{BB962C8B-B14F-4D97-AF65-F5344CB8AC3E}">
        <p14:creationId xmlns:p14="http://schemas.microsoft.com/office/powerpoint/2010/main" val="289337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A6FF25-80C2-41CA-B7D6-81F26129589F}" type="datetimeFigureOut">
              <a:rPr lang="en-US" smtClean="0"/>
              <a:t>9/25/2021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81DF30-A982-44BD-96E3-C7A71358969A}" type="slidenum">
              <a:rPr lang="en-US" smtClean="0"/>
              <a:t>‹#›</a:t>
            </a:fld>
            <a:endParaRPr lang="en-US"/>
          </a:p>
        </p:txBody>
      </p:sp>
    </p:spTree>
    <p:extLst>
      <p:ext uri="{BB962C8B-B14F-4D97-AF65-F5344CB8AC3E}">
        <p14:creationId xmlns:p14="http://schemas.microsoft.com/office/powerpoint/2010/main" val="42592480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7" y="1149531"/>
            <a:ext cx="7766936" cy="3998201"/>
          </a:xfrm>
        </p:spPr>
        <p:txBody>
          <a:bodyPr/>
          <a:lstStyle/>
          <a:p>
            <a:pPr algn="ctr"/>
            <a:r>
              <a:rPr lang="en-US" dirty="0" smtClean="0"/>
              <a:t>SCS101 INTRODUCTION TO COMPUTER PROGRAMMING</a:t>
            </a:r>
          </a:p>
          <a:p>
            <a:pPr algn="ctr"/>
            <a:r>
              <a:rPr lang="en-US" dirty="0" smtClean="0"/>
              <a:t>Lecture one </a:t>
            </a:r>
          </a:p>
          <a:p>
            <a:pPr algn="ctr"/>
            <a:endParaRPr lang="en-US" dirty="0"/>
          </a:p>
          <a:p>
            <a:pPr algn="ctr"/>
            <a:r>
              <a:rPr lang="en-US" dirty="0" smtClean="0"/>
              <a:t>Introduction  to Programming</a:t>
            </a:r>
          </a:p>
          <a:p>
            <a:pPr algn="ctr"/>
            <a:endParaRPr lang="en-US" dirty="0"/>
          </a:p>
          <a:p>
            <a:pPr algn="ctr"/>
            <a:endParaRPr lang="en-US" dirty="0" smtClean="0"/>
          </a:p>
          <a:p>
            <a:pPr algn="ctr"/>
            <a:endParaRPr lang="en-US" dirty="0"/>
          </a:p>
          <a:p>
            <a:pPr algn="ctr"/>
            <a:endParaRPr lang="en-US" dirty="0" smtClean="0"/>
          </a:p>
          <a:p>
            <a:pPr algn="ctr"/>
            <a:r>
              <a:rPr lang="en-US" dirty="0" smtClean="0"/>
              <a:t>Prepared by: </a:t>
            </a:r>
            <a:r>
              <a:rPr lang="en-US" i="1" dirty="0" smtClean="0"/>
              <a:t>Nekesa</a:t>
            </a:r>
          </a:p>
        </p:txBody>
      </p:sp>
    </p:spTree>
    <p:extLst>
      <p:ext uri="{BB962C8B-B14F-4D97-AF65-F5344CB8AC3E}">
        <p14:creationId xmlns:p14="http://schemas.microsoft.com/office/powerpoint/2010/main" val="2951816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5063"/>
          </a:xfrm>
        </p:spPr>
        <p:txBody>
          <a:bodyPr/>
          <a:lstStyle/>
          <a:p>
            <a:r>
              <a:rPr lang="en-US" dirty="0" smtClean="0"/>
              <a:t>Cont.</a:t>
            </a:r>
            <a:endParaRPr lang="en-US" dirty="0"/>
          </a:p>
        </p:txBody>
      </p:sp>
      <p:sp>
        <p:nvSpPr>
          <p:cNvPr id="3" name="Content Placeholder 2"/>
          <p:cNvSpPr>
            <a:spLocks noGrp="1"/>
          </p:cNvSpPr>
          <p:nvPr>
            <p:ph idx="1"/>
          </p:nvPr>
        </p:nvSpPr>
        <p:spPr>
          <a:xfrm>
            <a:off x="677334" y="1515291"/>
            <a:ext cx="8596668" cy="4526071"/>
          </a:xfrm>
        </p:spPr>
        <p:txBody>
          <a:bodyPr/>
          <a:lstStyle/>
          <a:p>
            <a:pPr marL="0" indent="0">
              <a:buNone/>
            </a:pPr>
            <a:r>
              <a:rPr lang="en-US" b="1" dirty="0">
                <a:solidFill>
                  <a:schemeClr val="accent2"/>
                </a:solidFill>
              </a:rPr>
              <a:t>Points to note.</a:t>
            </a:r>
            <a:endParaRPr lang="en-US" dirty="0">
              <a:solidFill>
                <a:schemeClr val="accent2"/>
              </a:solidFill>
            </a:endParaRPr>
          </a:p>
          <a:p>
            <a:r>
              <a:rPr lang="en-US" dirty="0"/>
              <a:t> </a:t>
            </a:r>
            <a:r>
              <a:rPr lang="en-US" dirty="0" smtClean="0"/>
              <a:t>The </a:t>
            </a:r>
            <a:r>
              <a:rPr lang="en-US" dirty="0"/>
              <a:t>job of a Compiler is much more difficult than that of an Assembler in that, a single statement in a high-level language is equivalent to many machine instructions.</a:t>
            </a:r>
          </a:p>
          <a:p>
            <a:r>
              <a:rPr lang="en-US" dirty="0"/>
              <a:t> </a:t>
            </a:r>
            <a:r>
              <a:rPr lang="en-US" dirty="0" smtClean="0"/>
              <a:t>The </a:t>
            </a:r>
            <a:r>
              <a:rPr lang="en-US" dirty="0"/>
              <a:t>format of an Assembly instruction is fairly fixed, while high-level languages give a lot of freedom in the way the programmer writes statements.</a:t>
            </a:r>
          </a:p>
          <a:p>
            <a:endParaRPr lang="en-US" dirty="0"/>
          </a:p>
        </p:txBody>
      </p:sp>
    </p:spTree>
    <p:extLst>
      <p:ext uri="{BB962C8B-B14F-4D97-AF65-F5344CB8AC3E}">
        <p14:creationId xmlns:p14="http://schemas.microsoft.com/office/powerpoint/2010/main" val="1374329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7384"/>
            <a:ext cx="8596668" cy="613953"/>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677334" y="1175657"/>
            <a:ext cx="8596668" cy="4865705"/>
          </a:xfrm>
        </p:spPr>
        <p:txBody>
          <a:bodyPr>
            <a:normAutofit/>
          </a:bodyPr>
          <a:lstStyle/>
          <a:p>
            <a:pPr marL="0" indent="0">
              <a:buNone/>
            </a:pPr>
            <a:r>
              <a:rPr lang="en-US" b="1" dirty="0">
                <a:solidFill>
                  <a:schemeClr val="accent2"/>
                </a:solidFill>
              </a:rPr>
              <a:t>Functions of a compiler</a:t>
            </a:r>
            <a:endParaRPr lang="en-US" dirty="0">
              <a:solidFill>
                <a:schemeClr val="accent2"/>
              </a:solidFill>
            </a:endParaRPr>
          </a:p>
          <a:p>
            <a:pPr marL="0" indent="0">
              <a:buNone/>
            </a:pPr>
            <a:r>
              <a:rPr lang="en-US" dirty="0" smtClean="0"/>
              <a:t>A </a:t>
            </a:r>
            <a:r>
              <a:rPr lang="en-US" dirty="0"/>
              <a:t>Compiler performs the following tasks during the compilation process:</a:t>
            </a:r>
          </a:p>
          <a:p>
            <a:r>
              <a:rPr lang="en-US" dirty="0"/>
              <a:t> </a:t>
            </a:r>
            <a:r>
              <a:rPr lang="en-US" dirty="0" smtClean="0"/>
              <a:t>It </a:t>
            </a:r>
            <a:r>
              <a:rPr lang="en-US" dirty="0"/>
              <a:t>identifies the proper order of processing, so as to execute the process as fast as possible &amp; minimize the storage space required in memory.</a:t>
            </a:r>
          </a:p>
          <a:p>
            <a:r>
              <a:rPr lang="en-US" dirty="0"/>
              <a:t> </a:t>
            </a:r>
            <a:r>
              <a:rPr lang="en-US" dirty="0" smtClean="0"/>
              <a:t>It </a:t>
            </a:r>
            <a:r>
              <a:rPr lang="en-US" dirty="0"/>
              <a:t>allocates space in memory for the storage locations defined in the program to be executed.</a:t>
            </a:r>
          </a:p>
          <a:p>
            <a:r>
              <a:rPr lang="en-US" dirty="0"/>
              <a:t> </a:t>
            </a:r>
            <a:r>
              <a:rPr lang="en-US" dirty="0" smtClean="0"/>
              <a:t>It </a:t>
            </a:r>
            <a:r>
              <a:rPr lang="en-US" dirty="0"/>
              <a:t>reads each line of the source program &amp; converts it into machine language.</a:t>
            </a:r>
          </a:p>
          <a:p>
            <a:r>
              <a:rPr lang="en-US" dirty="0"/>
              <a:t> </a:t>
            </a:r>
            <a:r>
              <a:rPr lang="en-US" dirty="0" smtClean="0"/>
              <a:t>It </a:t>
            </a:r>
            <a:r>
              <a:rPr lang="en-US" dirty="0"/>
              <a:t>checks for </a:t>
            </a:r>
            <a:r>
              <a:rPr lang="en-US" b="1" dirty="0"/>
              <a:t>Syntax errors</a:t>
            </a:r>
            <a:r>
              <a:rPr lang="en-US" dirty="0"/>
              <a:t> in a program (i.e., statements which do not conform to the grammatical rules of the language).  If there are no syntax errors, it generates machine code equivalent to the given program</a:t>
            </a:r>
            <a:r>
              <a:rPr lang="en-US" dirty="0" smtClean="0"/>
              <a:t>.</a:t>
            </a:r>
            <a:r>
              <a:rPr lang="en-US" dirty="0"/>
              <a:t> </a:t>
            </a:r>
            <a:endParaRPr lang="en-US" dirty="0" smtClean="0"/>
          </a:p>
          <a:p>
            <a:r>
              <a:rPr lang="en-US" dirty="0" smtClean="0"/>
              <a:t>It </a:t>
            </a:r>
            <a:r>
              <a:rPr lang="en-US" dirty="0"/>
              <a:t>combines the program (machine) code generated with the appropriate subroutines from the library.</a:t>
            </a:r>
          </a:p>
          <a:p>
            <a:pPr lvl="0"/>
            <a:r>
              <a:rPr lang="en-US" dirty="0"/>
              <a:t>It produces a listing of the program, indicating errors, if any.</a:t>
            </a:r>
          </a:p>
          <a:p>
            <a:pPr marL="0" indent="0">
              <a:buNone/>
            </a:pPr>
            <a:endParaRPr lang="en-US" dirty="0"/>
          </a:p>
        </p:txBody>
      </p:sp>
    </p:spTree>
    <p:extLst>
      <p:ext uri="{BB962C8B-B14F-4D97-AF65-F5344CB8AC3E}">
        <p14:creationId xmlns:p14="http://schemas.microsoft.com/office/powerpoint/2010/main" val="1109129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426720"/>
            <a:ext cx="9064996" cy="775063"/>
          </a:xfrm>
        </p:spPr>
        <p:txBody>
          <a:bodyPr>
            <a:normAutofit/>
          </a:bodyPr>
          <a:lstStyle/>
          <a:p>
            <a:r>
              <a:rPr lang="en-US" sz="2800" b="1" dirty="0"/>
              <a:t>Differences between Compilers and Interpreters</a:t>
            </a:r>
            <a:endParaRPr lang="en-US" sz="2800" dirty="0"/>
          </a:p>
        </p:txBody>
      </p:sp>
      <p:graphicFrame>
        <p:nvGraphicFramePr>
          <p:cNvPr id="4" name="Content Placeholder 3"/>
          <p:cNvGraphicFramePr>
            <a:graphicFrameLocks noGrp="1"/>
          </p:cNvGraphicFramePr>
          <p:nvPr>
            <p:ph idx="1"/>
          </p:nvPr>
        </p:nvGraphicFramePr>
        <p:xfrm>
          <a:off x="768984" y="1310640"/>
          <a:ext cx="8414070" cy="4648200"/>
        </p:xfrm>
        <a:graphic>
          <a:graphicData uri="http://schemas.openxmlformats.org/drawingml/2006/table">
            <a:tbl>
              <a:tblPr firstRow="1" firstCol="1" lastRow="1" lastCol="1" bandRow="1" bandCol="1">
                <a:tableStyleId>{5C22544A-7EE6-4342-B048-85BDC9FD1C3A}</a:tableStyleId>
              </a:tblPr>
              <a:tblGrid>
                <a:gridCol w="4207035">
                  <a:extLst>
                    <a:ext uri="{9D8B030D-6E8A-4147-A177-3AD203B41FA5}">
                      <a16:colId xmlns="" xmlns:a16="http://schemas.microsoft.com/office/drawing/2014/main" val="346570076"/>
                    </a:ext>
                  </a:extLst>
                </a:gridCol>
                <a:gridCol w="4207035">
                  <a:extLst>
                    <a:ext uri="{9D8B030D-6E8A-4147-A177-3AD203B41FA5}">
                      <a16:colId xmlns="" xmlns:a16="http://schemas.microsoft.com/office/drawing/2014/main" val="1909313658"/>
                    </a:ext>
                  </a:extLst>
                </a:gridCol>
              </a:tblGrid>
              <a:tr h="0">
                <a:tc>
                  <a:txBody>
                    <a:bodyPr/>
                    <a:lstStyle/>
                    <a:p>
                      <a:pPr marL="0" marR="0">
                        <a:spcBef>
                          <a:spcPts val="0"/>
                        </a:spcBef>
                        <a:spcAft>
                          <a:spcPts val="0"/>
                        </a:spcAft>
                      </a:pPr>
                      <a:r>
                        <a:rPr lang="en-US" sz="1300">
                          <a:effectLst/>
                        </a:rPr>
                        <a:t>Interpreter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Compiler</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62615981"/>
                  </a:ext>
                </a:extLst>
              </a:tr>
              <a:tr h="0">
                <a:tc>
                  <a:txBody>
                    <a:bodyPr/>
                    <a:lstStyle/>
                    <a:p>
                      <a:pPr marL="342900" marR="0" lvl="0" indent="-342900">
                        <a:spcBef>
                          <a:spcPts val="0"/>
                        </a:spcBef>
                        <a:spcAft>
                          <a:spcPts val="0"/>
                        </a:spcAft>
                        <a:buFont typeface="+mj-lt"/>
                        <a:buAutoNum type="arabicPeriod"/>
                        <a:tabLst>
                          <a:tab pos="137160" algn="l"/>
                        </a:tabLst>
                      </a:pPr>
                      <a:r>
                        <a:rPr lang="en-US" sz="1200">
                          <a:effectLst/>
                        </a:rPr>
                        <a:t>Translates &amp; executes each statement of the source code one at a time.</a:t>
                      </a:r>
                    </a:p>
                    <a:p>
                      <a:pPr marL="0" marR="0">
                        <a:spcBef>
                          <a:spcPts val="0"/>
                        </a:spcBef>
                        <a:spcAft>
                          <a:spcPts val="0"/>
                        </a:spcAft>
                      </a:pPr>
                      <a:r>
                        <a:rPr lang="en-US" sz="600">
                          <a:effectLst/>
                        </a:rPr>
                        <a:t> </a:t>
                      </a:r>
                      <a:endParaRPr lang="en-US" sz="1200">
                        <a:effectLst/>
                      </a:endParaRPr>
                    </a:p>
                    <a:p>
                      <a:pPr marL="168910" marR="0">
                        <a:spcBef>
                          <a:spcPts val="0"/>
                        </a:spcBef>
                        <a:spcAft>
                          <a:spcPts val="0"/>
                        </a:spcAft>
                      </a:pPr>
                      <a:r>
                        <a:rPr lang="en-US" sz="1200">
                          <a:effectLst/>
                        </a:rPr>
                        <a:t>The source code instruction is translated &amp; immediately obeyed by the computer hardware before the next instruction can be translated.</a:t>
                      </a:r>
                    </a:p>
                    <a:p>
                      <a:pPr marL="168910" marR="0">
                        <a:spcBef>
                          <a:spcPts val="0"/>
                        </a:spcBef>
                        <a:spcAft>
                          <a:spcPts val="0"/>
                        </a:spcAft>
                      </a:pPr>
                      <a:r>
                        <a:rPr lang="en-US" sz="1200">
                          <a:effectLst/>
                        </a:rPr>
                        <a:t>(Translation &amp; execution go together).</a:t>
                      </a:r>
                    </a:p>
                    <a:p>
                      <a:pPr marL="0" marR="0">
                        <a:spcBef>
                          <a:spcPts val="0"/>
                        </a:spcBef>
                        <a:spcAft>
                          <a:spcPts val="0"/>
                        </a:spcAft>
                      </a:pPr>
                      <a:r>
                        <a:rPr lang="en-US" sz="500">
                          <a:effectLst/>
                        </a:rPr>
                        <a:t> </a:t>
                      </a:r>
                      <a:endParaRPr lang="en-US" sz="1200">
                        <a:effectLst/>
                      </a:endParaRPr>
                    </a:p>
                    <a:p>
                      <a:pPr marL="0" marR="0">
                        <a:spcBef>
                          <a:spcPts val="0"/>
                        </a:spcBef>
                        <a:spcAft>
                          <a:spcPts val="0"/>
                        </a:spcAft>
                      </a:pPr>
                      <a:r>
                        <a:rPr lang="en-US" sz="500">
                          <a:effectLst/>
                        </a:rPr>
                        <a:t> </a:t>
                      </a:r>
                      <a:endParaRPr lang="en-US" sz="1200">
                        <a:effectLst/>
                      </a:endParaRPr>
                    </a:p>
                    <a:p>
                      <a:pPr marL="0" marR="0">
                        <a:spcBef>
                          <a:spcPts val="0"/>
                        </a:spcBef>
                        <a:spcAft>
                          <a:spcPts val="0"/>
                        </a:spcAft>
                      </a:pPr>
                      <a:r>
                        <a:rPr lang="en-US" sz="500">
                          <a:effectLst/>
                        </a:rPr>
                        <a:t> </a:t>
                      </a:r>
                      <a:endParaRPr lang="en-US" sz="1200">
                        <a:effectLst/>
                      </a:endParaRPr>
                    </a:p>
                    <a:p>
                      <a:pPr marL="0" marR="0">
                        <a:spcBef>
                          <a:spcPts val="0"/>
                        </a:spcBef>
                        <a:spcAft>
                          <a:spcPts val="0"/>
                        </a:spcAft>
                      </a:pPr>
                      <a:r>
                        <a:rPr lang="en-US" sz="500">
                          <a:effectLst/>
                        </a:rPr>
                        <a:t> </a:t>
                      </a:r>
                      <a:endParaRPr lang="en-US" sz="1200">
                        <a:effectLst/>
                      </a:endParaRPr>
                    </a:p>
                    <a:p>
                      <a:pPr marL="0" marR="0">
                        <a:spcBef>
                          <a:spcPts val="0"/>
                        </a:spcBef>
                        <a:spcAft>
                          <a:spcPts val="0"/>
                        </a:spcAft>
                      </a:pPr>
                      <a:r>
                        <a:rPr lang="en-US" sz="500">
                          <a:effectLst/>
                        </a:rPr>
                        <a:t> </a:t>
                      </a:r>
                      <a:endParaRPr lang="en-US" sz="1200">
                        <a:effectLst/>
                      </a:endParaRPr>
                    </a:p>
                    <a:p>
                      <a:pPr marL="0" marR="0">
                        <a:spcBef>
                          <a:spcPts val="0"/>
                        </a:spcBef>
                        <a:spcAft>
                          <a:spcPts val="0"/>
                        </a:spcAft>
                      </a:pPr>
                      <a:r>
                        <a:rPr lang="en-US" sz="500">
                          <a:effectLst/>
                        </a:rPr>
                        <a:t> </a:t>
                      </a:r>
                      <a:endParaRPr lang="en-US" sz="1200">
                        <a:effectLst/>
                      </a:endParaRPr>
                    </a:p>
                    <a:p>
                      <a:pPr marL="0" marR="0">
                        <a:spcBef>
                          <a:spcPts val="0"/>
                        </a:spcBef>
                        <a:spcAft>
                          <a:spcPts val="0"/>
                        </a:spcAft>
                      </a:pPr>
                      <a:r>
                        <a:rPr lang="en-US" sz="500">
                          <a:effectLst/>
                        </a:rPr>
                        <a:t> </a:t>
                      </a:r>
                      <a:endParaRPr lang="en-US" sz="1200">
                        <a:effectLst/>
                      </a:endParaRPr>
                    </a:p>
                    <a:p>
                      <a:pPr marL="0" marR="0">
                        <a:spcBef>
                          <a:spcPts val="0"/>
                        </a:spcBef>
                        <a:spcAft>
                          <a:spcPts val="0"/>
                        </a:spcAft>
                      </a:pPr>
                      <a:r>
                        <a:rPr lang="en-US" sz="500">
                          <a:effectLst/>
                        </a:rPr>
                        <a:t> </a:t>
                      </a:r>
                      <a:endParaRPr lang="en-US" sz="1200">
                        <a:effectLst/>
                      </a:endParaRPr>
                    </a:p>
                    <a:p>
                      <a:pPr marL="0" marR="0">
                        <a:spcBef>
                          <a:spcPts val="0"/>
                        </a:spcBef>
                        <a:spcAft>
                          <a:spcPts val="0"/>
                        </a:spcAft>
                      </a:pPr>
                      <a:r>
                        <a:rPr lang="en-US" sz="500">
                          <a:effectLst/>
                        </a:rPr>
                        <a:t> </a:t>
                      </a:r>
                      <a:endParaRPr lang="en-US" sz="1200">
                        <a:effectLst/>
                      </a:endParaRPr>
                    </a:p>
                    <a:p>
                      <a:pPr marL="342900" marR="0" lvl="0" indent="-342900">
                        <a:spcBef>
                          <a:spcPts val="0"/>
                        </a:spcBef>
                        <a:spcAft>
                          <a:spcPts val="0"/>
                        </a:spcAft>
                        <a:buFont typeface="+mj-lt"/>
                        <a:buAutoNum type="arabicPeriod"/>
                        <a:tabLst>
                          <a:tab pos="137160" algn="l"/>
                        </a:tabLst>
                      </a:pPr>
                      <a:r>
                        <a:rPr lang="en-US" sz="1200">
                          <a:effectLst/>
                        </a:rPr>
                        <a:t>Translates the program each time it is needed for execution; hence, it is slower than compiling.</a:t>
                      </a:r>
                    </a:p>
                    <a:p>
                      <a:pPr marL="0" marR="0">
                        <a:spcBef>
                          <a:spcPts val="0"/>
                        </a:spcBef>
                        <a:spcAft>
                          <a:spcPts val="0"/>
                        </a:spcAft>
                      </a:pPr>
                      <a:r>
                        <a:rPr lang="en-US" sz="1600">
                          <a:effectLst/>
                        </a:rPr>
                        <a:t> </a:t>
                      </a:r>
                      <a:endParaRPr lang="en-US" sz="1200">
                        <a:effectLst/>
                      </a:endParaRPr>
                    </a:p>
                    <a:p>
                      <a:pPr marL="342900" marR="0" lvl="0" indent="-342900">
                        <a:spcBef>
                          <a:spcPts val="0"/>
                        </a:spcBef>
                        <a:spcAft>
                          <a:spcPts val="0"/>
                        </a:spcAft>
                        <a:buFont typeface="+mj-lt"/>
                        <a:buAutoNum type="arabicPeriod"/>
                        <a:tabLst>
                          <a:tab pos="137160" algn="l"/>
                        </a:tabLst>
                      </a:pPr>
                      <a:r>
                        <a:rPr lang="en-US" sz="1200">
                          <a:effectLst/>
                        </a:rPr>
                        <a:t>Interpreted object codes take less memory compared to compiled programs.</a:t>
                      </a:r>
                    </a:p>
                    <a:p>
                      <a:pPr marL="0" marR="0">
                        <a:spcBef>
                          <a:spcPts val="0"/>
                        </a:spcBef>
                        <a:spcAft>
                          <a:spcPts val="0"/>
                        </a:spcAft>
                      </a:pPr>
                      <a:r>
                        <a:rPr lang="en-US" sz="500">
                          <a:effectLst/>
                        </a:rPr>
                        <a:t> </a:t>
                      </a:r>
                      <a:endParaRPr lang="en-US" sz="1200">
                        <a:effectLst/>
                      </a:endParaRPr>
                    </a:p>
                    <a:p>
                      <a:pPr marL="342900" marR="0" lvl="0" indent="-342900">
                        <a:spcBef>
                          <a:spcPts val="0"/>
                        </a:spcBef>
                        <a:spcAft>
                          <a:spcPts val="0"/>
                        </a:spcAft>
                        <a:buFont typeface="+mj-lt"/>
                        <a:buAutoNum type="arabicPeriod"/>
                        <a:tabLst>
                          <a:tab pos="137160" algn="l"/>
                        </a:tabLst>
                      </a:pPr>
                      <a:r>
                        <a:rPr lang="en-US" sz="1200">
                          <a:effectLst/>
                        </a:rPr>
                        <a:t>For an Interpreter, the syntax (grammatical) errors are reported &amp; corrected before the execution can continue.</a:t>
                      </a:r>
                    </a:p>
                    <a:p>
                      <a:pPr marL="0" marR="0">
                        <a:spcBef>
                          <a:spcPts val="0"/>
                        </a:spcBef>
                        <a:spcAft>
                          <a:spcPts val="0"/>
                        </a:spcAft>
                      </a:pPr>
                      <a:r>
                        <a:rPr lang="en-US" sz="1600">
                          <a:effectLst/>
                        </a:rPr>
                        <a:t> </a:t>
                      </a:r>
                      <a:endParaRPr lang="en-US" sz="1200">
                        <a:effectLst/>
                      </a:endParaRPr>
                    </a:p>
                    <a:p>
                      <a:pPr marL="342900" marR="0" lvl="0" indent="-342900">
                        <a:spcBef>
                          <a:spcPts val="0"/>
                        </a:spcBef>
                        <a:spcAft>
                          <a:spcPts val="0"/>
                        </a:spcAft>
                        <a:buFont typeface="+mj-lt"/>
                        <a:buAutoNum type="arabicPeriod"/>
                        <a:tabLst>
                          <a:tab pos="137160" algn="l"/>
                        </a:tabLst>
                      </a:pPr>
                      <a:r>
                        <a:rPr lang="en-US" sz="1200">
                          <a:effectLst/>
                        </a:rPr>
                        <a:t>An Interpreter can relate error messages to the source program, which is always available to the Interpreter.  This makes debugging of a program easier when using an Interpreter than a Compiler.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spcBef>
                          <a:spcPts val="0"/>
                        </a:spcBef>
                        <a:spcAft>
                          <a:spcPts val="0"/>
                        </a:spcAft>
                        <a:buFont typeface="+mj-lt"/>
                        <a:buAutoNum type="arabicPeriod"/>
                        <a:tabLst>
                          <a:tab pos="137160" algn="l"/>
                        </a:tabLst>
                      </a:pPr>
                      <a:r>
                        <a:rPr lang="en-US" sz="1200" dirty="0">
                          <a:effectLst/>
                        </a:rPr>
                        <a:t>Translates all the source code statements at once as a unit into their corresponding object codes, before the computer can execute them.</a:t>
                      </a:r>
                    </a:p>
                    <a:p>
                      <a:pPr marL="137160" marR="0">
                        <a:spcBef>
                          <a:spcPts val="0"/>
                        </a:spcBef>
                        <a:spcAft>
                          <a:spcPts val="0"/>
                        </a:spcAft>
                      </a:pPr>
                      <a:r>
                        <a:rPr lang="en-US" sz="300" dirty="0">
                          <a:effectLst/>
                        </a:rPr>
                        <a:t> </a:t>
                      </a:r>
                      <a:endParaRPr lang="en-US" sz="1200" dirty="0">
                        <a:effectLst/>
                      </a:endParaRPr>
                    </a:p>
                    <a:p>
                      <a:pPr marL="118745" marR="0">
                        <a:spcBef>
                          <a:spcPts val="0"/>
                        </a:spcBef>
                        <a:spcAft>
                          <a:spcPts val="0"/>
                        </a:spcAft>
                      </a:pPr>
                      <a:r>
                        <a:rPr lang="en-US" sz="1200" dirty="0">
                          <a:effectLst/>
                        </a:rPr>
                        <a:t>A Compiler translates the entire source program first to machine code, and then the code is executed by the CPU.</a:t>
                      </a:r>
                    </a:p>
                    <a:p>
                      <a:pPr marL="118745" marR="0">
                        <a:spcBef>
                          <a:spcPts val="0"/>
                        </a:spcBef>
                        <a:spcAft>
                          <a:spcPts val="0"/>
                        </a:spcAft>
                      </a:pPr>
                      <a:r>
                        <a:rPr lang="en-US" sz="1200" dirty="0">
                          <a:effectLst/>
                        </a:rPr>
                        <a:t>(Translation &amp; execution are separate phases)</a:t>
                      </a:r>
                    </a:p>
                    <a:p>
                      <a:pPr marL="0" marR="0">
                        <a:spcBef>
                          <a:spcPts val="0"/>
                        </a:spcBef>
                        <a:spcAft>
                          <a:spcPts val="0"/>
                        </a:spcAft>
                      </a:pPr>
                      <a:r>
                        <a:rPr lang="en-US" sz="500" dirty="0">
                          <a:effectLst/>
                        </a:rPr>
                        <a:t> </a:t>
                      </a:r>
                      <a:endParaRPr lang="en-US" sz="1200" dirty="0">
                        <a:effectLst/>
                      </a:endParaRPr>
                    </a:p>
                    <a:p>
                      <a:pPr marL="0" marR="0">
                        <a:spcBef>
                          <a:spcPts val="0"/>
                        </a:spcBef>
                        <a:spcAft>
                          <a:spcPts val="0"/>
                        </a:spcAft>
                      </a:pPr>
                      <a:r>
                        <a:rPr lang="en-US" sz="500" dirty="0">
                          <a:effectLst/>
                        </a:rPr>
                        <a:t> </a:t>
                      </a:r>
                      <a:endParaRPr lang="en-US" sz="1200" dirty="0">
                        <a:effectLst/>
                      </a:endParaRPr>
                    </a:p>
                    <a:p>
                      <a:pPr marL="0" marR="0">
                        <a:spcBef>
                          <a:spcPts val="0"/>
                        </a:spcBef>
                        <a:spcAft>
                          <a:spcPts val="0"/>
                        </a:spcAft>
                      </a:pPr>
                      <a:r>
                        <a:rPr lang="en-US" sz="500" dirty="0">
                          <a:effectLst/>
                        </a:rPr>
                        <a:t> </a:t>
                      </a:r>
                      <a:endParaRPr lang="en-US" sz="1200" dirty="0">
                        <a:effectLst/>
                      </a:endParaRPr>
                    </a:p>
                    <a:p>
                      <a:pPr marL="0" marR="0">
                        <a:spcBef>
                          <a:spcPts val="0"/>
                        </a:spcBef>
                        <a:spcAft>
                          <a:spcPts val="0"/>
                        </a:spcAft>
                      </a:pPr>
                      <a:r>
                        <a:rPr lang="en-US" sz="500" dirty="0">
                          <a:effectLst/>
                        </a:rPr>
                        <a:t> </a:t>
                      </a:r>
                      <a:endParaRPr lang="en-US" sz="1200" dirty="0">
                        <a:effectLst/>
                      </a:endParaRPr>
                    </a:p>
                    <a:p>
                      <a:pPr marL="0" marR="0">
                        <a:spcBef>
                          <a:spcPts val="0"/>
                        </a:spcBef>
                        <a:spcAft>
                          <a:spcPts val="0"/>
                        </a:spcAft>
                      </a:pPr>
                      <a:r>
                        <a:rPr lang="en-US" sz="500" dirty="0">
                          <a:effectLst/>
                        </a:rPr>
                        <a:t> </a:t>
                      </a:r>
                      <a:endParaRPr lang="en-US" sz="1200" dirty="0">
                        <a:effectLst/>
                      </a:endParaRPr>
                    </a:p>
                    <a:p>
                      <a:pPr marL="342900" marR="0" lvl="0" indent="-342900">
                        <a:spcBef>
                          <a:spcPts val="0"/>
                        </a:spcBef>
                        <a:spcAft>
                          <a:spcPts val="0"/>
                        </a:spcAft>
                        <a:buFont typeface="+mj-lt"/>
                        <a:buAutoNum type="arabicPeriod"/>
                        <a:tabLst>
                          <a:tab pos="137160" algn="l"/>
                        </a:tabLst>
                      </a:pPr>
                      <a:r>
                        <a:rPr lang="en-US" sz="1200" dirty="0">
                          <a:effectLst/>
                        </a:rPr>
                        <a:t>Compiled programs (object codes) can be saved on a storage media and run when required; hence executes faster than interpreted programs.</a:t>
                      </a:r>
                    </a:p>
                    <a:p>
                      <a:pPr marL="0" marR="0">
                        <a:spcBef>
                          <a:spcPts val="0"/>
                        </a:spcBef>
                        <a:spcAft>
                          <a:spcPts val="0"/>
                        </a:spcAft>
                      </a:pPr>
                      <a:r>
                        <a:rPr lang="en-US" sz="400" dirty="0">
                          <a:effectLst/>
                        </a:rPr>
                        <a:t> </a:t>
                      </a:r>
                      <a:endParaRPr lang="en-US" sz="1200" dirty="0">
                        <a:effectLst/>
                      </a:endParaRPr>
                    </a:p>
                    <a:p>
                      <a:pPr marL="342900" marR="0" lvl="0" indent="-342900">
                        <a:spcBef>
                          <a:spcPts val="0"/>
                        </a:spcBef>
                        <a:spcAft>
                          <a:spcPts val="0"/>
                        </a:spcAft>
                        <a:buFont typeface="+mj-lt"/>
                        <a:buAutoNum type="arabicPeriod"/>
                        <a:tabLst>
                          <a:tab pos="137160" algn="l"/>
                        </a:tabLst>
                      </a:pPr>
                      <a:r>
                        <a:rPr lang="en-US" sz="1200" dirty="0">
                          <a:effectLst/>
                        </a:rPr>
                        <a:t>Compiled programs require more memory as their object files are larger.</a:t>
                      </a:r>
                    </a:p>
                    <a:p>
                      <a:pPr marL="0" marR="0">
                        <a:spcBef>
                          <a:spcPts val="0"/>
                        </a:spcBef>
                        <a:spcAft>
                          <a:spcPts val="0"/>
                        </a:spcAft>
                      </a:pPr>
                      <a:r>
                        <a:rPr lang="en-US" sz="400" dirty="0">
                          <a:effectLst/>
                        </a:rPr>
                        <a:t> </a:t>
                      </a:r>
                      <a:endParaRPr lang="en-US" sz="1200" dirty="0">
                        <a:effectLst/>
                      </a:endParaRPr>
                    </a:p>
                    <a:p>
                      <a:pPr marL="342900" marR="0" lvl="0" indent="-342900">
                        <a:spcBef>
                          <a:spcPts val="0"/>
                        </a:spcBef>
                        <a:spcAft>
                          <a:spcPts val="0"/>
                        </a:spcAft>
                        <a:buFont typeface="+mj-lt"/>
                        <a:buAutoNum type="arabicPeriod"/>
                        <a:tabLst>
                          <a:tab pos="137160" algn="l"/>
                        </a:tabLst>
                      </a:pPr>
                      <a:r>
                        <a:rPr lang="en-US" sz="1200" dirty="0">
                          <a:effectLst/>
                        </a:rPr>
                        <a:t>For a Compiler, the syntax errors are reported &amp; corrected after the source code has been translated to its object code equivalent.</a:t>
                      </a:r>
                    </a:p>
                    <a:p>
                      <a:pPr marL="0" marR="0">
                        <a:spcBef>
                          <a:spcPts val="0"/>
                        </a:spcBef>
                        <a:spcAft>
                          <a:spcPts val="0"/>
                        </a:spcAft>
                      </a:pPr>
                      <a:r>
                        <a:rPr lang="en-US" sz="500" dirty="0">
                          <a:effectLst/>
                        </a:rPr>
                        <a:t> </a:t>
                      </a:r>
                      <a:endParaRPr lang="en-US" sz="1200" dirty="0">
                        <a:effectLst/>
                      </a:endParaRPr>
                    </a:p>
                    <a:p>
                      <a:pPr marL="342900" marR="0" lvl="0" indent="-342900">
                        <a:spcBef>
                          <a:spcPts val="0"/>
                        </a:spcBef>
                        <a:spcAft>
                          <a:spcPts val="0"/>
                        </a:spcAft>
                        <a:buFont typeface="+mj-lt"/>
                        <a:buAutoNum type="arabicPeriod"/>
                        <a:tabLst>
                          <a:tab pos="137160" algn="l"/>
                        </a:tabLst>
                      </a:pPr>
                      <a:r>
                        <a:rPr lang="en-US" sz="1200" dirty="0">
                          <a:effectLst/>
                        </a:rPr>
                        <a:t>Once the source program has been translated, it is no longer available to the Compiler, so the error messages are usually less meaningful.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524198774"/>
                  </a:ext>
                </a:extLst>
              </a:tr>
            </a:tbl>
          </a:graphicData>
        </a:graphic>
      </p:graphicFrame>
    </p:spTree>
    <p:extLst>
      <p:ext uri="{BB962C8B-B14F-4D97-AF65-F5344CB8AC3E}">
        <p14:creationId xmlns:p14="http://schemas.microsoft.com/office/powerpoint/2010/main" val="369866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4320"/>
            <a:ext cx="8596668" cy="809897"/>
          </a:xfrm>
        </p:spPr>
        <p:txBody>
          <a:bodyPr/>
          <a:lstStyle/>
          <a:p>
            <a:r>
              <a:rPr lang="en-US" dirty="0" smtClean="0"/>
              <a:t>cont.</a:t>
            </a:r>
            <a:endParaRPr lang="en-US" dirty="0"/>
          </a:p>
        </p:txBody>
      </p:sp>
      <p:sp>
        <p:nvSpPr>
          <p:cNvPr id="3" name="Content Placeholder 2"/>
          <p:cNvSpPr>
            <a:spLocks noGrp="1"/>
          </p:cNvSpPr>
          <p:nvPr>
            <p:ph idx="1"/>
          </p:nvPr>
        </p:nvSpPr>
        <p:spPr>
          <a:xfrm>
            <a:off x="561703" y="1084217"/>
            <a:ext cx="10593977" cy="5212080"/>
          </a:xfrm>
        </p:spPr>
        <p:txBody>
          <a:bodyPr>
            <a:normAutofit/>
          </a:bodyPr>
          <a:lstStyle/>
          <a:p>
            <a:pPr marL="0" indent="0">
              <a:buNone/>
            </a:pPr>
            <a:r>
              <a:rPr lang="en-US" b="1" dirty="0">
                <a:solidFill>
                  <a:schemeClr val="accent2"/>
                </a:solidFill>
              </a:rPr>
              <a:t>Linkers &amp; </a:t>
            </a:r>
            <a:r>
              <a:rPr lang="en-US" b="1" dirty="0" smtClean="0">
                <a:solidFill>
                  <a:schemeClr val="accent2"/>
                </a:solidFill>
              </a:rPr>
              <a:t>Loaders</a:t>
            </a:r>
            <a:endParaRPr lang="en-US" dirty="0">
              <a:solidFill>
                <a:schemeClr val="accent2"/>
              </a:solidFill>
            </a:endParaRPr>
          </a:p>
          <a:p>
            <a:r>
              <a:rPr lang="en-US" dirty="0"/>
              <a:t>Computer programs are usually developed in </a:t>
            </a:r>
            <a:r>
              <a:rPr lang="en-US" b="1" dirty="0"/>
              <a:t>Modules or Subroutines </a:t>
            </a:r>
            <a:r>
              <a:rPr lang="en-US" dirty="0"/>
              <a:t>(i.e., program segments meant to carry out the specific relevant tasks).  During program translation, these modules are translated separately into their object (machine) code equivalents.</a:t>
            </a:r>
          </a:p>
          <a:p>
            <a:pPr marL="0" indent="0">
              <a:buNone/>
            </a:pPr>
            <a:endParaRPr lang="en-US" dirty="0"/>
          </a:p>
          <a:p>
            <a:r>
              <a:rPr lang="en-US" dirty="0"/>
              <a:t>The </a:t>
            </a:r>
            <a:r>
              <a:rPr lang="en-US" b="1" dirty="0">
                <a:solidFill>
                  <a:schemeClr val="accent2"/>
                </a:solidFill>
              </a:rPr>
              <a:t>Linker</a:t>
            </a:r>
            <a:r>
              <a:rPr lang="en-US" dirty="0"/>
              <a:t> is a utility software that accepts the separately translated program modules as its input, and logically combines them into one logical module, known as the </a:t>
            </a:r>
            <a:r>
              <a:rPr lang="en-US" b="1" dirty="0"/>
              <a:t>Load Module</a:t>
            </a:r>
            <a:r>
              <a:rPr lang="en-US" dirty="0"/>
              <a:t> that has got all the required bits and pieces for the translated program to be obeyed by the computer hardware.</a:t>
            </a:r>
          </a:p>
          <a:p>
            <a:r>
              <a:rPr lang="en-US" dirty="0"/>
              <a:t> </a:t>
            </a:r>
            <a:r>
              <a:rPr lang="en-US" dirty="0" smtClean="0"/>
              <a:t>The </a:t>
            </a:r>
            <a:r>
              <a:rPr lang="en-US" b="1" dirty="0">
                <a:solidFill>
                  <a:schemeClr val="accent2"/>
                </a:solidFill>
              </a:rPr>
              <a:t>Loader</a:t>
            </a:r>
            <a:r>
              <a:rPr lang="en-US" dirty="0"/>
              <a:t> is a utility program that transfers the load module (i.e. the linker output) into the computer memory, ready for it to be executed by the computer hardware.  </a:t>
            </a:r>
          </a:p>
          <a:p>
            <a:endParaRPr lang="en-US" dirty="0"/>
          </a:p>
        </p:txBody>
      </p:sp>
    </p:spTree>
    <p:extLst>
      <p:ext uri="{BB962C8B-B14F-4D97-AF65-F5344CB8AC3E}">
        <p14:creationId xmlns:p14="http://schemas.microsoft.com/office/powerpoint/2010/main" val="3140345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1189"/>
          </a:xfrm>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marL="0" indent="0">
              <a:buNone/>
            </a:pPr>
            <a:r>
              <a:rPr lang="en-US" b="1" dirty="0">
                <a:solidFill>
                  <a:schemeClr val="accent2"/>
                </a:solidFill>
              </a:rPr>
              <a:t>Syntax</a:t>
            </a:r>
            <a:endParaRPr lang="en-US" dirty="0">
              <a:solidFill>
                <a:schemeClr val="accent2"/>
              </a:solidFill>
            </a:endParaRPr>
          </a:p>
          <a:p>
            <a:r>
              <a:rPr lang="en-US" dirty="0"/>
              <a:t> </a:t>
            </a:r>
            <a:r>
              <a:rPr lang="en-US" dirty="0" smtClean="0"/>
              <a:t>Each </a:t>
            </a:r>
            <a:r>
              <a:rPr lang="en-US" dirty="0"/>
              <a:t>programming language has a special sequence or order of writing characters.</a:t>
            </a:r>
          </a:p>
          <a:p>
            <a:r>
              <a:rPr lang="en-US" dirty="0"/>
              <a:t> </a:t>
            </a:r>
            <a:r>
              <a:rPr lang="en-US" dirty="0" smtClean="0"/>
              <a:t>The </a:t>
            </a:r>
            <a:r>
              <a:rPr lang="en-US" dirty="0"/>
              <a:t>term </a:t>
            </a:r>
            <a:r>
              <a:rPr lang="en-US" b="1" dirty="0"/>
              <a:t>Syntax</a:t>
            </a:r>
            <a:r>
              <a:rPr lang="en-US" dirty="0"/>
              <a:t> refers to the grammatical rules, which govern how words, symbols, expressions and statements may be formed &amp; combined.</a:t>
            </a:r>
          </a:p>
          <a:p>
            <a:pPr marL="0" indent="0">
              <a:buNone/>
            </a:pPr>
            <a:r>
              <a:rPr lang="en-US" b="1" dirty="0" smtClean="0">
                <a:solidFill>
                  <a:schemeClr val="accent2"/>
                </a:solidFill>
              </a:rPr>
              <a:t>Semantics</a:t>
            </a:r>
            <a:endParaRPr lang="en-US" dirty="0">
              <a:solidFill>
                <a:schemeClr val="accent2"/>
              </a:solidFill>
            </a:endParaRPr>
          </a:p>
          <a:p>
            <a:r>
              <a:rPr lang="en-US" dirty="0"/>
              <a:t> </a:t>
            </a:r>
            <a:r>
              <a:rPr lang="en-US" dirty="0" smtClean="0"/>
              <a:t>These </a:t>
            </a:r>
            <a:r>
              <a:rPr lang="en-US" dirty="0"/>
              <a:t>are rules, which govern the meaning of syntax.  They dictate what happens (takes place) when a program is run or executed.</a:t>
            </a:r>
          </a:p>
          <a:p>
            <a:endParaRPr lang="en-US" dirty="0"/>
          </a:p>
        </p:txBody>
      </p:sp>
    </p:spTree>
    <p:extLst>
      <p:ext uri="{BB962C8B-B14F-4D97-AF65-F5344CB8AC3E}">
        <p14:creationId xmlns:p14="http://schemas.microsoft.com/office/powerpoint/2010/main" val="3110813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670560"/>
          </a:xfrm>
        </p:spPr>
        <p:txBody>
          <a:bodyPr>
            <a:normAutofit fontScale="90000"/>
          </a:bodyPr>
          <a:lstStyle/>
          <a:p>
            <a:r>
              <a:rPr lang="en-US" b="1" dirty="0"/>
              <a:t>LEVELS OF PROGRAMMING LANGUAGES</a:t>
            </a:r>
            <a:r>
              <a:rPr lang="en-US" dirty="0"/>
              <a:t/>
            </a:r>
            <a:br>
              <a:rPr lang="en-US" dirty="0"/>
            </a:br>
            <a:endParaRPr lang="en-US" dirty="0"/>
          </a:p>
        </p:txBody>
      </p:sp>
      <p:sp>
        <p:nvSpPr>
          <p:cNvPr id="3" name="Content Placeholder 2"/>
          <p:cNvSpPr>
            <a:spLocks noGrp="1"/>
          </p:cNvSpPr>
          <p:nvPr>
            <p:ph idx="1"/>
          </p:nvPr>
        </p:nvSpPr>
        <p:spPr>
          <a:xfrm>
            <a:off x="677334" y="1397727"/>
            <a:ext cx="8596668" cy="4643636"/>
          </a:xfrm>
        </p:spPr>
        <p:txBody>
          <a:bodyPr/>
          <a:lstStyle/>
          <a:p>
            <a:pPr>
              <a:buFont typeface="Wingdings" panose="05000000000000000000" pitchFamily="2" charset="2"/>
              <a:buChar char="Ø"/>
            </a:pPr>
            <a:r>
              <a:rPr lang="en-US" dirty="0"/>
              <a:t>There are many programming languages.  The languages are classified into 2 major categories: </a:t>
            </a:r>
          </a:p>
          <a:p>
            <a:pPr lvl="1">
              <a:buFont typeface="Wingdings" panose="05000000000000000000" pitchFamily="2" charset="2"/>
              <a:buChar char="v"/>
            </a:pPr>
            <a:r>
              <a:rPr lang="en-US" dirty="0"/>
              <a:t> </a:t>
            </a:r>
            <a:r>
              <a:rPr lang="en-US" dirty="0" smtClean="0"/>
              <a:t>Low-level </a:t>
            </a:r>
            <a:r>
              <a:rPr lang="en-US" dirty="0"/>
              <a:t>programming languages.</a:t>
            </a:r>
          </a:p>
          <a:p>
            <a:pPr lvl="1">
              <a:buFont typeface="Wingdings" panose="05000000000000000000" pitchFamily="2" charset="2"/>
              <a:buChar char="v"/>
            </a:pPr>
            <a:r>
              <a:rPr lang="en-US" dirty="0"/>
              <a:t> </a:t>
            </a:r>
            <a:r>
              <a:rPr lang="en-US" dirty="0" smtClean="0"/>
              <a:t>High-level </a:t>
            </a:r>
            <a:r>
              <a:rPr lang="en-US" dirty="0"/>
              <a:t>programming languages.</a:t>
            </a:r>
          </a:p>
          <a:p>
            <a:r>
              <a:rPr lang="en-US" dirty="0"/>
              <a:t> </a:t>
            </a:r>
            <a:r>
              <a:rPr lang="en-US" dirty="0" smtClean="0"/>
              <a:t>Each </a:t>
            </a:r>
            <a:r>
              <a:rPr lang="en-US" dirty="0"/>
              <a:t>programming language has its own grammatical (syntax) rules, which must be obeyed in order to write valid programs, just as a natural language has its own rules for forming sentences.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899608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6686"/>
          </a:xfrm>
        </p:spPr>
        <p:txBody>
          <a:bodyPr>
            <a:normAutofit fontScale="90000"/>
          </a:bodyPr>
          <a:lstStyle/>
          <a:p>
            <a:r>
              <a:rPr lang="en-US" b="1" dirty="0"/>
              <a:t>LOW-LEVEL LANGUAGES</a:t>
            </a:r>
            <a:r>
              <a:rPr lang="en-US" dirty="0"/>
              <a:t/>
            </a:r>
            <a:br>
              <a:rPr lang="en-US" dirty="0"/>
            </a:br>
            <a:r>
              <a:rPr lang="en-US" dirty="0"/>
              <a:t> </a:t>
            </a:r>
            <a:br>
              <a:rPr lang="en-US" dirty="0"/>
            </a:br>
            <a:endParaRPr lang="en-US" dirty="0"/>
          </a:p>
        </p:txBody>
      </p:sp>
      <p:sp>
        <p:nvSpPr>
          <p:cNvPr id="3" name="Content Placeholder 2"/>
          <p:cNvSpPr>
            <a:spLocks noGrp="1"/>
          </p:cNvSpPr>
          <p:nvPr>
            <p:ph idx="1"/>
          </p:nvPr>
        </p:nvSpPr>
        <p:spPr>
          <a:xfrm>
            <a:off x="677334" y="1306287"/>
            <a:ext cx="8596668" cy="4735076"/>
          </a:xfrm>
        </p:spPr>
        <p:txBody>
          <a:bodyPr>
            <a:normAutofit/>
          </a:bodyPr>
          <a:lstStyle/>
          <a:p>
            <a:r>
              <a:rPr lang="en-US" dirty="0" smtClean="0"/>
              <a:t>These </a:t>
            </a:r>
            <a:r>
              <a:rPr lang="en-US" dirty="0"/>
              <a:t>are the basic programming languages, which can easily be understood by the computer directly, or which require little effort to be translated into computer understandable form.</a:t>
            </a:r>
          </a:p>
          <a:p>
            <a:r>
              <a:rPr lang="en-US" dirty="0"/>
              <a:t> </a:t>
            </a:r>
            <a:r>
              <a:rPr lang="en-US" dirty="0" smtClean="0"/>
              <a:t>They </a:t>
            </a:r>
            <a:r>
              <a:rPr lang="en-US" dirty="0"/>
              <a:t>include:</a:t>
            </a:r>
          </a:p>
          <a:p>
            <a:pPr lvl="1">
              <a:buFont typeface="Wingdings" panose="05000000000000000000" pitchFamily="2" charset="2"/>
              <a:buChar char="v"/>
            </a:pPr>
            <a:r>
              <a:rPr lang="en-US" dirty="0"/>
              <a:t> </a:t>
            </a:r>
            <a:r>
              <a:rPr lang="en-US" dirty="0" smtClean="0"/>
              <a:t>Machine </a:t>
            </a:r>
            <a:r>
              <a:rPr lang="en-US" dirty="0"/>
              <a:t>languages.</a:t>
            </a:r>
          </a:p>
          <a:p>
            <a:pPr lvl="1">
              <a:buFont typeface="Wingdings" panose="05000000000000000000" pitchFamily="2" charset="2"/>
              <a:buChar char="v"/>
            </a:pPr>
            <a:r>
              <a:rPr lang="en-US" dirty="0"/>
              <a:t>Assembly languages.</a:t>
            </a:r>
          </a:p>
          <a:p>
            <a:r>
              <a:rPr lang="en-US" dirty="0"/>
              <a:t> </a:t>
            </a:r>
            <a:r>
              <a:rPr lang="en-US" b="1" dirty="0" smtClean="0"/>
              <a:t>Features </a:t>
            </a:r>
            <a:r>
              <a:rPr lang="en-US" b="1" dirty="0"/>
              <a:t>of low-level </a:t>
            </a:r>
            <a:r>
              <a:rPr lang="en-US" b="1" dirty="0" smtClean="0"/>
              <a:t>languages</a:t>
            </a:r>
            <a:endParaRPr lang="en-US" dirty="0"/>
          </a:p>
          <a:p>
            <a:pPr lvl="1" fontAlgn="base">
              <a:buFont typeface="Wingdings" panose="05000000000000000000" pitchFamily="2" charset="2"/>
              <a:buChar char="v"/>
            </a:pPr>
            <a:r>
              <a:rPr lang="en-US" dirty="0"/>
              <a:t>They are machine hardware-oriented.</a:t>
            </a:r>
          </a:p>
          <a:p>
            <a:pPr lvl="1" fontAlgn="base">
              <a:buFont typeface="Wingdings" panose="05000000000000000000" pitchFamily="2" charset="2"/>
              <a:buChar char="v"/>
            </a:pPr>
            <a:r>
              <a:rPr lang="en-US" dirty="0"/>
              <a:t>They are not portable, i.e., a program written for one computer cannot be installed and used on another computer of a different family.</a:t>
            </a:r>
          </a:p>
          <a:p>
            <a:pPr lvl="1" fontAlgn="base">
              <a:buFont typeface="Wingdings" panose="05000000000000000000" pitchFamily="2" charset="2"/>
              <a:buChar char="v"/>
            </a:pPr>
            <a:r>
              <a:rPr lang="en-US" dirty="0"/>
              <a:t>They use Mnemonic codes.</a:t>
            </a:r>
          </a:p>
          <a:p>
            <a:pPr lvl="1" fontAlgn="base">
              <a:buFont typeface="Wingdings" panose="05000000000000000000" pitchFamily="2" charset="2"/>
              <a:buChar char="v"/>
            </a:pPr>
            <a:r>
              <a:rPr lang="en-US" dirty="0"/>
              <a:t>They frequently use symbolic addresses.</a:t>
            </a:r>
          </a:p>
          <a:p>
            <a:pPr marL="0" indent="0">
              <a:buNone/>
            </a:pPr>
            <a:endParaRPr lang="en-US" dirty="0"/>
          </a:p>
        </p:txBody>
      </p:sp>
    </p:spTree>
    <p:extLst>
      <p:ext uri="{BB962C8B-B14F-4D97-AF65-F5344CB8AC3E}">
        <p14:creationId xmlns:p14="http://schemas.microsoft.com/office/powerpoint/2010/main" val="1176075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5944"/>
            <a:ext cx="8596668" cy="718456"/>
          </a:xfrm>
        </p:spPr>
        <p:txBody>
          <a:bodyPr>
            <a:normAutofit fontScale="90000"/>
          </a:bodyPr>
          <a:lstStyle/>
          <a:p>
            <a:r>
              <a:rPr lang="en-US" sz="3100" b="1" dirty="0"/>
              <a:t>Machine languages </a:t>
            </a:r>
            <a:r>
              <a:rPr lang="en-US" sz="3100" dirty="0"/>
              <a:t>(</a:t>
            </a:r>
            <a:r>
              <a:rPr lang="en-US" sz="3100" b="1" dirty="0"/>
              <a:t>1</a:t>
            </a:r>
            <a:r>
              <a:rPr lang="en-US" sz="3100" b="1" baseline="30000" dirty="0"/>
              <a:t>st</a:t>
            </a:r>
            <a:r>
              <a:rPr lang="en-US" sz="3100" b="1" dirty="0"/>
              <a:t> Generation languages</a:t>
            </a:r>
            <a:r>
              <a:rPr lang="en-US" sz="3100" dirty="0"/>
              <a:t>)</a:t>
            </a:r>
            <a:r>
              <a:rPr lang="en-US" dirty="0"/>
              <a:t/>
            </a:r>
            <a:br>
              <a:rPr lang="en-US" dirty="0"/>
            </a:br>
            <a:endParaRPr lang="en-US" dirty="0"/>
          </a:p>
        </p:txBody>
      </p:sp>
      <p:sp>
        <p:nvSpPr>
          <p:cNvPr id="3" name="Content Placeholder 2"/>
          <p:cNvSpPr>
            <a:spLocks noGrp="1"/>
          </p:cNvSpPr>
          <p:nvPr>
            <p:ph idx="1"/>
          </p:nvPr>
        </p:nvSpPr>
        <p:spPr>
          <a:xfrm>
            <a:off x="677333" y="1084217"/>
            <a:ext cx="9707637" cy="5277394"/>
          </a:xfrm>
        </p:spPr>
        <p:txBody>
          <a:bodyPr>
            <a:normAutofit lnSpcReduction="10000"/>
          </a:bodyPr>
          <a:lstStyle/>
          <a:p>
            <a:r>
              <a:rPr lang="en-US" dirty="0"/>
              <a:t> </a:t>
            </a:r>
            <a:r>
              <a:rPr lang="en-US" dirty="0" smtClean="0">
                <a:solidFill>
                  <a:schemeClr val="accent2"/>
                </a:solidFill>
              </a:rPr>
              <a:t>Machine </a:t>
            </a:r>
            <a:r>
              <a:rPr lang="en-US" dirty="0">
                <a:solidFill>
                  <a:schemeClr val="accent2"/>
                </a:solidFill>
              </a:rPr>
              <a:t>language </a:t>
            </a:r>
            <a:r>
              <a:rPr lang="en-US" dirty="0"/>
              <a:t>is written using machine codes (binary digits) that consist of 0’s &amp; 1’s.</a:t>
            </a:r>
          </a:p>
          <a:p>
            <a:r>
              <a:rPr lang="en-US" dirty="0"/>
              <a:t> </a:t>
            </a:r>
            <a:r>
              <a:rPr lang="en-US" dirty="0" smtClean="0"/>
              <a:t>The </a:t>
            </a:r>
            <a:r>
              <a:rPr lang="en-US" dirty="0"/>
              <a:t>computer can readily understand Machine code (language) instructions without any translation.</a:t>
            </a:r>
          </a:p>
          <a:p>
            <a:r>
              <a:rPr lang="en-US" dirty="0"/>
              <a:t> </a:t>
            </a:r>
            <a:r>
              <a:rPr lang="en-US" dirty="0" smtClean="0"/>
              <a:t>A </a:t>
            </a:r>
            <a:r>
              <a:rPr lang="en-US" dirty="0">
                <a:solidFill>
                  <a:schemeClr val="accent2"/>
                </a:solidFill>
              </a:rPr>
              <a:t>programmer</a:t>
            </a:r>
            <a:r>
              <a:rPr lang="en-US" dirty="0"/>
              <a:t> is required to write his program in strings of 0’s &amp; 1’s, calculate &amp; allocate the core memory locations for his data and/or instructions.</a:t>
            </a:r>
          </a:p>
          <a:p>
            <a:r>
              <a:rPr lang="en-US" dirty="0"/>
              <a:t> </a:t>
            </a:r>
            <a:r>
              <a:rPr lang="en-US" dirty="0" smtClean="0"/>
              <a:t>Different </a:t>
            </a:r>
            <a:r>
              <a:rPr lang="en-US" dirty="0"/>
              <a:t>CPU’s have different machine codes, e.g., codes written for the </a:t>
            </a:r>
            <a:r>
              <a:rPr lang="en-US" i="1" dirty="0"/>
              <a:t>Intel Pentium</a:t>
            </a:r>
            <a:r>
              <a:rPr lang="en-US" dirty="0"/>
              <a:t> processors may differ from those written for </a:t>
            </a:r>
            <a:r>
              <a:rPr lang="en-US" i="1" dirty="0"/>
              <a:t>Motorola </a:t>
            </a:r>
            <a:r>
              <a:rPr lang="en-US" dirty="0"/>
              <a:t>or </a:t>
            </a:r>
            <a:r>
              <a:rPr lang="en-US" i="1" dirty="0"/>
              <a:t>Cyrix processors</a:t>
            </a:r>
            <a:r>
              <a:rPr lang="en-US" dirty="0"/>
              <a:t>. </a:t>
            </a:r>
            <a:endParaRPr lang="en-US" dirty="0" smtClean="0"/>
          </a:p>
          <a:p>
            <a:r>
              <a:rPr lang="en-US" dirty="0" smtClean="0"/>
              <a:t> </a:t>
            </a:r>
            <a:r>
              <a:rPr lang="en-US" dirty="0"/>
              <a:t>Therefore, before interpreting the meaning of a particular code, a programmer must know for which CPU the program was written.</a:t>
            </a:r>
          </a:p>
          <a:p>
            <a:r>
              <a:rPr lang="en-US" dirty="0"/>
              <a:t> A machine code instruction is made up of 2 main parts; </a:t>
            </a:r>
          </a:p>
          <a:p>
            <a:pPr lvl="1"/>
            <a:r>
              <a:rPr lang="en-US" dirty="0"/>
              <a:t> </a:t>
            </a:r>
            <a:r>
              <a:rPr lang="en-US" dirty="0" smtClean="0"/>
              <a:t>An </a:t>
            </a:r>
            <a:r>
              <a:rPr lang="en-US" b="1" dirty="0">
                <a:solidFill>
                  <a:schemeClr val="accent2"/>
                </a:solidFill>
              </a:rPr>
              <a:t>Address</a:t>
            </a:r>
            <a:r>
              <a:rPr lang="en-US" dirty="0">
                <a:solidFill>
                  <a:schemeClr val="accent2"/>
                </a:solidFill>
              </a:rPr>
              <a:t> (</a:t>
            </a:r>
            <a:r>
              <a:rPr lang="en-US" b="1" dirty="0">
                <a:solidFill>
                  <a:schemeClr val="accent2"/>
                </a:solidFill>
              </a:rPr>
              <a:t>operand</a:t>
            </a:r>
            <a:r>
              <a:rPr lang="en-US" dirty="0">
                <a:solidFill>
                  <a:schemeClr val="accent2"/>
                </a:solidFill>
              </a:rPr>
              <a:t>):</a:t>
            </a:r>
          </a:p>
          <a:p>
            <a:pPr lvl="1"/>
            <a:r>
              <a:rPr lang="en-US" dirty="0"/>
              <a:t> </a:t>
            </a:r>
            <a:r>
              <a:rPr lang="en-US" dirty="0" smtClean="0"/>
              <a:t>It </a:t>
            </a:r>
            <a:r>
              <a:rPr lang="en-US" dirty="0"/>
              <a:t>specifies the location (address) of the computer memory where the data to be worked upon can be found.</a:t>
            </a:r>
          </a:p>
          <a:p>
            <a:pPr lvl="1"/>
            <a:r>
              <a:rPr lang="en-US" dirty="0"/>
              <a:t> </a:t>
            </a:r>
            <a:r>
              <a:rPr lang="en-US" dirty="0" smtClean="0">
                <a:solidFill>
                  <a:schemeClr val="accent2"/>
                </a:solidFill>
              </a:rPr>
              <a:t>A </a:t>
            </a:r>
            <a:r>
              <a:rPr lang="en-US" b="1" dirty="0">
                <a:solidFill>
                  <a:schemeClr val="accent2"/>
                </a:solidFill>
              </a:rPr>
              <a:t>Function</a:t>
            </a:r>
            <a:r>
              <a:rPr lang="en-US" dirty="0">
                <a:solidFill>
                  <a:schemeClr val="accent2"/>
                </a:solidFill>
              </a:rPr>
              <a:t> (</a:t>
            </a:r>
            <a:r>
              <a:rPr lang="en-US" b="1" dirty="0">
                <a:solidFill>
                  <a:schemeClr val="accent2"/>
                </a:solidFill>
              </a:rPr>
              <a:t>operation</a:t>
            </a:r>
            <a:r>
              <a:rPr lang="en-US" dirty="0">
                <a:solidFill>
                  <a:schemeClr val="accent2"/>
                </a:solidFill>
              </a:rPr>
              <a:t>) </a:t>
            </a:r>
            <a:r>
              <a:rPr lang="en-US" b="1" dirty="0">
                <a:solidFill>
                  <a:schemeClr val="accent2"/>
                </a:solidFill>
              </a:rPr>
              <a:t>code</a:t>
            </a:r>
            <a:r>
              <a:rPr lang="en-US" dirty="0">
                <a:solidFill>
                  <a:schemeClr val="accent2"/>
                </a:solidFill>
              </a:rPr>
              <a:t>:</a:t>
            </a:r>
          </a:p>
          <a:p>
            <a:pPr lvl="1"/>
            <a:r>
              <a:rPr lang="en-US" dirty="0"/>
              <a:t> </a:t>
            </a:r>
            <a:r>
              <a:rPr lang="en-US" dirty="0" smtClean="0"/>
              <a:t>It </a:t>
            </a:r>
            <a:r>
              <a:rPr lang="en-US" dirty="0"/>
              <a:t>states to the Control Unit of the CPU what operation should be performed on the data/item held in the address, e.g., Addition, Subtraction, Division, Multiplication, etc.</a:t>
            </a:r>
          </a:p>
          <a:p>
            <a:endParaRPr lang="en-US" dirty="0"/>
          </a:p>
        </p:txBody>
      </p:sp>
    </p:spTree>
    <p:extLst>
      <p:ext uri="{BB962C8B-B14F-4D97-AF65-F5344CB8AC3E}">
        <p14:creationId xmlns:p14="http://schemas.microsoft.com/office/powerpoint/2010/main" val="2625910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0560"/>
          </a:xfrm>
        </p:spPr>
        <p:txBody>
          <a:bodyPr>
            <a:normAutofit fontScale="90000"/>
          </a:bodyPr>
          <a:lstStyle/>
          <a:p>
            <a:r>
              <a:rPr lang="en-US" sz="3100" b="1" dirty="0"/>
              <a:t>Assembly language (2</a:t>
            </a:r>
            <a:r>
              <a:rPr lang="en-US" sz="3100" b="1" baseline="30000" dirty="0"/>
              <a:t>nd</a:t>
            </a:r>
            <a:r>
              <a:rPr lang="en-US" sz="3100" b="1" dirty="0"/>
              <a:t> Generation Languages)</a:t>
            </a:r>
            <a:r>
              <a:rPr lang="en-US" dirty="0"/>
              <a:t/>
            </a:r>
            <a:br>
              <a:rPr lang="en-US" dirty="0"/>
            </a:br>
            <a:endParaRPr lang="en-US" dirty="0"/>
          </a:p>
        </p:txBody>
      </p:sp>
      <p:sp>
        <p:nvSpPr>
          <p:cNvPr id="3" name="Content Placeholder 2"/>
          <p:cNvSpPr>
            <a:spLocks noGrp="1"/>
          </p:cNvSpPr>
          <p:nvPr>
            <p:ph idx="1"/>
          </p:nvPr>
        </p:nvSpPr>
        <p:spPr>
          <a:xfrm>
            <a:off x="677334" y="1397726"/>
            <a:ext cx="9838266" cy="5003073"/>
          </a:xfrm>
        </p:spPr>
        <p:txBody>
          <a:bodyPr/>
          <a:lstStyle/>
          <a:p>
            <a:r>
              <a:rPr lang="en-US" dirty="0">
                <a:solidFill>
                  <a:schemeClr val="accent2"/>
                </a:solidFill>
              </a:rPr>
              <a:t>Assembly languages </a:t>
            </a:r>
            <a:r>
              <a:rPr lang="en-US" dirty="0"/>
              <a:t>were developed in order to speed up programming (i.e., to overcome the difficulties of understanding and using machine languages).  </a:t>
            </a:r>
          </a:p>
          <a:p>
            <a:r>
              <a:rPr lang="en-US" dirty="0"/>
              <a:t> </a:t>
            </a:r>
            <a:r>
              <a:rPr lang="en-US" dirty="0" smtClean="0"/>
              <a:t>The </a:t>
            </a:r>
            <a:r>
              <a:rPr lang="en-US" dirty="0">
                <a:solidFill>
                  <a:schemeClr val="accent2"/>
                </a:solidFill>
              </a:rPr>
              <a:t>vocabulary of Assembly languages </a:t>
            </a:r>
            <a:r>
              <a:rPr lang="en-US" dirty="0"/>
              <a:t>is close to that of machine language, and their instructions are symbolic representations of the machine language instructions.</a:t>
            </a:r>
          </a:p>
          <a:p>
            <a:pPr lvl="1">
              <a:buFont typeface="Wingdings" panose="05000000000000000000" pitchFamily="2" charset="2"/>
              <a:buChar char="v"/>
            </a:pPr>
            <a:r>
              <a:rPr lang="en-US" dirty="0"/>
              <a:t> Assembly language programs are easier to understand, use &amp; modify compared to Machine language programs</a:t>
            </a:r>
            <a:r>
              <a:rPr lang="en-US" dirty="0" smtClean="0"/>
              <a:t>.</a:t>
            </a:r>
            <a:r>
              <a:rPr lang="en-US" dirty="0"/>
              <a:t> </a:t>
            </a:r>
          </a:p>
          <a:p>
            <a:pPr lvl="1">
              <a:buFont typeface="Wingdings" panose="05000000000000000000" pitchFamily="2" charset="2"/>
              <a:buChar char="v"/>
            </a:pPr>
            <a:r>
              <a:rPr lang="en-US" dirty="0"/>
              <a:t>Assembly language programs have less error chances.  </a:t>
            </a:r>
          </a:p>
          <a:p>
            <a:r>
              <a:rPr lang="en-US" dirty="0"/>
              <a:t>To write program statements in Assembly language, the programmer uses a set of symbolic operation codes called </a:t>
            </a:r>
            <a:r>
              <a:rPr lang="en-US" b="1" dirty="0"/>
              <a:t>Mnemonic codes</a:t>
            </a:r>
            <a:r>
              <a:rPr lang="en-US" dirty="0" smtClean="0"/>
              <a:t>.</a:t>
            </a:r>
            <a:r>
              <a:rPr lang="en-US" i="1" dirty="0"/>
              <a:t> </a:t>
            </a:r>
            <a:endParaRPr lang="en-US" dirty="0"/>
          </a:p>
          <a:p>
            <a:r>
              <a:rPr lang="en-US" dirty="0"/>
              <a:t>The code could be a 2 or 3 shortened letter word that will cause the computer to perform specific operation.  E.g., </a:t>
            </a:r>
            <a:r>
              <a:rPr lang="en-US" i="1" dirty="0"/>
              <a:t>MOV</a:t>
            </a:r>
            <a:r>
              <a:rPr lang="en-US" dirty="0"/>
              <a:t> – move, </a:t>
            </a:r>
            <a:r>
              <a:rPr lang="en-US" i="1" dirty="0"/>
              <a:t>ADD</a:t>
            </a:r>
            <a:r>
              <a:rPr lang="en-US" dirty="0"/>
              <a:t> - addition, </a:t>
            </a:r>
            <a:r>
              <a:rPr lang="en-US" i="1" dirty="0"/>
              <a:t>SUB</a:t>
            </a:r>
            <a:r>
              <a:rPr lang="en-US" dirty="0"/>
              <a:t> – subtraction, </a:t>
            </a:r>
            <a:r>
              <a:rPr lang="en-US" i="1" dirty="0"/>
              <a:t>RD</a:t>
            </a:r>
            <a:r>
              <a:rPr lang="en-US" dirty="0"/>
              <a:t> - read.</a:t>
            </a:r>
          </a:p>
          <a:p>
            <a:endParaRPr lang="en-US" dirty="0"/>
          </a:p>
        </p:txBody>
      </p:sp>
    </p:spTree>
    <p:extLst>
      <p:ext uri="{BB962C8B-B14F-4D97-AF65-F5344CB8AC3E}">
        <p14:creationId xmlns:p14="http://schemas.microsoft.com/office/powerpoint/2010/main" val="2753785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2183"/>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677334" y="1201783"/>
            <a:ext cx="10504472" cy="4839579"/>
          </a:xfrm>
        </p:spPr>
        <p:txBody>
          <a:bodyPr/>
          <a:lstStyle/>
          <a:p>
            <a:r>
              <a:rPr lang="en-US" dirty="0"/>
              <a:t>To enable the CPU understand Assembly language instructions, </a:t>
            </a:r>
            <a:endParaRPr lang="en-US" dirty="0" smtClean="0"/>
          </a:p>
          <a:p>
            <a:r>
              <a:rPr lang="en-US" dirty="0"/>
              <a:t>A</a:t>
            </a:r>
            <a:r>
              <a:rPr lang="en-US" dirty="0" smtClean="0"/>
              <a:t>n </a:t>
            </a:r>
            <a:r>
              <a:rPr lang="en-US" b="1" dirty="0">
                <a:solidFill>
                  <a:schemeClr val="accent2"/>
                </a:solidFill>
              </a:rPr>
              <a:t>Assembler</a:t>
            </a:r>
            <a:r>
              <a:rPr lang="en-US" dirty="0"/>
              <a:t> (which is stored in a ROM) is used to convert them into Machine </a:t>
            </a:r>
            <a:r>
              <a:rPr lang="en-US" dirty="0" smtClean="0"/>
              <a:t>language.</a:t>
            </a:r>
          </a:p>
          <a:p>
            <a:pPr lvl="1">
              <a:buFont typeface="Wingdings" panose="05000000000000000000" pitchFamily="2" charset="2"/>
              <a:buChar char="v"/>
            </a:pPr>
            <a:r>
              <a:rPr lang="en-US" dirty="0" smtClean="0"/>
              <a:t>The </a:t>
            </a:r>
            <a:r>
              <a:rPr lang="en-US" dirty="0"/>
              <a:t>Assembler accepts the source codes written in an Assembly language as its input, and translates them into their corresponding computer language (machine code/ object code) equivalent.</a:t>
            </a:r>
          </a:p>
          <a:p>
            <a:r>
              <a:rPr lang="en-US" dirty="0"/>
              <a:t> </a:t>
            </a:r>
            <a:r>
              <a:rPr lang="en-US" b="1" dirty="0" smtClean="0">
                <a:solidFill>
                  <a:schemeClr val="accent2"/>
                </a:solidFill>
              </a:rPr>
              <a:t>Comments</a:t>
            </a:r>
            <a:r>
              <a:rPr lang="en-US" dirty="0" smtClean="0"/>
              <a:t> </a:t>
            </a:r>
            <a:r>
              <a:rPr lang="en-US" dirty="0"/>
              <a:t>are incorporated into the program statements to make them easier to be understood by the human programmers.</a:t>
            </a:r>
          </a:p>
          <a:p>
            <a:endParaRPr lang="en-US" dirty="0"/>
          </a:p>
        </p:txBody>
      </p:sp>
    </p:spTree>
    <p:extLst>
      <p:ext uri="{BB962C8B-B14F-4D97-AF65-F5344CB8AC3E}">
        <p14:creationId xmlns:p14="http://schemas.microsoft.com/office/powerpoint/2010/main" val="477275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9120"/>
          </a:xfrm>
        </p:spPr>
        <p:txBody>
          <a:bodyPr>
            <a:normAutofit fontScale="90000"/>
          </a:bodyPr>
          <a:lstStyle/>
          <a:p>
            <a:r>
              <a:rPr lang="en-US" b="1" dirty="0"/>
              <a:t>ELEMENTARY PROGRAMMING PRINCIPLES</a:t>
            </a:r>
            <a:r>
              <a:rPr lang="en-US" dirty="0"/>
              <a:t/>
            </a:r>
            <a:br>
              <a:rPr lang="en-US" dirty="0"/>
            </a:br>
            <a:endParaRPr lang="en-US" dirty="0"/>
          </a:p>
        </p:txBody>
      </p:sp>
      <p:sp>
        <p:nvSpPr>
          <p:cNvPr id="3" name="Content Placeholder 2"/>
          <p:cNvSpPr>
            <a:spLocks noGrp="1"/>
          </p:cNvSpPr>
          <p:nvPr>
            <p:ph idx="1"/>
          </p:nvPr>
        </p:nvSpPr>
        <p:spPr>
          <a:xfrm>
            <a:off x="677334" y="1293223"/>
            <a:ext cx="9812140" cy="4748139"/>
          </a:xfrm>
        </p:spPr>
        <p:txBody>
          <a:bodyPr/>
          <a:lstStyle/>
          <a:p>
            <a:pPr marL="0" indent="0">
              <a:buNone/>
            </a:pPr>
            <a:r>
              <a:rPr lang="en-US" b="1" u="sng" dirty="0"/>
              <a:t>Definition of </a:t>
            </a:r>
            <a:r>
              <a:rPr lang="en-US" b="1" u="sng" dirty="0" smtClean="0"/>
              <a:t>terms</a:t>
            </a:r>
          </a:p>
          <a:p>
            <a:pPr marL="0" indent="0">
              <a:buNone/>
            </a:pPr>
            <a:r>
              <a:rPr lang="en-US" b="1" dirty="0"/>
              <a:t>Computer Program:</a:t>
            </a:r>
            <a:endParaRPr lang="en-US" dirty="0"/>
          </a:p>
          <a:p>
            <a:r>
              <a:rPr lang="en-US" dirty="0" smtClean="0"/>
              <a:t>A </a:t>
            </a:r>
            <a:r>
              <a:rPr lang="en-US" dirty="0"/>
              <a:t>computer </a:t>
            </a:r>
            <a:r>
              <a:rPr lang="en-US" i="1" dirty="0"/>
              <a:t>program</a:t>
            </a:r>
            <a:r>
              <a:rPr lang="en-US" dirty="0"/>
              <a:t> is a set of coded instructions given to the computer, and represents a logical solution to a problem.  </a:t>
            </a:r>
            <a:endParaRPr lang="en-US" dirty="0" smtClean="0"/>
          </a:p>
          <a:p>
            <a:r>
              <a:rPr lang="en-US" dirty="0" smtClean="0"/>
              <a:t>It </a:t>
            </a:r>
            <a:r>
              <a:rPr lang="en-US" dirty="0"/>
              <a:t>directs a computer in performing various operations/tasks on the data supplied to it.</a:t>
            </a:r>
          </a:p>
          <a:p>
            <a:r>
              <a:rPr lang="en-US" dirty="0" smtClean="0"/>
              <a:t>Computer </a:t>
            </a:r>
            <a:r>
              <a:rPr lang="en-US" dirty="0"/>
              <a:t>programs may be written by the hardware manufacturers, Software houses, or a </a:t>
            </a:r>
            <a:r>
              <a:rPr lang="en-US" i="1" dirty="0">
                <a:latin typeface="Times New Roman" panose="02020603050405020304" pitchFamily="18" charset="0"/>
                <a:cs typeface="Times New Roman" panose="02020603050405020304" pitchFamily="18" charset="0"/>
              </a:rPr>
              <a:t>programmer</a:t>
            </a:r>
            <a:r>
              <a:rPr lang="en-US" dirty="0"/>
              <a:t> to solve user problems on the computer.</a:t>
            </a:r>
          </a:p>
          <a:p>
            <a:pPr marL="0" indent="0">
              <a:buNone/>
            </a:pPr>
            <a:endParaRPr lang="en-US" dirty="0"/>
          </a:p>
          <a:p>
            <a:endParaRPr lang="en-US" dirty="0"/>
          </a:p>
        </p:txBody>
      </p:sp>
    </p:spTree>
    <p:extLst>
      <p:ext uri="{BB962C8B-B14F-4D97-AF65-F5344CB8AC3E}">
        <p14:creationId xmlns:p14="http://schemas.microsoft.com/office/powerpoint/2010/main" val="1135941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623"/>
          </a:xfrm>
        </p:spPr>
        <p:txBody>
          <a:bodyPr/>
          <a:lstStyle/>
          <a:p>
            <a:r>
              <a:rPr lang="en-US" dirty="0" smtClean="0"/>
              <a:t>Cont.</a:t>
            </a:r>
            <a:endParaRPr lang="en-US" dirty="0"/>
          </a:p>
        </p:txBody>
      </p:sp>
      <p:sp>
        <p:nvSpPr>
          <p:cNvPr id="3" name="Content Placeholder 2"/>
          <p:cNvSpPr>
            <a:spLocks noGrp="1"/>
          </p:cNvSpPr>
          <p:nvPr>
            <p:ph idx="1"/>
          </p:nvPr>
        </p:nvSpPr>
        <p:spPr>
          <a:xfrm>
            <a:off x="677334" y="1423851"/>
            <a:ext cx="8596668" cy="4617511"/>
          </a:xfrm>
        </p:spPr>
        <p:txBody>
          <a:bodyPr>
            <a:normAutofit/>
          </a:bodyPr>
          <a:lstStyle/>
          <a:p>
            <a:pPr marL="0" indent="0">
              <a:buNone/>
            </a:pPr>
            <a:r>
              <a:rPr lang="en-US" b="1" dirty="0">
                <a:solidFill>
                  <a:schemeClr val="accent2"/>
                </a:solidFill>
              </a:rPr>
              <a:t>Advantages of Low-level languages</a:t>
            </a:r>
            <a:endParaRPr lang="en-US" dirty="0">
              <a:solidFill>
                <a:schemeClr val="accent2"/>
              </a:solidFill>
            </a:endParaRPr>
          </a:p>
          <a:p>
            <a:r>
              <a:rPr lang="en-US" dirty="0"/>
              <a:t> </a:t>
            </a:r>
            <a:r>
              <a:rPr lang="en-US" dirty="0" smtClean="0"/>
              <a:t>The </a:t>
            </a:r>
            <a:r>
              <a:rPr lang="en-US" dirty="0"/>
              <a:t>CPU can easily understand machine language without translation.</a:t>
            </a:r>
          </a:p>
          <a:p>
            <a:pPr lvl="0"/>
            <a:r>
              <a:rPr lang="en-US" dirty="0"/>
              <a:t>The program instructions can be executed by the hardware (processor) much faster.  This is because; complex instructions are already broken down into smaller simpler ones.</a:t>
            </a:r>
          </a:p>
          <a:p>
            <a:pPr lvl="0"/>
            <a:r>
              <a:rPr lang="en-US" dirty="0"/>
              <a:t>Low-level languages have a closer control over the hardware, are highly efficient &amp; allow direct control of each operation.</a:t>
            </a:r>
          </a:p>
          <a:p>
            <a:r>
              <a:rPr lang="en-US" dirty="0"/>
              <a:t> </a:t>
            </a:r>
            <a:r>
              <a:rPr lang="en-US" dirty="0" smtClean="0"/>
              <a:t>They </a:t>
            </a:r>
            <a:r>
              <a:rPr lang="en-US" dirty="0"/>
              <a:t>are therefore suitable for writing </a:t>
            </a:r>
            <a:r>
              <a:rPr lang="en-US" i="1" dirty="0"/>
              <a:t>Operating system software</a:t>
            </a:r>
            <a:r>
              <a:rPr lang="en-US" dirty="0"/>
              <a:t> &amp; </a:t>
            </a:r>
            <a:r>
              <a:rPr lang="en-US" i="1" dirty="0"/>
              <a:t>Game programs</a:t>
            </a:r>
            <a:r>
              <a:rPr lang="en-US" dirty="0"/>
              <a:t>, which require fast &amp; efficient use of the CPU time.</a:t>
            </a:r>
          </a:p>
          <a:p>
            <a:r>
              <a:rPr lang="en-US" dirty="0"/>
              <a:t> </a:t>
            </a:r>
            <a:r>
              <a:rPr lang="en-US" dirty="0" smtClean="0"/>
              <a:t>They </a:t>
            </a:r>
            <a:r>
              <a:rPr lang="en-US" dirty="0"/>
              <a:t>require less memory space.</a:t>
            </a:r>
          </a:p>
          <a:p>
            <a:pPr lvl="0"/>
            <a:r>
              <a:rPr lang="en-US" dirty="0"/>
              <a:t>Low-level languages are stable, i.e., they do not crash once written</a:t>
            </a:r>
          </a:p>
          <a:p>
            <a:endParaRPr lang="en-US" dirty="0"/>
          </a:p>
        </p:txBody>
      </p:sp>
    </p:spTree>
    <p:extLst>
      <p:ext uri="{BB962C8B-B14F-4D97-AF65-F5344CB8AC3E}">
        <p14:creationId xmlns:p14="http://schemas.microsoft.com/office/powerpoint/2010/main" val="3443795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7383"/>
            <a:ext cx="8596668" cy="627017"/>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677334" y="914401"/>
            <a:ext cx="8596668" cy="5126962"/>
          </a:xfrm>
        </p:spPr>
        <p:txBody>
          <a:bodyPr>
            <a:normAutofit fontScale="92500" lnSpcReduction="10000"/>
          </a:bodyPr>
          <a:lstStyle/>
          <a:p>
            <a:pPr marL="0" indent="0">
              <a:buNone/>
            </a:pPr>
            <a:r>
              <a:rPr lang="en-US" b="1" dirty="0"/>
              <a:t>Disadvantages of Low-level languages</a:t>
            </a:r>
            <a:endParaRPr lang="en-US" dirty="0"/>
          </a:p>
          <a:p>
            <a:r>
              <a:rPr lang="en-US" dirty="0"/>
              <a:t> </a:t>
            </a:r>
            <a:r>
              <a:rPr lang="en-US" dirty="0" smtClean="0"/>
              <a:t>Very </a:t>
            </a:r>
            <a:r>
              <a:rPr lang="en-US" dirty="0"/>
              <a:t>few computer programs are actually written in machine or Assembly language because of the following reasons;</a:t>
            </a:r>
          </a:p>
          <a:p>
            <a:r>
              <a:rPr lang="en-US" dirty="0"/>
              <a:t> </a:t>
            </a:r>
            <a:r>
              <a:rPr lang="en-US" dirty="0" smtClean="0"/>
              <a:t>Low-level </a:t>
            </a:r>
            <a:r>
              <a:rPr lang="en-US" dirty="0"/>
              <a:t>languages are difficult to learn, understand, and write programs in them.</a:t>
            </a:r>
          </a:p>
          <a:p>
            <a:pPr lvl="0"/>
            <a:r>
              <a:rPr lang="en-US" dirty="0"/>
              <a:t>Low-level language programs are difficult to debug (remove errors from).</a:t>
            </a:r>
          </a:p>
          <a:p>
            <a:pPr lvl="0"/>
            <a:r>
              <a:rPr lang="en-US" dirty="0"/>
              <a:t>Low-level languages have a collection of very detailed &amp; complex instructions that control the internal circuiting of the computer.  Therefore, it requires one to understand how the computer codes internally.</a:t>
            </a:r>
          </a:p>
          <a:p>
            <a:r>
              <a:rPr lang="en-US" dirty="0"/>
              <a:t> </a:t>
            </a:r>
            <a:r>
              <a:rPr lang="en-US" dirty="0" smtClean="0"/>
              <a:t>Relating </a:t>
            </a:r>
            <a:r>
              <a:rPr lang="en-US" dirty="0"/>
              <a:t>the program &amp; the problem structures is difficult, and therefore cumbersome to work with.</a:t>
            </a:r>
          </a:p>
          <a:p>
            <a:pPr lvl="0"/>
            <a:r>
              <a:rPr lang="en-US" dirty="0"/>
              <a:t>The programs are very long; hence, writing a program in a low-level language is usually tedious &amp; time consuming.</a:t>
            </a:r>
          </a:p>
          <a:p>
            <a:pPr lvl="0"/>
            <a:r>
              <a:rPr lang="en-US" dirty="0"/>
              <a:t>The programs are difficult to develop, maintain, and are also prone to errors (i.e., it requires highly trained experts to develop and maintain the programs).</a:t>
            </a:r>
          </a:p>
          <a:p>
            <a:r>
              <a:rPr lang="en-US" dirty="0"/>
              <a:t> </a:t>
            </a:r>
            <a:r>
              <a:rPr lang="en-US" dirty="0" smtClean="0"/>
              <a:t>Low </a:t>
            </a:r>
            <a:r>
              <a:rPr lang="en-US" dirty="0"/>
              <a:t>level languages are machine-dependent (specific), hence </a:t>
            </a:r>
            <a:r>
              <a:rPr lang="en-US" i="1" dirty="0"/>
              <a:t>non-portable</a:t>
            </a:r>
            <a:r>
              <a:rPr lang="en-US" dirty="0"/>
              <a:t>.</a:t>
            </a:r>
          </a:p>
          <a:p>
            <a:endParaRPr lang="en-US" dirty="0"/>
          </a:p>
        </p:txBody>
      </p:sp>
    </p:spTree>
    <p:extLst>
      <p:ext uri="{BB962C8B-B14F-4D97-AF65-F5344CB8AC3E}">
        <p14:creationId xmlns:p14="http://schemas.microsoft.com/office/powerpoint/2010/main" val="1406885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937"/>
          </a:xfrm>
        </p:spPr>
        <p:txBody>
          <a:bodyPr>
            <a:normAutofit fontScale="90000"/>
          </a:bodyPr>
          <a:lstStyle/>
          <a:p>
            <a:r>
              <a:rPr lang="en-US" b="1" dirty="0"/>
              <a:t>HIGH-LEVEL PROGRAMMING LANGUAGES</a:t>
            </a:r>
            <a:r>
              <a:rPr lang="en-US" dirty="0"/>
              <a:t/>
            </a:r>
            <a:br>
              <a:rPr lang="en-US" dirty="0"/>
            </a:br>
            <a:endParaRPr lang="en-US" dirty="0"/>
          </a:p>
        </p:txBody>
      </p:sp>
      <p:sp>
        <p:nvSpPr>
          <p:cNvPr id="3" name="Content Placeholder 2"/>
          <p:cNvSpPr>
            <a:spLocks noGrp="1"/>
          </p:cNvSpPr>
          <p:nvPr>
            <p:ph idx="1"/>
          </p:nvPr>
        </p:nvSpPr>
        <p:spPr>
          <a:xfrm>
            <a:off x="677334" y="1358537"/>
            <a:ext cx="9563946" cy="4682825"/>
          </a:xfrm>
        </p:spPr>
        <p:txBody>
          <a:bodyPr/>
          <a:lstStyle/>
          <a:p>
            <a:r>
              <a:rPr lang="en-US" dirty="0">
                <a:solidFill>
                  <a:schemeClr val="accent2"/>
                </a:solidFill>
              </a:rPr>
              <a:t>High-level languages </a:t>
            </a:r>
            <a:r>
              <a:rPr lang="en-US" dirty="0"/>
              <a:t>were developed to solve (overcome) the problems encountered in low-level programming languages.</a:t>
            </a:r>
          </a:p>
          <a:p>
            <a:r>
              <a:rPr lang="en-US" dirty="0"/>
              <a:t> </a:t>
            </a:r>
            <a:r>
              <a:rPr lang="en-US" dirty="0" smtClean="0"/>
              <a:t>The </a:t>
            </a:r>
            <a:r>
              <a:rPr lang="en-US" dirty="0"/>
              <a:t>grammar of High-level languages is very close to the vocabulary of the natural languages used by human beings.  Hence; they can be read and understood easily even by people who are not experts in programming.  </a:t>
            </a:r>
          </a:p>
          <a:p>
            <a:r>
              <a:rPr lang="en-US" dirty="0"/>
              <a:t> </a:t>
            </a:r>
            <a:r>
              <a:rPr lang="en-US" dirty="0" smtClean="0"/>
              <a:t>Most </a:t>
            </a:r>
            <a:r>
              <a:rPr lang="en-US" dirty="0"/>
              <a:t>high-level languages are general-purpose &amp; problem-oriented.  They allow the programmer to concentrate on the functional details of a program rather than the details of the hardware on which the program will run.</a:t>
            </a:r>
          </a:p>
          <a:p>
            <a:r>
              <a:rPr lang="en-US" dirty="0"/>
              <a:t>Programs written in a high-level language cannot be obeyed by the computer hardware directly.  Therefore, the source codes must be translated into their corresponding machine language equivalent. The translation process is carried out by a high-level language software translator such as a </a:t>
            </a:r>
            <a:r>
              <a:rPr lang="en-US" b="1" dirty="0">
                <a:solidFill>
                  <a:schemeClr val="accent2"/>
                </a:solidFill>
              </a:rPr>
              <a:t>Compiler</a:t>
            </a:r>
            <a:r>
              <a:rPr lang="en-US" dirty="0"/>
              <a:t> or an </a:t>
            </a:r>
            <a:r>
              <a:rPr lang="en-US" b="1" dirty="0">
                <a:solidFill>
                  <a:schemeClr val="accent2"/>
                </a:solidFill>
              </a:rPr>
              <a:t>Interpreter</a:t>
            </a:r>
            <a:r>
              <a:rPr lang="en-US" dirty="0"/>
              <a:t>.</a:t>
            </a:r>
          </a:p>
          <a:p>
            <a:endParaRPr lang="en-US" dirty="0"/>
          </a:p>
        </p:txBody>
      </p:sp>
    </p:spTree>
    <p:extLst>
      <p:ext uri="{BB962C8B-B14F-4D97-AF65-F5344CB8AC3E}">
        <p14:creationId xmlns:p14="http://schemas.microsoft.com/office/powerpoint/2010/main" val="2072807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629260" cy="631371"/>
          </a:xfrm>
        </p:spPr>
        <p:txBody>
          <a:bodyPr>
            <a:normAutofit fontScale="90000"/>
          </a:bodyPr>
          <a:lstStyle/>
          <a:p>
            <a:r>
              <a:rPr lang="en-US" b="1" dirty="0"/>
              <a:t>Features of high-level programming languages</a:t>
            </a:r>
            <a:endParaRPr lang="en-US" dirty="0"/>
          </a:p>
        </p:txBody>
      </p:sp>
      <p:sp>
        <p:nvSpPr>
          <p:cNvPr id="3" name="Content Placeholder 2"/>
          <p:cNvSpPr>
            <a:spLocks noGrp="1"/>
          </p:cNvSpPr>
          <p:nvPr>
            <p:ph idx="1"/>
          </p:nvPr>
        </p:nvSpPr>
        <p:spPr>
          <a:xfrm>
            <a:off x="404949" y="1240971"/>
            <a:ext cx="10445021" cy="5924104"/>
          </a:xfrm>
        </p:spPr>
        <p:txBody>
          <a:bodyPr>
            <a:noAutofit/>
          </a:bodyPr>
          <a:lstStyle/>
          <a:p>
            <a:r>
              <a:rPr lang="en-US" sz="1600" dirty="0"/>
              <a:t> </a:t>
            </a:r>
            <a:r>
              <a:rPr lang="en-US" sz="1600" dirty="0" smtClean="0"/>
              <a:t>They </a:t>
            </a:r>
            <a:r>
              <a:rPr lang="en-US" sz="1600" dirty="0"/>
              <a:t>contain statements that have an extensive vocabulary of words, symbols, sentences &amp; mathematical expressions, which are very similar to the normal English language</a:t>
            </a:r>
            <a:r>
              <a:rPr lang="en-US" sz="1600" dirty="0" smtClean="0"/>
              <a:t>.</a:t>
            </a:r>
            <a:endParaRPr lang="en-US" sz="1600" dirty="0"/>
          </a:p>
          <a:p>
            <a:pPr marL="800100" lvl="2" indent="0">
              <a:buNone/>
            </a:pPr>
            <a:r>
              <a:rPr lang="en-US" sz="1600" b="1" i="1" dirty="0"/>
              <a:t>Example; </a:t>
            </a:r>
            <a:endParaRPr lang="en-US" sz="1600" dirty="0"/>
          </a:p>
          <a:p>
            <a:pPr marL="800100" lvl="2" indent="0">
              <a:buNone/>
            </a:pPr>
            <a:r>
              <a:rPr lang="en-US" sz="1600" dirty="0"/>
              <a:t>Read (</a:t>
            </a:r>
            <a:r>
              <a:rPr lang="en-US" sz="1600" dirty="0" err="1"/>
              <a:t>TaxablePay</a:t>
            </a:r>
            <a:r>
              <a:rPr lang="en-US" sz="1600" dirty="0"/>
              <a:t>);</a:t>
            </a:r>
          </a:p>
          <a:p>
            <a:pPr marL="800100" lvl="2" indent="0">
              <a:buNone/>
            </a:pPr>
            <a:r>
              <a:rPr lang="en-US" sz="1600" dirty="0"/>
              <a:t>IF </a:t>
            </a:r>
            <a:r>
              <a:rPr lang="en-US" sz="1600" dirty="0" err="1"/>
              <a:t>TaxablePay</a:t>
            </a:r>
            <a:r>
              <a:rPr lang="en-US" sz="1600" dirty="0"/>
              <a:t>&lt;1000 THEN</a:t>
            </a:r>
          </a:p>
          <a:p>
            <a:pPr marL="800100" lvl="2" indent="0">
              <a:buNone/>
            </a:pPr>
            <a:r>
              <a:rPr lang="en-US" sz="1600" dirty="0"/>
              <a:t>Tax: =0;</a:t>
            </a:r>
          </a:p>
          <a:p>
            <a:pPr marL="800100" lvl="2" indent="0">
              <a:buNone/>
            </a:pPr>
            <a:r>
              <a:rPr lang="en-US" sz="1600" dirty="0"/>
              <a:t>ELSE</a:t>
            </a:r>
          </a:p>
          <a:p>
            <a:pPr marL="800100" lvl="2" indent="0">
              <a:buNone/>
            </a:pPr>
            <a:r>
              <a:rPr lang="en-US" sz="1600" dirty="0"/>
              <a:t>Tax: =</a:t>
            </a:r>
            <a:r>
              <a:rPr lang="en-US" sz="1600" dirty="0" err="1"/>
              <a:t>TaxRate</a:t>
            </a:r>
            <a:r>
              <a:rPr lang="en-US" sz="1600" dirty="0"/>
              <a:t> * </a:t>
            </a:r>
            <a:r>
              <a:rPr lang="en-US" sz="1600" dirty="0" err="1"/>
              <a:t>TaxablePay</a:t>
            </a:r>
            <a:r>
              <a:rPr lang="en-US" sz="1600" dirty="0"/>
              <a:t>;</a:t>
            </a:r>
          </a:p>
          <a:p>
            <a:pPr marL="800100" lvl="2" indent="0">
              <a:buNone/>
            </a:pPr>
            <a:r>
              <a:rPr lang="en-US" sz="1600" dirty="0"/>
              <a:t>Write (Tax: 6:2);</a:t>
            </a:r>
          </a:p>
          <a:p>
            <a:pPr lvl="0" fontAlgn="base"/>
            <a:r>
              <a:rPr lang="en-US" sz="1600" dirty="0"/>
              <a:t>Allow modularization (sub-routines).</a:t>
            </a:r>
          </a:p>
          <a:p>
            <a:pPr lvl="0" fontAlgn="base"/>
            <a:r>
              <a:rPr lang="en-US" sz="1600" dirty="0"/>
              <a:t>They are ‘user-friendly’ and problem-oriented rather than machine-based.  This implies that, during a programming session, the programmer concentrates on problem-solving rather than how a machine operates.</a:t>
            </a:r>
          </a:p>
          <a:p>
            <a:pPr lvl="0" fontAlgn="base"/>
            <a:r>
              <a:rPr lang="en-US" sz="1600" dirty="0"/>
              <a:t>They require one to obey a set of rules when writing the program.</a:t>
            </a:r>
          </a:p>
          <a:p>
            <a:pPr lvl="0" fontAlgn="base"/>
            <a:r>
              <a:rPr lang="en-US" sz="1600" dirty="0"/>
              <a:t>Programs written in high-level languages are shorter than their low-level language equivalents, since one statement translates into several machine code instructions.</a:t>
            </a:r>
          </a:p>
          <a:p>
            <a:pPr lvl="0" fontAlgn="base"/>
            <a:r>
              <a:rPr lang="en-US" sz="1600" dirty="0"/>
              <a:t>The programs are portable between different computers.</a:t>
            </a:r>
          </a:p>
        </p:txBody>
      </p:sp>
    </p:spTree>
    <p:extLst>
      <p:ext uri="{BB962C8B-B14F-4D97-AF65-F5344CB8AC3E}">
        <p14:creationId xmlns:p14="http://schemas.microsoft.com/office/powerpoint/2010/main" val="4237563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5063"/>
          </a:xfrm>
        </p:spPr>
        <p:txBody>
          <a:bodyPr/>
          <a:lstStyle/>
          <a:p>
            <a:r>
              <a:rPr lang="en-US" dirty="0" smtClean="0"/>
              <a:t>Assignment </a:t>
            </a:r>
            <a:endParaRPr lang="en-US" dirty="0"/>
          </a:p>
        </p:txBody>
      </p:sp>
      <p:sp>
        <p:nvSpPr>
          <p:cNvPr id="3" name="Content Placeholder 2"/>
          <p:cNvSpPr>
            <a:spLocks noGrp="1"/>
          </p:cNvSpPr>
          <p:nvPr>
            <p:ph idx="1"/>
          </p:nvPr>
        </p:nvSpPr>
        <p:spPr>
          <a:xfrm>
            <a:off x="677334" y="1201783"/>
            <a:ext cx="8596668" cy="4839579"/>
          </a:xfrm>
        </p:spPr>
        <p:txBody>
          <a:bodyPr/>
          <a:lstStyle/>
          <a:p>
            <a:r>
              <a:rPr lang="en-US" dirty="0" smtClean="0"/>
              <a:t>Research on advantages and Disadvantages of high level programming languages </a:t>
            </a:r>
            <a:endParaRPr lang="en-US" dirty="0"/>
          </a:p>
        </p:txBody>
      </p:sp>
    </p:spTree>
    <p:extLst>
      <p:ext uri="{BB962C8B-B14F-4D97-AF65-F5344CB8AC3E}">
        <p14:creationId xmlns:p14="http://schemas.microsoft.com/office/powerpoint/2010/main" val="129389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5132"/>
            <a:ext cx="8596668" cy="666206"/>
          </a:xfrm>
        </p:spPr>
        <p:txBody>
          <a:bodyPr>
            <a:normAutofit/>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442203" y="901338"/>
            <a:ext cx="8596668" cy="5564776"/>
          </a:xfrm>
        </p:spPr>
        <p:txBody>
          <a:bodyPr>
            <a:normAutofit fontScale="55000" lnSpcReduction="20000"/>
          </a:bodyPr>
          <a:lstStyle/>
          <a:p>
            <a:pPr marL="0" indent="0">
              <a:buNone/>
            </a:pPr>
            <a:r>
              <a:rPr lang="en-US" sz="6200" b="1" dirty="0">
                <a:latin typeface="Times New Roman" panose="02020603050405020304" pitchFamily="18" charset="0"/>
                <a:cs typeface="Times New Roman" panose="02020603050405020304" pitchFamily="18" charset="0"/>
              </a:rPr>
              <a:t>Programming:</a:t>
            </a:r>
            <a:endParaRPr lang="en-US" sz="6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300" dirty="0" smtClean="0">
                <a:latin typeface="Times New Roman" panose="02020603050405020304" pitchFamily="18" charset="0"/>
                <a:cs typeface="Times New Roman" panose="02020603050405020304" pitchFamily="18" charset="0"/>
              </a:rPr>
              <a:t>Programming </a:t>
            </a:r>
            <a:r>
              <a:rPr lang="en-US" sz="3300" dirty="0">
                <a:latin typeface="Times New Roman" panose="02020603050405020304" pitchFamily="18" charset="0"/>
                <a:cs typeface="Times New Roman" panose="02020603050405020304" pitchFamily="18" charset="0"/>
              </a:rPr>
              <a:t>is the process of designing a set of instructions (computer programs) which can be used to perform a particular task or solve a specific problem.</a:t>
            </a:r>
          </a:p>
          <a:p>
            <a:pPr>
              <a:buFont typeface="Wingdings" panose="05000000000000000000" pitchFamily="2" charset="2"/>
              <a:buChar char="Ø"/>
            </a:pPr>
            <a:r>
              <a:rPr lang="en-US" sz="3300" dirty="0" smtClean="0">
                <a:latin typeface="Times New Roman" panose="02020603050405020304" pitchFamily="18" charset="0"/>
                <a:cs typeface="Times New Roman" panose="02020603050405020304" pitchFamily="18" charset="0"/>
              </a:rPr>
              <a:t>It </a:t>
            </a:r>
            <a:r>
              <a:rPr lang="en-US" sz="3300" dirty="0">
                <a:latin typeface="Times New Roman" panose="02020603050405020304" pitchFamily="18" charset="0"/>
                <a:cs typeface="Times New Roman" panose="02020603050405020304" pitchFamily="18" charset="0"/>
              </a:rPr>
              <a:t>involves use of special characters, signs and symbols found in a particular programming language to create computer instructions.</a:t>
            </a:r>
          </a:p>
          <a:p>
            <a:pPr>
              <a:buFont typeface="Wingdings" panose="05000000000000000000" pitchFamily="2" charset="2"/>
              <a:buChar char="Ø"/>
            </a:pPr>
            <a:r>
              <a:rPr lang="en-US" sz="3300" dirty="0" smtClean="0">
                <a:latin typeface="Times New Roman" panose="02020603050405020304" pitchFamily="18" charset="0"/>
                <a:cs typeface="Times New Roman" panose="02020603050405020304" pitchFamily="18" charset="0"/>
              </a:rPr>
              <a:t>The </a:t>
            </a:r>
            <a:r>
              <a:rPr lang="en-US" sz="3300" dirty="0">
                <a:latin typeface="Times New Roman" panose="02020603050405020304" pitchFamily="18" charset="0"/>
                <a:cs typeface="Times New Roman" panose="02020603050405020304" pitchFamily="18" charset="0"/>
              </a:rPr>
              <a:t>programming process is quite extensive.  It includes analyzing of an application, designing of a solution, coding for the processor, testing to produce an operating program, and development of other procedures to make the system function.</a:t>
            </a:r>
          </a:p>
          <a:p>
            <a:pPr>
              <a:buFont typeface="Wingdings" panose="05000000000000000000" pitchFamily="2" charset="2"/>
              <a:buChar char="Ø"/>
            </a:pPr>
            <a:r>
              <a:rPr lang="en-US" sz="3300" dirty="0" smtClean="0">
                <a:latin typeface="Times New Roman" panose="02020603050405020304" pitchFamily="18" charset="0"/>
                <a:cs typeface="Times New Roman" panose="02020603050405020304" pitchFamily="18" charset="0"/>
              </a:rPr>
              <a:t>The </a:t>
            </a:r>
            <a:r>
              <a:rPr lang="en-US" sz="3300" dirty="0">
                <a:latin typeface="Times New Roman" panose="02020603050405020304" pitchFamily="18" charset="0"/>
                <a:cs typeface="Times New Roman" panose="02020603050405020304" pitchFamily="18" charset="0"/>
              </a:rPr>
              <a:t>program created must specify in detail the logical steps to be taken &amp; the method of processing the data input into the computer in order to carry out the specified task.</a:t>
            </a:r>
          </a:p>
          <a:p>
            <a:pPr marL="0" indent="0">
              <a:buNone/>
            </a:pPr>
            <a:r>
              <a:rPr lang="en-US" sz="3300" dirty="0" smtClean="0">
                <a:latin typeface="Times New Roman" panose="02020603050405020304" pitchFamily="18" charset="0"/>
                <a:cs typeface="Times New Roman" panose="02020603050405020304" pitchFamily="18" charset="0"/>
              </a:rPr>
              <a:t>A </a:t>
            </a:r>
            <a:r>
              <a:rPr lang="en-US" sz="3300" dirty="0">
                <a:latin typeface="Times New Roman" panose="02020603050405020304" pitchFamily="18" charset="0"/>
                <a:cs typeface="Times New Roman" panose="02020603050405020304" pitchFamily="18" charset="0"/>
              </a:rPr>
              <a:t>computer program performs the following</a:t>
            </a:r>
            <a:r>
              <a:rPr lang="en-US" sz="3300" dirty="0" smtClean="0">
                <a:latin typeface="Times New Roman" panose="02020603050405020304" pitchFamily="18" charset="0"/>
                <a:cs typeface="Times New Roman" panose="02020603050405020304" pitchFamily="18" charset="0"/>
              </a:rPr>
              <a:t>:</a:t>
            </a:r>
            <a:r>
              <a:rPr lang="en-US" sz="3300" dirty="0">
                <a:latin typeface="Times New Roman" panose="02020603050405020304" pitchFamily="18" charset="0"/>
                <a:cs typeface="Times New Roman" panose="02020603050405020304" pitchFamily="18" charset="0"/>
              </a:rPr>
              <a:t> </a:t>
            </a:r>
          </a:p>
          <a:p>
            <a:pPr lvl="1">
              <a:buFont typeface="Wingdings" panose="05000000000000000000" pitchFamily="2" charset="2"/>
              <a:buChar char="q"/>
            </a:pPr>
            <a:r>
              <a:rPr lang="en-US" sz="3300" dirty="0">
                <a:latin typeface="Times New Roman" panose="02020603050405020304" pitchFamily="18" charset="0"/>
                <a:cs typeface="Times New Roman" panose="02020603050405020304" pitchFamily="18" charset="0"/>
              </a:rPr>
              <a:t>Accepts data from outside the computer as its input.</a:t>
            </a:r>
          </a:p>
          <a:p>
            <a:pPr lvl="1">
              <a:buFont typeface="Wingdings" panose="05000000000000000000" pitchFamily="2" charset="2"/>
              <a:buChar char="q"/>
            </a:pPr>
            <a:r>
              <a:rPr lang="en-US" sz="3300" dirty="0">
                <a:latin typeface="Times New Roman" panose="02020603050405020304" pitchFamily="18" charset="0"/>
                <a:cs typeface="Times New Roman" panose="02020603050405020304" pitchFamily="18" charset="0"/>
              </a:rPr>
              <a:t>Carries out a set of processes on the data within the computer memory.</a:t>
            </a:r>
          </a:p>
          <a:p>
            <a:pPr lvl="1">
              <a:buFont typeface="Wingdings" panose="05000000000000000000" pitchFamily="2" charset="2"/>
              <a:buChar char="q"/>
            </a:pPr>
            <a:r>
              <a:rPr lang="en-US" sz="3300" dirty="0">
                <a:latin typeface="Times New Roman" panose="02020603050405020304" pitchFamily="18" charset="0"/>
                <a:cs typeface="Times New Roman" panose="02020603050405020304" pitchFamily="18" charset="0"/>
              </a:rPr>
              <a:t>Presents the results of this processing as its output, and</a:t>
            </a:r>
          </a:p>
          <a:p>
            <a:pPr lvl="1">
              <a:buFont typeface="Wingdings" panose="05000000000000000000" pitchFamily="2" charset="2"/>
              <a:buChar char="q"/>
            </a:pPr>
            <a:r>
              <a:rPr lang="en-US" sz="3300" dirty="0">
                <a:latin typeface="Times New Roman" panose="02020603050405020304" pitchFamily="18" charset="0"/>
                <a:cs typeface="Times New Roman" panose="02020603050405020304" pitchFamily="18" charset="0"/>
              </a:rPr>
              <a:t>Stores the data for future use.</a:t>
            </a:r>
          </a:p>
        </p:txBody>
      </p:sp>
    </p:spTree>
    <p:extLst>
      <p:ext uri="{BB962C8B-B14F-4D97-AF65-F5344CB8AC3E}">
        <p14:creationId xmlns:p14="http://schemas.microsoft.com/office/powerpoint/2010/main" val="3194609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92331"/>
            <a:ext cx="10556723" cy="5349031"/>
          </a:xfrm>
        </p:spPr>
        <p:txBody>
          <a:bodyPr>
            <a:normAutofit fontScale="92500" lnSpcReduction="10000"/>
          </a:bodyPr>
          <a:lstStyle/>
          <a:p>
            <a:pPr marL="0" indent="0">
              <a:buNone/>
            </a:pPr>
            <a:r>
              <a:rPr lang="en-US" sz="1900" b="1" dirty="0">
                <a:latin typeface="Times New Roman" panose="02020603050405020304" pitchFamily="18" charset="0"/>
                <a:cs typeface="Times New Roman" panose="02020603050405020304" pitchFamily="18" charset="0"/>
              </a:rPr>
              <a:t>Programming Languages:</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A </a:t>
            </a:r>
            <a:r>
              <a:rPr lang="en-US" sz="1900" i="1" dirty="0">
                <a:latin typeface="Times New Roman" panose="02020603050405020304" pitchFamily="18" charset="0"/>
                <a:cs typeface="Times New Roman" panose="02020603050405020304" pitchFamily="18" charset="0"/>
              </a:rPr>
              <a:t>programming language</a:t>
            </a:r>
            <a:r>
              <a:rPr lang="en-US" sz="1900" dirty="0">
                <a:latin typeface="Times New Roman" panose="02020603050405020304" pitchFamily="18" charset="0"/>
                <a:cs typeface="Times New Roman" panose="02020603050405020304" pitchFamily="18" charset="0"/>
              </a:rPr>
              <a:t> is a set of symbols (a language) which a computer programmer uses to solve a given problem using a computer.</a:t>
            </a:r>
          </a:p>
          <a:p>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computer must be able to translate these instructions into machine-readable form when </a:t>
            </a:r>
            <a:r>
              <a:rPr lang="en-US" sz="1900" dirty="0" smtClean="0">
                <a:latin typeface="Times New Roman" panose="02020603050405020304" pitchFamily="18" charset="0"/>
                <a:cs typeface="Times New Roman" panose="02020603050405020304" pitchFamily="18" charset="0"/>
              </a:rPr>
              <a:t>arranged </a:t>
            </a:r>
            <a:r>
              <a:rPr lang="en-US" sz="1900" dirty="0">
                <a:latin typeface="Times New Roman" panose="02020603050405020304" pitchFamily="18" charset="0"/>
                <a:cs typeface="Times New Roman" panose="02020603050405020304" pitchFamily="18" charset="0"/>
              </a:rPr>
              <a:t>in a particular sequence or order</a:t>
            </a:r>
            <a:r>
              <a:rPr lang="en-US" sz="1900" dirty="0" smtClean="0">
                <a:latin typeface="Times New Roman" panose="02020603050405020304" pitchFamily="18" charset="0"/>
                <a:cs typeface="Times New Roman" panose="02020603050405020304" pitchFamily="18" charset="0"/>
              </a:rPr>
              <a:t>.</a:t>
            </a:r>
          </a:p>
          <a:p>
            <a:pPr marL="0" indent="0">
              <a:buNone/>
            </a:pPr>
            <a:r>
              <a:rPr lang="en-US" sz="1900" b="1" dirty="0">
                <a:latin typeface="Times New Roman" panose="02020603050405020304" pitchFamily="18" charset="0"/>
                <a:cs typeface="Times New Roman" panose="02020603050405020304" pitchFamily="18" charset="0"/>
              </a:rPr>
              <a:t>TERMS USED IN COMPUTER PROGRAMMING</a:t>
            </a:r>
          </a:p>
          <a:p>
            <a:pPr marL="0" indent="0">
              <a:buNone/>
            </a:pPr>
            <a:r>
              <a:rPr lang="en-US" sz="1900" b="1" dirty="0" smtClean="0">
                <a:latin typeface="Times New Roman" panose="02020603050405020304" pitchFamily="18" charset="0"/>
                <a:cs typeface="Times New Roman" panose="02020603050405020304" pitchFamily="18" charset="0"/>
              </a:rPr>
              <a:t>Source </a:t>
            </a:r>
            <a:r>
              <a:rPr lang="en-US" sz="1900" b="1" dirty="0">
                <a:latin typeface="Times New Roman" panose="02020603050405020304" pitchFamily="18" charset="0"/>
                <a:cs typeface="Times New Roman" panose="02020603050405020304" pitchFamily="18" charset="0"/>
              </a:rPr>
              <a:t>program (source code)</a:t>
            </a:r>
          </a:p>
          <a:p>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term </a:t>
            </a:r>
            <a:r>
              <a:rPr lang="en-US" sz="1900" i="1" dirty="0">
                <a:latin typeface="Times New Roman" panose="02020603050405020304" pitchFamily="18" charset="0"/>
                <a:cs typeface="Times New Roman" panose="02020603050405020304" pitchFamily="18" charset="0"/>
              </a:rPr>
              <a:t>Source program</a:t>
            </a:r>
            <a:r>
              <a:rPr lang="en-US" sz="1900" dirty="0">
                <a:latin typeface="Times New Roman" panose="02020603050405020304" pitchFamily="18" charset="0"/>
                <a:cs typeface="Times New Roman" panose="02020603050405020304" pitchFamily="18" charset="0"/>
              </a:rPr>
              <a:t> refers to program statements that the programmer enters in the program editor window, and which have not yet been translated into machine-readable form.</a:t>
            </a:r>
          </a:p>
          <a:p>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Source </a:t>
            </a:r>
            <a:r>
              <a:rPr lang="en-US" sz="1900" dirty="0">
                <a:latin typeface="Times New Roman" panose="02020603050405020304" pitchFamily="18" charset="0"/>
                <a:cs typeface="Times New Roman" panose="02020603050405020304" pitchFamily="18" charset="0"/>
              </a:rPr>
              <a:t>code is the code understood by the programmer, and is usually written in high-level language or Assembly language.</a:t>
            </a:r>
          </a:p>
          <a:p>
            <a:pPr marL="0" indent="0">
              <a:buNone/>
            </a:pPr>
            <a:r>
              <a:rPr lang="en-US" sz="1900" b="1" dirty="0" smtClean="0">
                <a:latin typeface="Times New Roman" panose="02020603050405020304" pitchFamily="18" charset="0"/>
                <a:cs typeface="Times New Roman" panose="02020603050405020304" pitchFamily="18" charset="0"/>
              </a:rPr>
              <a:t>Object </a:t>
            </a:r>
            <a:r>
              <a:rPr lang="en-US" sz="1900" b="1" dirty="0">
                <a:latin typeface="Times New Roman" panose="02020603050405020304" pitchFamily="18" charset="0"/>
                <a:cs typeface="Times New Roman" panose="02020603050405020304" pitchFamily="18" charset="0"/>
              </a:rPr>
              <a:t>code (object program).</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term </a:t>
            </a:r>
            <a:r>
              <a:rPr lang="en-US" sz="1900" i="1" dirty="0">
                <a:latin typeface="Times New Roman" panose="02020603050405020304" pitchFamily="18" charset="0"/>
                <a:cs typeface="Times New Roman" panose="02020603050405020304" pitchFamily="18" charset="0"/>
              </a:rPr>
              <a:t>Object code</a:t>
            </a:r>
            <a:r>
              <a:rPr lang="en-US" sz="1900" dirty="0">
                <a:latin typeface="Times New Roman" panose="02020603050405020304" pitchFamily="18" charset="0"/>
                <a:cs typeface="Times New Roman" panose="02020603050405020304" pitchFamily="18" charset="0"/>
              </a:rPr>
              <a:t> refers to the program code that is in machine-readable (binary) form</a:t>
            </a:r>
            <a:r>
              <a:rPr lang="en-US" sz="1900" dirty="0" smtClean="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This is the code/language the computer can understand, and is produced by a </a:t>
            </a:r>
            <a:r>
              <a:rPr lang="en-US" sz="1900" i="1" dirty="0">
                <a:latin typeface="Times New Roman" panose="02020603050405020304" pitchFamily="18" charset="0"/>
                <a:cs typeface="Times New Roman" panose="02020603050405020304" pitchFamily="18" charset="0"/>
              </a:rPr>
              <a:t>Compiler</a:t>
            </a:r>
            <a:r>
              <a:rPr lang="en-US" sz="1900" dirty="0">
                <a:latin typeface="Times New Roman" panose="02020603050405020304" pitchFamily="18" charset="0"/>
                <a:cs typeface="Times New Roman" panose="02020603050405020304" pitchFamily="18" charset="0"/>
              </a:rPr>
              <a:t> or </a:t>
            </a:r>
            <a:r>
              <a:rPr lang="en-US" sz="1900" i="1" dirty="0">
                <a:latin typeface="Times New Roman" panose="02020603050405020304" pitchFamily="18" charset="0"/>
                <a:cs typeface="Times New Roman" panose="02020603050405020304" pitchFamily="18" charset="0"/>
              </a:rPr>
              <a:t>Assembler</a:t>
            </a:r>
            <a:r>
              <a:rPr lang="en-US" sz="1900" dirty="0">
                <a:latin typeface="Times New Roman" panose="02020603050405020304" pitchFamily="18" charset="0"/>
                <a:cs typeface="Times New Roman" panose="02020603050405020304" pitchFamily="18" charset="0"/>
              </a:rPr>
              <a:t> after translating the Source program into a form that can be readily loaded into the computer</a:t>
            </a:r>
            <a:r>
              <a:rPr lang="en-US" sz="1900" dirty="0" smtClean="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2736239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447"/>
            <a:ext cx="8596668" cy="705393"/>
          </a:xfrm>
        </p:spPr>
        <p:txBody>
          <a:bodyPr>
            <a:normAutofit fontScale="90000"/>
          </a:bodyPr>
          <a:lstStyle/>
          <a:p>
            <a:r>
              <a:rPr lang="en-US" b="1" dirty="0"/>
              <a:t>LANGUAGE TRANSLATORS</a:t>
            </a:r>
            <a:r>
              <a:rPr lang="en-US" dirty="0"/>
              <a:t/>
            </a:r>
            <a:br>
              <a:rPr lang="en-US" dirty="0"/>
            </a:br>
            <a:endParaRPr lang="en-US" dirty="0"/>
          </a:p>
        </p:txBody>
      </p:sp>
      <p:sp>
        <p:nvSpPr>
          <p:cNvPr id="3" name="Content Placeholder 2"/>
          <p:cNvSpPr>
            <a:spLocks noGrp="1"/>
          </p:cNvSpPr>
          <p:nvPr>
            <p:ph idx="1"/>
          </p:nvPr>
        </p:nvSpPr>
        <p:spPr>
          <a:xfrm>
            <a:off x="677334" y="888275"/>
            <a:ext cx="9315752" cy="5153088"/>
          </a:xfrm>
        </p:spPr>
        <p:txBody>
          <a:bodyPr/>
          <a:lstStyle/>
          <a:p>
            <a:r>
              <a:rPr lang="en-US" dirty="0">
                <a:latin typeface="Times New Roman" panose="02020603050405020304" pitchFamily="18" charset="0"/>
                <a:cs typeface="Times New Roman" panose="02020603050405020304" pitchFamily="18" charset="0"/>
              </a:rPr>
              <a:t>A computer uses &amp; stores information in binary form, and therefore, it cannot understand programs written in either high-level or low-level languages.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means that, any program code written in Assembly language or high-level language must be translated into Machine language, before the computer can recognize &amp; run these programs.  </a:t>
            </a:r>
          </a:p>
          <a:p>
            <a:r>
              <a:rPr lang="en-US" dirty="0">
                <a:latin typeface="Times New Roman" panose="02020603050405020304" pitchFamily="18" charset="0"/>
                <a:cs typeface="Times New Roman" panose="02020603050405020304" pitchFamily="18" charset="0"/>
              </a:rPr>
              <a:t>A </a:t>
            </a:r>
            <a:r>
              <a:rPr lang="en-US" b="1" i="1" dirty="0">
                <a:latin typeface="Times New Roman" panose="02020603050405020304" pitchFamily="18" charset="0"/>
                <a:cs typeface="Times New Roman" panose="02020603050405020304" pitchFamily="18" charset="0"/>
              </a:rPr>
              <a:t>Translator</a:t>
            </a:r>
            <a:r>
              <a:rPr lang="en-US" dirty="0">
                <a:latin typeface="Times New Roman" panose="02020603050405020304" pitchFamily="18" charset="0"/>
                <a:cs typeface="Times New Roman" panose="02020603050405020304" pitchFamily="18" charset="0"/>
              </a:rPr>
              <a:t> is special system software used to convert the </a:t>
            </a:r>
            <a:r>
              <a:rPr lang="en-US" b="1" i="1" dirty="0">
                <a:latin typeface="Times New Roman" panose="02020603050405020304" pitchFamily="18" charset="0"/>
                <a:cs typeface="Times New Roman" panose="02020603050405020304" pitchFamily="18" charset="0"/>
              </a:rPr>
              <a:t>Source codes</a:t>
            </a:r>
            <a:r>
              <a:rPr lang="en-US" dirty="0">
                <a:latin typeface="Times New Roman" panose="02020603050405020304" pitchFamily="18" charset="0"/>
                <a:cs typeface="Times New Roman" panose="02020603050405020304" pitchFamily="18" charset="0"/>
              </a:rPr>
              <a:t> (program statements written in any of the computer programming languages) to their </a:t>
            </a:r>
            <a:r>
              <a:rPr lang="en-US" b="1" i="1" dirty="0">
                <a:latin typeface="Times New Roman" panose="02020603050405020304" pitchFamily="18" charset="0"/>
                <a:cs typeface="Times New Roman" panose="02020603050405020304" pitchFamily="18" charset="0"/>
              </a:rPr>
              <a:t>Object codes</a:t>
            </a:r>
            <a:r>
              <a:rPr lang="en-US" dirty="0">
                <a:latin typeface="Times New Roman" panose="02020603050405020304" pitchFamily="18" charset="0"/>
                <a:cs typeface="Times New Roman" panose="02020603050405020304" pitchFamily="18" charset="0"/>
              </a:rPr>
              <a:t> (computer language equivalents).</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Translators reside in the main memory of the computer, and use the program code of the high-level or Assembly language as input data, changes the codes, and gives the output program in machine-readable code.</a:t>
            </a:r>
          </a:p>
          <a:p>
            <a:r>
              <a:rPr lang="en-US" dirty="0">
                <a:latin typeface="Times New Roman" panose="02020603050405020304" pitchFamily="18" charset="0"/>
                <a:cs typeface="Times New Roman" panose="02020603050405020304" pitchFamily="18" charset="0"/>
              </a:rPr>
              <a:t>In addition, translators check for &amp; identify some types of errors (e.g., </a:t>
            </a:r>
            <a:r>
              <a:rPr lang="en-US" i="1" dirty="0">
                <a:latin typeface="Times New Roman" panose="02020603050405020304" pitchFamily="18" charset="0"/>
                <a:cs typeface="Times New Roman" panose="02020603050405020304" pitchFamily="18" charset="0"/>
              </a:rPr>
              <a:t>Syntax/grammatical errors</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that may be present in the program being translated.  They will produce error messages if there is a mistake in the code.</a:t>
            </a:r>
          </a:p>
        </p:txBody>
      </p:sp>
    </p:spTree>
    <p:extLst>
      <p:ext uri="{BB962C8B-B14F-4D97-AF65-F5344CB8AC3E}">
        <p14:creationId xmlns:p14="http://schemas.microsoft.com/office/powerpoint/2010/main" val="5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8011"/>
            <a:ext cx="8596668" cy="613955"/>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44137" y="1031967"/>
            <a:ext cx="11747863" cy="5009396"/>
          </a:xfrm>
        </p:spPr>
        <p:txBody>
          <a:bodyPr/>
          <a:lstStyle/>
          <a:p>
            <a:r>
              <a:rPr lang="en-US" dirty="0"/>
              <a:t>Each language needs its own translator.  Generally, there are 3 types of language translators:</a:t>
            </a:r>
          </a:p>
          <a:p>
            <a:pPr lvl="2">
              <a:buFont typeface="Wingdings" panose="05000000000000000000" pitchFamily="2" charset="2"/>
              <a:buChar char="v"/>
            </a:pPr>
            <a:r>
              <a:rPr lang="en-US" dirty="0"/>
              <a:t> </a:t>
            </a:r>
            <a:r>
              <a:rPr lang="en-US" dirty="0" smtClean="0"/>
              <a:t>Assembler</a:t>
            </a:r>
            <a:r>
              <a:rPr lang="en-US" dirty="0"/>
              <a:t>.</a:t>
            </a:r>
          </a:p>
          <a:p>
            <a:pPr lvl="2">
              <a:buFont typeface="Wingdings" panose="05000000000000000000" pitchFamily="2" charset="2"/>
              <a:buChar char="v"/>
            </a:pPr>
            <a:r>
              <a:rPr lang="en-US" dirty="0"/>
              <a:t>Interpreter.</a:t>
            </a:r>
          </a:p>
          <a:p>
            <a:pPr lvl="2">
              <a:buFont typeface="Wingdings" panose="05000000000000000000" pitchFamily="2" charset="2"/>
              <a:buChar char="v"/>
            </a:pPr>
            <a:r>
              <a:rPr lang="en-US" dirty="0"/>
              <a:t>Compiler.</a:t>
            </a:r>
          </a:p>
          <a:p>
            <a:r>
              <a:rPr lang="en-US" b="1" dirty="0" smtClean="0"/>
              <a:t>Note</a:t>
            </a:r>
            <a:r>
              <a:rPr lang="en-US" dirty="0"/>
              <a:t>. Interpreters &amp; Compilers translate source programs written in high-level languages to their machine language equivalents.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3564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2183"/>
          </a:xfrm>
        </p:spPr>
        <p:txBody>
          <a:bodyPr>
            <a:normAutofit fontScale="90000"/>
          </a:bodyPr>
          <a:lstStyle/>
          <a:p>
            <a:r>
              <a:rPr lang="en-US" b="1" dirty="0"/>
              <a:t>Assembler</a:t>
            </a:r>
            <a:r>
              <a:rPr lang="en-US" dirty="0"/>
              <a:t/>
            </a:r>
            <a:br>
              <a:rPr lang="en-US" dirty="0"/>
            </a:br>
            <a:endParaRPr lang="en-US" dirty="0"/>
          </a:p>
        </p:txBody>
      </p:sp>
      <p:sp>
        <p:nvSpPr>
          <p:cNvPr id="3" name="Content Placeholder 2"/>
          <p:cNvSpPr>
            <a:spLocks noGrp="1"/>
          </p:cNvSpPr>
          <p:nvPr>
            <p:ph idx="1"/>
          </p:nvPr>
        </p:nvSpPr>
        <p:spPr>
          <a:xfrm>
            <a:off x="677333" y="1332413"/>
            <a:ext cx="10217089" cy="5316582"/>
          </a:xfrm>
        </p:spPr>
        <p:txBody>
          <a:bodyPr>
            <a:normAutofit fontScale="85000" lnSpcReduction="10000"/>
          </a:bodyPr>
          <a:lstStyle/>
          <a:p>
            <a:pPr>
              <a:buFont typeface="Wingdings" panose="05000000000000000000" pitchFamily="2" charset="2"/>
              <a:buChar char="Ø"/>
            </a:pPr>
            <a:r>
              <a:rPr lang="en-US" dirty="0"/>
              <a:t>An </a:t>
            </a:r>
            <a:r>
              <a:rPr lang="en-US" i="1" dirty="0"/>
              <a:t>assembler</a:t>
            </a:r>
            <a:r>
              <a:rPr lang="en-US" dirty="0"/>
              <a:t> translates programs written in Assembly language into machine language that the computer can understand and execute.</a:t>
            </a:r>
          </a:p>
          <a:p>
            <a:pPr marL="0" indent="0">
              <a:buNone/>
            </a:pPr>
            <a:r>
              <a:rPr lang="en-US" b="1" dirty="0" smtClean="0">
                <a:solidFill>
                  <a:schemeClr val="accent2"/>
                </a:solidFill>
              </a:rPr>
              <a:t>Functions </a:t>
            </a:r>
            <a:r>
              <a:rPr lang="en-US" b="1" dirty="0">
                <a:solidFill>
                  <a:schemeClr val="accent2"/>
                </a:solidFill>
              </a:rPr>
              <a:t>of an Assembler</a:t>
            </a:r>
            <a:endParaRPr lang="en-US" dirty="0">
              <a:solidFill>
                <a:schemeClr val="accent2"/>
              </a:solidFill>
            </a:endParaRPr>
          </a:p>
          <a:p>
            <a:pPr lvl="1">
              <a:buFont typeface="Wingdings" panose="05000000000000000000" pitchFamily="2" charset="2"/>
              <a:buChar char="v"/>
            </a:pPr>
            <a:r>
              <a:rPr lang="en-US" sz="600" dirty="0"/>
              <a:t> </a:t>
            </a:r>
            <a:r>
              <a:rPr lang="en-US" sz="1800" dirty="0" smtClean="0"/>
              <a:t>It </a:t>
            </a:r>
            <a:r>
              <a:rPr lang="en-US" sz="1800" dirty="0"/>
              <a:t>checks whether the instructions written are valid, and identifies any errors in the program</a:t>
            </a:r>
            <a:r>
              <a:rPr lang="en-US" sz="1800" dirty="0" smtClean="0"/>
              <a:t>.</a:t>
            </a:r>
            <a:r>
              <a:rPr lang="en-US" sz="1800" dirty="0"/>
              <a:t> </a:t>
            </a:r>
            <a:r>
              <a:rPr lang="en-US" sz="1800" dirty="0" smtClean="0"/>
              <a:t>The </a:t>
            </a:r>
            <a:r>
              <a:rPr lang="en-US" sz="1800" dirty="0"/>
              <a:t>Assembler will display these errors as well as the complete source and object programs.  If the program has no errors, the job control will let it run immediately, or save the object program so that it may run it later without translating it again.</a:t>
            </a:r>
          </a:p>
          <a:p>
            <a:pPr lvl="1">
              <a:buFont typeface="Wingdings" panose="05000000000000000000" pitchFamily="2" charset="2"/>
              <a:buChar char="v"/>
            </a:pPr>
            <a:r>
              <a:rPr lang="en-US" sz="1800" dirty="0"/>
              <a:t> </a:t>
            </a:r>
            <a:r>
              <a:rPr lang="en-US" sz="1800" dirty="0" smtClean="0"/>
              <a:t>It </a:t>
            </a:r>
            <a:r>
              <a:rPr lang="en-US" sz="1800" dirty="0"/>
              <a:t>assigns memory locations to the names the programmer </a:t>
            </a:r>
            <a:r>
              <a:rPr lang="en-US" sz="1800" dirty="0" smtClean="0"/>
              <a:t>uses. E.g</a:t>
            </a:r>
            <a:r>
              <a:rPr lang="en-US" sz="1800" dirty="0"/>
              <a:t>., the Assembler keeps a table of these names so that if an instruction refers to it, the Assembler can easily tell the location to which it was assigned.</a:t>
            </a:r>
          </a:p>
          <a:p>
            <a:pPr lvl="1">
              <a:buFont typeface="Wingdings" panose="05000000000000000000" pitchFamily="2" charset="2"/>
              <a:buChar char="v"/>
            </a:pPr>
            <a:r>
              <a:rPr lang="en-US" sz="1800" dirty="0"/>
              <a:t> </a:t>
            </a:r>
            <a:r>
              <a:rPr lang="en-US" sz="1800" dirty="0" smtClean="0"/>
              <a:t>It </a:t>
            </a:r>
            <a:r>
              <a:rPr lang="en-US" sz="1800" dirty="0"/>
              <a:t>generates the machine code equivalent of the Assembly </a:t>
            </a:r>
            <a:r>
              <a:rPr lang="en-US" sz="1800" dirty="0" smtClean="0"/>
              <a:t>instructions. Usually</a:t>
            </a:r>
            <a:r>
              <a:rPr lang="en-US" sz="1800" dirty="0"/>
              <a:t>, the Assembler generates a machine code only when no errors are detected.  Some of the errors include; </a:t>
            </a:r>
          </a:p>
          <a:p>
            <a:r>
              <a:rPr lang="en-US" sz="800" dirty="0"/>
              <a:t> </a:t>
            </a:r>
            <a:endParaRPr lang="en-US" sz="3600" dirty="0"/>
          </a:p>
          <a:p>
            <a:pPr lvl="3">
              <a:buFont typeface="Courier New" panose="02070309020205020404" pitchFamily="49" charset="0"/>
              <a:buChar char="o"/>
            </a:pPr>
            <a:r>
              <a:rPr lang="en-US" sz="1500" dirty="0"/>
              <a:t>Typing mistakes. </a:t>
            </a:r>
          </a:p>
          <a:p>
            <a:pPr lvl="3">
              <a:buFont typeface="Courier New" panose="02070309020205020404" pitchFamily="49" charset="0"/>
              <a:buChar char="o"/>
            </a:pPr>
            <a:r>
              <a:rPr lang="en-US" sz="1500" dirty="0"/>
              <a:t>Using the wrong format for an instruction. </a:t>
            </a:r>
          </a:p>
          <a:p>
            <a:pPr lvl="3">
              <a:buFont typeface="Courier New" panose="02070309020205020404" pitchFamily="49" charset="0"/>
              <a:buChar char="o"/>
            </a:pPr>
            <a:r>
              <a:rPr lang="en-US" sz="1500" dirty="0"/>
              <a:t>Specifying a memory location outside the range 0 – 2047.</a:t>
            </a:r>
          </a:p>
          <a:p>
            <a:r>
              <a:rPr lang="en-US" sz="800" dirty="0"/>
              <a:t> </a:t>
            </a:r>
            <a:endParaRPr lang="en-US" sz="3600" dirty="0"/>
          </a:p>
          <a:p>
            <a:r>
              <a:rPr lang="en-US" b="1" dirty="0">
                <a:solidFill>
                  <a:schemeClr val="accent2"/>
                </a:solidFill>
              </a:rPr>
              <a:t>Note</a:t>
            </a:r>
            <a:r>
              <a:rPr lang="en-US" dirty="0"/>
              <a:t>.  The Assembler cannot detect </a:t>
            </a:r>
            <a:r>
              <a:rPr lang="en-US" b="1" dirty="0">
                <a:solidFill>
                  <a:schemeClr val="accent2"/>
                </a:solidFill>
              </a:rPr>
              <a:t>Logic errors</a:t>
            </a:r>
            <a:r>
              <a:rPr lang="en-US" dirty="0"/>
              <a:t>.  The programmer knows of these errors only when the program is run &amp; the results produced are incorrect (not what the programmer expected).  The programmer must therefore, go through the program &amp; try to discover why an incorrect result was being produced</a:t>
            </a:r>
          </a:p>
        </p:txBody>
      </p:sp>
    </p:spTree>
    <p:extLst>
      <p:ext uri="{BB962C8B-B14F-4D97-AF65-F5344CB8AC3E}">
        <p14:creationId xmlns:p14="http://schemas.microsoft.com/office/powerpoint/2010/main" val="197129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6686"/>
          </a:xfrm>
        </p:spPr>
        <p:txBody>
          <a:bodyPr>
            <a:normAutofit fontScale="90000"/>
          </a:bodyPr>
          <a:lstStyle/>
          <a:p>
            <a:r>
              <a:rPr lang="en-US" b="1" dirty="0"/>
              <a:t>Interpreter</a:t>
            </a:r>
            <a:r>
              <a:rPr lang="en-US" dirty="0"/>
              <a:t/>
            </a:r>
            <a:br>
              <a:rPr lang="en-US" dirty="0"/>
            </a:br>
            <a:endParaRPr lang="en-US" dirty="0"/>
          </a:p>
        </p:txBody>
      </p:sp>
      <p:sp>
        <p:nvSpPr>
          <p:cNvPr id="3" name="Content Placeholder 2"/>
          <p:cNvSpPr>
            <a:spLocks noGrp="1"/>
          </p:cNvSpPr>
          <p:nvPr>
            <p:ph idx="1"/>
          </p:nvPr>
        </p:nvSpPr>
        <p:spPr>
          <a:xfrm>
            <a:off x="677334" y="1423851"/>
            <a:ext cx="10112586" cy="4617511"/>
          </a:xfrm>
        </p:spPr>
        <p:txBody>
          <a:bodyPr>
            <a:normAutofit/>
          </a:bodyPr>
          <a:lstStyle/>
          <a:p>
            <a:r>
              <a:rPr lang="en-US" dirty="0"/>
              <a:t> </a:t>
            </a:r>
            <a:r>
              <a:rPr lang="en-US" dirty="0" smtClean="0"/>
              <a:t>An </a:t>
            </a:r>
            <a:r>
              <a:rPr lang="en-US" i="1" dirty="0">
                <a:solidFill>
                  <a:schemeClr val="accent2"/>
                </a:solidFill>
              </a:rPr>
              <a:t>interpreter</a:t>
            </a:r>
            <a:r>
              <a:rPr lang="en-US" dirty="0"/>
              <a:t> translates a source program word by word or line by line.  This allows the CPU to execute one line at a time.</a:t>
            </a:r>
          </a:p>
          <a:p>
            <a:r>
              <a:rPr lang="en-US" dirty="0"/>
              <a:t> </a:t>
            </a:r>
            <a:r>
              <a:rPr lang="en-US" dirty="0" smtClean="0"/>
              <a:t>The </a:t>
            </a:r>
            <a:r>
              <a:rPr lang="en-US" dirty="0"/>
              <a:t>Interpreter takes one line of the source program, translates it into a machine instruction, and then it is immediately executed by the CPU.  </a:t>
            </a:r>
            <a:endParaRPr lang="en-US" dirty="0" smtClean="0"/>
          </a:p>
          <a:p>
            <a:r>
              <a:rPr lang="en-US" dirty="0" smtClean="0"/>
              <a:t>It </a:t>
            </a:r>
            <a:r>
              <a:rPr lang="en-US" dirty="0"/>
              <a:t>then takes the next instruction, translates it into a machine instruction, and then the CPU executes it, and so on</a:t>
            </a:r>
            <a:r>
              <a:rPr lang="en-US" dirty="0" smtClean="0"/>
              <a:t>.</a:t>
            </a:r>
            <a:endParaRPr lang="en-US" dirty="0"/>
          </a:p>
          <a:p>
            <a:r>
              <a:rPr lang="en-US" dirty="0"/>
              <a:t>The translated line is not stored in the computer memory.  Therefore, every time the program is needed for execution, it has to be translated.</a:t>
            </a:r>
          </a:p>
          <a:p>
            <a:endParaRPr lang="en-US" dirty="0"/>
          </a:p>
        </p:txBody>
      </p:sp>
    </p:spTree>
    <p:extLst>
      <p:ext uri="{BB962C8B-B14F-4D97-AF65-F5344CB8AC3E}">
        <p14:creationId xmlns:p14="http://schemas.microsoft.com/office/powerpoint/2010/main" val="1569047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4320"/>
            <a:ext cx="8596668" cy="627017"/>
          </a:xfrm>
        </p:spPr>
        <p:txBody>
          <a:bodyPr>
            <a:normAutofit fontScale="90000"/>
          </a:bodyPr>
          <a:lstStyle/>
          <a:p>
            <a:r>
              <a:rPr lang="en-US" b="1" dirty="0"/>
              <a:t>Compiler</a:t>
            </a:r>
            <a:r>
              <a:rPr lang="en-US" dirty="0"/>
              <a:t/>
            </a:r>
            <a:br>
              <a:rPr lang="en-US" dirty="0"/>
            </a:br>
            <a:endParaRPr lang="en-US" dirty="0"/>
          </a:p>
        </p:txBody>
      </p:sp>
      <p:sp>
        <p:nvSpPr>
          <p:cNvPr id="3" name="Content Placeholder 2"/>
          <p:cNvSpPr>
            <a:spLocks noGrp="1"/>
          </p:cNvSpPr>
          <p:nvPr>
            <p:ph idx="1"/>
          </p:nvPr>
        </p:nvSpPr>
        <p:spPr>
          <a:xfrm>
            <a:off x="677334" y="1240971"/>
            <a:ext cx="8596668" cy="4800391"/>
          </a:xfrm>
        </p:spPr>
        <p:txBody>
          <a:bodyPr>
            <a:normAutofit lnSpcReduction="10000"/>
          </a:bodyPr>
          <a:lstStyle/>
          <a:p>
            <a:r>
              <a:rPr lang="en-US" dirty="0"/>
              <a:t> </a:t>
            </a:r>
            <a:r>
              <a:rPr lang="en-US" dirty="0" smtClean="0"/>
              <a:t>A </a:t>
            </a:r>
            <a:r>
              <a:rPr lang="en-US" b="1" i="1" dirty="0">
                <a:solidFill>
                  <a:schemeClr val="accent2"/>
                </a:solidFill>
              </a:rPr>
              <a:t>compiler</a:t>
            </a:r>
            <a:r>
              <a:rPr lang="en-US" dirty="0"/>
              <a:t> translates the entire/whole source program into object code at once, and then executes it in machine language code.  These machine code instructions can then be run on the computer to perform the particular task as specified in the high-level program.</a:t>
            </a:r>
          </a:p>
          <a:p>
            <a:r>
              <a:rPr lang="en-US" dirty="0"/>
              <a:t> </a:t>
            </a:r>
            <a:r>
              <a:rPr lang="en-US" dirty="0" smtClean="0"/>
              <a:t>The </a:t>
            </a:r>
            <a:r>
              <a:rPr lang="en-US" dirty="0"/>
              <a:t>process of translating a program written in a high-level source language into machine language using a compiler is called </a:t>
            </a:r>
            <a:r>
              <a:rPr lang="en-US" b="1" dirty="0"/>
              <a:t>Compilation</a:t>
            </a:r>
            <a:r>
              <a:rPr lang="en-US" b="1" dirty="0" smtClean="0"/>
              <a:t>.</a:t>
            </a:r>
            <a:r>
              <a:rPr lang="en-US" dirty="0"/>
              <a:t> </a:t>
            </a:r>
          </a:p>
          <a:p>
            <a:r>
              <a:rPr lang="en-US" dirty="0"/>
              <a:t>For a given machine, each language requires its own Compiler.  E.g., for a computer to be able translate a program written in FORTRAN into machine language; the program must pass through the FORTRAN compiler (which must ‘know’ FORTRAN as well as the Machine language of the computer</a:t>
            </a:r>
            <a:r>
              <a:rPr lang="en-US" dirty="0" smtClean="0"/>
              <a:t>).</a:t>
            </a:r>
            <a:r>
              <a:rPr lang="en-US" dirty="0"/>
              <a:t> </a:t>
            </a:r>
          </a:p>
          <a:p>
            <a:r>
              <a:rPr lang="en-US" dirty="0"/>
              <a:t>The object code file can be made into a fully executable program by carrying out a </a:t>
            </a:r>
            <a:r>
              <a:rPr lang="en-US" b="1" dirty="0"/>
              <a:t>Linking</a:t>
            </a:r>
            <a:r>
              <a:rPr lang="en-US" dirty="0"/>
              <a:t> process, which joins the object code to all the other files that are needed for the execution of the program. </a:t>
            </a:r>
            <a:endParaRPr lang="en-US" dirty="0" smtClean="0"/>
          </a:p>
          <a:p>
            <a:r>
              <a:rPr lang="en-US" dirty="0" smtClean="0"/>
              <a:t> </a:t>
            </a:r>
            <a:r>
              <a:rPr lang="en-US" dirty="0"/>
              <a:t>After the linking process, an executable file with an </a:t>
            </a:r>
            <a:r>
              <a:rPr lang="en-US" i="1" dirty="0"/>
              <a:t>.EXE</a:t>
            </a:r>
            <a:r>
              <a:rPr lang="en-US" dirty="0"/>
              <a:t> extension is generated.  This file is stored on a storage media.</a:t>
            </a:r>
          </a:p>
          <a:p>
            <a:r>
              <a:rPr lang="en-US" dirty="0"/>
              <a:t> </a:t>
            </a:r>
          </a:p>
          <a:p>
            <a:pPr marL="0" indent="0">
              <a:buNone/>
            </a:pPr>
            <a:endParaRPr lang="en-US" dirty="0"/>
          </a:p>
        </p:txBody>
      </p:sp>
    </p:spTree>
    <p:extLst>
      <p:ext uri="{BB962C8B-B14F-4D97-AF65-F5344CB8AC3E}">
        <p14:creationId xmlns:p14="http://schemas.microsoft.com/office/powerpoint/2010/main" val="8344262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TotalTime>
  <Words>754</Words>
  <Application>Microsoft Office PowerPoint</Application>
  <PresentationFormat>Custom</PresentationFormat>
  <Paragraphs>214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PowerPoint Presentation</vt:lpstr>
      <vt:lpstr>ELEMENTARY PROGRAMMING PRINCIPLES </vt:lpstr>
      <vt:lpstr>Cont:</vt:lpstr>
      <vt:lpstr>PowerPoint Presentation</vt:lpstr>
      <vt:lpstr>LANGUAGE TRANSLATORS </vt:lpstr>
      <vt:lpstr>Cont.:</vt:lpstr>
      <vt:lpstr>Assembler </vt:lpstr>
      <vt:lpstr>Interpreter </vt:lpstr>
      <vt:lpstr>Compiler </vt:lpstr>
      <vt:lpstr>Cont.</vt:lpstr>
      <vt:lpstr>Cont.</vt:lpstr>
      <vt:lpstr>Differences between Compilers and Interpreters</vt:lpstr>
      <vt:lpstr>cont.</vt:lpstr>
      <vt:lpstr>Cont.</vt:lpstr>
      <vt:lpstr>LEVELS OF PROGRAMMING LANGUAGES </vt:lpstr>
      <vt:lpstr>LOW-LEVEL LANGUAGES   </vt:lpstr>
      <vt:lpstr>Machine languages (1st Generation languages) </vt:lpstr>
      <vt:lpstr>Assembly language (2nd Generation Languages) </vt:lpstr>
      <vt:lpstr>Cont.</vt:lpstr>
      <vt:lpstr>Cont.</vt:lpstr>
      <vt:lpstr>Cont.</vt:lpstr>
      <vt:lpstr>HIGH-LEVEL PROGRAMMING LANGUAGES </vt:lpstr>
      <vt:lpstr>Features of high-level programming languages</vt:lpstr>
      <vt:lpstr>Assignment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Gachago</dc:creator>
  <cp:lastModifiedBy>Windows User</cp:lastModifiedBy>
  <cp:revision>8</cp:revision>
  <dcterms:created xsi:type="dcterms:W3CDTF">2020-09-14T09:23:40Z</dcterms:created>
  <dcterms:modified xsi:type="dcterms:W3CDTF">2021-09-25T05:51:20Z</dcterms:modified>
</cp:coreProperties>
</file>