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6" r:id="rId4"/>
    <p:sldId id="278" r:id="rId5"/>
    <p:sldId id="279" r:id="rId6"/>
    <p:sldId id="267" r:id="rId7"/>
    <p:sldId id="268" r:id="rId8"/>
    <p:sldId id="273" r:id="rId9"/>
    <p:sldId id="274" r:id="rId10"/>
    <p:sldId id="258" r:id="rId11"/>
    <p:sldId id="259" r:id="rId12"/>
    <p:sldId id="260" r:id="rId13"/>
    <p:sldId id="261" r:id="rId14"/>
    <p:sldId id="262" r:id="rId15"/>
    <p:sldId id="263" r:id="rId16"/>
    <p:sldId id="280" r:id="rId17"/>
    <p:sldId id="281" r:id="rId18"/>
    <p:sldId id="282" r:id="rId19"/>
    <p:sldId id="283" r:id="rId20"/>
    <p:sldId id="284" r:id="rId21"/>
    <p:sldId id="285" r:id="rId22"/>
    <p:sldId id="286" r:id="rId23"/>
    <p:sldId id="287" r:id="rId24"/>
    <p:sldId id="28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540"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4F57DC-F172-40C2-A15E-1DD0830EFFA8}" type="datetimeFigureOut">
              <a:rPr lang="en-US" smtClean="0"/>
              <a:t>9/23/2021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0FE6E-C197-4A1A-8AAF-38FF6D3F2665}" type="slidenum">
              <a:rPr lang="en-US" smtClean="0"/>
              <a:t>‹#›</a:t>
            </a:fld>
            <a:endParaRPr lang="en-US"/>
          </a:p>
        </p:txBody>
      </p:sp>
    </p:spTree>
    <p:extLst>
      <p:ext uri="{BB962C8B-B14F-4D97-AF65-F5344CB8AC3E}">
        <p14:creationId xmlns:p14="http://schemas.microsoft.com/office/powerpoint/2010/main" val="439687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4F57DC-F172-40C2-A15E-1DD0830EFFA8}" type="datetimeFigureOut">
              <a:rPr lang="en-US" smtClean="0"/>
              <a:t>9/23/2021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0FE6E-C197-4A1A-8AAF-38FF6D3F2665}" type="slidenum">
              <a:rPr lang="en-US" smtClean="0"/>
              <a:t>‹#›</a:t>
            </a:fld>
            <a:endParaRPr lang="en-US"/>
          </a:p>
        </p:txBody>
      </p:sp>
    </p:spTree>
    <p:extLst>
      <p:ext uri="{BB962C8B-B14F-4D97-AF65-F5344CB8AC3E}">
        <p14:creationId xmlns:p14="http://schemas.microsoft.com/office/powerpoint/2010/main" val="1362806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4F57DC-F172-40C2-A15E-1DD0830EFFA8}" type="datetimeFigureOut">
              <a:rPr lang="en-US" smtClean="0"/>
              <a:t>9/23/2021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0FE6E-C197-4A1A-8AAF-38FF6D3F266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159767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4F57DC-F172-40C2-A15E-1DD0830EFFA8}" type="datetimeFigureOut">
              <a:rPr lang="en-US" smtClean="0"/>
              <a:t>9/23/2021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0FE6E-C197-4A1A-8AAF-38FF6D3F2665}" type="slidenum">
              <a:rPr lang="en-US" smtClean="0"/>
              <a:t>‹#›</a:t>
            </a:fld>
            <a:endParaRPr lang="en-US"/>
          </a:p>
        </p:txBody>
      </p:sp>
    </p:spTree>
    <p:extLst>
      <p:ext uri="{BB962C8B-B14F-4D97-AF65-F5344CB8AC3E}">
        <p14:creationId xmlns:p14="http://schemas.microsoft.com/office/powerpoint/2010/main" val="23682701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4F57DC-F172-40C2-A15E-1DD0830EFFA8}" type="datetimeFigureOut">
              <a:rPr lang="en-US" smtClean="0"/>
              <a:t>9/23/2021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0FE6E-C197-4A1A-8AAF-38FF6D3F266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15249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4F57DC-F172-40C2-A15E-1DD0830EFFA8}" type="datetimeFigureOut">
              <a:rPr lang="en-US" smtClean="0"/>
              <a:t>9/23/2021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0FE6E-C197-4A1A-8AAF-38FF6D3F2665}" type="slidenum">
              <a:rPr lang="en-US" smtClean="0"/>
              <a:t>‹#›</a:t>
            </a:fld>
            <a:endParaRPr lang="en-US"/>
          </a:p>
        </p:txBody>
      </p:sp>
    </p:spTree>
    <p:extLst>
      <p:ext uri="{BB962C8B-B14F-4D97-AF65-F5344CB8AC3E}">
        <p14:creationId xmlns:p14="http://schemas.microsoft.com/office/powerpoint/2010/main" val="19198027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4F57DC-F172-40C2-A15E-1DD0830EFFA8}" type="datetimeFigureOut">
              <a:rPr lang="en-US" smtClean="0"/>
              <a:t>9/23/2021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0FE6E-C197-4A1A-8AAF-38FF6D3F2665}" type="slidenum">
              <a:rPr lang="en-US" smtClean="0"/>
              <a:t>‹#›</a:t>
            </a:fld>
            <a:endParaRPr lang="en-US"/>
          </a:p>
        </p:txBody>
      </p:sp>
    </p:spTree>
    <p:extLst>
      <p:ext uri="{BB962C8B-B14F-4D97-AF65-F5344CB8AC3E}">
        <p14:creationId xmlns:p14="http://schemas.microsoft.com/office/powerpoint/2010/main" val="7128949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4F57DC-F172-40C2-A15E-1DD0830EFFA8}" type="datetimeFigureOut">
              <a:rPr lang="en-US" smtClean="0"/>
              <a:t>9/23/2021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0FE6E-C197-4A1A-8AAF-38FF6D3F2665}" type="slidenum">
              <a:rPr lang="en-US" smtClean="0"/>
              <a:t>‹#›</a:t>
            </a:fld>
            <a:endParaRPr lang="en-US"/>
          </a:p>
        </p:txBody>
      </p:sp>
    </p:spTree>
    <p:extLst>
      <p:ext uri="{BB962C8B-B14F-4D97-AF65-F5344CB8AC3E}">
        <p14:creationId xmlns:p14="http://schemas.microsoft.com/office/powerpoint/2010/main" val="1033389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4F57DC-F172-40C2-A15E-1DD0830EFFA8}" type="datetimeFigureOut">
              <a:rPr lang="en-US" smtClean="0"/>
              <a:t>9/23/2021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0FE6E-C197-4A1A-8AAF-38FF6D3F2665}" type="slidenum">
              <a:rPr lang="en-US" smtClean="0"/>
              <a:t>‹#›</a:t>
            </a:fld>
            <a:endParaRPr lang="en-US"/>
          </a:p>
        </p:txBody>
      </p:sp>
    </p:spTree>
    <p:extLst>
      <p:ext uri="{BB962C8B-B14F-4D97-AF65-F5344CB8AC3E}">
        <p14:creationId xmlns:p14="http://schemas.microsoft.com/office/powerpoint/2010/main" val="3029934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4F57DC-F172-40C2-A15E-1DD0830EFFA8}" type="datetimeFigureOut">
              <a:rPr lang="en-US" smtClean="0"/>
              <a:t>9/23/2021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0FE6E-C197-4A1A-8AAF-38FF6D3F2665}" type="slidenum">
              <a:rPr lang="en-US" smtClean="0"/>
              <a:t>‹#›</a:t>
            </a:fld>
            <a:endParaRPr lang="en-US"/>
          </a:p>
        </p:txBody>
      </p:sp>
    </p:spTree>
    <p:extLst>
      <p:ext uri="{BB962C8B-B14F-4D97-AF65-F5344CB8AC3E}">
        <p14:creationId xmlns:p14="http://schemas.microsoft.com/office/powerpoint/2010/main" val="3391819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4F57DC-F172-40C2-A15E-1DD0830EFFA8}" type="datetimeFigureOut">
              <a:rPr lang="en-US" smtClean="0"/>
              <a:t>9/23/2021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D0FE6E-C197-4A1A-8AAF-38FF6D3F2665}" type="slidenum">
              <a:rPr lang="en-US" smtClean="0"/>
              <a:t>‹#›</a:t>
            </a:fld>
            <a:endParaRPr lang="en-US"/>
          </a:p>
        </p:txBody>
      </p:sp>
    </p:spTree>
    <p:extLst>
      <p:ext uri="{BB962C8B-B14F-4D97-AF65-F5344CB8AC3E}">
        <p14:creationId xmlns:p14="http://schemas.microsoft.com/office/powerpoint/2010/main" val="671445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4F57DC-F172-40C2-A15E-1DD0830EFFA8}" type="datetimeFigureOut">
              <a:rPr lang="en-US" smtClean="0"/>
              <a:t>9/23/2021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D0FE6E-C197-4A1A-8AAF-38FF6D3F2665}" type="slidenum">
              <a:rPr lang="en-US" smtClean="0"/>
              <a:t>‹#›</a:t>
            </a:fld>
            <a:endParaRPr lang="en-US"/>
          </a:p>
        </p:txBody>
      </p:sp>
    </p:spTree>
    <p:extLst>
      <p:ext uri="{BB962C8B-B14F-4D97-AF65-F5344CB8AC3E}">
        <p14:creationId xmlns:p14="http://schemas.microsoft.com/office/powerpoint/2010/main" val="3086159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4F57DC-F172-40C2-A15E-1DD0830EFFA8}" type="datetimeFigureOut">
              <a:rPr lang="en-US" smtClean="0"/>
              <a:t>9/23/2021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D0FE6E-C197-4A1A-8AAF-38FF6D3F2665}" type="slidenum">
              <a:rPr lang="en-US" smtClean="0"/>
              <a:t>‹#›</a:t>
            </a:fld>
            <a:endParaRPr lang="en-US"/>
          </a:p>
        </p:txBody>
      </p:sp>
    </p:spTree>
    <p:extLst>
      <p:ext uri="{BB962C8B-B14F-4D97-AF65-F5344CB8AC3E}">
        <p14:creationId xmlns:p14="http://schemas.microsoft.com/office/powerpoint/2010/main" val="1270091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4F57DC-F172-40C2-A15E-1DD0830EFFA8}" type="datetimeFigureOut">
              <a:rPr lang="en-US" smtClean="0"/>
              <a:t>9/23/2021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D0FE6E-C197-4A1A-8AAF-38FF6D3F2665}" type="slidenum">
              <a:rPr lang="en-US" smtClean="0"/>
              <a:t>‹#›</a:t>
            </a:fld>
            <a:endParaRPr lang="en-US"/>
          </a:p>
        </p:txBody>
      </p:sp>
    </p:spTree>
    <p:extLst>
      <p:ext uri="{BB962C8B-B14F-4D97-AF65-F5344CB8AC3E}">
        <p14:creationId xmlns:p14="http://schemas.microsoft.com/office/powerpoint/2010/main" val="1576304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4F57DC-F172-40C2-A15E-1DD0830EFFA8}" type="datetimeFigureOut">
              <a:rPr lang="en-US" smtClean="0"/>
              <a:t>9/23/2021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D0FE6E-C197-4A1A-8AAF-38FF6D3F2665}" type="slidenum">
              <a:rPr lang="en-US" smtClean="0"/>
              <a:t>‹#›</a:t>
            </a:fld>
            <a:endParaRPr lang="en-US"/>
          </a:p>
        </p:txBody>
      </p:sp>
    </p:spTree>
    <p:extLst>
      <p:ext uri="{BB962C8B-B14F-4D97-AF65-F5344CB8AC3E}">
        <p14:creationId xmlns:p14="http://schemas.microsoft.com/office/powerpoint/2010/main" val="671441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4F57DC-F172-40C2-A15E-1DD0830EFFA8}" type="datetimeFigureOut">
              <a:rPr lang="en-US" smtClean="0"/>
              <a:t>9/23/2021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D0FE6E-C197-4A1A-8AAF-38FF6D3F2665}" type="slidenum">
              <a:rPr lang="en-US" smtClean="0"/>
              <a:t>‹#›</a:t>
            </a:fld>
            <a:endParaRPr lang="en-US"/>
          </a:p>
        </p:txBody>
      </p:sp>
    </p:spTree>
    <p:extLst>
      <p:ext uri="{BB962C8B-B14F-4D97-AF65-F5344CB8AC3E}">
        <p14:creationId xmlns:p14="http://schemas.microsoft.com/office/powerpoint/2010/main" val="1602021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34F57DC-F172-40C2-A15E-1DD0830EFFA8}" type="datetimeFigureOut">
              <a:rPr lang="en-US" smtClean="0"/>
              <a:t>9/23/2021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1D0FE6E-C197-4A1A-8AAF-38FF6D3F2665}" type="slidenum">
              <a:rPr lang="en-US" smtClean="0"/>
              <a:t>‹#›</a:t>
            </a:fld>
            <a:endParaRPr lang="en-US"/>
          </a:p>
        </p:txBody>
      </p:sp>
    </p:spTree>
    <p:extLst>
      <p:ext uri="{BB962C8B-B14F-4D97-AF65-F5344CB8AC3E}">
        <p14:creationId xmlns:p14="http://schemas.microsoft.com/office/powerpoint/2010/main" val="34917302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Compiler" TargetMode="External"/><Relationship Id="rId2" Type="http://schemas.openxmlformats.org/officeDocument/2006/relationships/hyperlink" Target="https://en.wikipedia.org/wiki/Computer_program" TargetMode="External"/><Relationship Id="rId1" Type="http://schemas.openxmlformats.org/officeDocument/2006/relationships/slideLayout" Target="../slideLayouts/slideLayout2.xml"/><Relationship Id="rId5" Type="http://schemas.openxmlformats.org/officeDocument/2006/relationships/hyperlink" Target="https://en.wikipedia.org/wiki/Programming_language" TargetMode="External"/><Relationship Id="rId4" Type="http://schemas.openxmlformats.org/officeDocument/2006/relationships/hyperlink" Target="https://en.wikipedia.org/wiki/Macro_(computer_scienc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ADADF2-6A55-4951-8454-A38FDDE0A4D7}"/>
              </a:ext>
            </a:extLst>
          </p:cNvPr>
          <p:cNvSpPr>
            <a:spLocks noGrp="1"/>
          </p:cNvSpPr>
          <p:nvPr>
            <p:ph type="ctrTitle"/>
          </p:nvPr>
        </p:nvSpPr>
        <p:spPr>
          <a:xfrm>
            <a:off x="1507067" y="636104"/>
            <a:ext cx="7766936" cy="1096899"/>
          </a:xfrm>
        </p:spPr>
        <p:txBody>
          <a:bodyPr/>
          <a:lstStyle/>
          <a:p>
            <a:pPr algn="l"/>
            <a:r>
              <a:rPr lang="en-US" dirty="0"/>
              <a:t>SCS101 LECTURE 2 </a:t>
            </a:r>
          </a:p>
        </p:txBody>
      </p:sp>
      <p:sp>
        <p:nvSpPr>
          <p:cNvPr id="3" name="Subtitle 2">
            <a:extLst>
              <a:ext uri="{FF2B5EF4-FFF2-40B4-BE49-F238E27FC236}">
                <a16:creationId xmlns:a16="http://schemas.microsoft.com/office/drawing/2014/main" xmlns="" id="{E16AE72C-AB13-43C6-B9E8-D02120DEE978}"/>
              </a:ext>
            </a:extLst>
          </p:cNvPr>
          <p:cNvSpPr>
            <a:spLocks noGrp="1"/>
          </p:cNvSpPr>
          <p:nvPr>
            <p:ph type="subTitle" idx="1"/>
          </p:nvPr>
        </p:nvSpPr>
        <p:spPr>
          <a:xfrm>
            <a:off x="1334789" y="1781679"/>
            <a:ext cx="7766936" cy="4579364"/>
          </a:xfrm>
        </p:spPr>
        <p:txBody>
          <a:bodyPr/>
          <a:lstStyle/>
          <a:p>
            <a:pPr algn="ctr"/>
            <a:r>
              <a:rPr lang="en-US" dirty="0" smtClean="0">
                <a:solidFill>
                  <a:srgbClr val="FF0000"/>
                </a:solidFill>
              </a:rPr>
              <a:t>INTRODUCTION TO PROGRAMMING (CONTINUATION)</a:t>
            </a:r>
            <a:endParaRPr lang="en-US" dirty="0">
              <a:solidFill>
                <a:srgbClr val="FF0000"/>
              </a:solidFill>
            </a:endParaRPr>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ctr"/>
            <a:r>
              <a:rPr lang="en-US" dirty="0"/>
              <a:t>Prepared by:</a:t>
            </a:r>
          </a:p>
          <a:p>
            <a:pPr algn="ctr"/>
            <a:r>
              <a:rPr lang="en-US" dirty="0" smtClean="0"/>
              <a:t>Nekesa</a:t>
            </a:r>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p:txBody>
      </p:sp>
    </p:spTree>
    <p:extLst>
      <p:ext uri="{BB962C8B-B14F-4D97-AF65-F5344CB8AC3E}">
        <p14:creationId xmlns:p14="http://schemas.microsoft.com/office/powerpoint/2010/main" val="2910699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71F521-AF39-47F3-80B5-D1511B5546C0}"/>
              </a:ext>
            </a:extLst>
          </p:cNvPr>
          <p:cNvSpPr>
            <a:spLocks noGrp="1"/>
          </p:cNvSpPr>
          <p:nvPr>
            <p:ph type="title"/>
          </p:nvPr>
        </p:nvSpPr>
        <p:spPr/>
        <p:txBody>
          <a:bodyPr/>
          <a:lstStyle/>
          <a:p>
            <a:r>
              <a:rPr lang="en-US" sz="3600" b="1" u="sng" dirty="0">
                <a:effectLst/>
                <a:latin typeface="Times New Roman" panose="02020603050405020304" pitchFamily="18" charset="0"/>
                <a:ea typeface="Times New Roman" panose="02020603050405020304" pitchFamily="18" charset="0"/>
              </a:rPr>
              <a:t>PROGRAM TRANSLATION</a:t>
            </a:r>
            <a:r>
              <a:rPr lang="en-US" sz="3600" dirty="0">
                <a:effectLst/>
                <a:latin typeface="Times New Roman" panose="02020603050405020304" pitchFamily="18" charset="0"/>
                <a:ea typeface="Times New Roman" panose="02020603050405020304" pitchFamily="18" charset="0"/>
              </a:rPr>
              <a:t/>
            </a:r>
            <a:br>
              <a:rPr lang="en-US" sz="36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xmlns="" id="{03FCFF87-DB2C-4D5F-B901-A5C845B86ADB}"/>
              </a:ext>
            </a:extLst>
          </p:cNvPr>
          <p:cNvSpPr>
            <a:spLocks noGrp="1"/>
          </p:cNvSpPr>
          <p:nvPr>
            <p:ph idx="1"/>
          </p:nvPr>
        </p:nvSpPr>
        <p:spPr/>
        <p:txBody>
          <a:bodyPr/>
          <a:lstStyle/>
          <a:p>
            <a:pPr marL="400050" lvl="1">
              <a:spcBef>
                <a:spcPts val="0"/>
              </a:spcBef>
            </a:pPr>
            <a:r>
              <a:rPr lang="en-US" sz="2800" dirty="0">
                <a:effectLst/>
                <a:latin typeface="Times New Roman" panose="02020603050405020304" pitchFamily="18" charset="0"/>
                <a:ea typeface="Times New Roman" panose="02020603050405020304" pitchFamily="18" charset="0"/>
              </a:rPr>
              <a:t> C-Systems generally consists of several parts</a:t>
            </a:r>
            <a:r>
              <a:rPr lang="en-US" sz="2800" dirty="0" smtClean="0">
                <a:effectLst/>
                <a:latin typeface="Times New Roman" panose="02020603050405020304" pitchFamily="18" charset="0"/>
                <a:ea typeface="Times New Roman" panose="02020603050405020304" pitchFamily="18" charset="0"/>
              </a:rPr>
              <a:t>, namely</a:t>
            </a:r>
            <a:r>
              <a:rPr lang="en-US" sz="2800" dirty="0">
                <a:effectLst/>
                <a:latin typeface="Times New Roman" panose="02020603050405020304" pitchFamily="18" charset="0"/>
                <a:ea typeface="Times New Roman" panose="02020603050405020304" pitchFamily="18" charset="0"/>
              </a:rPr>
              <a:t>:</a:t>
            </a:r>
          </a:p>
          <a:p>
            <a:pPr lvl="2" indent="-342900">
              <a:spcBef>
                <a:spcPts val="0"/>
              </a:spcBef>
              <a:buFont typeface="+mj-lt"/>
              <a:buAutoNum type="romanLcPeriod"/>
              <a:tabLst>
                <a:tab pos="457200" algn="l"/>
              </a:tabLst>
            </a:pPr>
            <a:r>
              <a:rPr lang="en-US" sz="2800" dirty="0">
                <a:effectLst/>
                <a:latin typeface="Times New Roman" panose="02020603050405020304" pitchFamily="18" charset="0"/>
                <a:ea typeface="Times New Roman" panose="02020603050405020304" pitchFamily="18" charset="0"/>
              </a:rPr>
              <a:t>Program development </a:t>
            </a:r>
            <a:r>
              <a:rPr lang="en-US" sz="2800" dirty="0" smtClean="0">
                <a:effectLst/>
                <a:latin typeface="Times New Roman" panose="02020603050405020304" pitchFamily="18" charset="0"/>
                <a:ea typeface="Times New Roman" panose="02020603050405020304" pitchFamily="18" charset="0"/>
              </a:rPr>
              <a:t>environment (IDE)</a:t>
            </a:r>
            <a:endParaRPr lang="en-US" sz="2800" dirty="0">
              <a:effectLst/>
              <a:latin typeface="Times New Roman" panose="02020603050405020304" pitchFamily="18" charset="0"/>
              <a:ea typeface="Times New Roman" panose="02020603050405020304" pitchFamily="18" charset="0"/>
            </a:endParaRPr>
          </a:p>
          <a:p>
            <a:pPr lvl="2" indent="-342900">
              <a:spcBef>
                <a:spcPts val="0"/>
              </a:spcBef>
              <a:buFont typeface="+mj-lt"/>
              <a:buAutoNum type="romanLcPeriod"/>
              <a:tabLst>
                <a:tab pos="457200" algn="l"/>
              </a:tabLst>
            </a:pPr>
            <a:r>
              <a:rPr lang="en-US" sz="2800" dirty="0">
                <a:effectLst/>
                <a:latin typeface="Times New Roman" panose="02020603050405020304" pitchFamily="18" charset="0"/>
                <a:ea typeface="Times New Roman" panose="02020603050405020304" pitchFamily="18" charset="0"/>
              </a:rPr>
              <a:t>Language</a:t>
            </a:r>
          </a:p>
          <a:p>
            <a:pPr lvl="2" indent="-342900">
              <a:spcBef>
                <a:spcPts val="0"/>
              </a:spcBef>
              <a:buFont typeface="+mj-lt"/>
              <a:buAutoNum type="romanLcPeriod"/>
              <a:tabLst>
                <a:tab pos="457200" algn="l"/>
              </a:tabLst>
            </a:pPr>
            <a:r>
              <a:rPr lang="en-US" sz="2800" dirty="0">
                <a:effectLst/>
                <a:latin typeface="Times New Roman" panose="02020603050405020304" pitchFamily="18" charset="0"/>
                <a:ea typeface="Times New Roman" panose="02020603050405020304" pitchFamily="18" charset="0"/>
              </a:rPr>
              <a:t>C-Standard library</a:t>
            </a:r>
          </a:p>
          <a:p>
            <a:endParaRPr lang="en-US" dirty="0"/>
          </a:p>
        </p:txBody>
      </p:sp>
    </p:spTree>
    <p:extLst>
      <p:ext uri="{BB962C8B-B14F-4D97-AF65-F5344CB8AC3E}">
        <p14:creationId xmlns:p14="http://schemas.microsoft.com/office/powerpoint/2010/main" val="1267147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1870A5-6E7B-48BE-AA9B-F42CC296FDE2}"/>
              </a:ext>
            </a:extLst>
          </p:cNvPr>
          <p:cNvSpPr>
            <a:spLocks noGrp="1"/>
          </p:cNvSpPr>
          <p:nvPr>
            <p:ph type="title"/>
          </p:nvPr>
        </p:nvSpPr>
        <p:spPr>
          <a:xfrm>
            <a:off x="677334" y="609600"/>
            <a:ext cx="8596668" cy="424070"/>
          </a:xfrm>
        </p:spPr>
        <p:txBody>
          <a:bodyPr>
            <a:normAutofit fontScale="90000"/>
          </a:bodyPr>
          <a:lstStyle/>
          <a:p>
            <a:r>
              <a:rPr lang="en-US" dirty="0"/>
              <a:t>C-program development process</a:t>
            </a:r>
          </a:p>
        </p:txBody>
      </p:sp>
      <p:sp>
        <p:nvSpPr>
          <p:cNvPr id="3" name="Content Placeholder 2">
            <a:extLst>
              <a:ext uri="{FF2B5EF4-FFF2-40B4-BE49-F238E27FC236}">
                <a16:creationId xmlns:a16="http://schemas.microsoft.com/office/drawing/2014/main" xmlns="" id="{651C80BE-6748-4C75-853F-77110C0CFBFA}"/>
              </a:ext>
            </a:extLst>
          </p:cNvPr>
          <p:cNvSpPr>
            <a:spLocks noGrp="1"/>
          </p:cNvSpPr>
          <p:nvPr>
            <p:ph idx="1"/>
          </p:nvPr>
        </p:nvSpPr>
        <p:spPr>
          <a:xfrm>
            <a:off x="677334" y="1033670"/>
            <a:ext cx="10573762" cy="5526155"/>
          </a:xfrm>
        </p:spPr>
        <p:txBody>
          <a:bodyPr>
            <a:normAutofit/>
          </a:bodyPr>
          <a:lstStyle/>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C-Programs go through six phases to be executed</a:t>
            </a:r>
          </a:p>
          <a:p>
            <a:pPr marL="0" marR="0">
              <a:spcBef>
                <a:spcPts val="0"/>
              </a:spcBef>
              <a:spcAft>
                <a:spcPts val="0"/>
              </a:spcAft>
            </a:pPr>
            <a:r>
              <a:rPr lang="en-US" sz="1900" dirty="0">
                <a:effectLst/>
                <a:latin typeface="Times New Roman" panose="02020603050405020304" pitchFamily="18" charset="0"/>
                <a:ea typeface="Times New Roman" panose="02020603050405020304" pitchFamily="18" charset="0"/>
              </a:rPr>
              <a:t> </a:t>
            </a:r>
          </a:p>
          <a:p>
            <a:pPr marL="342900" marR="0" lvl="0" indent="-342900">
              <a:spcBef>
                <a:spcPts val="0"/>
              </a:spcBef>
              <a:spcAft>
                <a:spcPts val="0"/>
              </a:spcAft>
              <a:buFont typeface="+mj-lt"/>
              <a:buAutoNum type="arabicParenR"/>
              <a:tabLst>
                <a:tab pos="457200" algn="l"/>
              </a:tabLst>
            </a:pPr>
            <a:r>
              <a:rPr lang="en-US" sz="1900" dirty="0">
                <a:solidFill>
                  <a:srgbClr val="FF0000"/>
                </a:solidFill>
                <a:effectLst/>
                <a:latin typeface="Times New Roman" panose="02020603050405020304" pitchFamily="18" charset="0"/>
                <a:ea typeface="Times New Roman" panose="02020603050405020304" pitchFamily="18" charset="0"/>
              </a:rPr>
              <a:t>Editing-This</a:t>
            </a:r>
            <a:r>
              <a:rPr lang="en-US" sz="1900" dirty="0">
                <a:effectLst/>
                <a:latin typeface="Times New Roman" panose="02020603050405020304" pitchFamily="18" charset="0"/>
                <a:ea typeface="Times New Roman" panose="02020603050405020304" pitchFamily="18" charset="0"/>
              </a:rPr>
              <a:t> is accomplished with an editor program </a:t>
            </a:r>
            <a:r>
              <a:rPr lang="en-US" sz="1900" dirty="0" err="1">
                <a:effectLst/>
                <a:latin typeface="Times New Roman" panose="02020603050405020304" pitchFamily="18" charset="0"/>
                <a:ea typeface="Times New Roman" panose="02020603050405020304" pitchFamily="18" charset="0"/>
              </a:rPr>
              <a:t>e.g</a:t>
            </a:r>
            <a:r>
              <a:rPr lang="en-US" sz="1900" dirty="0">
                <a:effectLst/>
                <a:latin typeface="Times New Roman" panose="02020603050405020304" pitchFamily="18" charset="0"/>
                <a:ea typeface="Times New Roman" panose="02020603050405020304" pitchFamily="18" charset="0"/>
              </a:rPr>
              <a:t> </a:t>
            </a:r>
            <a:r>
              <a:rPr lang="en-US" sz="1900" dirty="0" err="1">
                <a:effectLst/>
                <a:latin typeface="Times New Roman" panose="02020603050405020304" pitchFamily="18" charset="0"/>
                <a:ea typeface="Times New Roman" panose="02020603050405020304" pitchFamily="18" charset="0"/>
              </a:rPr>
              <a:t>Ms</a:t>
            </a:r>
            <a:r>
              <a:rPr lang="en-US" sz="1900" dirty="0">
                <a:effectLst/>
                <a:latin typeface="Times New Roman" panose="02020603050405020304" pitchFamily="18" charset="0"/>
                <a:ea typeface="Times New Roman" panose="02020603050405020304" pitchFamily="18" charset="0"/>
              </a:rPr>
              <a:t> Visual studio ,Borland, C++ builder </a:t>
            </a:r>
            <a:r>
              <a:rPr lang="en-US" sz="1900" dirty="0" err="1">
                <a:effectLst/>
                <a:latin typeface="Times New Roman" panose="02020603050405020304" pitchFamily="18" charset="0"/>
                <a:ea typeface="Times New Roman" panose="02020603050405020304" pitchFamily="18" charset="0"/>
              </a:rPr>
              <a:t>e.t.c</a:t>
            </a:r>
            <a:r>
              <a:rPr lang="en-US" sz="1900" dirty="0">
                <a:effectLst/>
                <a:latin typeface="Times New Roman" panose="02020603050405020304" pitchFamily="18" charset="0"/>
                <a:ea typeface="Times New Roman" panose="02020603050405020304" pitchFamily="18" charset="0"/>
              </a:rPr>
              <a:t> The Programmer types a c-program with the editor, makes correction if necessary, then stores programs on a secondary storage devices such as a disk. C-program file names should end with the .c extension edit</a:t>
            </a:r>
          </a:p>
          <a:p>
            <a:pPr marL="342900" marR="0" lvl="0" indent="-342900">
              <a:spcBef>
                <a:spcPts val="0"/>
              </a:spcBef>
              <a:spcAft>
                <a:spcPts val="0"/>
              </a:spcAft>
              <a:buFont typeface="+mj-lt"/>
              <a:buAutoNum type="arabicParenR"/>
              <a:tabLst>
                <a:tab pos="457200" algn="l"/>
              </a:tabLst>
            </a:pPr>
            <a:r>
              <a:rPr lang="en-US" sz="1900" dirty="0">
                <a:solidFill>
                  <a:srgbClr val="FF0000"/>
                </a:solidFill>
                <a:effectLst/>
                <a:latin typeface="Times New Roman" panose="02020603050405020304" pitchFamily="18" charset="0"/>
                <a:ea typeface="Times New Roman" panose="02020603050405020304" pitchFamily="18" charset="0"/>
              </a:rPr>
              <a:t>Pre-Process</a:t>
            </a:r>
            <a:r>
              <a:rPr lang="en-US" sz="1900" dirty="0">
                <a:effectLst/>
                <a:latin typeface="Times New Roman" panose="02020603050405020304" pitchFamily="18" charset="0"/>
                <a:ea typeface="Times New Roman" panose="02020603050405020304" pitchFamily="18" charset="0"/>
              </a:rPr>
              <a:t>-The processor program executes automatically before the compiler translation phase begins. The C-preprocessor directives which indicate that certain manipulations are to be performed on the program before compilation.</a:t>
            </a:r>
          </a:p>
          <a:p>
            <a:pPr marL="685800" lvl="1">
              <a:spcBef>
                <a:spcPts val="0"/>
              </a:spcBef>
              <a:buFont typeface="Wingdings" panose="05000000000000000000" pitchFamily="2" charset="2"/>
              <a:buChar char="v"/>
              <a:tabLst>
                <a:tab pos="457200" algn="l"/>
              </a:tabLst>
            </a:pPr>
            <a:r>
              <a:rPr lang="en-US" sz="1700" dirty="0">
                <a:effectLst/>
                <a:latin typeface="Times New Roman" panose="02020603050405020304" pitchFamily="18" charset="0"/>
                <a:ea typeface="Times New Roman" panose="02020603050405020304" pitchFamily="18" charset="0"/>
              </a:rPr>
              <a:t>	a </a:t>
            </a:r>
            <a:r>
              <a:rPr lang="en-US" sz="1700" b="1" dirty="0">
                <a:effectLst/>
                <a:latin typeface="Times New Roman" panose="02020603050405020304" pitchFamily="18" charset="0"/>
                <a:ea typeface="Times New Roman" panose="02020603050405020304" pitchFamily="18" charset="0"/>
              </a:rPr>
              <a:t>preprocessor</a:t>
            </a:r>
            <a:r>
              <a:rPr lang="en-US" sz="1700" dirty="0">
                <a:effectLst/>
                <a:latin typeface="Times New Roman" panose="02020603050405020304" pitchFamily="18" charset="0"/>
                <a:ea typeface="Times New Roman" panose="02020603050405020304" pitchFamily="18" charset="0"/>
              </a:rPr>
              <a:t> is a </a:t>
            </a:r>
            <a:r>
              <a:rPr lang="en-US" sz="1700" u="sng" dirty="0">
                <a:solidFill>
                  <a:srgbClr val="0000FF"/>
                </a:solidFill>
                <a:effectLst/>
                <a:latin typeface="Times New Roman" panose="02020603050405020304" pitchFamily="18" charset="0"/>
                <a:ea typeface="Times New Roman" panose="02020603050405020304" pitchFamily="18" charset="0"/>
                <a:hlinkClick r:id="rId2" tooltip="Computer program"/>
              </a:rPr>
              <a:t>program</a:t>
            </a:r>
            <a:r>
              <a:rPr lang="en-US" sz="1700" dirty="0">
                <a:effectLst/>
                <a:latin typeface="Times New Roman" panose="02020603050405020304" pitchFamily="18" charset="0"/>
                <a:ea typeface="Times New Roman" panose="02020603050405020304" pitchFamily="18" charset="0"/>
              </a:rPr>
              <a:t> that processes its input data to produce output that is used as input to another 	program. </a:t>
            </a:r>
          </a:p>
          <a:p>
            <a:pPr marL="857250" lvl="1" algn="just">
              <a:lnSpc>
                <a:spcPct val="150000"/>
              </a:lnSpc>
              <a:spcBef>
                <a:spcPts val="0"/>
              </a:spcBef>
              <a:buFont typeface="Wingdings" panose="05000000000000000000" pitchFamily="2" charset="2"/>
              <a:buChar char="v"/>
            </a:pPr>
            <a:r>
              <a:rPr lang="en-US" sz="1700" dirty="0">
                <a:effectLst/>
                <a:latin typeface="Times New Roman" panose="02020603050405020304" pitchFamily="18" charset="0"/>
                <a:ea typeface="Times New Roman" panose="02020603050405020304" pitchFamily="18" charset="0"/>
              </a:rPr>
              <a:t>The output is said to be a </a:t>
            </a:r>
            <a:r>
              <a:rPr lang="en-US" sz="1700" b="1" dirty="0">
                <a:effectLst/>
                <a:latin typeface="Times New Roman" panose="02020603050405020304" pitchFamily="18" charset="0"/>
                <a:ea typeface="Times New Roman" panose="02020603050405020304" pitchFamily="18" charset="0"/>
              </a:rPr>
              <a:t>preprocessed</a:t>
            </a:r>
            <a:r>
              <a:rPr lang="en-US" sz="1700" dirty="0">
                <a:effectLst/>
                <a:latin typeface="Times New Roman" panose="02020603050405020304" pitchFamily="18" charset="0"/>
                <a:ea typeface="Times New Roman" panose="02020603050405020304" pitchFamily="18" charset="0"/>
              </a:rPr>
              <a:t> form of the input data, which is often used by some subsequent programs like </a:t>
            </a:r>
            <a:r>
              <a:rPr lang="en-US" sz="1700" u="sng" dirty="0">
                <a:solidFill>
                  <a:srgbClr val="0000FF"/>
                </a:solidFill>
                <a:effectLst/>
                <a:latin typeface="Times New Roman" panose="02020603050405020304" pitchFamily="18" charset="0"/>
                <a:ea typeface="Times New Roman" panose="02020603050405020304" pitchFamily="18" charset="0"/>
                <a:hlinkClick r:id="rId3" tooltip="Compiler"/>
              </a:rPr>
              <a:t>compilers</a:t>
            </a:r>
            <a:r>
              <a:rPr lang="en-US" sz="1700" dirty="0">
                <a:effectLst/>
                <a:latin typeface="Times New Roman" panose="02020603050405020304" pitchFamily="18" charset="0"/>
                <a:ea typeface="Times New Roman" panose="02020603050405020304" pitchFamily="18" charset="0"/>
              </a:rPr>
              <a:t>. </a:t>
            </a:r>
          </a:p>
          <a:p>
            <a:pPr marL="857250" lvl="1" algn="just">
              <a:lnSpc>
                <a:spcPct val="150000"/>
              </a:lnSpc>
              <a:spcBef>
                <a:spcPts val="0"/>
              </a:spcBef>
              <a:buFont typeface="Wingdings" panose="05000000000000000000" pitchFamily="2" charset="2"/>
              <a:buChar char="v"/>
            </a:pPr>
            <a:r>
              <a:rPr lang="en-US" sz="1700" dirty="0">
                <a:effectLst/>
                <a:latin typeface="Times New Roman" panose="02020603050405020304" pitchFamily="18" charset="0"/>
                <a:ea typeface="Times New Roman" panose="02020603050405020304" pitchFamily="18" charset="0"/>
              </a:rPr>
              <a:t>The amount and kind of processing done depends on the nature of the preprocessor; some preprocessors are only capable of performing relatively simple textual substitutions and </a:t>
            </a:r>
            <a:r>
              <a:rPr lang="en-US" sz="1700" u="sng" dirty="0">
                <a:solidFill>
                  <a:srgbClr val="0000FF"/>
                </a:solidFill>
                <a:effectLst/>
                <a:latin typeface="Times New Roman" panose="02020603050405020304" pitchFamily="18" charset="0"/>
                <a:ea typeface="Times New Roman" panose="02020603050405020304" pitchFamily="18" charset="0"/>
                <a:hlinkClick r:id="rId4" tooltip="Macro (computer science)"/>
              </a:rPr>
              <a:t>macro</a:t>
            </a:r>
            <a:r>
              <a:rPr lang="en-US" sz="1700" dirty="0">
                <a:effectLst/>
                <a:latin typeface="Times New Roman" panose="02020603050405020304" pitchFamily="18" charset="0"/>
                <a:ea typeface="Times New Roman" panose="02020603050405020304" pitchFamily="18" charset="0"/>
              </a:rPr>
              <a:t> expansions, while others have the power of full-fledged </a:t>
            </a:r>
            <a:r>
              <a:rPr lang="en-US" sz="1700" u="sng" dirty="0">
                <a:solidFill>
                  <a:srgbClr val="0000FF"/>
                </a:solidFill>
                <a:effectLst/>
                <a:latin typeface="Times New Roman" panose="02020603050405020304" pitchFamily="18" charset="0"/>
                <a:ea typeface="Times New Roman" panose="02020603050405020304" pitchFamily="18" charset="0"/>
                <a:hlinkClick r:id="rId5" tooltip="Programming language"/>
              </a:rPr>
              <a:t>programming languages</a:t>
            </a:r>
            <a:r>
              <a:rPr lang="en-US" sz="1700" dirty="0">
                <a:effectLst/>
                <a:latin typeface="Times New Roman" panose="02020603050405020304" pitchFamily="18" charset="0"/>
                <a:ea typeface="Times New Roman" panose="02020603050405020304" pitchFamily="18" charset="0"/>
              </a:rPr>
              <a:t>.</a:t>
            </a:r>
          </a:p>
          <a:p>
            <a:pPr marL="457200" marR="0">
              <a:spcBef>
                <a:spcPts val="0"/>
              </a:spcBef>
              <a:spcAft>
                <a:spcPts val="0"/>
              </a:spcAft>
            </a:pPr>
            <a:r>
              <a:rPr lang="en-US" sz="1900" dirty="0">
                <a:effectLst/>
                <a:latin typeface="Times New Roman" panose="02020603050405020304" pitchFamily="18" charset="0"/>
                <a:ea typeface="Times New Roman" panose="02020603050405020304" pitchFamily="18" charset="0"/>
              </a:rPr>
              <a:t> </a:t>
            </a:r>
          </a:p>
          <a:p>
            <a:endParaRPr lang="en-US" dirty="0"/>
          </a:p>
        </p:txBody>
      </p:sp>
    </p:spTree>
    <p:extLst>
      <p:ext uri="{BB962C8B-B14F-4D97-AF65-F5344CB8AC3E}">
        <p14:creationId xmlns:p14="http://schemas.microsoft.com/office/powerpoint/2010/main" val="3352326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A50ADC-9B5B-4932-8E2A-C5B385A77947}"/>
              </a:ext>
            </a:extLst>
          </p:cNvPr>
          <p:cNvSpPr>
            <a:spLocks noGrp="1"/>
          </p:cNvSpPr>
          <p:nvPr>
            <p:ph type="title"/>
          </p:nvPr>
        </p:nvSpPr>
        <p:spPr>
          <a:xfrm>
            <a:off x="677334" y="609600"/>
            <a:ext cx="8596668" cy="834887"/>
          </a:xfrm>
        </p:spPr>
        <p:txBody>
          <a:bodyPr/>
          <a:lstStyle/>
          <a:p>
            <a:r>
              <a:rPr lang="en-US" dirty="0" err="1"/>
              <a:t>Cont</a:t>
            </a:r>
            <a:r>
              <a:rPr lang="en-US" dirty="0"/>
              <a:t>: </a:t>
            </a:r>
          </a:p>
        </p:txBody>
      </p:sp>
      <p:sp>
        <p:nvSpPr>
          <p:cNvPr id="3" name="Content Placeholder 2">
            <a:extLst>
              <a:ext uri="{FF2B5EF4-FFF2-40B4-BE49-F238E27FC236}">
                <a16:creationId xmlns:a16="http://schemas.microsoft.com/office/drawing/2014/main" xmlns="" id="{50337578-0D31-47D6-8CD5-F9C1BCC6663F}"/>
              </a:ext>
            </a:extLst>
          </p:cNvPr>
          <p:cNvSpPr>
            <a:spLocks noGrp="1"/>
          </p:cNvSpPr>
          <p:nvPr>
            <p:ph idx="1"/>
          </p:nvPr>
        </p:nvSpPr>
        <p:spPr>
          <a:xfrm>
            <a:off x="677334" y="1444487"/>
            <a:ext cx="11077344" cy="4596875"/>
          </a:xfrm>
        </p:spPr>
        <p:txBody>
          <a:bodyPr/>
          <a:lstStyle/>
          <a:p>
            <a:pPr marL="0" marR="0" lvl="0" indent="0" algn="just">
              <a:spcBef>
                <a:spcPts val="0"/>
              </a:spcBef>
              <a:spcAft>
                <a:spcPts val="0"/>
              </a:spcAft>
              <a:buNone/>
              <a:tabLst>
                <a:tab pos="457200" algn="l"/>
              </a:tabLst>
            </a:pPr>
            <a:r>
              <a:rPr lang="en-US" sz="2400" dirty="0">
                <a:solidFill>
                  <a:srgbClr val="FF0000"/>
                </a:solidFill>
                <a:latin typeface="Times New Roman" panose="02020603050405020304" pitchFamily="18" charset="0"/>
                <a:ea typeface="Times New Roman" panose="02020603050405020304" pitchFamily="18" charset="0"/>
              </a:rPr>
              <a:t>3</a:t>
            </a:r>
            <a:r>
              <a:rPr lang="en-US" sz="2400" dirty="0" smtClean="0">
                <a:solidFill>
                  <a:srgbClr val="FF0000"/>
                </a:solidFill>
                <a:effectLst/>
                <a:latin typeface="Times New Roman" panose="02020603050405020304" pitchFamily="18" charset="0"/>
                <a:ea typeface="Times New Roman" panose="02020603050405020304" pitchFamily="18" charset="0"/>
              </a:rPr>
              <a:t>. </a:t>
            </a:r>
            <a:r>
              <a:rPr lang="en-US" sz="2400" dirty="0">
                <a:solidFill>
                  <a:srgbClr val="FF0000"/>
                </a:solidFill>
                <a:effectLst/>
                <a:latin typeface="Times New Roman" panose="02020603050405020304" pitchFamily="18" charset="0"/>
                <a:ea typeface="Times New Roman" panose="02020603050405020304" pitchFamily="18" charset="0"/>
              </a:rPr>
              <a:t>Compilation phase- </a:t>
            </a:r>
            <a:r>
              <a:rPr lang="en-US" sz="2400" dirty="0">
                <a:effectLst/>
                <a:latin typeface="Times New Roman" panose="02020603050405020304" pitchFamily="18" charset="0"/>
                <a:ea typeface="Times New Roman" panose="02020603050405020304" pitchFamily="18" charset="0"/>
              </a:rPr>
              <a:t>The programmer gives the command to compile the program</a:t>
            </a:r>
            <a:r>
              <a:rPr lang="en-US" sz="2400" dirty="0" smtClean="0">
                <a:effectLst/>
                <a:latin typeface="Times New Roman" panose="02020603050405020304" pitchFamily="18" charset="0"/>
                <a:ea typeface="Times New Roman" panose="02020603050405020304" pitchFamily="18" charset="0"/>
              </a:rPr>
              <a:t>. The </a:t>
            </a:r>
            <a:r>
              <a:rPr lang="en-US" sz="2400" dirty="0">
                <a:effectLst/>
                <a:latin typeface="Times New Roman" panose="02020603050405020304" pitchFamily="18" charset="0"/>
                <a:ea typeface="Times New Roman" panose="02020603050405020304" pitchFamily="18" charset="0"/>
              </a:rPr>
              <a:t>compiler translates the high level language(source code) into machine language(object code).Interpreter-illustrates code to operating system. </a:t>
            </a:r>
            <a:r>
              <a:rPr lang="en-US" sz="2400" dirty="0" err="1">
                <a:effectLst/>
                <a:latin typeface="Times New Roman" panose="02020603050405020304" pitchFamily="18" charset="0"/>
                <a:ea typeface="Times New Roman" panose="02020603050405020304" pitchFamily="18" charset="0"/>
              </a:rPr>
              <a:t>i.e</a:t>
            </a:r>
            <a:r>
              <a:rPr lang="en-US" sz="2400" dirty="0">
                <a:effectLst/>
                <a:latin typeface="Times New Roman" panose="02020603050405020304" pitchFamily="18" charset="0"/>
                <a:ea typeface="Times New Roman" panose="02020603050405020304" pitchFamily="18" charset="0"/>
              </a:rPr>
              <a:t> translates one programming language to another.</a:t>
            </a:r>
          </a:p>
          <a:p>
            <a:pPr marL="0" marR="0" lvl="0" indent="0" algn="just">
              <a:spcBef>
                <a:spcPts val="0"/>
              </a:spcBef>
              <a:spcAft>
                <a:spcPts val="0"/>
              </a:spcAft>
              <a:buNone/>
              <a:tabLst>
                <a:tab pos="457200" algn="l"/>
              </a:tabLst>
            </a:pPr>
            <a:r>
              <a:rPr lang="en-US" sz="2400" dirty="0">
                <a:solidFill>
                  <a:srgbClr val="FF0000"/>
                </a:solidFill>
                <a:latin typeface="Times New Roman" panose="02020603050405020304" pitchFamily="18" charset="0"/>
                <a:ea typeface="Times New Roman" panose="02020603050405020304" pitchFamily="18" charset="0"/>
              </a:rPr>
              <a:t>4</a:t>
            </a:r>
            <a:r>
              <a:rPr lang="en-US" sz="2400" dirty="0" smtClean="0">
                <a:solidFill>
                  <a:srgbClr val="FF0000"/>
                </a:solidFill>
                <a:latin typeface="Times New Roman" panose="02020603050405020304" pitchFamily="18" charset="0"/>
                <a:ea typeface="Times New Roman" panose="02020603050405020304" pitchFamily="18" charset="0"/>
              </a:rPr>
              <a:t>. </a:t>
            </a:r>
            <a:r>
              <a:rPr lang="en-US" sz="2400" dirty="0">
                <a:solidFill>
                  <a:srgbClr val="FF0000"/>
                </a:solidFill>
                <a:effectLst/>
                <a:latin typeface="Times New Roman" panose="02020603050405020304" pitchFamily="18" charset="0"/>
                <a:ea typeface="Times New Roman" panose="02020603050405020304" pitchFamily="18" charset="0"/>
              </a:rPr>
              <a:t>Linking- </a:t>
            </a:r>
            <a:r>
              <a:rPr lang="en-US" sz="2400" dirty="0">
                <a:effectLst/>
                <a:latin typeface="Times New Roman" panose="02020603050405020304" pitchFamily="18" charset="0"/>
                <a:ea typeface="Times New Roman" panose="02020603050405020304" pitchFamily="18" charset="0"/>
              </a:rPr>
              <a:t>C-programs typically contain differences to functions defined elsewhere such as in the standard library or in private libraries groups of programmers working on a particular project. </a:t>
            </a:r>
          </a:p>
          <a:p>
            <a:pPr marL="0" marR="0" lvl="0" indent="0" algn="just">
              <a:spcBef>
                <a:spcPts val="0"/>
              </a:spcBef>
              <a:spcAft>
                <a:spcPts val="0"/>
              </a:spcAft>
              <a:buNone/>
              <a:tabLst>
                <a:tab pos="457200" algn="l"/>
              </a:tabLst>
            </a:pPr>
            <a:r>
              <a:rPr lang="en-US" sz="2400" dirty="0">
                <a:effectLst/>
                <a:latin typeface="Times New Roman" panose="02020603050405020304" pitchFamily="18" charset="0"/>
                <a:ea typeface="Times New Roman" panose="02020603050405020304" pitchFamily="18" charset="0"/>
              </a:rPr>
              <a:t>Linker-Links the object code with the source code to ensure no missing functions to produce an executable program(no missing pieces)</a:t>
            </a:r>
          </a:p>
          <a:p>
            <a:endParaRPr lang="en-US" dirty="0"/>
          </a:p>
        </p:txBody>
      </p:sp>
    </p:spTree>
    <p:extLst>
      <p:ext uri="{BB962C8B-B14F-4D97-AF65-F5344CB8AC3E}">
        <p14:creationId xmlns:p14="http://schemas.microsoft.com/office/powerpoint/2010/main" val="2298278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5CE5ED-2129-4AA4-87FF-29094F09506D}"/>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xmlns="" id="{8EF7CED9-5E6F-48A8-9838-9A9C085D084C}"/>
              </a:ext>
            </a:extLst>
          </p:cNvPr>
          <p:cNvSpPr>
            <a:spLocks noGrp="1"/>
          </p:cNvSpPr>
          <p:nvPr>
            <p:ph idx="1"/>
          </p:nvPr>
        </p:nvSpPr>
        <p:spPr>
          <a:xfrm>
            <a:off x="677333" y="1285461"/>
            <a:ext cx="10361727" cy="4755901"/>
          </a:xfrm>
        </p:spPr>
        <p:txBody>
          <a:bodyPr>
            <a:normAutofit/>
          </a:bodyPr>
          <a:lstStyle/>
          <a:p>
            <a:pPr marL="0" marR="0" lvl="0" indent="0" algn="just">
              <a:spcBef>
                <a:spcPts val="0"/>
              </a:spcBef>
              <a:spcAft>
                <a:spcPts val="0"/>
              </a:spcAft>
              <a:buNone/>
              <a:tabLst>
                <a:tab pos="457200" algn="l"/>
              </a:tabLst>
            </a:pPr>
            <a:r>
              <a:rPr lang="en-US" sz="2400" dirty="0">
                <a:effectLst/>
                <a:latin typeface="Times New Roman" panose="02020603050405020304" pitchFamily="18" charset="0"/>
                <a:ea typeface="Times New Roman" panose="02020603050405020304" pitchFamily="18" charset="0"/>
              </a:rPr>
              <a:t>5. </a:t>
            </a:r>
            <a:r>
              <a:rPr lang="en-US" sz="2400" dirty="0">
                <a:solidFill>
                  <a:srgbClr val="FF0000"/>
                </a:solidFill>
                <a:effectLst/>
                <a:latin typeface="Times New Roman" panose="02020603050405020304" pitchFamily="18" charset="0"/>
                <a:ea typeface="Times New Roman" panose="02020603050405020304" pitchFamily="18" charset="0"/>
              </a:rPr>
              <a:t>Loading phase- </a:t>
            </a:r>
            <a:r>
              <a:rPr lang="en-US" sz="2400" dirty="0">
                <a:solidFill>
                  <a:schemeClr val="tx1"/>
                </a:solidFill>
                <a:effectLst/>
                <a:latin typeface="Times New Roman" panose="02020603050405020304" pitchFamily="18" charset="0"/>
                <a:ea typeface="Times New Roman" panose="02020603050405020304" pitchFamily="18" charset="0"/>
              </a:rPr>
              <a:t>Before</a:t>
            </a:r>
            <a:r>
              <a:rPr lang="en-US" sz="2400" dirty="0">
                <a:solidFill>
                  <a:srgbClr val="FF0000"/>
                </a:solidFill>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 program can be executed the program must first be placed in the memory, this is done by the loader. </a:t>
            </a:r>
          </a:p>
          <a:p>
            <a:pPr marL="0" marR="0" lvl="0" indent="0" algn="just">
              <a:spcBef>
                <a:spcPts val="0"/>
              </a:spcBef>
              <a:spcAft>
                <a:spcPts val="0"/>
              </a:spcAft>
              <a:buNone/>
              <a:tabLst>
                <a:tab pos="457200" algn="l"/>
              </a:tabLst>
            </a:pPr>
            <a:r>
              <a:rPr lang="en-US" sz="2400" dirty="0">
                <a:effectLst/>
                <a:latin typeface="Times New Roman" panose="02020603050405020304" pitchFamily="18" charset="0"/>
                <a:ea typeface="Times New Roman" panose="02020603050405020304" pitchFamily="18" charset="0"/>
              </a:rPr>
              <a:t>Loader takes the executable image from the disk and transfers it to the memory. Additional components  from shared libraries that support the program are also loaded.</a:t>
            </a:r>
          </a:p>
          <a:p>
            <a:pPr marL="0" marR="0" lvl="0" indent="0" algn="just">
              <a:spcBef>
                <a:spcPts val="0"/>
              </a:spcBef>
              <a:spcAft>
                <a:spcPts val="0"/>
              </a:spcAft>
              <a:buNone/>
              <a:tabLst>
                <a:tab pos="457200" algn="l"/>
              </a:tabLst>
            </a:pPr>
            <a:r>
              <a:rPr lang="en-US" sz="2400" dirty="0">
                <a:latin typeface="Times New Roman" panose="02020603050405020304" pitchFamily="18" charset="0"/>
                <a:ea typeface="Times New Roman" panose="02020603050405020304" pitchFamily="18" charset="0"/>
              </a:rPr>
              <a:t>6</a:t>
            </a:r>
            <a:r>
              <a:rPr lang="en-US" sz="2400" dirty="0">
                <a:solidFill>
                  <a:srgbClr val="FF0000"/>
                </a:solidFill>
                <a:latin typeface="Times New Roman" panose="02020603050405020304" pitchFamily="18" charset="0"/>
                <a:ea typeface="Times New Roman" panose="02020603050405020304" pitchFamily="18" charset="0"/>
              </a:rPr>
              <a:t>. </a:t>
            </a:r>
            <a:r>
              <a:rPr lang="en-US" sz="2400" dirty="0">
                <a:solidFill>
                  <a:srgbClr val="FF0000"/>
                </a:solidFill>
                <a:effectLst/>
                <a:latin typeface="Times New Roman" panose="02020603050405020304" pitchFamily="18" charset="0"/>
                <a:ea typeface="Times New Roman" panose="02020603050405020304" pitchFamily="18" charset="0"/>
              </a:rPr>
              <a:t>Executing phase- </a:t>
            </a:r>
            <a:r>
              <a:rPr lang="en-US" sz="2400" dirty="0">
                <a:effectLst/>
                <a:latin typeface="Times New Roman" panose="02020603050405020304" pitchFamily="18" charset="0"/>
                <a:ea typeface="Times New Roman" panose="02020603050405020304" pitchFamily="18" charset="0"/>
              </a:rPr>
              <a:t>The compiler under the control of its control processing unit, executes the program/instructions at a time. Execution</a:t>
            </a:r>
          </a:p>
          <a:p>
            <a:pPr marL="0" marR="0" lvl="0" indent="0" algn="just">
              <a:spcBef>
                <a:spcPts val="0"/>
              </a:spcBef>
              <a:spcAft>
                <a:spcPts val="0"/>
              </a:spcAft>
              <a:buNone/>
              <a:tabLst>
                <a:tab pos="457200" algn="l"/>
              </a:tabLst>
            </a:pPr>
            <a:endParaRPr lang="en-US" sz="2400" dirty="0">
              <a:latin typeface="Times New Roman" panose="02020603050405020304" pitchFamily="18" charset="0"/>
              <a:ea typeface="Times New Roman" panose="02020603050405020304" pitchFamily="18" charset="0"/>
            </a:endParaRPr>
          </a:p>
          <a:p>
            <a:pPr marL="0" marR="0" lvl="0" indent="0" algn="just">
              <a:spcBef>
                <a:spcPts val="0"/>
              </a:spcBef>
              <a:spcAft>
                <a:spcPts val="0"/>
              </a:spcAft>
              <a:buNone/>
              <a:tabLst>
                <a:tab pos="457200" algn="l"/>
              </a:tabLst>
            </a:pPr>
            <a:r>
              <a:rPr lang="en-US" sz="2400" dirty="0">
                <a:effectLst/>
                <a:latin typeface="Times New Roman" panose="02020603050405020304" pitchFamily="18" charset="0"/>
                <a:ea typeface="Times New Roman" panose="02020603050405020304" pitchFamily="18" charset="0"/>
              </a:rPr>
              <a:t>NB: Programs don’t always work on first try. Each of preceding phases can fail due to various errors.</a:t>
            </a:r>
          </a:p>
          <a:p>
            <a:endParaRPr lang="en-US" dirty="0"/>
          </a:p>
        </p:txBody>
      </p:sp>
    </p:spTree>
    <p:extLst>
      <p:ext uri="{BB962C8B-B14F-4D97-AF65-F5344CB8AC3E}">
        <p14:creationId xmlns:p14="http://schemas.microsoft.com/office/powerpoint/2010/main" val="6211634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081D1B-4C95-4626-8860-E9CE09A6A87E}"/>
              </a:ext>
            </a:extLst>
          </p:cNvPr>
          <p:cNvSpPr>
            <a:spLocks noGrp="1"/>
          </p:cNvSpPr>
          <p:nvPr>
            <p:ph type="title"/>
          </p:nvPr>
        </p:nvSpPr>
        <p:spPr>
          <a:xfrm>
            <a:off x="677334" y="609600"/>
            <a:ext cx="8596668" cy="781878"/>
          </a:xfrm>
        </p:spPr>
        <p:txBody>
          <a:bodyPr>
            <a:normAutofit fontScale="90000"/>
          </a:bodyPr>
          <a:lstStyle/>
          <a:p>
            <a:r>
              <a:rPr lang="en-US" sz="1800" b="1" u="sng" dirty="0">
                <a:effectLst/>
                <a:latin typeface="Times New Roman" panose="02020603050405020304" pitchFamily="18" charset="0"/>
                <a:ea typeface="Times New Roman" panose="02020603050405020304" pitchFamily="18" charset="0"/>
              </a:rPr>
              <a:t>EVOLUTION OF PROGRAMMING LANGUAGE AND TECHNIQUES OF PROGRAMMING</a:t>
            </a:r>
            <a:r>
              <a:rPr lang="en-US" sz="1800" dirty="0">
                <a:effectLst/>
                <a:latin typeface="Times New Roman" panose="02020603050405020304" pitchFamily="18" charset="0"/>
                <a:ea typeface="Times New Roman" panose="02020603050405020304" pitchFamily="18" charset="0"/>
              </a:rPr>
              <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xmlns="" id="{44ADCEC8-DD13-4069-AD21-08E889B6596E}"/>
              </a:ext>
            </a:extLst>
          </p:cNvPr>
          <p:cNvSpPr>
            <a:spLocks noGrp="1"/>
          </p:cNvSpPr>
          <p:nvPr>
            <p:ph idx="1"/>
          </p:nvPr>
        </p:nvSpPr>
        <p:spPr>
          <a:xfrm>
            <a:off x="677333" y="1099931"/>
            <a:ext cx="10865309" cy="4941432"/>
          </a:xfrm>
        </p:spPr>
        <p:txBody>
          <a:bodyPr/>
          <a:lstStyle/>
          <a:p>
            <a:pPr marL="457200" marR="0">
              <a:spcBef>
                <a:spcPts val="0"/>
              </a:spcBef>
              <a:spcAft>
                <a:spcPts val="0"/>
              </a:spcAft>
            </a:pPr>
            <a:r>
              <a:rPr lang="en-US" sz="1800" b="1" dirty="0">
                <a:effectLst/>
                <a:latin typeface="Times New Roman" panose="02020603050405020304" pitchFamily="18" charset="0"/>
                <a:ea typeface="Times New Roman" panose="02020603050405020304" pitchFamily="18" charset="0"/>
              </a:rPr>
              <a:t>Unstructured Programming</a:t>
            </a:r>
            <a:r>
              <a:rPr lang="en-US" b="1"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 consists of a set of statements executed from top to bottom (in order)</a:t>
            </a:r>
          </a:p>
          <a:p>
            <a:pPr marL="457200" marR="0">
              <a:spcBef>
                <a:spcPts val="0"/>
              </a:spcBef>
              <a:spcAft>
                <a:spcPts val="0"/>
              </a:spcAft>
            </a:pPr>
            <a:r>
              <a:rPr lang="en-US" sz="1800" b="1" dirty="0">
                <a:effectLst/>
                <a:latin typeface="Times New Roman" panose="02020603050405020304" pitchFamily="18" charset="0"/>
                <a:ea typeface="Times New Roman" panose="02020603050405020304" pitchFamily="18" charset="0"/>
              </a:rPr>
              <a:t>Structured Programming (Modular programming)</a:t>
            </a:r>
            <a:r>
              <a:rPr lang="en-US" b="1"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Its used to divide  large applications into a set of procedures that can be used to perform a certain task. A program is subdivided into small programs called modules that can be solved independently. It was used in large [programming and also called  bottom-up programming.</a:t>
            </a:r>
          </a:p>
          <a:p>
            <a:pPr marL="457200" marR="0">
              <a:spcBef>
                <a:spcPts val="0"/>
              </a:spcBef>
              <a:spcAft>
                <a:spcPts val="0"/>
              </a:spcAft>
            </a:pPr>
            <a:r>
              <a:rPr lang="en-US" sz="1800" b="1" dirty="0">
                <a:effectLst/>
                <a:latin typeface="Times New Roman" panose="02020603050405020304" pitchFamily="18" charset="0"/>
                <a:ea typeface="Times New Roman" panose="02020603050405020304" pitchFamily="18" charset="0"/>
              </a:rPr>
              <a:t>Procedural programming</a:t>
            </a:r>
            <a:r>
              <a:rPr lang="en-US" b="1"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 emphasizes on the design of a program using a given procedure. A procedure is used to solve certain task.</a:t>
            </a:r>
          </a:p>
          <a:p>
            <a:pPr marL="457200" marR="0">
              <a:spcBef>
                <a:spcPts val="0"/>
              </a:spcBef>
              <a:spcAft>
                <a:spcPts val="0"/>
              </a:spcAft>
            </a:pPr>
            <a:r>
              <a:rPr lang="en-US" sz="1800" b="1" dirty="0">
                <a:effectLst/>
                <a:latin typeface="Times New Roman" panose="02020603050405020304" pitchFamily="18" charset="0"/>
                <a:ea typeface="Times New Roman" panose="02020603050405020304" pitchFamily="18" charset="0"/>
              </a:rPr>
              <a:t>Object oriented programming</a:t>
            </a:r>
            <a:r>
              <a:rPr lang="en-US" b="1"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aspect of writing programs using objects and classes.</a:t>
            </a:r>
          </a:p>
          <a:p>
            <a:pPr marL="457200" marR="0">
              <a:spcBef>
                <a:spcPts val="0"/>
              </a:spcBef>
              <a:spcAft>
                <a:spcPts val="0"/>
              </a:spcAft>
            </a:pPr>
            <a:r>
              <a:rPr lang="en-US" sz="1800" b="1" dirty="0">
                <a:effectLst/>
                <a:latin typeface="Times New Roman" panose="02020603050405020304" pitchFamily="18" charset="0"/>
                <a:ea typeface="Times New Roman" panose="02020603050405020304" pitchFamily="18" charset="0"/>
              </a:rPr>
              <a:t>Event Driven programming: </a:t>
            </a:r>
            <a:r>
              <a:rPr lang="en-US" dirty="0">
                <a:latin typeface="Times New Roman" panose="02020603050405020304" pitchFamily="18" charset="0"/>
              </a:rPr>
              <a:t>is a programming paradigm in which the flow of program execution is determined by events -</a:t>
            </a:r>
          </a:p>
          <a:p>
            <a:endParaRPr lang="en-US" dirty="0"/>
          </a:p>
        </p:txBody>
      </p:sp>
    </p:spTree>
    <p:extLst>
      <p:ext uri="{BB962C8B-B14F-4D97-AF65-F5344CB8AC3E}">
        <p14:creationId xmlns:p14="http://schemas.microsoft.com/office/powerpoint/2010/main" val="3516318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B0F2E7-EA83-4FA4-8C40-A38F99A2A0EE}"/>
              </a:ext>
            </a:extLst>
          </p:cNvPr>
          <p:cNvSpPr>
            <a:spLocks noGrp="1"/>
          </p:cNvSpPr>
          <p:nvPr>
            <p:ph type="title"/>
          </p:nvPr>
        </p:nvSpPr>
        <p:spPr>
          <a:xfrm>
            <a:off x="677334" y="609600"/>
            <a:ext cx="8596668" cy="795130"/>
          </a:xfrm>
        </p:spPr>
        <p:txBody>
          <a:bodyPr>
            <a:normAutofit fontScale="90000"/>
          </a:bodyPr>
          <a:lstStyle/>
          <a:p>
            <a:r>
              <a:rPr lang="en-US" sz="2700" b="1" u="sng" dirty="0">
                <a:effectLst/>
                <a:latin typeface="Times New Roman" panose="02020603050405020304" pitchFamily="18" charset="0"/>
                <a:ea typeface="Times New Roman" panose="02020603050405020304" pitchFamily="18" charset="0"/>
              </a:rPr>
              <a:t>CHARACTERISTICS/FEATURES OF PROGRAMMING LANGUAGES</a:t>
            </a:r>
            <a:r>
              <a:rPr lang="en-US" sz="3600" dirty="0">
                <a:effectLst/>
                <a:latin typeface="Times New Roman" panose="02020603050405020304" pitchFamily="18" charset="0"/>
                <a:ea typeface="Times New Roman" panose="02020603050405020304" pitchFamily="18" charset="0"/>
              </a:rPr>
              <a:t/>
            </a:r>
            <a:br>
              <a:rPr lang="en-US" sz="36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xmlns="" id="{E3DCC509-9D80-4544-89BA-470204ABE383}"/>
              </a:ext>
            </a:extLst>
          </p:cNvPr>
          <p:cNvSpPr>
            <a:spLocks noGrp="1"/>
          </p:cNvSpPr>
          <p:nvPr>
            <p:ph idx="1"/>
          </p:nvPr>
        </p:nvSpPr>
        <p:spPr>
          <a:xfrm>
            <a:off x="677334" y="1404731"/>
            <a:ext cx="10905066" cy="5208104"/>
          </a:xfrm>
        </p:spPr>
        <p:txBody>
          <a:bodyPr>
            <a:noAutofit/>
          </a:bodyPr>
          <a:lstStyle/>
          <a:p>
            <a:pPr marL="0" marR="0" algn="just">
              <a:spcBef>
                <a:spcPts val="0"/>
              </a:spcBef>
              <a:spcAft>
                <a:spcPts val="0"/>
              </a:spcAft>
            </a:pPr>
            <a:r>
              <a:rPr lang="en-US" sz="2400" dirty="0">
                <a:effectLst/>
                <a:latin typeface="Times New Roman" panose="02020603050405020304" pitchFamily="18" charset="0"/>
                <a:ea typeface="Times New Roman" panose="02020603050405020304" pitchFamily="18" charset="0"/>
              </a:rPr>
              <a:t> </a:t>
            </a:r>
          </a:p>
          <a:p>
            <a:pPr marL="342900" marR="0" lvl="0" indent="-342900" algn="just">
              <a:spcBef>
                <a:spcPts val="0"/>
              </a:spcBef>
              <a:spcAft>
                <a:spcPts val="0"/>
              </a:spcAft>
              <a:buFont typeface="+mj-lt"/>
              <a:buAutoNum type="romanLcPeriod"/>
              <a:tabLst>
                <a:tab pos="457200" algn="l"/>
              </a:tabLst>
            </a:pPr>
            <a:r>
              <a:rPr lang="en-US" sz="2400" dirty="0">
                <a:solidFill>
                  <a:srgbClr val="FF0000"/>
                </a:solidFill>
                <a:effectLst/>
                <a:latin typeface="Times New Roman" panose="02020603050405020304" pitchFamily="18" charset="0"/>
                <a:ea typeface="Times New Roman" panose="02020603050405020304" pitchFamily="18" charset="0"/>
              </a:rPr>
              <a:t>Clarity of the source code-The </a:t>
            </a:r>
            <a:r>
              <a:rPr lang="en-US" sz="2400" dirty="0">
                <a:effectLst/>
                <a:latin typeface="Times New Roman" panose="02020603050405020304" pitchFamily="18" charset="0"/>
                <a:ea typeface="Times New Roman" panose="02020603050405020304" pitchFamily="18" charset="0"/>
              </a:rPr>
              <a:t>ability of the code to be readable, understandable and also reflect the logical structure of the program.</a:t>
            </a:r>
          </a:p>
          <a:p>
            <a:pPr marL="342900" marR="0" lvl="0" indent="-342900" algn="just">
              <a:spcBef>
                <a:spcPts val="0"/>
              </a:spcBef>
              <a:spcAft>
                <a:spcPts val="0"/>
              </a:spcAft>
              <a:buFont typeface="+mj-lt"/>
              <a:buAutoNum type="romanLcPeriod"/>
              <a:tabLst>
                <a:tab pos="457200" algn="l"/>
              </a:tabLst>
            </a:pPr>
            <a:r>
              <a:rPr lang="en-US" sz="2400" dirty="0">
                <a:solidFill>
                  <a:srgbClr val="FF0000"/>
                </a:solidFill>
                <a:effectLst/>
                <a:latin typeface="Times New Roman" panose="02020603050405020304" pitchFamily="18" charset="0"/>
                <a:ea typeface="Times New Roman" panose="02020603050405020304" pitchFamily="18" charset="0"/>
              </a:rPr>
              <a:t>Maintainability-</a:t>
            </a:r>
            <a:r>
              <a:rPr lang="en-US" sz="2400" dirty="0">
                <a:effectLst/>
                <a:latin typeface="Times New Roman" panose="02020603050405020304" pitchFamily="18" charset="0"/>
                <a:ea typeface="Times New Roman" panose="02020603050405020304" pitchFamily="18" charset="0"/>
              </a:rPr>
              <a:t> Ability to modify a program in future</a:t>
            </a:r>
          </a:p>
          <a:p>
            <a:pPr marL="342900" marR="0" lvl="0" indent="-342900" algn="just">
              <a:spcBef>
                <a:spcPts val="0"/>
              </a:spcBef>
              <a:spcAft>
                <a:spcPts val="0"/>
              </a:spcAft>
              <a:buFont typeface="+mj-lt"/>
              <a:buAutoNum type="romanLcPeriod"/>
              <a:tabLst>
                <a:tab pos="457200" algn="l"/>
              </a:tabLst>
            </a:pPr>
            <a:r>
              <a:rPr lang="en-US" sz="2400" dirty="0">
                <a:solidFill>
                  <a:srgbClr val="FF0000"/>
                </a:solidFill>
                <a:effectLst/>
                <a:latin typeface="Times New Roman" panose="02020603050405020304" pitchFamily="18" charset="0"/>
                <a:ea typeface="Times New Roman" panose="02020603050405020304" pitchFamily="18" charset="0"/>
              </a:rPr>
              <a:t>Portability-</a:t>
            </a:r>
            <a:r>
              <a:rPr lang="en-US" sz="2400" dirty="0">
                <a:effectLst/>
                <a:latin typeface="Times New Roman" panose="02020603050405020304" pitchFamily="18" charset="0"/>
                <a:ea typeface="Times New Roman" panose="02020603050405020304" pitchFamily="18" charset="0"/>
              </a:rPr>
              <a:t> The ability of the program to be transferred from one hardware/software programs to another </a:t>
            </a:r>
            <a:r>
              <a:rPr lang="en-US" sz="2400" dirty="0" err="1">
                <a:effectLst/>
                <a:latin typeface="Times New Roman" panose="02020603050405020304" pitchFamily="18" charset="0"/>
                <a:ea typeface="Times New Roman" panose="02020603050405020304" pitchFamily="18" charset="0"/>
              </a:rPr>
              <a:t>e.g</a:t>
            </a:r>
            <a:r>
              <a:rPr lang="en-US" sz="2400" dirty="0">
                <a:effectLst/>
                <a:latin typeface="Times New Roman" panose="02020603050405020304" pitchFamily="18" charset="0"/>
                <a:ea typeface="Times New Roman" panose="02020603050405020304" pitchFamily="18" charset="0"/>
              </a:rPr>
              <a:t> From windows to </a:t>
            </a:r>
            <a:r>
              <a:rPr lang="en-US" sz="2400" dirty="0" err="1">
                <a:effectLst/>
                <a:latin typeface="Times New Roman" panose="02020603050405020304" pitchFamily="18" charset="0"/>
                <a:ea typeface="Times New Roman" panose="02020603050405020304" pitchFamily="18" charset="0"/>
              </a:rPr>
              <a:t>unix</a:t>
            </a:r>
            <a:r>
              <a:rPr lang="en-US" sz="2400" dirty="0">
                <a:effectLst/>
                <a:latin typeface="Times New Roman" panose="02020603050405020304" pitchFamily="18" charset="0"/>
                <a:ea typeface="Times New Roman" panose="02020603050405020304" pitchFamily="18" charset="0"/>
              </a:rPr>
              <a:t> or </a:t>
            </a:r>
            <a:r>
              <a:rPr lang="en-US" sz="2400" dirty="0" err="1">
                <a:effectLst/>
                <a:latin typeface="Times New Roman" panose="02020603050405020304" pitchFamily="18" charset="0"/>
                <a:ea typeface="Times New Roman" panose="02020603050405020304" pitchFamily="18" charset="0"/>
              </a:rPr>
              <a:t>linux</a:t>
            </a:r>
            <a:r>
              <a:rPr lang="en-US" sz="2400" dirty="0">
                <a:effectLst/>
                <a:latin typeface="Times New Roman" panose="02020603050405020304" pitchFamily="18" charset="0"/>
                <a:ea typeface="Times New Roman" panose="02020603050405020304" pitchFamily="18" charset="0"/>
              </a:rPr>
              <a:t> system</a:t>
            </a:r>
          </a:p>
          <a:p>
            <a:pPr marL="342900" marR="0" lvl="0" indent="-342900" algn="just">
              <a:spcBef>
                <a:spcPts val="0"/>
              </a:spcBef>
              <a:spcAft>
                <a:spcPts val="0"/>
              </a:spcAft>
              <a:buFont typeface="+mj-lt"/>
              <a:buAutoNum type="romanLcPeriod"/>
              <a:tabLst>
                <a:tab pos="457200" algn="l"/>
              </a:tabLst>
            </a:pPr>
            <a:r>
              <a:rPr lang="en-US" sz="2400" dirty="0">
                <a:solidFill>
                  <a:srgbClr val="FF0000"/>
                </a:solidFill>
                <a:effectLst/>
                <a:latin typeface="Times New Roman" panose="02020603050405020304" pitchFamily="18" charset="0"/>
                <a:ea typeface="Times New Roman" panose="02020603050405020304" pitchFamily="18" charset="0"/>
              </a:rPr>
              <a:t>Reliability-</a:t>
            </a:r>
            <a:r>
              <a:rPr lang="en-US" sz="2400" dirty="0">
                <a:effectLst/>
                <a:latin typeface="Times New Roman" panose="02020603050405020304" pitchFamily="18" charset="0"/>
                <a:ea typeface="Times New Roman" panose="02020603050405020304" pitchFamily="18" charset="0"/>
              </a:rPr>
              <a:t> This is the ability of the language to perform their intended function satisfactorily through out their expected time of the process.</a:t>
            </a:r>
          </a:p>
          <a:p>
            <a:pPr marL="342900" marR="0" lvl="0" indent="-342900" algn="just">
              <a:spcBef>
                <a:spcPts val="0"/>
              </a:spcBef>
              <a:spcAft>
                <a:spcPts val="0"/>
              </a:spcAft>
              <a:buFont typeface="+mj-lt"/>
              <a:buAutoNum type="romanLcPeriod"/>
              <a:tabLst>
                <a:tab pos="457200" algn="l"/>
              </a:tabLst>
            </a:pPr>
            <a:r>
              <a:rPr lang="en-US" sz="2400" dirty="0">
                <a:solidFill>
                  <a:srgbClr val="FF0000"/>
                </a:solidFill>
                <a:effectLst/>
                <a:latin typeface="Times New Roman" panose="02020603050405020304" pitchFamily="18" charset="0"/>
                <a:ea typeface="Times New Roman" panose="02020603050405020304" pitchFamily="18" charset="0"/>
              </a:rPr>
              <a:t>Expressivity-</a:t>
            </a:r>
            <a:r>
              <a:rPr lang="en-US" sz="2400" dirty="0">
                <a:effectLst/>
                <a:latin typeface="Times New Roman" panose="02020603050405020304" pitchFamily="18" charset="0"/>
                <a:ea typeface="Times New Roman" panose="02020603050405020304" pitchFamily="18" charset="0"/>
              </a:rPr>
              <a:t> understandable and readable</a:t>
            </a:r>
          </a:p>
          <a:p>
            <a:pPr marL="342900" marR="0" lvl="0" indent="-342900" algn="just">
              <a:spcBef>
                <a:spcPts val="0"/>
              </a:spcBef>
              <a:spcAft>
                <a:spcPts val="0"/>
              </a:spcAft>
              <a:buFont typeface="+mj-lt"/>
              <a:buAutoNum type="romanLcPeriod"/>
              <a:tabLst>
                <a:tab pos="457200" algn="l"/>
              </a:tabLst>
            </a:pPr>
            <a:r>
              <a:rPr lang="en-US" sz="2400" dirty="0">
                <a:solidFill>
                  <a:srgbClr val="FF0000"/>
                </a:solidFill>
                <a:effectLst/>
                <a:latin typeface="Times New Roman" panose="02020603050405020304" pitchFamily="18" charset="0"/>
                <a:ea typeface="Times New Roman" panose="02020603050405020304" pitchFamily="18" charset="0"/>
              </a:rPr>
              <a:t>Generality-</a:t>
            </a:r>
            <a:r>
              <a:rPr lang="en-US" sz="2400" dirty="0">
                <a:effectLst/>
                <a:latin typeface="Times New Roman" panose="02020603050405020304" pitchFamily="18" charset="0"/>
                <a:ea typeface="Times New Roman" panose="02020603050405020304" pitchFamily="18" charset="0"/>
              </a:rPr>
              <a:t> Features of a programming language should remain constant </a:t>
            </a:r>
            <a:r>
              <a:rPr lang="en-US" sz="2400" dirty="0" err="1">
                <a:effectLst/>
                <a:latin typeface="Times New Roman" panose="02020603050405020304" pitchFamily="18" charset="0"/>
                <a:ea typeface="Times New Roman" panose="02020603050405020304" pitchFamily="18" charset="0"/>
              </a:rPr>
              <a:t>e.g</a:t>
            </a:r>
            <a:r>
              <a:rPr lang="en-US" sz="2400" dirty="0">
                <a:effectLst/>
                <a:latin typeface="Times New Roman" panose="02020603050405020304" pitchFamily="18" charset="0"/>
                <a:ea typeface="Times New Roman" panose="02020603050405020304" pitchFamily="18" charset="0"/>
              </a:rPr>
              <a:t> when you want to print to the screen, we use </a:t>
            </a:r>
            <a:r>
              <a:rPr lang="en-US" sz="2400" dirty="0" err="1">
                <a:effectLst/>
                <a:latin typeface="Times New Roman" panose="02020603050405020304" pitchFamily="18" charset="0"/>
                <a:ea typeface="Times New Roman" panose="02020603050405020304" pitchFamily="18" charset="0"/>
              </a:rPr>
              <a:t>printf</a:t>
            </a:r>
            <a:r>
              <a:rPr lang="en-US" sz="2400" dirty="0">
                <a:effectLst/>
                <a:latin typeface="Times New Roman" panose="02020603050405020304" pitchFamily="18" charset="0"/>
                <a:ea typeface="Times New Roman" panose="02020603050405020304" pitchFamily="18" charset="0"/>
              </a:rPr>
              <a:t> which is used all through in programming.</a:t>
            </a:r>
          </a:p>
          <a:p>
            <a:pPr marL="342900" marR="0" lvl="0" indent="-342900" algn="just">
              <a:spcBef>
                <a:spcPts val="0"/>
              </a:spcBef>
              <a:spcAft>
                <a:spcPts val="0"/>
              </a:spcAft>
              <a:buFont typeface="+mj-lt"/>
              <a:buAutoNum type="romanLcPeriod"/>
              <a:tabLst>
                <a:tab pos="457200" algn="l"/>
              </a:tabLst>
            </a:pPr>
            <a:r>
              <a:rPr lang="en-US" sz="2400" dirty="0">
                <a:solidFill>
                  <a:srgbClr val="FF0000"/>
                </a:solidFill>
                <a:effectLst/>
                <a:latin typeface="Times New Roman" panose="02020603050405020304" pitchFamily="18" charset="0"/>
                <a:ea typeface="Times New Roman" panose="02020603050405020304" pitchFamily="18" charset="0"/>
              </a:rPr>
              <a:t>Operability-</a:t>
            </a:r>
            <a:r>
              <a:rPr lang="en-US" sz="2400" dirty="0">
                <a:effectLst/>
                <a:latin typeface="Times New Roman" panose="02020603050405020304" pitchFamily="18" charset="0"/>
                <a:ea typeface="Times New Roman" panose="02020603050405020304" pitchFamily="18" charset="0"/>
              </a:rPr>
              <a:t> Ability of the program to operate on different platforms.</a:t>
            </a:r>
          </a:p>
          <a:p>
            <a:pPr algn="just"/>
            <a:endParaRPr lang="en-US" sz="2400" dirty="0"/>
          </a:p>
        </p:txBody>
      </p:sp>
    </p:spTree>
    <p:extLst>
      <p:ext uri="{BB962C8B-B14F-4D97-AF65-F5344CB8AC3E}">
        <p14:creationId xmlns:p14="http://schemas.microsoft.com/office/powerpoint/2010/main" val="15560165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728A49-0C2B-48B8-AE63-B45A96C0FC3B}"/>
              </a:ext>
            </a:extLst>
          </p:cNvPr>
          <p:cNvSpPr>
            <a:spLocks noGrp="1"/>
          </p:cNvSpPr>
          <p:nvPr>
            <p:ph type="title"/>
          </p:nvPr>
        </p:nvSpPr>
        <p:spPr>
          <a:xfrm>
            <a:off x="677334" y="609600"/>
            <a:ext cx="8596668" cy="675861"/>
          </a:xfrm>
        </p:spPr>
        <p:txBody>
          <a:bodyPr>
            <a:normAutofit fontScale="90000"/>
          </a:bodyPr>
          <a:lstStyle/>
          <a:p>
            <a:r>
              <a:rPr lang="en-US" sz="3600" b="1" u="sng" dirty="0">
                <a:effectLst/>
                <a:latin typeface="Times New Roman" panose="02020603050405020304" pitchFamily="18" charset="0"/>
                <a:ea typeface="Times New Roman" panose="02020603050405020304" pitchFamily="18" charset="0"/>
              </a:rPr>
              <a:t>ALGORITHM</a:t>
            </a:r>
            <a:r>
              <a:rPr lang="en-US" sz="3600" dirty="0">
                <a:effectLst/>
                <a:latin typeface="Times New Roman" panose="02020603050405020304" pitchFamily="18" charset="0"/>
                <a:ea typeface="Times New Roman" panose="02020603050405020304" pitchFamily="18" charset="0"/>
              </a:rPr>
              <a:t/>
            </a:r>
            <a:br>
              <a:rPr lang="en-US" sz="36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xmlns="" id="{622FB696-D3A3-4FD9-B9CD-5D8BF57205C9}"/>
              </a:ext>
            </a:extLst>
          </p:cNvPr>
          <p:cNvSpPr>
            <a:spLocks noGrp="1"/>
          </p:cNvSpPr>
          <p:nvPr>
            <p:ph idx="1"/>
          </p:nvPr>
        </p:nvSpPr>
        <p:spPr>
          <a:xfrm>
            <a:off x="677334" y="1285461"/>
            <a:ext cx="8596668" cy="4755901"/>
          </a:xfrm>
        </p:spPr>
        <p:txBody>
          <a:bodyPr/>
          <a:lstStyle/>
          <a:p>
            <a:pPr marL="0" marR="0" algn="just">
              <a:spcBef>
                <a:spcPts val="0"/>
              </a:spcBef>
              <a:spcAft>
                <a:spcPts val="0"/>
              </a:spcAft>
            </a:pPr>
            <a:r>
              <a:rPr lang="en-US" sz="2000" dirty="0">
                <a:effectLst/>
                <a:latin typeface="Times New Roman" panose="02020603050405020304" pitchFamily="18" charset="0"/>
                <a:ea typeface="Times New Roman" panose="02020603050405020304" pitchFamily="18" charset="0"/>
              </a:rPr>
              <a:t> This is step by step procedure of solving a problem, attaining a goal or accomplishing a 	certain objectives or verifying a problem has been solved.</a:t>
            </a:r>
          </a:p>
          <a:p>
            <a:pPr lvl="1" indent="-342900" algn="just">
              <a:spcBef>
                <a:spcPts val="0"/>
              </a:spcBef>
              <a:buFont typeface="Wingdings" panose="05000000000000000000" pitchFamily="2" charset="2"/>
              <a:buChar char=""/>
              <a:tabLst>
                <a:tab pos="228600" algn="l"/>
              </a:tabLst>
            </a:pPr>
            <a:r>
              <a:rPr lang="en-US" sz="2000" dirty="0">
                <a:effectLst/>
                <a:latin typeface="Times New Roman" panose="02020603050405020304" pitchFamily="18" charset="0"/>
                <a:ea typeface="Times New Roman" panose="02020603050405020304" pitchFamily="18" charset="0"/>
              </a:rPr>
              <a:t>A step-by-step (a set of) instructions which when followed will produce a solution to a given problem.</a:t>
            </a:r>
          </a:p>
          <a:p>
            <a:pPr marL="0" marR="0" indent="0">
              <a:spcBef>
                <a:spcPts val="0"/>
              </a:spcBef>
              <a:spcAft>
                <a:spcPts val="0"/>
              </a:spcAft>
              <a:buNone/>
            </a:pPr>
            <a:r>
              <a:rPr lang="en-US" sz="2000" b="1" u="sng" dirty="0">
                <a:effectLst/>
                <a:latin typeface="Times New Roman" panose="02020603050405020304" pitchFamily="18" charset="0"/>
                <a:ea typeface="Times New Roman" panose="02020603050405020304" pitchFamily="18" charset="0"/>
              </a:rPr>
              <a:t>Characteristics of a good algorithm</a:t>
            </a:r>
            <a:endParaRPr lang="en-US" sz="20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endParaRPr lang="en-US" sz="20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mj-lt"/>
              <a:buAutoNum type="alphaLcPeriod"/>
              <a:tabLst>
                <a:tab pos="457200" algn="l"/>
              </a:tabLst>
            </a:pPr>
            <a:r>
              <a:rPr lang="en-US" sz="2000" dirty="0">
                <a:solidFill>
                  <a:srgbClr val="FF0000"/>
                </a:solidFill>
                <a:effectLst/>
                <a:latin typeface="Times New Roman" panose="02020603050405020304" pitchFamily="18" charset="0"/>
                <a:ea typeface="Times New Roman" panose="02020603050405020304" pitchFamily="18" charset="0"/>
              </a:rPr>
              <a:t>Definiteness-</a:t>
            </a:r>
            <a:r>
              <a:rPr lang="en-US" sz="2000" dirty="0">
                <a:effectLst/>
                <a:latin typeface="Times New Roman" panose="02020603050405020304" pitchFamily="18" charset="0"/>
                <a:ea typeface="Times New Roman" panose="02020603050405020304" pitchFamily="18" charset="0"/>
              </a:rPr>
              <a:t> Each step of an algorithm must be clearly defined or the action must clearly specified.</a:t>
            </a:r>
          </a:p>
          <a:p>
            <a:pPr marL="342900" marR="0" lvl="0" indent="-342900">
              <a:spcBef>
                <a:spcPts val="0"/>
              </a:spcBef>
              <a:spcAft>
                <a:spcPts val="0"/>
              </a:spcAft>
              <a:buFont typeface="+mj-lt"/>
              <a:buAutoNum type="alphaLcPeriod"/>
              <a:tabLst>
                <a:tab pos="457200" algn="l"/>
              </a:tabLst>
            </a:pPr>
            <a:r>
              <a:rPr lang="en-US" sz="2000" dirty="0">
                <a:solidFill>
                  <a:srgbClr val="FF0000"/>
                </a:solidFill>
                <a:effectLst/>
                <a:latin typeface="Times New Roman" panose="02020603050405020304" pitchFamily="18" charset="0"/>
                <a:ea typeface="Times New Roman" panose="02020603050405020304" pitchFamily="18" charset="0"/>
              </a:rPr>
              <a:t>Finiteness-</a:t>
            </a:r>
            <a:r>
              <a:rPr lang="en-US" sz="2000" dirty="0">
                <a:effectLst/>
                <a:latin typeface="Times New Roman" panose="02020603050405020304" pitchFamily="18" charset="0"/>
                <a:ea typeface="Times New Roman" panose="02020603050405020304" pitchFamily="18" charset="0"/>
              </a:rPr>
              <a:t> An algorithm must terminate (end) after a number of steps.</a:t>
            </a:r>
          </a:p>
          <a:p>
            <a:pPr marL="342900" marR="0" lvl="0" indent="-342900">
              <a:spcBef>
                <a:spcPts val="0"/>
              </a:spcBef>
              <a:spcAft>
                <a:spcPts val="0"/>
              </a:spcAft>
              <a:buFont typeface="+mj-lt"/>
              <a:buAutoNum type="alphaLcPeriod"/>
              <a:tabLst>
                <a:tab pos="457200" algn="l"/>
              </a:tabLst>
            </a:pPr>
            <a:r>
              <a:rPr lang="en-US" sz="2000" dirty="0">
                <a:solidFill>
                  <a:srgbClr val="FF0000"/>
                </a:solidFill>
                <a:effectLst/>
                <a:latin typeface="Times New Roman" panose="02020603050405020304" pitchFamily="18" charset="0"/>
                <a:ea typeface="Times New Roman" panose="02020603050405020304" pitchFamily="18" charset="0"/>
              </a:rPr>
              <a:t>Efficiency-</a:t>
            </a:r>
            <a:r>
              <a:rPr lang="en-US" sz="2000" dirty="0">
                <a:effectLst/>
                <a:latin typeface="Times New Roman" panose="02020603050405020304" pitchFamily="18" charset="0"/>
                <a:ea typeface="Times New Roman" panose="02020603050405020304" pitchFamily="18" charset="0"/>
              </a:rPr>
              <a:t> Algorithms must be effective, or operations are executable, avoid ambiguity.</a:t>
            </a:r>
          </a:p>
          <a:p>
            <a:pPr marL="342900" marR="0" lvl="0" indent="-342900">
              <a:spcBef>
                <a:spcPts val="0"/>
              </a:spcBef>
              <a:spcAft>
                <a:spcPts val="0"/>
              </a:spcAft>
              <a:buFont typeface="+mj-lt"/>
              <a:buAutoNum type="alphaLcPeriod"/>
              <a:tabLst>
                <a:tab pos="457200" algn="l"/>
              </a:tabLst>
            </a:pPr>
            <a:r>
              <a:rPr lang="en-US" sz="2000" dirty="0">
                <a:solidFill>
                  <a:srgbClr val="FF0000"/>
                </a:solidFill>
                <a:effectLst/>
                <a:latin typeface="Times New Roman" panose="02020603050405020304" pitchFamily="18" charset="0"/>
                <a:ea typeface="Times New Roman" panose="02020603050405020304" pitchFamily="18" charset="0"/>
              </a:rPr>
              <a:t>Input</a:t>
            </a:r>
          </a:p>
          <a:p>
            <a:pPr marL="342900" marR="0" lvl="0" indent="-342900">
              <a:spcBef>
                <a:spcPts val="0"/>
              </a:spcBef>
              <a:spcAft>
                <a:spcPts val="0"/>
              </a:spcAft>
              <a:buFont typeface="+mj-lt"/>
              <a:buAutoNum type="alphaLcPeriod"/>
              <a:tabLst>
                <a:tab pos="457200" algn="l"/>
              </a:tabLst>
            </a:pPr>
            <a:r>
              <a:rPr lang="en-US" sz="2000" dirty="0">
                <a:solidFill>
                  <a:srgbClr val="FF0000"/>
                </a:solidFill>
                <a:effectLst/>
                <a:latin typeface="Times New Roman" panose="02020603050405020304" pitchFamily="18" charset="0"/>
                <a:ea typeface="Times New Roman" panose="02020603050405020304" pitchFamily="18" charset="0"/>
              </a:rPr>
              <a:t>Output</a:t>
            </a:r>
          </a:p>
          <a:p>
            <a:endParaRPr lang="en-US" dirty="0"/>
          </a:p>
        </p:txBody>
      </p:sp>
    </p:spTree>
    <p:extLst>
      <p:ext uri="{BB962C8B-B14F-4D97-AF65-F5344CB8AC3E}">
        <p14:creationId xmlns:p14="http://schemas.microsoft.com/office/powerpoint/2010/main" val="3749728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D00F82-AA3F-4EEE-B1B4-99193DFF83C7}"/>
              </a:ext>
            </a:extLst>
          </p:cNvPr>
          <p:cNvSpPr>
            <a:spLocks noGrp="1"/>
          </p:cNvSpPr>
          <p:nvPr>
            <p:ph type="title"/>
          </p:nvPr>
        </p:nvSpPr>
        <p:spPr>
          <a:xfrm>
            <a:off x="677334" y="609600"/>
            <a:ext cx="8596668" cy="477078"/>
          </a:xfrm>
        </p:spPr>
        <p:txBody>
          <a:bodyPr>
            <a:normAutofit fontScale="90000"/>
          </a:bodyPr>
          <a:lstStyle/>
          <a:p>
            <a:r>
              <a:rPr lang="en-US" sz="3600" b="1" dirty="0">
                <a:effectLst/>
                <a:latin typeface="Times New Roman" panose="02020603050405020304" pitchFamily="18" charset="0"/>
                <a:ea typeface="Times New Roman" panose="02020603050405020304" pitchFamily="18" charset="0"/>
              </a:rPr>
              <a:t>Program design Tools.</a:t>
            </a:r>
            <a:endParaRPr lang="en-US" dirty="0"/>
          </a:p>
        </p:txBody>
      </p:sp>
      <p:sp>
        <p:nvSpPr>
          <p:cNvPr id="3" name="Content Placeholder 2">
            <a:extLst>
              <a:ext uri="{FF2B5EF4-FFF2-40B4-BE49-F238E27FC236}">
                <a16:creationId xmlns:a16="http://schemas.microsoft.com/office/drawing/2014/main" xmlns="" id="{EE3D5709-DC8A-4138-8634-9C1F1BCC20C2}"/>
              </a:ext>
            </a:extLst>
          </p:cNvPr>
          <p:cNvSpPr>
            <a:spLocks noGrp="1"/>
          </p:cNvSpPr>
          <p:nvPr>
            <p:ph idx="1"/>
          </p:nvPr>
        </p:nvSpPr>
        <p:spPr>
          <a:xfrm>
            <a:off x="571317" y="1311965"/>
            <a:ext cx="10056926" cy="4755901"/>
          </a:xfrm>
        </p:spPr>
        <p:txBody>
          <a:bodyPr/>
          <a:lstStyle/>
          <a:p>
            <a:pPr marL="0" marR="0">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2000" dirty="0">
                <a:effectLst/>
                <a:latin typeface="Times New Roman" panose="02020603050405020304" pitchFamily="18" charset="0"/>
                <a:ea typeface="Times New Roman" panose="02020603050405020304" pitchFamily="18" charset="0"/>
              </a:rPr>
              <a:t> Algorithms can be illustrated using the following tools:</a:t>
            </a:r>
          </a:p>
          <a:p>
            <a:pPr marL="0" marR="0" indent="0">
              <a:spcBef>
                <a:spcPts val="0"/>
              </a:spcBef>
              <a:spcAft>
                <a:spcPts val="0"/>
              </a:spcAft>
              <a:buNone/>
            </a:pPr>
            <a:endParaRPr lang="en-US" sz="2000" dirty="0">
              <a:effectLst/>
              <a:latin typeface="Times New Roman" panose="02020603050405020304" pitchFamily="18" charset="0"/>
              <a:ea typeface="Times New Roman" panose="02020603050405020304" pitchFamily="18" charset="0"/>
            </a:endParaRPr>
          </a:p>
          <a:p>
            <a:pPr lvl="1" indent="-342900" fontAlgn="base">
              <a:spcBef>
                <a:spcPts val="0"/>
              </a:spcBef>
              <a:buSzPts val="1200"/>
              <a:buFont typeface="+mj-lt"/>
              <a:buAutoNum type="arabicParenR"/>
              <a:tabLst>
                <a:tab pos="228600" algn="l"/>
              </a:tabLst>
            </a:pPr>
            <a:r>
              <a:rPr lang="en-US" sz="1800" u="none" strike="noStrike" dirty="0">
                <a:effectLst/>
                <a:latin typeface="Times New Roman" panose="02020603050405020304" pitchFamily="18" charset="0"/>
                <a:ea typeface="Times New Roman" panose="02020603050405020304" pitchFamily="18" charset="0"/>
              </a:rPr>
              <a:t>Pseudocodes.</a:t>
            </a:r>
          </a:p>
          <a:p>
            <a:pPr lvl="1" indent="-342900" fontAlgn="base">
              <a:spcBef>
                <a:spcPts val="0"/>
              </a:spcBef>
              <a:buSzPts val="1200"/>
              <a:buFont typeface="+mj-lt"/>
              <a:buAutoNum type="arabicParenR"/>
              <a:tabLst>
                <a:tab pos="228600" algn="l"/>
              </a:tabLst>
            </a:pPr>
            <a:r>
              <a:rPr lang="en-US" sz="1800" u="none" strike="noStrike" dirty="0">
                <a:effectLst/>
                <a:latin typeface="Times New Roman" panose="02020603050405020304" pitchFamily="18" charset="0"/>
                <a:ea typeface="Times New Roman" panose="02020603050405020304" pitchFamily="18" charset="0"/>
              </a:rPr>
              <a:t>Flowcharts.</a:t>
            </a:r>
          </a:p>
          <a:p>
            <a:pPr lvl="1" indent="-342900" fontAlgn="base">
              <a:spcBef>
                <a:spcPts val="0"/>
              </a:spcBef>
              <a:buSzPts val="1200"/>
              <a:buFont typeface="+mj-lt"/>
              <a:buAutoNum type="arabicParenR"/>
              <a:tabLst>
                <a:tab pos="228600" algn="l"/>
              </a:tabLst>
            </a:pPr>
            <a:r>
              <a:rPr lang="en-US" sz="1800" u="none" strike="noStrike" dirty="0">
                <a:effectLst/>
                <a:latin typeface="Times New Roman" panose="02020603050405020304" pitchFamily="18" charset="0"/>
                <a:ea typeface="Times New Roman" panose="02020603050405020304" pitchFamily="18" charset="0"/>
              </a:rPr>
              <a:t>Decision Tables.</a:t>
            </a:r>
          </a:p>
          <a:p>
            <a:pPr lvl="1" indent="-342900" fontAlgn="base">
              <a:spcBef>
                <a:spcPts val="0"/>
              </a:spcBef>
              <a:buSzPts val="1200"/>
              <a:buFont typeface="+mj-lt"/>
              <a:buAutoNum type="arabicParenR"/>
              <a:tabLst>
                <a:tab pos="228600" algn="l"/>
              </a:tabLst>
            </a:pPr>
            <a:r>
              <a:rPr lang="en-US" sz="1800" u="none" strike="noStrike" dirty="0">
                <a:effectLst/>
                <a:latin typeface="Times New Roman" panose="02020603050405020304" pitchFamily="18" charset="0"/>
                <a:ea typeface="Times New Roman" panose="02020603050405020304" pitchFamily="18" charset="0"/>
              </a:rPr>
              <a:t>Decision Trees.</a:t>
            </a:r>
          </a:p>
          <a:p>
            <a:pPr marL="0" marR="0" indent="0">
              <a:spcBef>
                <a:spcPts val="0"/>
              </a:spcBef>
              <a:spcAft>
                <a:spcPts val="0"/>
              </a:spcAft>
              <a:buNone/>
            </a:pPr>
            <a:r>
              <a:rPr lang="en-US" sz="2000" dirty="0">
                <a:effectLst/>
                <a:latin typeface="Times New Roman" panose="02020603050405020304" pitchFamily="18" charset="0"/>
                <a:ea typeface="Times New Roman" panose="02020603050405020304" pitchFamily="18" charset="0"/>
              </a:rPr>
              <a:t> </a:t>
            </a:r>
          </a:p>
          <a:p>
            <a:pPr marL="0" marR="0">
              <a:spcBef>
                <a:spcPts val="0"/>
              </a:spcBef>
              <a:spcAft>
                <a:spcPts val="0"/>
              </a:spcAft>
            </a:pPr>
            <a:r>
              <a:rPr lang="en-US" sz="2000" b="1" dirty="0">
                <a:effectLst/>
                <a:latin typeface="Times New Roman" panose="02020603050405020304" pitchFamily="18" charset="0"/>
                <a:ea typeface="Times New Roman" panose="02020603050405020304" pitchFamily="18" charset="0"/>
              </a:rPr>
              <a:t>Note</a:t>
            </a:r>
            <a:r>
              <a:rPr lang="en-US" sz="2000" dirty="0">
                <a:effectLst/>
                <a:latin typeface="Times New Roman" panose="02020603050405020304" pitchFamily="18" charset="0"/>
                <a:ea typeface="Times New Roman" panose="02020603050405020304" pitchFamily="18" charset="0"/>
              </a:rPr>
              <a:t>.  For any given problem, the programmer must choose which algorithm (method) is best suited to solve it.</a:t>
            </a:r>
          </a:p>
          <a:p>
            <a:endParaRPr lang="en-US" dirty="0"/>
          </a:p>
        </p:txBody>
      </p:sp>
    </p:spTree>
    <p:extLst>
      <p:ext uri="{BB962C8B-B14F-4D97-AF65-F5344CB8AC3E}">
        <p14:creationId xmlns:p14="http://schemas.microsoft.com/office/powerpoint/2010/main" val="1814286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FE9703-E40A-4D81-B0FE-53DBB82AB5F2}"/>
              </a:ext>
            </a:extLst>
          </p:cNvPr>
          <p:cNvSpPr>
            <a:spLocks noGrp="1"/>
          </p:cNvSpPr>
          <p:nvPr>
            <p:ph type="title"/>
          </p:nvPr>
        </p:nvSpPr>
        <p:spPr/>
        <p:txBody>
          <a:bodyPr/>
          <a:lstStyle/>
          <a:p>
            <a:r>
              <a:rPr lang="en-US" sz="3600" dirty="0">
                <a:effectLst/>
                <a:latin typeface="Times New Roman" panose="02020603050405020304" pitchFamily="18" charset="0"/>
                <a:ea typeface="Times New Roman" panose="02020603050405020304" pitchFamily="18" charset="0"/>
              </a:rPr>
              <a:t>1. Pseudocode-</a:t>
            </a:r>
            <a:br>
              <a:rPr lang="en-US" sz="36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xmlns="" id="{BA059F26-CFAF-4E44-8A85-B0A9D66DD630}"/>
              </a:ext>
            </a:extLst>
          </p:cNvPr>
          <p:cNvSpPr>
            <a:spLocks noGrp="1"/>
          </p:cNvSpPr>
          <p:nvPr>
            <p:ph idx="1"/>
          </p:nvPr>
        </p:nvSpPr>
        <p:spPr>
          <a:xfrm>
            <a:off x="677334" y="1391479"/>
            <a:ext cx="10109936" cy="4649884"/>
          </a:xfrm>
        </p:spPr>
        <p:txBody>
          <a:bodyPr/>
          <a:lstStyle/>
          <a:p>
            <a:pPr marL="0" marR="0">
              <a:spcBef>
                <a:spcPts val="0"/>
              </a:spcBef>
              <a:spcAft>
                <a:spcPts val="0"/>
              </a:spcAft>
            </a:pPr>
            <a:r>
              <a:rPr lang="en-US" sz="2400" dirty="0">
                <a:effectLst/>
                <a:latin typeface="Times New Roman" panose="02020603050405020304" pitchFamily="18" charset="0"/>
                <a:ea typeface="Times New Roman" panose="02020603050405020304" pitchFamily="18" charset="0"/>
              </a:rPr>
              <a:t>This is an artificial and informal language that helps programmers develop </a:t>
            </a:r>
            <a:r>
              <a:rPr lang="en-US" sz="2400" dirty="0" err="1">
                <a:effectLst/>
                <a:latin typeface="Times New Roman" panose="02020603050405020304" pitchFamily="18" charset="0"/>
                <a:ea typeface="Times New Roman" panose="02020603050405020304" pitchFamily="18" charset="0"/>
              </a:rPr>
              <a:t>algorithms.It</a:t>
            </a:r>
            <a:r>
              <a:rPr lang="en-US" sz="2400" dirty="0">
                <a:effectLst/>
                <a:latin typeface="Times New Roman" panose="02020603050405020304" pitchFamily="18" charset="0"/>
                <a:ea typeface="Times New Roman" panose="02020603050405020304" pitchFamily="18" charset="0"/>
              </a:rPr>
              <a:t> is similar to every day English.</a:t>
            </a:r>
          </a:p>
          <a:p>
            <a:pPr marL="342900" marR="0" lvl="0" indent="-342900">
              <a:spcBef>
                <a:spcPts val="0"/>
              </a:spcBef>
              <a:spcAft>
                <a:spcPts val="0"/>
              </a:spcAft>
              <a:buFont typeface="Wingdings" panose="05000000000000000000" pitchFamily="2" charset="2"/>
              <a:buChar char=""/>
              <a:tabLst>
                <a:tab pos="182880" algn="l"/>
              </a:tabLst>
            </a:pPr>
            <a:r>
              <a:rPr lang="en-US" sz="2400" dirty="0">
                <a:effectLst/>
                <a:latin typeface="Times New Roman" panose="02020603050405020304" pitchFamily="18" charset="0"/>
                <a:ea typeface="Times New Roman" panose="02020603050405020304" pitchFamily="18" charset="0"/>
              </a:rPr>
              <a:t>A </a:t>
            </a:r>
            <a:r>
              <a:rPr lang="en-US" sz="2400" i="1" dirty="0">
                <a:effectLst/>
                <a:latin typeface="Times New Roman" panose="02020603050405020304" pitchFamily="18" charset="0"/>
                <a:ea typeface="Times New Roman" panose="02020603050405020304" pitchFamily="18" charset="0"/>
              </a:rPr>
              <a:t>pseudocode</a:t>
            </a:r>
            <a:r>
              <a:rPr lang="en-US" sz="2400" dirty="0">
                <a:effectLst/>
                <a:latin typeface="Times New Roman" panose="02020603050405020304" pitchFamily="18" charset="0"/>
                <a:ea typeface="Times New Roman" panose="02020603050405020304" pitchFamily="18" charset="0"/>
              </a:rPr>
              <a:t> is a method of documenting a program logic in which English-like statements are used to describe the processing steps.</a:t>
            </a:r>
          </a:p>
          <a:p>
            <a:pPr marL="0" marR="0">
              <a:spcBef>
                <a:spcPts val="0"/>
              </a:spcBef>
              <a:spcAft>
                <a:spcPts val="0"/>
              </a:spcAft>
            </a:pPr>
            <a:r>
              <a:rPr lang="en-US" sz="2400" dirty="0">
                <a:effectLst/>
                <a:latin typeface="Times New Roman" panose="02020603050405020304" pitchFamily="18" charset="0"/>
                <a:ea typeface="Times New Roman" panose="02020603050405020304" pitchFamily="18" charset="0"/>
              </a:rPr>
              <a:t> </a:t>
            </a:r>
          </a:p>
          <a:p>
            <a:pPr marL="342900" marR="0" lvl="0" indent="-342900">
              <a:spcBef>
                <a:spcPts val="0"/>
              </a:spcBef>
              <a:spcAft>
                <a:spcPts val="0"/>
              </a:spcAft>
              <a:buFont typeface="Wingdings" panose="05000000000000000000" pitchFamily="2" charset="2"/>
              <a:buChar char=""/>
              <a:tabLst>
                <a:tab pos="182880" algn="l"/>
              </a:tabLst>
            </a:pPr>
            <a:r>
              <a:rPr lang="en-US" sz="2400" dirty="0">
                <a:effectLst/>
                <a:latin typeface="Times New Roman" panose="02020603050405020304" pitchFamily="18" charset="0"/>
                <a:ea typeface="Times New Roman" panose="02020603050405020304" pitchFamily="18" charset="0"/>
              </a:rPr>
              <a:t>These are structured English-like phrases that indicate the program steps to be followed to solve a given problem.</a:t>
            </a:r>
          </a:p>
          <a:p>
            <a:pPr marL="0" marR="0">
              <a:spcBef>
                <a:spcPts val="0"/>
              </a:spcBef>
              <a:spcAft>
                <a:spcPts val="0"/>
              </a:spcAft>
            </a:pPr>
            <a:r>
              <a:rPr lang="en-US" sz="2400" dirty="0">
                <a:effectLst/>
                <a:latin typeface="Times New Roman" panose="02020603050405020304" pitchFamily="18" charset="0"/>
                <a:ea typeface="Times New Roman" panose="02020603050405020304" pitchFamily="18" charset="0"/>
              </a:rPr>
              <a:t> </a:t>
            </a:r>
          </a:p>
          <a:p>
            <a:pPr marL="0" marR="0">
              <a:spcBef>
                <a:spcPts val="0"/>
              </a:spcBef>
              <a:spcAft>
                <a:spcPts val="0"/>
              </a:spcAft>
            </a:pPr>
            <a:r>
              <a:rPr lang="en-US" sz="2400" dirty="0">
                <a:effectLst/>
                <a:latin typeface="Times New Roman" panose="02020603050405020304" pitchFamily="18" charset="0"/>
                <a:ea typeface="Times New Roman" panose="02020603050405020304" pitchFamily="18" charset="0"/>
              </a:rPr>
              <a:t>It is convenient and user friendly although its not actual computer programming language. This helps programmers “thinking out” a program before putting it in actual coding.</a:t>
            </a:r>
          </a:p>
          <a:p>
            <a:endParaRPr lang="en-US" dirty="0"/>
          </a:p>
        </p:txBody>
      </p:sp>
    </p:spTree>
    <p:extLst>
      <p:ext uri="{BB962C8B-B14F-4D97-AF65-F5344CB8AC3E}">
        <p14:creationId xmlns:p14="http://schemas.microsoft.com/office/powerpoint/2010/main" val="40897450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32E5B2-E46C-491C-BC06-9D9E82E4BD79}"/>
              </a:ext>
            </a:extLst>
          </p:cNvPr>
          <p:cNvSpPr>
            <a:spLocks noGrp="1"/>
          </p:cNvSpPr>
          <p:nvPr>
            <p:ph type="title"/>
          </p:nvPr>
        </p:nvSpPr>
        <p:spPr>
          <a:xfrm>
            <a:off x="677334" y="609600"/>
            <a:ext cx="8596668" cy="543339"/>
          </a:xfrm>
        </p:spPr>
        <p:txBody>
          <a:bodyPr>
            <a:normAutofit fontScale="90000"/>
          </a:bodyPr>
          <a:lstStyle/>
          <a:p>
            <a:r>
              <a:rPr lang="en-US" dirty="0"/>
              <a:t>Cont. </a:t>
            </a:r>
          </a:p>
        </p:txBody>
      </p:sp>
      <p:sp>
        <p:nvSpPr>
          <p:cNvPr id="3" name="Content Placeholder 2">
            <a:extLst>
              <a:ext uri="{FF2B5EF4-FFF2-40B4-BE49-F238E27FC236}">
                <a16:creationId xmlns:a16="http://schemas.microsoft.com/office/drawing/2014/main" xmlns="" id="{1B9918D4-6B2A-48F0-BFD3-2C17942B24E1}"/>
              </a:ext>
            </a:extLst>
          </p:cNvPr>
          <p:cNvSpPr>
            <a:spLocks noGrp="1"/>
          </p:cNvSpPr>
          <p:nvPr>
            <p:ph idx="1"/>
          </p:nvPr>
        </p:nvSpPr>
        <p:spPr>
          <a:xfrm>
            <a:off x="677333" y="1152939"/>
            <a:ext cx="10640023" cy="5194852"/>
          </a:xfrm>
        </p:spPr>
        <p:txBody>
          <a:bodyPr>
            <a:normAutofit/>
          </a:bodyPr>
          <a:lstStyle/>
          <a:p>
            <a:pPr marL="0" marR="0" indent="0">
              <a:lnSpc>
                <a:spcPct val="150000"/>
              </a:lnSpc>
              <a:spcBef>
                <a:spcPts val="0"/>
              </a:spcBef>
              <a:spcAft>
                <a:spcPts val="0"/>
              </a:spcAft>
              <a:buNone/>
            </a:pPr>
            <a:r>
              <a:rPr lang="en-US" sz="2800" b="1" dirty="0">
                <a:effectLst/>
                <a:latin typeface="Times New Roman" panose="02020603050405020304" pitchFamily="18" charset="0"/>
                <a:ea typeface="Times New Roman" panose="02020603050405020304" pitchFamily="18" charset="0"/>
              </a:rPr>
              <a:t>Guidelines for designing a good pseudocode.</a:t>
            </a:r>
            <a:endParaRPr lang="en-US" sz="2800" dirty="0">
              <a:effectLst/>
              <a:latin typeface="Times New Roman" panose="02020603050405020304" pitchFamily="18" charset="0"/>
              <a:ea typeface="Times New Roman" panose="02020603050405020304" pitchFamily="18" charset="0"/>
            </a:endParaRPr>
          </a:p>
          <a:p>
            <a:pPr marL="342900" marR="0" lvl="0" indent="-342900" fontAlgn="base">
              <a:spcBef>
                <a:spcPts val="0"/>
              </a:spcBef>
              <a:spcAft>
                <a:spcPts val="0"/>
              </a:spcAft>
              <a:buSzPts val="1200"/>
              <a:buFont typeface="Times New Roman" panose="02020603050405020304" pitchFamily="18" charset="0"/>
              <a:buAutoNum type="arabicPeriod"/>
              <a:tabLst>
                <a:tab pos="228600" algn="l"/>
              </a:tabLst>
            </a:pPr>
            <a:r>
              <a:rPr lang="en-US" sz="2800" u="none" strike="noStrike" dirty="0">
                <a:effectLst/>
                <a:latin typeface="Times New Roman" panose="02020603050405020304" pitchFamily="18" charset="0"/>
                <a:ea typeface="Times New Roman" panose="02020603050405020304" pitchFamily="18" charset="0"/>
              </a:rPr>
              <a:t>The statements must be short, clear and readable.</a:t>
            </a:r>
          </a:p>
          <a:p>
            <a:pPr marL="342900" marR="0" lvl="0" indent="-342900" fontAlgn="base">
              <a:spcBef>
                <a:spcPts val="0"/>
              </a:spcBef>
              <a:spcAft>
                <a:spcPts val="0"/>
              </a:spcAft>
              <a:buSzPts val="1200"/>
              <a:buFont typeface="Times New Roman" panose="02020603050405020304" pitchFamily="18" charset="0"/>
              <a:buAutoNum type="arabicPeriod"/>
              <a:tabLst>
                <a:tab pos="228600" algn="l"/>
              </a:tabLst>
            </a:pPr>
            <a:r>
              <a:rPr lang="en-US" sz="2800" u="none" strike="noStrike" dirty="0">
                <a:effectLst/>
                <a:latin typeface="Times New Roman" panose="02020603050405020304" pitchFamily="18" charset="0"/>
                <a:ea typeface="Times New Roman" panose="02020603050405020304" pitchFamily="18" charset="0"/>
              </a:rPr>
              <a:t>The statements must not have more than one meaning (i.e., should not be ambiguous).</a:t>
            </a:r>
          </a:p>
          <a:p>
            <a:pPr marL="342900" marR="0" lvl="0" indent="-342900" fontAlgn="base">
              <a:spcBef>
                <a:spcPts val="0"/>
              </a:spcBef>
              <a:spcAft>
                <a:spcPts val="0"/>
              </a:spcAft>
              <a:buSzPts val="1200"/>
              <a:buFont typeface="Times New Roman" panose="02020603050405020304" pitchFamily="18" charset="0"/>
              <a:buAutoNum type="arabicPeriod"/>
              <a:tabLst>
                <a:tab pos="228600" algn="l"/>
              </a:tabLst>
            </a:pPr>
            <a:r>
              <a:rPr lang="en-US" sz="2800" u="none" strike="noStrike" dirty="0">
                <a:effectLst/>
                <a:latin typeface="Times New Roman" panose="02020603050405020304" pitchFamily="18" charset="0"/>
                <a:ea typeface="Times New Roman" panose="02020603050405020304" pitchFamily="18" charset="0"/>
              </a:rPr>
              <a:t>The pseudocode lines should be clearly outlined and indented.</a:t>
            </a:r>
          </a:p>
          <a:p>
            <a:pPr marL="342900" marR="0" lvl="0" indent="-342900" fontAlgn="base">
              <a:spcBef>
                <a:spcPts val="0"/>
              </a:spcBef>
              <a:spcAft>
                <a:spcPts val="0"/>
              </a:spcAft>
              <a:buSzPts val="1200"/>
              <a:buFont typeface="Times New Roman" panose="02020603050405020304" pitchFamily="18" charset="0"/>
              <a:buAutoNum type="arabicPeriod"/>
              <a:tabLst>
                <a:tab pos="228600" algn="l"/>
              </a:tabLst>
            </a:pPr>
            <a:r>
              <a:rPr lang="en-US" sz="2800" u="none" strike="noStrike" dirty="0">
                <a:effectLst/>
                <a:latin typeface="Times New Roman" panose="02020603050405020304" pitchFamily="18" charset="0"/>
                <a:ea typeface="Times New Roman" panose="02020603050405020304" pitchFamily="18" charset="0"/>
              </a:rPr>
              <a:t>A pseudocode must have a </a:t>
            </a:r>
            <a:r>
              <a:rPr lang="en-US" sz="2800" b="1" u="none" strike="noStrike" dirty="0">
                <a:effectLst/>
                <a:latin typeface="Times New Roman" panose="02020603050405020304" pitchFamily="18" charset="0"/>
                <a:ea typeface="Times New Roman" panose="02020603050405020304" pitchFamily="18" charset="0"/>
              </a:rPr>
              <a:t>Begin</a:t>
            </a:r>
            <a:r>
              <a:rPr lang="en-US" sz="2800" u="none" strike="noStrike" dirty="0">
                <a:effectLst/>
                <a:latin typeface="Times New Roman" panose="02020603050405020304" pitchFamily="18" charset="0"/>
                <a:ea typeface="Times New Roman" panose="02020603050405020304" pitchFamily="18" charset="0"/>
              </a:rPr>
              <a:t> and an </a:t>
            </a:r>
            <a:r>
              <a:rPr lang="en-US" sz="2800" b="1" u="none" strike="noStrike" dirty="0">
                <a:effectLst/>
                <a:latin typeface="Times New Roman" panose="02020603050405020304" pitchFamily="18" charset="0"/>
                <a:ea typeface="Times New Roman" panose="02020603050405020304" pitchFamily="18" charset="0"/>
              </a:rPr>
              <a:t>end</a:t>
            </a:r>
            <a:r>
              <a:rPr lang="en-US" sz="2800" u="none" strike="noStrike" dirty="0">
                <a:effectLst/>
                <a:latin typeface="Times New Roman" panose="02020603050405020304" pitchFamily="18" charset="0"/>
                <a:ea typeface="Times New Roman" panose="02020603050405020304" pitchFamily="18" charset="0"/>
              </a:rPr>
              <a:t>.</a:t>
            </a:r>
          </a:p>
          <a:p>
            <a:pPr marL="857250" lvl="1" indent="-457200">
              <a:spcBef>
                <a:spcPts val="0"/>
              </a:spcBef>
              <a:buFont typeface="Wingdings" panose="05000000000000000000" pitchFamily="2" charset="2"/>
              <a:buChar char="v"/>
            </a:pPr>
            <a:r>
              <a:rPr lang="en-US" sz="2600" dirty="0">
                <a:effectLst/>
                <a:latin typeface="Times New Roman" panose="02020603050405020304" pitchFamily="18" charset="0"/>
                <a:ea typeface="Times New Roman" panose="02020603050405020304" pitchFamily="18" charset="0"/>
              </a:rPr>
              <a:t>i.e., a pseudocode should show clearly the start and stop of executable statements and the control structures.</a:t>
            </a:r>
          </a:p>
          <a:p>
            <a:pPr marL="857250" lvl="1" indent="-457200">
              <a:spcBef>
                <a:spcPts val="0"/>
              </a:spcBef>
              <a:buFont typeface="Wingdings" panose="05000000000000000000" pitchFamily="2" charset="2"/>
              <a:buChar char="v"/>
            </a:pPr>
            <a:r>
              <a:rPr lang="en-US" sz="2600" dirty="0">
                <a:effectLst/>
                <a:latin typeface="Times New Roman" panose="02020603050405020304" pitchFamily="18" charset="0"/>
                <a:ea typeface="Times New Roman" panose="02020603050405020304" pitchFamily="18" charset="0"/>
              </a:rPr>
              <a:t>The input, output and processing statements should be clearly stated using keywords such as PRINT, READ, INPUT</a:t>
            </a:r>
          </a:p>
          <a:p>
            <a:endParaRPr lang="en-US" dirty="0"/>
          </a:p>
        </p:txBody>
      </p:sp>
    </p:spTree>
    <p:extLst>
      <p:ext uri="{BB962C8B-B14F-4D97-AF65-F5344CB8AC3E}">
        <p14:creationId xmlns:p14="http://schemas.microsoft.com/office/powerpoint/2010/main" val="554878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BB6D51-9C47-42D1-A75E-5A9C481DDEDF}"/>
              </a:ext>
            </a:extLst>
          </p:cNvPr>
          <p:cNvSpPr>
            <a:spLocks noGrp="1"/>
          </p:cNvSpPr>
          <p:nvPr>
            <p:ph type="title"/>
          </p:nvPr>
        </p:nvSpPr>
        <p:spPr>
          <a:xfrm>
            <a:off x="677334" y="609600"/>
            <a:ext cx="8596668" cy="516835"/>
          </a:xfrm>
        </p:spPr>
        <p:txBody>
          <a:bodyPr>
            <a:normAutofit fontScale="90000"/>
          </a:bodyPr>
          <a:lstStyle/>
          <a:p>
            <a:r>
              <a:rPr lang="en-US" sz="1800" b="1" u="sng" dirty="0">
                <a:effectLst/>
                <a:latin typeface="Times New Roman" panose="02020603050405020304" pitchFamily="18" charset="0"/>
                <a:ea typeface="Times New Roman" panose="02020603050405020304" pitchFamily="18" charset="0"/>
              </a:rPr>
              <a:t>PROGRAMMING ERRORS/BUGS</a:t>
            </a:r>
            <a:r>
              <a:rPr lang="en-US" sz="1800" dirty="0">
                <a:effectLst/>
                <a:latin typeface="Times New Roman" panose="02020603050405020304" pitchFamily="18" charset="0"/>
                <a:ea typeface="Times New Roman" panose="02020603050405020304" pitchFamily="18" charset="0"/>
              </a:rPr>
              <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xmlns="" id="{557081BE-D2A9-4E0C-B409-7A41677A09A0}"/>
              </a:ext>
            </a:extLst>
          </p:cNvPr>
          <p:cNvSpPr>
            <a:spLocks noGrp="1"/>
          </p:cNvSpPr>
          <p:nvPr>
            <p:ph idx="1"/>
          </p:nvPr>
        </p:nvSpPr>
        <p:spPr>
          <a:xfrm>
            <a:off x="677334" y="1126435"/>
            <a:ext cx="8596668" cy="4914927"/>
          </a:xfrm>
        </p:spPr>
        <p:txBody>
          <a:bodyPr/>
          <a:lstStyle/>
          <a:p>
            <a:pPr marR="0" lvl="0" algn="just">
              <a:spcBef>
                <a:spcPts val="0"/>
              </a:spcBef>
              <a:spcAft>
                <a:spcPts val="0"/>
              </a:spcAft>
              <a:buFont typeface="Wingdings" panose="05000000000000000000" pitchFamily="2" charset="2"/>
              <a:buChar char="v"/>
              <a:tabLst>
                <a:tab pos="457200" algn="l"/>
              </a:tabLst>
            </a:pPr>
            <a:r>
              <a:rPr lang="en-US" sz="2800" b="1" dirty="0">
                <a:effectLst/>
                <a:latin typeface="Times New Roman" panose="02020603050405020304" pitchFamily="18" charset="0"/>
                <a:ea typeface="Times New Roman" panose="02020603050405020304" pitchFamily="18" charset="0"/>
              </a:rPr>
              <a:t>Syntax error</a:t>
            </a:r>
            <a:r>
              <a:rPr lang="en-US" sz="2800" dirty="0">
                <a:effectLst/>
                <a:latin typeface="Times New Roman" panose="02020603050405020304" pitchFamily="18" charset="0"/>
                <a:ea typeface="Times New Roman" panose="02020603050405020304" pitchFamily="18" charset="0"/>
              </a:rPr>
              <a:t>-it results as a violation of rules and procedures of writing a program </a:t>
            </a:r>
            <a:r>
              <a:rPr lang="en-US" sz="2800" dirty="0" err="1">
                <a:effectLst/>
                <a:latin typeface="Times New Roman" panose="02020603050405020304" pitchFamily="18" charset="0"/>
                <a:ea typeface="Times New Roman" panose="02020603050405020304" pitchFamily="18" charset="0"/>
              </a:rPr>
              <a:t>e.g</a:t>
            </a:r>
            <a:r>
              <a:rPr lang="en-US" sz="2800" dirty="0">
                <a:effectLst/>
                <a:latin typeface="Times New Roman" panose="02020603050405020304" pitchFamily="18" charset="0"/>
                <a:ea typeface="Times New Roman" panose="02020603050405020304" pitchFamily="18" charset="0"/>
              </a:rPr>
              <a:t> omission of a semicolon</a:t>
            </a:r>
          </a:p>
          <a:p>
            <a:pPr marR="0" lvl="0" algn="just">
              <a:spcBef>
                <a:spcPts val="0"/>
              </a:spcBef>
              <a:spcAft>
                <a:spcPts val="0"/>
              </a:spcAft>
              <a:buFont typeface="Wingdings" panose="05000000000000000000" pitchFamily="2" charset="2"/>
              <a:buChar char="v"/>
              <a:tabLst>
                <a:tab pos="457200" algn="l"/>
              </a:tabLst>
            </a:pPr>
            <a:r>
              <a:rPr lang="en-US" sz="2800" b="1" dirty="0">
                <a:effectLst/>
                <a:latin typeface="Times New Roman" panose="02020603050405020304" pitchFamily="18" charset="0"/>
                <a:ea typeface="Times New Roman" panose="02020603050405020304" pitchFamily="18" charset="0"/>
              </a:rPr>
              <a:t>Semantic errors</a:t>
            </a:r>
            <a:r>
              <a:rPr lang="en-US" sz="2800" dirty="0">
                <a:effectLst/>
                <a:latin typeface="Times New Roman" panose="02020603050405020304" pitchFamily="18" charset="0"/>
                <a:ea typeface="Times New Roman" panose="02020603050405020304" pitchFamily="18" charset="0"/>
              </a:rPr>
              <a:t>-It is the violation of the meaning inscribed in a particular term.</a:t>
            </a:r>
          </a:p>
          <a:p>
            <a:pPr marR="0" lvl="0" algn="just">
              <a:spcBef>
                <a:spcPts val="0"/>
              </a:spcBef>
              <a:spcAft>
                <a:spcPts val="0"/>
              </a:spcAft>
              <a:buFont typeface="Wingdings" panose="05000000000000000000" pitchFamily="2" charset="2"/>
              <a:buChar char="v"/>
              <a:tabLst>
                <a:tab pos="457200" algn="l"/>
              </a:tabLst>
            </a:pPr>
            <a:r>
              <a:rPr lang="en-US" sz="2800" b="1" dirty="0">
                <a:effectLst/>
                <a:latin typeface="Times New Roman" panose="02020603050405020304" pitchFamily="18" charset="0"/>
                <a:ea typeface="Times New Roman" panose="02020603050405020304" pitchFamily="18" charset="0"/>
              </a:rPr>
              <a:t>Logical error</a:t>
            </a:r>
            <a:r>
              <a:rPr lang="en-US" sz="2800" dirty="0">
                <a:effectLst/>
                <a:latin typeface="Times New Roman" panose="02020603050405020304" pitchFamily="18" charset="0"/>
                <a:ea typeface="Times New Roman" panose="02020603050405020304" pitchFamily="18" charset="0"/>
              </a:rPr>
              <a:t>-program is running properly but giving undesired results or doesn’t make sense.</a:t>
            </a:r>
          </a:p>
          <a:p>
            <a:pPr marR="0" lvl="0" algn="just">
              <a:spcBef>
                <a:spcPts val="0"/>
              </a:spcBef>
              <a:spcAft>
                <a:spcPts val="0"/>
              </a:spcAft>
              <a:buFont typeface="Wingdings" panose="05000000000000000000" pitchFamily="2" charset="2"/>
              <a:buChar char="v"/>
              <a:tabLst>
                <a:tab pos="457200" algn="l"/>
              </a:tabLst>
            </a:pPr>
            <a:r>
              <a:rPr lang="en-US" sz="2800" b="1" dirty="0">
                <a:effectLst/>
                <a:latin typeface="Times New Roman" panose="02020603050405020304" pitchFamily="18" charset="0"/>
                <a:ea typeface="Times New Roman" panose="02020603050405020304" pitchFamily="18" charset="0"/>
              </a:rPr>
              <a:t>Compilation/Run-time/Execution time error</a:t>
            </a:r>
            <a:r>
              <a:rPr lang="en-US" sz="2800" dirty="0">
                <a:effectLst/>
                <a:latin typeface="Times New Roman" panose="02020603050405020304" pitchFamily="18" charset="0"/>
                <a:ea typeface="Times New Roman" panose="02020603050405020304" pitchFamily="18" charset="0"/>
              </a:rPr>
              <a:t>-This error happens when compiling a program </a:t>
            </a:r>
            <a:r>
              <a:rPr lang="en-US" sz="2800" dirty="0" err="1">
                <a:effectLst/>
                <a:latin typeface="Times New Roman" panose="02020603050405020304" pitchFamily="18" charset="0"/>
                <a:ea typeface="Times New Roman" panose="02020603050405020304" pitchFamily="18" charset="0"/>
              </a:rPr>
              <a:t>e.g</a:t>
            </a:r>
            <a:r>
              <a:rPr lang="en-US" sz="2800" dirty="0">
                <a:effectLst/>
                <a:latin typeface="Times New Roman" panose="02020603050405020304" pitchFamily="18" charset="0"/>
                <a:ea typeface="Times New Roman" panose="02020603050405020304" pitchFamily="18" charset="0"/>
              </a:rPr>
              <a:t> division by zero </a:t>
            </a:r>
            <a:r>
              <a:rPr lang="en-US" sz="2800" dirty="0" err="1">
                <a:effectLst/>
                <a:latin typeface="Times New Roman" panose="02020603050405020304" pitchFamily="18" charset="0"/>
                <a:ea typeface="Times New Roman" panose="02020603050405020304" pitchFamily="18" charset="0"/>
              </a:rPr>
              <a:t>i.e</a:t>
            </a:r>
            <a:r>
              <a:rPr lang="en-US" sz="2800" dirty="0">
                <a:effectLst/>
                <a:latin typeface="Times New Roman" panose="02020603050405020304" pitchFamily="18" charset="0"/>
                <a:ea typeface="Times New Roman" panose="02020603050405020304" pitchFamily="18" charset="0"/>
              </a:rPr>
              <a:t> 5/0</a:t>
            </a:r>
          </a:p>
          <a:p>
            <a:pPr marL="457200" marR="0">
              <a:spcBef>
                <a:spcPts val="0"/>
              </a:spcBef>
              <a:spcAft>
                <a:spcPts val="0"/>
              </a:spcAft>
            </a:pPr>
            <a:r>
              <a:rPr lang="en-US" sz="1800" dirty="0">
                <a:effectLst/>
                <a:latin typeface="Times New Roman" panose="02020603050405020304" pitchFamily="18" charset="0"/>
                <a:ea typeface="Times New Roman" panose="02020603050405020304" pitchFamily="18" charset="0"/>
              </a:rPr>
              <a:t> </a:t>
            </a:r>
          </a:p>
          <a:p>
            <a:endParaRPr lang="en-US" dirty="0"/>
          </a:p>
        </p:txBody>
      </p:sp>
    </p:spTree>
    <p:extLst>
      <p:ext uri="{BB962C8B-B14F-4D97-AF65-F5344CB8AC3E}">
        <p14:creationId xmlns:p14="http://schemas.microsoft.com/office/powerpoint/2010/main" val="31397536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DC50FA-64A2-405D-8612-1274802DA2D4}"/>
              </a:ext>
            </a:extLst>
          </p:cNvPr>
          <p:cNvSpPr>
            <a:spLocks noGrp="1"/>
          </p:cNvSpPr>
          <p:nvPr>
            <p:ph type="title"/>
          </p:nvPr>
        </p:nvSpPr>
        <p:spPr>
          <a:xfrm>
            <a:off x="677334" y="609600"/>
            <a:ext cx="8596668" cy="530087"/>
          </a:xfrm>
        </p:spPr>
        <p:txBody>
          <a:bodyPr>
            <a:normAutofit fontScale="90000"/>
          </a:bodyPr>
          <a:lstStyle/>
          <a:p>
            <a:r>
              <a:rPr lang="en-US" dirty="0"/>
              <a:t>EXAMPLE 1</a:t>
            </a:r>
          </a:p>
        </p:txBody>
      </p:sp>
      <p:sp>
        <p:nvSpPr>
          <p:cNvPr id="3" name="Content Placeholder 2">
            <a:extLst>
              <a:ext uri="{FF2B5EF4-FFF2-40B4-BE49-F238E27FC236}">
                <a16:creationId xmlns:a16="http://schemas.microsoft.com/office/drawing/2014/main" xmlns="" id="{C54C319B-C492-4E80-B42B-6DF5F08CC961}"/>
              </a:ext>
            </a:extLst>
          </p:cNvPr>
          <p:cNvSpPr>
            <a:spLocks noGrp="1"/>
          </p:cNvSpPr>
          <p:nvPr>
            <p:ph idx="1"/>
          </p:nvPr>
        </p:nvSpPr>
        <p:spPr>
          <a:xfrm>
            <a:off x="677333" y="1245703"/>
            <a:ext cx="10056927" cy="5221357"/>
          </a:xfrm>
        </p:spPr>
        <p:txBody>
          <a:bodyPr>
            <a:normAutofit fontScale="92500"/>
          </a:bodyPr>
          <a:lstStyle/>
          <a:p>
            <a:pPr marL="0" marR="0" indent="0">
              <a:spcBef>
                <a:spcPts val="0"/>
              </a:spcBef>
              <a:spcAft>
                <a:spcPts val="0"/>
              </a:spcAft>
              <a:buNone/>
            </a:pPr>
            <a:r>
              <a:rPr lang="en-US" sz="2400" i="1" dirty="0">
                <a:solidFill>
                  <a:srgbClr val="FF0000"/>
                </a:solidFill>
                <a:effectLst/>
                <a:latin typeface="Times New Roman" panose="02020603050405020304" pitchFamily="18" charset="0"/>
                <a:ea typeface="Times New Roman" panose="02020603050405020304" pitchFamily="18" charset="0"/>
              </a:rPr>
              <a:t>Write a pseudocode that can be used to prompt the user to enter two numbers, calculate the sum and average of the two numbers and then display the output on the screen.</a:t>
            </a:r>
          </a:p>
          <a:p>
            <a:pPr marL="0" marR="0" indent="0">
              <a:spcBef>
                <a:spcPts val="0"/>
              </a:spcBef>
              <a:spcAft>
                <a:spcPts val="0"/>
              </a:spcAft>
              <a:buNone/>
            </a:pPr>
            <a:r>
              <a:rPr lang="en-US" sz="2400" b="1" i="1" dirty="0">
                <a:solidFill>
                  <a:schemeClr val="tx2"/>
                </a:solidFill>
                <a:latin typeface="Times New Roman" panose="02020603050405020304" pitchFamily="18" charset="0"/>
                <a:ea typeface="Times New Roman" panose="02020603050405020304" pitchFamily="18" charset="0"/>
              </a:rPr>
              <a:t>Solution</a:t>
            </a:r>
          </a:p>
          <a:p>
            <a:pPr marL="0" marR="0" indent="0">
              <a:lnSpc>
                <a:spcPct val="150000"/>
              </a:lnSpc>
              <a:spcBef>
                <a:spcPts val="0"/>
              </a:spcBef>
              <a:spcAft>
                <a:spcPts val="0"/>
              </a:spcAft>
              <a:buNone/>
            </a:pPr>
            <a:r>
              <a:rPr lang="en-US" sz="2400" b="1" dirty="0">
                <a:solidFill>
                  <a:srgbClr val="00B0F0"/>
                </a:solidFill>
                <a:effectLst/>
                <a:latin typeface="Times New Roman" panose="02020603050405020304" pitchFamily="18" charset="0"/>
                <a:ea typeface="Times New Roman" panose="02020603050405020304" pitchFamily="18" charset="0"/>
              </a:rPr>
              <a:t>START</a:t>
            </a:r>
          </a:p>
          <a:p>
            <a:pPr marL="400050" lvl="1" indent="0">
              <a:spcBef>
                <a:spcPts val="0"/>
              </a:spcBef>
              <a:buNone/>
            </a:pPr>
            <a:r>
              <a:rPr lang="en-US" sz="2400" b="1" dirty="0">
                <a:solidFill>
                  <a:srgbClr val="00B0F0"/>
                </a:solidFill>
                <a:effectLst/>
                <a:latin typeface="Times New Roman" panose="02020603050405020304" pitchFamily="18" charset="0"/>
                <a:ea typeface="Times New Roman" panose="02020603050405020304" pitchFamily="18" charset="0"/>
              </a:rPr>
              <a:t>	PRINT “Enter two numbers”</a:t>
            </a:r>
          </a:p>
          <a:p>
            <a:pPr marL="400050" lvl="1" indent="0">
              <a:spcBef>
                <a:spcPts val="0"/>
              </a:spcBef>
              <a:buNone/>
            </a:pPr>
            <a:r>
              <a:rPr lang="en-US" sz="2400" b="1" dirty="0">
                <a:solidFill>
                  <a:srgbClr val="00B0F0"/>
                </a:solidFill>
                <a:effectLst/>
                <a:latin typeface="Times New Roman" panose="02020603050405020304" pitchFamily="18" charset="0"/>
                <a:ea typeface="Times New Roman" panose="02020603050405020304" pitchFamily="18" charset="0"/>
              </a:rPr>
              <a:t>INPUT X, Y</a:t>
            </a:r>
          </a:p>
          <a:p>
            <a:pPr marL="400050" lvl="1" indent="0">
              <a:spcBef>
                <a:spcPts val="0"/>
              </a:spcBef>
              <a:buNone/>
            </a:pPr>
            <a:r>
              <a:rPr lang="en-US" sz="2400" b="1" dirty="0">
                <a:solidFill>
                  <a:srgbClr val="00B0F0"/>
                </a:solidFill>
                <a:effectLst/>
                <a:latin typeface="Times New Roman" panose="02020603050405020304" pitchFamily="18" charset="0"/>
                <a:ea typeface="Times New Roman" panose="02020603050405020304" pitchFamily="18" charset="0"/>
              </a:rPr>
              <a:t>Sum = X + Y</a:t>
            </a:r>
          </a:p>
          <a:p>
            <a:pPr marL="400050" lvl="1" indent="0">
              <a:spcBef>
                <a:spcPts val="0"/>
              </a:spcBef>
              <a:buNone/>
            </a:pPr>
            <a:r>
              <a:rPr lang="en-US" sz="2400" b="1" dirty="0">
                <a:solidFill>
                  <a:srgbClr val="00B0F0"/>
                </a:solidFill>
                <a:effectLst/>
                <a:latin typeface="Times New Roman" panose="02020603050405020304" pitchFamily="18" charset="0"/>
                <a:ea typeface="Times New Roman" panose="02020603050405020304" pitchFamily="18" charset="0"/>
              </a:rPr>
              <a:t>Average = Sum/2</a:t>
            </a:r>
          </a:p>
          <a:p>
            <a:pPr marL="400050" lvl="1" indent="0">
              <a:spcBef>
                <a:spcPts val="0"/>
              </a:spcBef>
              <a:buNone/>
            </a:pPr>
            <a:r>
              <a:rPr lang="en-US" sz="2400" b="1" dirty="0">
                <a:solidFill>
                  <a:srgbClr val="00B0F0"/>
                </a:solidFill>
                <a:effectLst/>
                <a:latin typeface="Times New Roman" panose="02020603050405020304" pitchFamily="18" charset="0"/>
                <a:ea typeface="Times New Roman" panose="02020603050405020304" pitchFamily="18" charset="0"/>
              </a:rPr>
              <a:t>PRINT Sum</a:t>
            </a:r>
          </a:p>
          <a:p>
            <a:pPr marL="400050" lvl="1" indent="0">
              <a:lnSpc>
                <a:spcPct val="150000"/>
              </a:lnSpc>
              <a:spcBef>
                <a:spcPts val="0"/>
              </a:spcBef>
              <a:buNone/>
            </a:pPr>
            <a:r>
              <a:rPr lang="en-US" sz="2400" b="1" dirty="0">
                <a:solidFill>
                  <a:srgbClr val="00B0F0"/>
                </a:solidFill>
                <a:effectLst/>
                <a:latin typeface="Times New Roman" panose="02020603050405020304" pitchFamily="18" charset="0"/>
                <a:ea typeface="Times New Roman" panose="02020603050405020304" pitchFamily="18" charset="0"/>
              </a:rPr>
              <a:t>PRINT Average</a:t>
            </a:r>
          </a:p>
          <a:p>
            <a:pPr marL="0" marR="0" indent="0">
              <a:lnSpc>
                <a:spcPct val="150000"/>
              </a:lnSpc>
              <a:spcBef>
                <a:spcPts val="0"/>
              </a:spcBef>
              <a:spcAft>
                <a:spcPts val="0"/>
              </a:spcAft>
              <a:buNone/>
            </a:pPr>
            <a:r>
              <a:rPr lang="en-US" sz="2400" b="1" dirty="0">
                <a:solidFill>
                  <a:srgbClr val="00B0F0"/>
                </a:solidFill>
                <a:effectLst/>
                <a:latin typeface="Times New Roman" panose="02020603050405020304" pitchFamily="18" charset="0"/>
                <a:ea typeface="Times New Roman" panose="02020603050405020304" pitchFamily="18" charset="0"/>
              </a:rPr>
              <a:t>STOP</a:t>
            </a:r>
          </a:p>
          <a:p>
            <a:pPr marL="0" marR="0" indent="0">
              <a:spcBef>
                <a:spcPts val="0"/>
              </a:spcBef>
              <a:spcAft>
                <a:spcPts val="0"/>
              </a:spcAft>
              <a:buNone/>
            </a:pPr>
            <a:endParaRPr lang="en-US" b="1" i="1" dirty="0">
              <a:solidFill>
                <a:schemeClr val="tx2"/>
              </a:solidFill>
              <a:latin typeface="Times New Roman" panose="02020603050405020304" pitchFamily="18" charset="0"/>
              <a:ea typeface="Times New Roman" panose="02020603050405020304" pitchFamily="18" charset="0"/>
            </a:endParaRPr>
          </a:p>
          <a:p>
            <a:pPr marL="0" marR="0" indent="0">
              <a:spcBef>
                <a:spcPts val="0"/>
              </a:spcBef>
              <a:spcAft>
                <a:spcPts val="0"/>
              </a:spcAft>
              <a:buNone/>
            </a:pPr>
            <a:endParaRPr lang="en-US" sz="1800" dirty="0">
              <a:solidFill>
                <a:srgbClr val="FF0000"/>
              </a:solidFill>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 </a:t>
            </a:r>
          </a:p>
          <a:p>
            <a:endParaRPr lang="en-US" dirty="0"/>
          </a:p>
        </p:txBody>
      </p:sp>
    </p:spTree>
    <p:extLst>
      <p:ext uri="{BB962C8B-B14F-4D97-AF65-F5344CB8AC3E}">
        <p14:creationId xmlns:p14="http://schemas.microsoft.com/office/powerpoint/2010/main" val="2387849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4414E5-EDDD-4FF6-99DD-3AB81D323632}"/>
              </a:ext>
            </a:extLst>
          </p:cNvPr>
          <p:cNvSpPr>
            <a:spLocks noGrp="1"/>
          </p:cNvSpPr>
          <p:nvPr>
            <p:ph type="title"/>
          </p:nvPr>
        </p:nvSpPr>
        <p:spPr>
          <a:xfrm>
            <a:off x="677334" y="609600"/>
            <a:ext cx="8596668" cy="609600"/>
          </a:xfrm>
        </p:spPr>
        <p:txBody>
          <a:bodyPr>
            <a:normAutofit fontScale="90000"/>
          </a:bodyPr>
          <a:lstStyle/>
          <a:p>
            <a:r>
              <a:rPr lang="en-US" sz="3600" b="1" u="sng" dirty="0">
                <a:effectLst/>
                <a:latin typeface="Times New Roman" panose="02020603050405020304" pitchFamily="18" charset="0"/>
                <a:ea typeface="Times New Roman" panose="02020603050405020304" pitchFamily="18" charset="0"/>
              </a:rPr>
              <a:t>Example 2: </a:t>
            </a:r>
            <a:r>
              <a:rPr lang="en-US" sz="3600" dirty="0">
                <a:effectLst/>
                <a:latin typeface="Times New Roman" panose="02020603050405020304" pitchFamily="18" charset="0"/>
                <a:ea typeface="Times New Roman" panose="02020603050405020304" pitchFamily="18" charset="0"/>
              </a:rPr>
              <a:t/>
            </a:r>
            <a:br>
              <a:rPr lang="en-US" sz="36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xmlns="" id="{6174BA79-640E-4EA5-ADCB-D9A9C05E81D8}"/>
              </a:ext>
            </a:extLst>
          </p:cNvPr>
          <p:cNvSpPr>
            <a:spLocks noGrp="1"/>
          </p:cNvSpPr>
          <p:nvPr>
            <p:ph idx="1"/>
          </p:nvPr>
        </p:nvSpPr>
        <p:spPr>
          <a:xfrm>
            <a:off x="677334" y="1311965"/>
            <a:ext cx="8596668" cy="4729397"/>
          </a:xfrm>
        </p:spPr>
        <p:txBody>
          <a:bodyPr>
            <a:normAutofit/>
          </a:bodyPr>
          <a:lstStyle/>
          <a:p>
            <a:pPr marL="0" marR="0" indent="0">
              <a:spcBef>
                <a:spcPts val="0"/>
              </a:spcBef>
              <a:spcAft>
                <a:spcPts val="0"/>
              </a:spcAft>
              <a:buNone/>
            </a:pPr>
            <a:r>
              <a:rPr lang="en-US" sz="1800" i="1" dirty="0">
                <a:solidFill>
                  <a:srgbClr val="FF0000"/>
                </a:solidFill>
                <a:effectLst/>
                <a:latin typeface="Times New Roman" panose="02020603050405020304" pitchFamily="18" charset="0"/>
                <a:ea typeface="Times New Roman" panose="02020603050405020304" pitchFamily="18" charset="0"/>
              </a:rPr>
              <a:t>Write a structured algorithm that would prompt the user to enter the Length and Width of a rectangle, calculate the Area and Perimeter, then display the result.</a:t>
            </a:r>
            <a:endParaRPr lang="en-US" sz="1800" dirty="0">
              <a:solidFill>
                <a:srgbClr val="FF0000"/>
              </a:solidFill>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1800" b="1" i="1" u="sng" dirty="0">
                <a:effectLst/>
                <a:latin typeface="Times New Roman" panose="02020603050405020304" pitchFamily="18" charset="0"/>
                <a:ea typeface="Times New Roman" panose="02020603050405020304" pitchFamily="18" charset="0"/>
              </a:rPr>
              <a:t>Solution</a:t>
            </a:r>
            <a:endParaRPr lang="en-US" sz="1800" dirty="0">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0"/>
              </a:spcAft>
              <a:buNone/>
            </a:pPr>
            <a:r>
              <a:rPr lang="en-US" sz="1800" i="1" dirty="0">
                <a:solidFill>
                  <a:srgbClr val="00B0F0"/>
                </a:solidFill>
                <a:effectLst/>
                <a:latin typeface="Times New Roman" panose="02020603050405020304" pitchFamily="18" charset="0"/>
                <a:ea typeface="Times New Roman" panose="02020603050405020304" pitchFamily="18" charset="0"/>
              </a:rPr>
              <a:t>Step 1</a:t>
            </a:r>
            <a:r>
              <a:rPr lang="en-US" sz="1800" dirty="0">
                <a:solidFill>
                  <a:srgbClr val="00B0F0"/>
                </a:solidFill>
                <a:effectLst/>
                <a:latin typeface="Times New Roman" panose="02020603050405020304" pitchFamily="18" charset="0"/>
                <a:ea typeface="Times New Roman" panose="02020603050405020304" pitchFamily="18" charset="0"/>
              </a:rPr>
              <a:t>: Draw the rectangle of Length (L) and Width (W).</a:t>
            </a:r>
          </a:p>
          <a:p>
            <a:pPr marL="0" marR="0" indent="0">
              <a:lnSpc>
                <a:spcPct val="150000"/>
              </a:lnSpc>
              <a:spcBef>
                <a:spcPts val="0"/>
              </a:spcBef>
              <a:spcAft>
                <a:spcPts val="0"/>
              </a:spcAft>
              <a:buNone/>
            </a:pPr>
            <a:r>
              <a:rPr lang="en-US" sz="1800" i="1" dirty="0">
                <a:solidFill>
                  <a:srgbClr val="00B0F0"/>
                </a:solidFill>
                <a:effectLst/>
                <a:latin typeface="Times New Roman" panose="02020603050405020304" pitchFamily="18" charset="0"/>
                <a:ea typeface="Times New Roman" panose="02020603050405020304" pitchFamily="18" charset="0"/>
              </a:rPr>
              <a:t>Step 2</a:t>
            </a:r>
            <a:r>
              <a:rPr lang="en-US" sz="1800" dirty="0">
                <a:solidFill>
                  <a:srgbClr val="00B0F0"/>
                </a:solidFill>
                <a:effectLst/>
                <a:latin typeface="Times New Roman" panose="02020603050405020304" pitchFamily="18" charset="0"/>
                <a:ea typeface="Times New Roman" panose="02020603050405020304" pitchFamily="18" charset="0"/>
              </a:rPr>
              <a:t>: Write down the Pseudocode.</a:t>
            </a:r>
          </a:p>
          <a:p>
            <a:pPr marL="114300" marR="0" indent="0">
              <a:lnSpc>
                <a:spcPct val="150000"/>
              </a:lnSpc>
              <a:spcBef>
                <a:spcPts val="0"/>
              </a:spcBef>
              <a:spcAft>
                <a:spcPts val="0"/>
              </a:spcAft>
              <a:buNone/>
            </a:pPr>
            <a:r>
              <a:rPr lang="en-US" sz="1800" dirty="0">
                <a:solidFill>
                  <a:srgbClr val="00B0F0"/>
                </a:solidFill>
                <a:effectLst/>
                <a:latin typeface="Times New Roman" panose="02020603050405020304" pitchFamily="18" charset="0"/>
                <a:ea typeface="Times New Roman" panose="02020603050405020304" pitchFamily="18" charset="0"/>
              </a:rPr>
              <a:t>START</a:t>
            </a:r>
          </a:p>
          <a:p>
            <a:pPr marL="114300" marR="0" indent="0">
              <a:spcBef>
                <a:spcPts val="0"/>
              </a:spcBef>
              <a:spcAft>
                <a:spcPts val="0"/>
              </a:spcAft>
              <a:buNone/>
            </a:pPr>
            <a:r>
              <a:rPr lang="en-US" sz="1800" dirty="0">
                <a:solidFill>
                  <a:srgbClr val="00B0F0"/>
                </a:solidFill>
                <a:effectLst/>
                <a:latin typeface="Times New Roman" panose="02020603050405020304" pitchFamily="18" charset="0"/>
                <a:ea typeface="Times New Roman" panose="02020603050405020304" pitchFamily="18" charset="0"/>
              </a:rPr>
              <a:t>	PRINT “Enter Length and Width”</a:t>
            </a:r>
          </a:p>
          <a:p>
            <a:pPr marL="457200" marR="0" indent="0">
              <a:spcBef>
                <a:spcPts val="0"/>
              </a:spcBef>
              <a:spcAft>
                <a:spcPts val="0"/>
              </a:spcAft>
              <a:buNone/>
            </a:pPr>
            <a:r>
              <a:rPr lang="en-US" sz="1800" dirty="0">
                <a:solidFill>
                  <a:srgbClr val="00B0F0"/>
                </a:solidFill>
                <a:effectLst/>
                <a:latin typeface="Times New Roman" panose="02020603050405020304" pitchFamily="18" charset="0"/>
                <a:ea typeface="Times New Roman" panose="02020603050405020304" pitchFamily="18" charset="0"/>
              </a:rPr>
              <a:t>READ L, W</a:t>
            </a:r>
          </a:p>
          <a:p>
            <a:pPr marL="457200" marR="0" indent="0">
              <a:spcBef>
                <a:spcPts val="0"/>
              </a:spcBef>
              <a:spcAft>
                <a:spcPts val="0"/>
              </a:spcAft>
              <a:buNone/>
            </a:pPr>
            <a:r>
              <a:rPr lang="en-US" sz="1800" dirty="0">
                <a:solidFill>
                  <a:srgbClr val="00B0F0"/>
                </a:solidFill>
                <a:effectLst/>
                <a:latin typeface="Times New Roman" panose="02020603050405020304" pitchFamily="18" charset="0"/>
                <a:ea typeface="Times New Roman" panose="02020603050405020304" pitchFamily="18" charset="0"/>
              </a:rPr>
              <a:t>Area = L * W</a:t>
            </a:r>
          </a:p>
          <a:p>
            <a:pPr marL="457200" marR="0" indent="0">
              <a:spcBef>
                <a:spcPts val="0"/>
              </a:spcBef>
              <a:spcAft>
                <a:spcPts val="0"/>
              </a:spcAft>
              <a:buNone/>
            </a:pPr>
            <a:r>
              <a:rPr lang="en-US" sz="1800" dirty="0">
                <a:solidFill>
                  <a:srgbClr val="00B0F0"/>
                </a:solidFill>
                <a:effectLst/>
                <a:latin typeface="Times New Roman" panose="02020603050405020304" pitchFamily="18" charset="0"/>
                <a:ea typeface="Times New Roman" panose="02020603050405020304" pitchFamily="18" charset="0"/>
              </a:rPr>
              <a:t>Perimeter = 2 (L + W)</a:t>
            </a:r>
          </a:p>
          <a:p>
            <a:pPr marL="457200" marR="0" indent="0">
              <a:spcBef>
                <a:spcPts val="0"/>
              </a:spcBef>
              <a:spcAft>
                <a:spcPts val="0"/>
              </a:spcAft>
              <a:buNone/>
            </a:pPr>
            <a:r>
              <a:rPr lang="en-US" sz="1800" dirty="0">
                <a:solidFill>
                  <a:srgbClr val="00B0F0"/>
                </a:solidFill>
                <a:effectLst/>
                <a:latin typeface="Times New Roman" panose="02020603050405020304" pitchFamily="18" charset="0"/>
                <a:ea typeface="Times New Roman" panose="02020603050405020304" pitchFamily="18" charset="0"/>
              </a:rPr>
              <a:t>PRINT Area</a:t>
            </a:r>
          </a:p>
          <a:p>
            <a:pPr marL="457200" marR="0" indent="0">
              <a:lnSpc>
                <a:spcPct val="150000"/>
              </a:lnSpc>
              <a:spcBef>
                <a:spcPts val="0"/>
              </a:spcBef>
              <a:spcAft>
                <a:spcPts val="0"/>
              </a:spcAft>
              <a:buNone/>
            </a:pPr>
            <a:r>
              <a:rPr lang="en-US" sz="1800" dirty="0">
                <a:solidFill>
                  <a:srgbClr val="00B0F0"/>
                </a:solidFill>
                <a:effectLst/>
                <a:latin typeface="Times New Roman" panose="02020603050405020304" pitchFamily="18" charset="0"/>
                <a:ea typeface="Times New Roman" panose="02020603050405020304" pitchFamily="18" charset="0"/>
              </a:rPr>
              <a:t>PRINT Perimeter</a:t>
            </a:r>
          </a:p>
          <a:p>
            <a:pPr marL="114300" marR="0" indent="0">
              <a:lnSpc>
                <a:spcPct val="150000"/>
              </a:lnSpc>
              <a:spcBef>
                <a:spcPts val="0"/>
              </a:spcBef>
              <a:spcAft>
                <a:spcPts val="0"/>
              </a:spcAft>
              <a:buNone/>
            </a:pPr>
            <a:r>
              <a:rPr lang="en-US" sz="1800" dirty="0">
                <a:solidFill>
                  <a:srgbClr val="00B0F0"/>
                </a:solidFill>
                <a:effectLst/>
                <a:latin typeface="Times New Roman" panose="02020603050405020304" pitchFamily="18" charset="0"/>
                <a:ea typeface="Times New Roman" panose="02020603050405020304" pitchFamily="18" charset="0"/>
              </a:rPr>
              <a:t>STOP</a:t>
            </a:r>
          </a:p>
          <a:p>
            <a:endParaRPr lang="en-US" dirty="0"/>
          </a:p>
        </p:txBody>
      </p:sp>
    </p:spTree>
    <p:extLst>
      <p:ext uri="{BB962C8B-B14F-4D97-AF65-F5344CB8AC3E}">
        <p14:creationId xmlns:p14="http://schemas.microsoft.com/office/powerpoint/2010/main" val="15349057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3BFAC3-08A7-4621-B6DE-176FF33B97B1}"/>
              </a:ext>
            </a:extLst>
          </p:cNvPr>
          <p:cNvSpPr>
            <a:spLocks noGrp="1"/>
          </p:cNvSpPr>
          <p:nvPr>
            <p:ph type="title"/>
          </p:nvPr>
        </p:nvSpPr>
        <p:spPr>
          <a:xfrm>
            <a:off x="677334" y="609600"/>
            <a:ext cx="8596668" cy="649357"/>
          </a:xfrm>
        </p:spPr>
        <p:txBody>
          <a:bodyPr>
            <a:normAutofit fontScale="90000"/>
          </a:bodyPr>
          <a:lstStyle/>
          <a:p>
            <a:r>
              <a:rPr lang="en-US" sz="3600" b="1" u="sng" dirty="0">
                <a:effectLst/>
                <a:latin typeface="Times New Roman" panose="02020603050405020304" pitchFamily="18" charset="0"/>
                <a:ea typeface="Times New Roman" panose="02020603050405020304" pitchFamily="18" charset="0"/>
              </a:rPr>
              <a:t>Example 3: </a:t>
            </a:r>
            <a:r>
              <a:rPr lang="en-US" sz="3600" dirty="0">
                <a:effectLst/>
                <a:latin typeface="Times New Roman" panose="02020603050405020304" pitchFamily="18" charset="0"/>
                <a:ea typeface="Times New Roman" panose="02020603050405020304" pitchFamily="18" charset="0"/>
              </a:rPr>
              <a:t/>
            </a:r>
            <a:br>
              <a:rPr lang="en-US" sz="36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xmlns="" id="{8CC698E4-7DE4-4A10-B138-36D9249BB709}"/>
              </a:ext>
            </a:extLst>
          </p:cNvPr>
          <p:cNvSpPr>
            <a:spLocks noGrp="1"/>
          </p:cNvSpPr>
          <p:nvPr>
            <p:ph idx="1"/>
          </p:nvPr>
        </p:nvSpPr>
        <p:spPr>
          <a:xfrm>
            <a:off x="677334" y="1258957"/>
            <a:ext cx="10321970" cy="4782405"/>
          </a:xfrm>
        </p:spPr>
        <p:txBody>
          <a:bodyPr>
            <a:normAutofit/>
          </a:bodyPr>
          <a:lstStyle/>
          <a:p>
            <a:pPr marL="0" marR="0" indent="0">
              <a:spcBef>
                <a:spcPts val="0"/>
              </a:spcBef>
              <a:spcAft>
                <a:spcPts val="0"/>
              </a:spcAft>
              <a:buNone/>
            </a:pPr>
            <a:r>
              <a:rPr lang="en-US" sz="1800" i="1" dirty="0">
                <a:solidFill>
                  <a:srgbClr val="FF0000"/>
                </a:solidFill>
                <a:effectLst/>
                <a:latin typeface="Times New Roman" panose="02020603050405020304" pitchFamily="18" charset="0"/>
                <a:ea typeface="Times New Roman" panose="02020603050405020304" pitchFamily="18" charset="0"/>
              </a:rPr>
              <a:t>Write a pseudocode that can be used to calculate the Diameter, Circumference and Area of a circle and then display the output on the screen.</a:t>
            </a:r>
            <a:endParaRPr lang="en-US" sz="1800" dirty="0">
              <a:solidFill>
                <a:srgbClr val="FF0000"/>
              </a:solidFill>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a:latin typeface="Times New Roman" panose="02020603050405020304" pitchFamily="18" charset="0"/>
                <a:ea typeface="Times New Roman" panose="02020603050405020304" pitchFamily="18" charset="0"/>
              </a:rPr>
              <a:t>Solution </a:t>
            </a:r>
            <a:endParaRPr lang="en-US" sz="1800" dirty="0">
              <a:effectLst/>
              <a:latin typeface="Times New Roman" panose="02020603050405020304" pitchFamily="18" charset="0"/>
              <a:ea typeface="Times New Roman" panose="02020603050405020304" pitchFamily="18" charset="0"/>
            </a:endParaRPr>
          </a:p>
          <a:p>
            <a:pPr marL="400050" lvl="1" indent="0">
              <a:spcBef>
                <a:spcPts val="0"/>
              </a:spcBef>
              <a:buNone/>
            </a:pPr>
            <a:r>
              <a:rPr lang="en-US" dirty="0">
                <a:solidFill>
                  <a:srgbClr val="00B0F0"/>
                </a:solidFill>
                <a:effectLst/>
                <a:latin typeface="Times New Roman" panose="02020603050405020304" pitchFamily="18" charset="0"/>
                <a:ea typeface="Times New Roman" panose="02020603050405020304" pitchFamily="18" charset="0"/>
              </a:rPr>
              <a:t>START</a:t>
            </a:r>
          </a:p>
          <a:p>
            <a:pPr marL="800100" lvl="2" indent="0">
              <a:spcBef>
                <a:spcPts val="0"/>
              </a:spcBef>
              <a:buNone/>
            </a:pPr>
            <a:r>
              <a:rPr lang="en-US" dirty="0">
                <a:solidFill>
                  <a:srgbClr val="00B0F0"/>
                </a:solidFill>
                <a:effectLst/>
                <a:latin typeface="Times New Roman" panose="02020603050405020304" pitchFamily="18" charset="0"/>
                <a:ea typeface="Times New Roman" panose="02020603050405020304" pitchFamily="18" charset="0"/>
              </a:rPr>
              <a:t>	Set </a:t>
            </a:r>
            <a:r>
              <a:rPr lang="en-US" dirty="0">
                <a:solidFill>
                  <a:srgbClr val="00B0F0"/>
                </a:solidFill>
                <a:effectLst/>
                <a:latin typeface="Abadi MT Condensed Light"/>
                <a:ea typeface="Times New Roman" panose="02020603050405020304" pitchFamily="18" charset="0"/>
              </a:rPr>
              <a:t>π</a:t>
            </a:r>
            <a:r>
              <a:rPr lang="en-US" dirty="0">
                <a:solidFill>
                  <a:srgbClr val="00B0F0"/>
                </a:solidFill>
                <a:effectLst/>
                <a:latin typeface="Times New Roman" panose="02020603050405020304" pitchFamily="18" charset="0"/>
                <a:ea typeface="Times New Roman" panose="02020603050405020304" pitchFamily="18" charset="0"/>
              </a:rPr>
              <a:t> to 3.14</a:t>
            </a:r>
          </a:p>
          <a:p>
            <a:pPr marL="800100" lvl="2" indent="0">
              <a:spcBef>
                <a:spcPts val="0"/>
              </a:spcBef>
              <a:buNone/>
            </a:pPr>
            <a:r>
              <a:rPr lang="en-US" dirty="0">
                <a:solidFill>
                  <a:srgbClr val="00B0F0"/>
                </a:solidFill>
                <a:effectLst/>
                <a:latin typeface="Times New Roman" panose="02020603050405020304" pitchFamily="18" charset="0"/>
                <a:ea typeface="Times New Roman" panose="02020603050405020304" pitchFamily="18" charset="0"/>
              </a:rPr>
              <a:t>Prompt the user for the Radius (R)</a:t>
            </a:r>
          </a:p>
          <a:p>
            <a:pPr marL="800100" lvl="2" indent="0">
              <a:spcBef>
                <a:spcPts val="0"/>
              </a:spcBef>
              <a:buNone/>
            </a:pPr>
            <a:r>
              <a:rPr lang="en-US" dirty="0">
                <a:solidFill>
                  <a:srgbClr val="00B0F0"/>
                </a:solidFill>
                <a:effectLst/>
                <a:latin typeface="Times New Roman" panose="02020603050405020304" pitchFamily="18" charset="0"/>
                <a:ea typeface="Times New Roman" panose="02020603050405020304" pitchFamily="18" charset="0"/>
              </a:rPr>
              <a:t>Store the radius in a variable (R)</a:t>
            </a:r>
          </a:p>
          <a:p>
            <a:pPr marL="800100" lvl="2" indent="0">
              <a:spcBef>
                <a:spcPts val="0"/>
              </a:spcBef>
              <a:buNone/>
            </a:pPr>
            <a:r>
              <a:rPr lang="en-US" dirty="0">
                <a:solidFill>
                  <a:srgbClr val="00B0F0"/>
                </a:solidFill>
                <a:effectLst/>
                <a:latin typeface="Times New Roman" panose="02020603050405020304" pitchFamily="18" charset="0"/>
                <a:ea typeface="Times New Roman" panose="02020603050405020304" pitchFamily="18" charset="0"/>
              </a:rPr>
              <a:t>Set Diameter to 2 * Radius</a:t>
            </a:r>
          </a:p>
          <a:p>
            <a:pPr marL="800100" lvl="2" indent="0">
              <a:spcBef>
                <a:spcPts val="0"/>
              </a:spcBef>
              <a:buNone/>
            </a:pPr>
            <a:r>
              <a:rPr lang="en-US" dirty="0">
                <a:solidFill>
                  <a:srgbClr val="00B0F0"/>
                </a:solidFill>
                <a:effectLst/>
                <a:latin typeface="Times New Roman" panose="02020603050405020304" pitchFamily="18" charset="0"/>
                <a:ea typeface="Times New Roman" panose="02020603050405020304" pitchFamily="18" charset="0"/>
              </a:rPr>
              <a:t>Set Circumference to </a:t>
            </a:r>
            <a:r>
              <a:rPr lang="en-US" dirty="0">
                <a:solidFill>
                  <a:srgbClr val="00B0F0"/>
                </a:solidFill>
                <a:effectLst/>
                <a:latin typeface="Abadi MT Condensed Light"/>
                <a:ea typeface="Times New Roman" panose="02020603050405020304" pitchFamily="18" charset="0"/>
              </a:rPr>
              <a:t>π</a:t>
            </a:r>
            <a:r>
              <a:rPr lang="en-US" dirty="0">
                <a:solidFill>
                  <a:srgbClr val="00B0F0"/>
                </a:solidFill>
                <a:effectLst/>
                <a:latin typeface="Times New Roman" panose="02020603050405020304" pitchFamily="18" charset="0"/>
                <a:ea typeface="Times New Roman" panose="02020603050405020304" pitchFamily="18" charset="0"/>
              </a:rPr>
              <a:t> * 2 * Radius</a:t>
            </a:r>
          </a:p>
          <a:p>
            <a:pPr marL="800100" lvl="2" indent="0">
              <a:spcBef>
                <a:spcPts val="0"/>
              </a:spcBef>
              <a:buNone/>
            </a:pPr>
            <a:r>
              <a:rPr lang="en-US" dirty="0">
                <a:solidFill>
                  <a:srgbClr val="00B0F0"/>
                </a:solidFill>
                <a:effectLst/>
                <a:latin typeface="Times New Roman" panose="02020603050405020304" pitchFamily="18" charset="0"/>
                <a:ea typeface="Times New Roman" panose="02020603050405020304" pitchFamily="18" charset="0"/>
              </a:rPr>
              <a:t>Set Area to </a:t>
            </a:r>
            <a:r>
              <a:rPr lang="en-US" dirty="0">
                <a:solidFill>
                  <a:srgbClr val="00B0F0"/>
                </a:solidFill>
                <a:effectLst/>
                <a:latin typeface="Abadi MT Condensed Light"/>
                <a:ea typeface="Times New Roman" panose="02020603050405020304" pitchFamily="18" charset="0"/>
              </a:rPr>
              <a:t>π</a:t>
            </a:r>
            <a:r>
              <a:rPr lang="en-US" dirty="0">
                <a:solidFill>
                  <a:srgbClr val="00B0F0"/>
                </a:solidFill>
                <a:effectLst/>
                <a:latin typeface="Times New Roman" panose="02020603050405020304" pitchFamily="18" charset="0"/>
                <a:ea typeface="Times New Roman" panose="02020603050405020304" pitchFamily="18" charset="0"/>
              </a:rPr>
              <a:t> * </a:t>
            </a:r>
            <a:r>
              <a:rPr lang="en-US" dirty="0" err="1">
                <a:solidFill>
                  <a:srgbClr val="00B0F0"/>
                </a:solidFill>
                <a:effectLst/>
                <a:latin typeface="Times New Roman" panose="02020603050405020304" pitchFamily="18" charset="0"/>
                <a:ea typeface="Times New Roman" panose="02020603050405020304" pitchFamily="18" charset="0"/>
              </a:rPr>
              <a:t>Sqr</a:t>
            </a:r>
            <a:r>
              <a:rPr lang="en-US" dirty="0">
                <a:solidFill>
                  <a:srgbClr val="00B0F0"/>
                </a:solidFill>
                <a:effectLst/>
                <a:latin typeface="Times New Roman" panose="02020603050405020304" pitchFamily="18" charset="0"/>
                <a:ea typeface="Times New Roman" panose="02020603050405020304" pitchFamily="18" charset="0"/>
              </a:rPr>
              <a:t> (Radius)</a:t>
            </a:r>
          </a:p>
          <a:p>
            <a:pPr marL="800100" lvl="2" indent="0">
              <a:spcBef>
                <a:spcPts val="0"/>
              </a:spcBef>
              <a:buNone/>
            </a:pPr>
            <a:r>
              <a:rPr lang="en-US" dirty="0">
                <a:solidFill>
                  <a:srgbClr val="00B0F0"/>
                </a:solidFill>
                <a:effectLst/>
                <a:latin typeface="Times New Roman" panose="02020603050405020304" pitchFamily="18" charset="0"/>
                <a:ea typeface="Times New Roman" panose="02020603050405020304" pitchFamily="18" charset="0"/>
              </a:rPr>
              <a:t>PRINT Diameter</a:t>
            </a:r>
          </a:p>
          <a:p>
            <a:pPr marL="800100" lvl="2" indent="0">
              <a:spcBef>
                <a:spcPts val="0"/>
              </a:spcBef>
              <a:buNone/>
            </a:pPr>
            <a:r>
              <a:rPr lang="en-US" dirty="0">
                <a:solidFill>
                  <a:srgbClr val="00B0F0"/>
                </a:solidFill>
                <a:effectLst/>
                <a:latin typeface="Times New Roman" panose="02020603050405020304" pitchFamily="18" charset="0"/>
                <a:ea typeface="Times New Roman" panose="02020603050405020304" pitchFamily="18" charset="0"/>
              </a:rPr>
              <a:t>PRINT Circumference</a:t>
            </a:r>
          </a:p>
          <a:p>
            <a:pPr marL="800100" lvl="2" indent="0">
              <a:lnSpc>
                <a:spcPct val="150000"/>
              </a:lnSpc>
              <a:spcBef>
                <a:spcPts val="0"/>
              </a:spcBef>
              <a:buNone/>
            </a:pPr>
            <a:r>
              <a:rPr lang="en-US" dirty="0">
                <a:solidFill>
                  <a:srgbClr val="00B0F0"/>
                </a:solidFill>
                <a:effectLst/>
                <a:latin typeface="Times New Roman" panose="02020603050405020304" pitchFamily="18" charset="0"/>
                <a:ea typeface="Times New Roman" panose="02020603050405020304" pitchFamily="18" charset="0"/>
              </a:rPr>
              <a:t>PRINT Area</a:t>
            </a:r>
          </a:p>
          <a:p>
            <a:pPr marL="400050" lvl="1" indent="0">
              <a:lnSpc>
                <a:spcPct val="150000"/>
              </a:lnSpc>
              <a:spcBef>
                <a:spcPts val="0"/>
              </a:spcBef>
              <a:buNone/>
            </a:pPr>
            <a:r>
              <a:rPr lang="en-US" dirty="0">
                <a:solidFill>
                  <a:srgbClr val="00B0F0"/>
                </a:solidFill>
                <a:effectLst/>
                <a:latin typeface="Times New Roman" panose="02020603050405020304" pitchFamily="18" charset="0"/>
                <a:ea typeface="Times New Roman" panose="02020603050405020304" pitchFamily="18" charset="0"/>
              </a:rPr>
              <a:t>STOP</a:t>
            </a:r>
          </a:p>
          <a:p>
            <a:endParaRPr lang="en-US" dirty="0"/>
          </a:p>
        </p:txBody>
      </p:sp>
    </p:spTree>
    <p:extLst>
      <p:ext uri="{BB962C8B-B14F-4D97-AF65-F5344CB8AC3E}">
        <p14:creationId xmlns:p14="http://schemas.microsoft.com/office/powerpoint/2010/main" val="1463078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0B9D72-066F-4D60-84C9-E06470FF68B3}"/>
              </a:ext>
            </a:extLst>
          </p:cNvPr>
          <p:cNvSpPr>
            <a:spLocks noGrp="1"/>
          </p:cNvSpPr>
          <p:nvPr>
            <p:ph type="title"/>
          </p:nvPr>
        </p:nvSpPr>
        <p:spPr>
          <a:xfrm>
            <a:off x="677334" y="609601"/>
            <a:ext cx="8596668" cy="583096"/>
          </a:xfrm>
        </p:spPr>
        <p:txBody>
          <a:bodyPr>
            <a:normAutofit fontScale="90000"/>
          </a:bodyPr>
          <a:lstStyle/>
          <a:p>
            <a:r>
              <a:rPr lang="en-US" sz="3600" b="1" u="sng" dirty="0">
                <a:effectLst/>
                <a:latin typeface="Times New Roman" panose="02020603050405020304" pitchFamily="18" charset="0"/>
                <a:ea typeface="Times New Roman" panose="02020603050405020304" pitchFamily="18" charset="0"/>
              </a:rPr>
              <a:t>Example 4: </a:t>
            </a:r>
            <a:r>
              <a:rPr lang="en-US" sz="3600" dirty="0">
                <a:effectLst/>
                <a:latin typeface="Times New Roman" panose="02020603050405020304" pitchFamily="18" charset="0"/>
                <a:ea typeface="Times New Roman" panose="02020603050405020304" pitchFamily="18" charset="0"/>
              </a:rPr>
              <a:t/>
            </a:r>
            <a:br>
              <a:rPr lang="en-US" sz="36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xmlns="" id="{0B44631A-0E8D-4122-ABD2-3D0F871C2F47}"/>
              </a:ext>
            </a:extLst>
          </p:cNvPr>
          <p:cNvSpPr>
            <a:spLocks noGrp="1"/>
          </p:cNvSpPr>
          <p:nvPr>
            <p:ph idx="1"/>
          </p:nvPr>
        </p:nvSpPr>
        <p:spPr>
          <a:xfrm>
            <a:off x="677334" y="1192697"/>
            <a:ext cx="8596668" cy="4848665"/>
          </a:xfrm>
        </p:spPr>
        <p:txBody>
          <a:bodyPr>
            <a:normAutofit fontScale="85000" lnSpcReduction="10000"/>
          </a:bodyPr>
          <a:lstStyle/>
          <a:p>
            <a:pPr marL="0" marR="0" indent="0">
              <a:spcBef>
                <a:spcPts val="0"/>
              </a:spcBef>
              <a:spcAft>
                <a:spcPts val="0"/>
              </a:spcAft>
              <a:buNone/>
            </a:pPr>
            <a:r>
              <a:rPr lang="en-US" sz="2000" i="1" dirty="0">
                <a:solidFill>
                  <a:srgbClr val="FF0000"/>
                </a:solidFill>
                <a:effectLst/>
                <a:latin typeface="Times New Roman" panose="02020603050405020304" pitchFamily="18" charset="0"/>
                <a:ea typeface="Times New Roman" panose="02020603050405020304" pitchFamily="18" charset="0"/>
              </a:rPr>
              <a:t>Write a pseudocode for a program  that would be used to solve equation: E = MC</a:t>
            </a:r>
            <a:r>
              <a:rPr lang="en-US" sz="2000" i="1" baseline="30000" dirty="0">
                <a:solidFill>
                  <a:srgbClr val="FF0000"/>
                </a:solidFill>
                <a:effectLst/>
                <a:latin typeface="Times New Roman" panose="02020603050405020304" pitchFamily="18" charset="0"/>
                <a:ea typeface="Times New Roman" panose="02020603050405020304" pitchFamily="18" charset="0"/>
              </a:rPr>
              <a:t>2</a:t>
            </a:r>
            <a:r>
              <a:rPr lang="en-US" sz="2000" i="1" dirty="0">
                <a:solidFill>
                  <a:srgbClr val="FF0000"/>
                </a:solidFill>
                <a:effectLst/>
                <a:latin typeface="Times New Roman" panose="02020603050405020304" pitchFamily="18" charset="0"/>
                <a:ea typeface="Times New Roman" panose="02020603050405020304" pitchFamily="18" charset="0"/>
              </a:rPr>
              <a:t>.</a:t>
            </a:r>
          </a:p>
          <a:p>
            <a:pPr marL="0" marR="0" indent="0">
              <a:spcBef>
                <a:spcPts val="0"/>
              </a:spcBef>
              <a:spcAft>
                <a:spcPts val="0"/>
              </a:spcAft>
              <a:buNone/>
            </a:pPr>
            <a:r>
              <a:rPr lang="en-US" sz="2000" i="1" dirty="0">
                <a:latin typeface="Times New Roman" panose="02020603050405020304" pitchFamily="18" charset="0"/>
                <a:ea typeface="Times New Roman" panose="02020603050405020304" pitchFamily="18" charset="0"/>
              </a:rPr>
              <a:t>Solution </a:t>
            </a:r>
            <a:endParaRPr lang="en-US" sz="20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2000" dirty="0">
                <a:effectLst/>
                <a:latin typeface="Times New Roman" panose="02020603050405020304" pitchFamily="18" charset="0"/>
                <a:ea typeface="Times New Roman" panose="02020603050405020304" pitchFamily="18" charset="0"/>
              </a:rPr>
              <a:t> </a:t>
            </a:r>
          </a:p>
          <a:p>
            <a:pPr marL="800100" lvl="2" indent="0">
              <a:spcBef>
                <a:spcPts val="0"/>
              </a:spcBef>
              <a:buNone/>
            </a:pPr>
            <a:r>
              <a:rPr lang="en-US" sz="2000" dirty="0">
                <a:solidFill>
                  <a:srgbClr val="00B0F0"/>
                </a:solidFill>
                <a:effectLst/>
                <a:latin typeface="Times New Roman" panose="02020603050405020304" pitchFamily="18" charset="0"/>
                <a:ea typeface="Times New Roman" panose="02020603050405020304" pitchFamily="18" charset="0"/>
              </a:rPr>
              <a:t>START</a:t>
            </a:r>
          </a:p>
          <a:p>
            <a:pPr marL="800100" lvl="2" indent="0">
              <a:spcBef>
                <a:spcPts val="0"/>
              </a:spcBef>
              <a:buNone/>
            </a:pPr>
            <a:r>
              <a:rPr lang="en-US" sz="2000" dirty="0">
                <a:solidFill>
                  <a:srgbClr val="00B0F0"/>
                </a:solidFill>
                <a:effectLst/>
                <a:latin typeface="Times New Roman" panose="02020603050405020304" pitchFamily="18" charset="0"/>
                <a:ea typeface="Times New Roman" panose="02020603050405020304" pitchFamily="18" charset="0"/>
              </a:rPr>
              <a:t>	Enter values from M to C</a:t>
            </a:r>
          </a:p>
          <a:p>
            <a:pPr marL="800100" lvl="2" indent="0">
              <a:spcBef>
                <a:spcPts val="0"/>
              </a:spcBef>
              <a:buNone/>
            </a:pPr>
            <a:r>
              <a:rPr lang="en-US" sz="2000" dirty="0">
                <a:solidFill>
                  <a:srgbClr val="00B0F0"/>
                </a:solidFill>
                <a:effectLst/>
                <a:latin typeface="Times New Roman" panose="02020603050405020304" pitchFamily="18" charset="0"/>
                <a:ea typeface="Times New Roman" panose="02020603050405020304" pitchFamily="18" charset="0"/>
              </a:rPr>
              <a:t>E = M * C * C</a:t>
            </a:r>
          </a:p>
          <a:p>
            <a:pPr marL="800100" lvl="2" indent="0">
              <a:lnSpc>
                <a:spcPct val="150000"/>
              </a:lnSpc>
              <a:spcBef>
                <a:spcPts val="0"/>
              </a:spcBef>
              <a:buNone/>
            </a:pPr>
            <a:r>
              <a:rPr lang="en-US" sz="2000" dirty="0">
                <a:solidFill>
                  <a:srgbClr val="00B0F0"/>
                </a:solidFill>
                <a:effectLst/>
                <a:latin typeface="Times New Roman" panose="02020603050405020304" pitchFamily="18" charset="0"/>
                <a:ea typeface="Times New Roman" panose="02020603050405020304" pitchFamily="18" charset="0"/>
              </a:rPr>
              <a:t>Display E</a:t>
            </a:r>
          </a:p>
          <a:p>
            <a:pPr marL="800100" lvl="2" indent="0">
              <a:spcBef>
                <a:spcPts val="0"/>
              </a:spcBef>
              <a:buNone/>
            </a:pPr>
            <a:r>
              <a:rPr lang="en-US" sz="2000" dirty="0">
                <a:solidFill>
                  <a:srgbClr val="00B0F0"/>
                </a:solidFill>
                <a:effectLst/>
                <a:latin typeface="Times New Roman" panose="02020603050405020304" pitchFamily="18" charset="0"/>
                <a:ea typeface="Times New Roman" panose="02020603050405020304" pitchFamily="18" charset="0"/>
              </a:rPr>
              <a:t> stop</a:t>
            </a:r>
          </a:p>
          <a:p>
            <a:pPr marL="742950" marR="0" lvl="1" indent="-285750" fontAlgn="base">
              <a:spcBef>
                <a:spcPts val="0"/>
              </a:spcBef>
              <a:spcAft>
                <a:spcPts val="0"/>
              </a:spcAft>
              <a:buSzPts val="1000"/>
              <a:buFont typeface="Verdana" panose="020B0604030504040204" pitchFamily="34" charset="0"/>
              <a:buChar char="√"/>
              <a:tabLst>
                <a:tab pos="182880" algn="l"/>
              </a:tabLst>
            </a:pPr>
            <a:endParaRPr lang="en-US" sz="2000" u="none" strike="noStrike"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marR="0" lvl="1" indent="-285750" fontAlgn="base">
              <a:spcBef>
                <a:spcPts val="0"/>
              </a:spcBef>
              <a:spcAft>
                <a:spcPts val="0"/>
              </a:spcAft>
              <a:buSzPts val="1000"/>
              <a:buFont typeface="Verdana" panose="020B0604030504040204" pitchFamily="34" charset="0"/>
              <a:buChar char="√"/>
              <a:tabLst>
                <a:tab pos="182880" algn="l"/>
              </a:tabLst>
            </a:pP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742950" marR="0" lvl="1" indent="-285750" fontAlgn="base">
              <a:spcBef>
                <a:spcPts val="0"/>
              </a:spcBef>
              <a:spcAft>
                <a:spcPts val="0"/>
              </a:spcAft>
              <a:buSzPts val="1000"/>
              <a:buFont typeface="Verdana" panose="020B0604030504040204" pitchFamily="34" charset="0"/>
              <a:buChar char="√"/>
              <a:tabLst>
                <a:tab pos="182880" algn="l"/>
              </a:tabLst>
            </a:pPr>
            <a:endParaRPr lang="en-US" sz="2000" u="none" strike="noStrike"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marR="0" lvl="1" indent="-285750" fontAlgn="base">
              <a:spcBef>
                <a:spcPts val="0"/>
              </a:spcBef>
              <a:spcAft>
                <a:spcPts val="0"/>
              </a:spcAft>
              <a:buSzPts val="1000"/>
              <a:buFont typeface="Verdana" panose="020B0604030504040204" pitchFamily="34" charset="0"/>
              <a:buChar char="√"/>
              <a:tabLst>
                <a:tab pos="182880" algn="l"/>
              </a:tabLst>
            </a:pP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742950" marR="0" lvl="1" indent="-285750" fontAlgn="base">
              <a:spcBef>
                <a:spcPts val="0"/>
              </a:spcBef>
              <a:spcAft>
                <a:spcPts val="0"/>
              </a:spcAft>
              <a:buSzPts val="1000"/>
              <a:buFont typeface="Verdana" panose="020B0604030504040204" pitchFamily="34" charset="0"/>
              <a:buChar char="√"/>
              <a:tabLst>
                <a:tab pos="182880" algn="l"/>
              </a:tabLst>
            </a:pPr>
            <a:r>
              <a:rPr lang="en-US" sz="200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It is important to use program control structures when writing Pseudocodes.  The most common constructs are:</a:t>
            </a:r>
          </a:p>
          <a:p>
            <a:pPr marL="182880" marR="0">
              <a:spcBef>
                <a:spcPts val="0"/>
              </a:spcBef>
              <a:spcAft>
                <a:spcPts val="0"/>
              </a:spcAft>
            </a:pPr>
            <a:r>
              <a:rPr lang="en-US" sz="2000" dirty="0">
                <a:effectLst/>
                <a:latin typeface="Times New Roman" panose="02020603050405020304" pitchFamily="18" charset="0"/>
                <a:ea typeface="Times New Roman" panose="02020603050405020304" pitchFamily="18" charset="0"/>
              </a:rPr>
              <a:t> </a:t>
            </a:r>
          </a:p>
          <a:p>
            <a:pPr marL="1143000" marR="0" lvl="2" indent="-228600">
              <a:spcBef>
                <a:spcPts val="0"/>
              </a:spcBef>
              <a:spcAft>
                <a:spcPts val="0"/>
              </a:spcAft>
              <a:buSzPts val="1200"/>
              <a:buFont typeface="+mj-lt"/>
              <a:buAutoNum type="romanLcParenBoth"/>
              <a:tabLst>
                <a:tab pos="484505" algn="l"/>
              </a:tabLst>
            </a:pPr>
            <a:r>
              <a:rPr lang="en-US" sz="2000" b="1" dirty="0">
                <a:effectLst/>
                <a:latin typeface="Times New Roman" panose="02020603050405020304" pitchFamily="18" charset="0"/>
                <a:ea typeface="Times New Roman" panose="02020603050405020304" pitchFamily="18" charset="0"/>
              </a:rPr>
              <a:t>Looping (Repetition / Iteration) – </a:t>
            </a:r>
            <a:r>
              <a:rPr lang="en-US" sz="2000" dirty="0">
                <a:effectLst/>
                <a:latin typeface="Times New Roman" panose="02020603050405020304" pitchFamily="18" charset="0"/>
                <a:ea typeface="Times New Roman" panose="02020603050405020304" pitchFamily="18" charset="0"/>
              </a:rPr>
              <a:t>used where instructions are to be repeated under certain conditions.</a:t>
            </a:r>
          </a:p>
          <a:p>
            <a:pPr marL="1143000" marR="0" lvl="2" indent="-228600">
              <a:spcBef>
                <a:spcPts val="0"/>
              </a:spcBef>
              <a:spcAft>
                <a:spcPts val="0"/>
              </a:spcAft>
              <a:buSzPts val="1200"/>
              <a:buFont typeface="+mj-lt"/>
              <a:buAutoNum type="romanLcParenBoth"/>
              <a:tabLst>
                <a:tab pos="484505" algn="l"/>
              </a:tabLst>
            </a:pPr>
            <a:r>
              <a:rPr lang="en-US" sz="2000" b="1" dirty="0">
                <a:effectLst/>
                <a:latin typeface="Times New Roman" panose="02020603050405020304" pitchFamily="18" charset="0"/>
                <a:ea typeface="Times New Roman" panose="02020603050405020304" pitchFamily="18" charset="0"/>
              </a:rPr>
              <a:t>Selection – </a:t>
            </a:r>
            <a:r>
              <a:rPr lang="en-US" sz="2000" dirty="0">
                <a:effectLst/>
                <a:latin typeface="Times New Roman" panose="02020603050405020304" pitchFamily="18" charset="0"/>
                <a:ea typeface="Times New Roman" panose="02020603050405020304" pitchFamily="18" charset="0"/>
              </a:rPr>
              <a:t>used when</a:t>
            </a:r>
            <a:r>
              <a:rPr lang="en-US" sz="2000" b="1"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choosing a specified group of instructions for execution.  The group chosen depends on certain conditions being satisfied.</a:t>
            </a:r>
          </a:p>
          <a:p>
            <a:endParaRPr lang="en-US" dirty="0"/>
          </a:p>
        </p:txBody>
      </p:sp>
    </p:spTree>
    <p:extLst>
      <p:ext uri="{BB962C8B-B14F-4D97-AF65-F5344CB8AC3E}">
        <p14:creationId xmlns:p14="http://schemas.microsoft.com/office/powerpoint/2010/main" val="21291778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B69662-3C70-479E-9817-240929D43500}"/>
              </a:ext>
            </a:extLst>
          </p:cNvPr>
          <p:cNvSpPr>
            <a:spLocks noGrp="1"/>
          </p:cNvSpPr>
          <p:nvPr>
            <p:ph type="title"/>
          </p:nvPr>
        </p:nvSpPr>
        <p:spPr>
          <a:xfrm>
            <a:off x="677334" y="609600"/>
            <a:ext cx="8596668" cy="569843"/>
          </a:xfrm>
        </p:spPr>
        <p:txBody>
          <a:bodyPr>
            <a:normAutofit fontScale="90000"/>
          </a:bodyPr>
          <a:lstStyle/>
          <a:p>
            <a:r>
              <a:rPr lang="en-US" sz="3600" b="1" u="sng" dirty="0">
                <a:effectLst/>
                <a:latin typeface="Times New Roman" panose="02020603050405020304" pitchFamily="18" charset="0"/>
                <a:ea typeface="Times New Roman" panose="02020603050405020304" pitchFamily="18" charset="0"/>
              </a:rPr>
              <a:t>Example 5: </a:t>
            </a:r>
            <a:r>
              <a:rPr lang="en-US" sz="3600" dirty="0">
                <a:effectLst/>
                <a:latin typeface="Times New Roman" panose="02020603050405020304" pitchFamily="18" charset="0"/>
                <a:ea typeface="Times New Roman" panose="02020603050405020304" pitchFamily="18" charset="0"/>
              </a:rPr>
              <a:t/>
            </a:r>
            <a:br>
              <a:rPr lang="en-US" sz="36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xmlns="" id="{672FA5C7-C680-48A6-90A9-845F1DC40520}"/>
              </a:ext>
            </a:extLst>
          </p:cNvPr>
          <p:cNvSpPr>
            <a:spLocks noGrp="1"/>
          </p:cNvSpPr>
          <p:nvPr>
            <p:ph idx="1"/>
          </p:nvPr>
        </p:nvSpPr>
        <p:spPr>
          <a:xfrm>
            <a:off x="677333" y="1179443"/>
            <a:ext cx="9593101" cy="4861919"/>
          </a:xfrm>
        </p:spPr>
        <p:txBody>
          <a:bodyPr>
            <a:normAutofit/>
          </a:bodyPr>
          <a:lstStyle/>
          <a:p>
            <a:pPr marL="0" marR="0" indent="0">
              <a:spcBef>
                <a:spcPts val="0"/>
              </a:spcBef>
              <a:spcAft>
                <a:spcPts val="0"/>
              </a:spcAft>
              <a:buNone/>
            </a:pPr>
            <a:r>
              <a:rPr lang="en-US" i="1" dirty="0">
                <a:solidFill>
                  <a:srgbClr val="FF0000"/>
                </a:solidFill>
                <a:effectLst/>
                <a:latin typeface="Times New Roman" panose="02020603050405020304" pitchFamily="18" charset="0"/>
                <a:ea typeface="Times New Roman" panose="02020603050405020304" pitchFamily="18" charset="0"/>
              </a:rPr>
              <a:t>Write a pseudocode for a program that can be used to classify people according to age.  If a person is more than 20 years; output “Adult” else output “Young person”.</a:t>
            </a:r>
            <a:endParaRPr lang="en-US" dirty="0">
              <a:solidFill>
                <a:srgbClr val="FF0000"/>
              </a:solidFill>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a:solidFill>
                  <a:schemeClr val="tx1"/>
                </a:solidFill>
                <a:latin typeface="Times New Roman" panose="02020603050405020304" pitchFamily="18" charset="0"/>
                <a:ea typeface="Times New Roman" panose="02020603050405020304" pitchFamily="18" charset="0"/>
              </a:rPr>
              <a:t>Solution</a:t>
            </a:r>
            <a:r>
              <a:rPr lang="en-US" dirty="0">
                <a:solidFill>
                  <a:srgbClr val="FF0000"/>
                </a:solidFill>
                <a:latin typeface="Times New Roman" panose="02020603050405020304" pitchFamily="18" charset="0"/>
                <a:ea typeface="Times New Roman" panose="02020603050405020304" pitchFamily="18" charset="0"/>
              </a:rPr>
              <a:t> </a:t>
            </a:r>
            <a:endParaRPr lang="en-US" dirty="0">
              <a:solidFill>
                <a:srgbClr val="FF0000"/>
              </a:solidFill>
              <a:effectLst/>
              <a:latin typeface="Times New Roman" panose="02020603050405020304" pitchFamily="18" charset="0"/>
              <a:ea typeface="Times New Roman" panose="02020603050405020304" pitchFamily="18" charset="0"/>
            </a:endParaRPr>
          </a:p>
          <a:p>
            <a:pPr marL="800100" lvl="2" indent="0">
              <a:lnSpc>
                <a:spcPct val="150000"/>
              </a:lnSpc>
              <a:spcBef>
                <a:spcPts val="0"/>
              </a:spcBef>
              <a:buNone/>
            </a:pPr>
            <a:r>
              <a:rPr lang="en-US" sz="1800" dirty="0">
                <a:solidFill>
                  <a:srgbClr val="00B0F0"/>
                </a:solidFill>
                <a:effectLst/>
                <a:latin typeface="Times New Roman" panose="02020603050405020304" pitchFamily="18" charset="0"/>
                <a:ea typeface="Times New Roman" panose="02020603050405020304" pitchFamily="18" charset="0"/>
              </a:rPr>
              <a:t>START</a:t>
            </a:r>
          </a:p>
          <a:p>
            <a:pPr marL="800100" lvl="2" indent="0">
              <a:spcBef>
                <a:spcPts val="0"/>
              </a:spcBef>
              <a:buNone/>
            </a:pPr>
            <a:r>
              <a:rPr lang="en-US" sz="1800" dirty="0">
                <a:solidFill>
                  <a:srgbClr val="00B0F0"/>
                </a:solidFill>
                <a:effectLst/>
                <a:latin typeface="Times New Roman" panose="02020603050405020304" pitchFamily="18" charset="0"/>
                <a:ea typeface="Times New Roman" panose="02020603050405020304" pitchFamily="18" charset="0"/>
              </a:rPr>
              <a:t>	PRINT “Enter the Age”</a:t>
            </a:r>
          </a:p>
          <a:p>
            <a:pPr marL="800100" lvl="2" indent="0">
              <a:spcBef>
                <a:spcPts val="0"/>
              </a:spcBef>
              <a:buNone/>
            </a:pPr>
            <a:r>
              <a:rPr lang="en-US" sz="1800" dirty="0">
                <a:solidFill>
                  <a:srgbClr val="00B0F0"/>
                </a:solidFill>
                <a:effectLst/>
                <a:latin typeface="Times New Roman" panose="02020603050405020304" pitchFamily="18" charset="0"/>
                <a:ea typeface="Times New Roman" panose="02020603050405020304" pitchFamily="18" charset="0"/>
              </a:rPr>
              <a:t>INPUT Age</a:t>
            </a:r>
          </a:p>
          <a:p>
            <a:pPr marL="800100" lvl="2" indent="0">
              <a:spcBef>
                <a:spcPts val="0"/>
              </a:spcBef>
              <a:buNone/>
            </a:pPr>
            <a:r>
              <a:rPr lang="en-US" sz="1800" dirty="0">
                <a:solidFill>
                  <a:srgbClr val="00B0F0"/>
                </a:solidFill>
                <a:effectLst/>
                <a:latin typeface="Times New Roman" panose="02020603050405020304" pitchFamily="18" charset="0"/>
                <a:ea typeface="Times New Roman" panose="02020603050405020304" pitchFamily="18" charset="0"/>
              </a:rPr>
              <a:t>IF Age &gt; 20 THEN</a:t>
            </a:r>
          </a:p>
          <a:p>
            <a:pPr marL="1257300" lvl="2" indent="0">
              <a:spcBef>
                <a:spcPts val="0"/>
              </a:spcBef>
              <a:buNone/>
            </a:pPr>
            <a:r>
              <a:rPr lang="en-US" sz="1800" dirty="0">
                <a:solidFill>
                  <a:srgbClr val="00B0F0"/>
                </a:solidFill>
                <a:effectLst/>
                <a:latin typeface="Times New Roman" panose="02020603050405020304" pitchFamily="18" charset="0"/>
                <a:ea typeface="Times New Roman" panose="02020603050405020304" pitchFamily="18" charset="0"/>
              </a:rPr>
              <a:t>PRINT “Adult”</a:t>
            </a:r>
          </a:p>
          <a:p>
            <a:pPr marL="800100" lvl="2" indent="0">
              <a:spcBef>
                <a:spcPts val="0"/>
              </a:spcBef>
              <a:buNone/>
            </a:pPr>
            <a:r>
              <a:rPr lang="en-US" sz="1800" dirty="0">
                <a:solidFill>
                  <a:srgbClr val="00B0F0"/>
                </a:solidFill>
                <a:effectLst/>
                <a:latin typeface="Times New Roman" panose="02020603050405020304" pitchFamily="18" charset="0"/>
                <a:ea typeface="Times New Roman" panose="02020603050405020304" pitchFamily="18" charset="0"/>
              </a:rPr>
              <a:t>	ELSE</a:t>
            </a:r>
          </a:p>
          <a:p>
            <a:pPr marL="1257300" lvl="2" indent="0">
              <a:lnSpc>
                <a:spcPct val="150000"/>
              </a:lnSpc>
              <a:spcBef>
                <a:spcPts val="0"/>
              </a:spcBef>
              <a:buNone/>
            </a:pPr>
            <a:r>
              <a:rPr lang="en-US" sz="1800" dirty="0">
                <a:solidFill>
                  <a:srgbClr val="00B0F0"/>
                </a:solidFill>
                <a:effectLst/>
                <a:latin typeface="Times New Roman" panose="02020603050405020304" pitchFamily="18" charset="0"/>
                <a:ea typeface="Times New Roman" panose="02020603050405020304" pitchFamily="18" charset="0"/>
              </a:rPr>
              <a:t>PRINT “Young person”</a:t>
            </a:r>
          </a:p>
          <a:p>
            <a:pPr marL="800100" lvl="2" indent="0">
              <a:spcBef>
                <a:spcPts val="0"/>
              </a:spcBef>
              <a:buNone/>
            </a:pPr>
            <a:r>
              <a:rPr lang="en-US" sz="1800" dirty="0">
                <a:solidFill>
                  <a:srgbClr val="00B0F0"/>
                </a:solidFill>
                <a:effectLst/>
                <a:latin typeface="Times New Roman" panose="02020603050405020304" pitchFamily="18" charset="0"/>
                <a:ea typeface="Times New Roman" panose="02020603050405020304" pitchFamily="18" charset="0"/>
              </a:rPr>
              <a:t>STOP</a:t>
            </a:r>
          </a:p>
          <a:p>
            <a:pPr marL="0" marR="0">
              <a:spcBef>
                <a:spcPts val="0"/>
              </a:spcBef>
              <a:spcAft>
                <a:spcPts val="0"/>
              </a:spcAft>
            </a:pPr>
            <a:r>
              <a:rPr lang="en-US" dirty="0">
                <a:effectLst/>
                <a:latin typeface="Times New Roman" panose="02020603050405020304" pitchFamily="18" charset="0"/>
                <a:ea typeface="Times New Roman" panose="02020603050405020304" pitchFamily="18" charset="0"/>
              </a:rPr>
              <a:t> </a:t>
            </a:r>
          </a:p>
          <a:p>
            <a:r>
              <a:rPr lang="en-US" sz="1800" b="1" dirty="0">
                <a:effectLst/>
                <a:latin typeface="Times New Roman" panose="02020603050405020304" pitchFamily="18" charset="0"/>
                <a:ea typeface="Times New Roman" panose="02020603050405020304" pitchFamily="18" charset="0"/>
              </a:rPr>
              <a:t>Note</a:t>
            </a:r>
            <a:r>
              <a:rPr lang="en-US" sz="1800" dirty="0">
                <a:effectLst/>
                <a:latin typeface="Times New Roman" panose="02020603050405020304" pitchFamily="18" charset="0"/>
                <a:ea typeface="Times New Roman" panose="02020603050405020304" pitchFamily="18" charset="0"/>
              </a:rPr>
              <a:t>.  Pseudocodes make an algorithm easier to understand.  This is because; the algorithm can be read from top to bottom without the need for jumping backwards or forwards to follow the logic of the algorithm as in flowcharts.</a:t>
            </a:r>
          </a:p>
          <a:p>
            <a:endParaRPr lang="en-US" dirty="0"/>
          </a:p>
        </p:txBody>
      </p:sp>
    </p:spTree>
    <p:extLst>
      <p:ext uri="{BB962C8B-B14F-4D97-AF65-F5344CB8AC3E}">
        <p14:creationId xmlns:p14="http://schemas.microsoft.com/office/powerpoint/2010/main" val="2454938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002" y="0"/>
            <a:ext cx="8596668" cy="794197"/>
          </a:xfrm>
        </p:spPr>
        <p:txBody>
          <a:bodyPr>
            <a:normAutofit fontScale="90000"/>
          </a:bodyPr>
          <a:lstStyle/>
          <a:p>
            <a:pPr lvl="0"/>
            <a:r>
              <a:rPr lang="en-GB" dirty="0"/>
              <a:t>Programming Language Generations</a:t>
            </a:r>
            <a:br>
              <a:rPr lang="en-GB" dirty="0"/>
            </a:br>
            <a:r>
              <a:rPr lang="en-GB" dirty="0"/>
              <a:t/>
            </a:r>
            <a:br>
              <a:rPr lang="en-GB" dirty="0"/>
            </a:br>
            <a:r>
              <a:rPr lang="en-GB" dirty="0"/>
              <a:t/>
            </a:r>
            <a:br>
              <a:rPr lang="en-GB" dirty="0"/>
            </a:br>
            <a:endParaRPr lang="en-GB" dirty="0"/>
          </a:p>
        </p:txBody>
      </p:sp>
      <p:sp>
        <p:nvSpPr>
          <p:cNvPr id="3" name="Content Placeholder 2"/>
          <p:cNvSpPr>
            <a:spLocks noGrp="1"/>
          </p:cNvSpPr>
          <p:nvPr>
            <p:ph idx="1"/>
          </p:nvPr>
        </p:nvSpPr>
        <p:spPr>
          <a:xfrm>
            <a:off x="242047" y="524435"/>
            <a:ext cx="11577918" cy="6333565"/>
          </a:xfrm>
        </p:spPr>
        <p:txBody>
          <a:bodyPr>
            <a:noAutofit/>
          </a:bodyPr>
          <a:lstStyle/>
          <a:p>
            <a:r>
              <a:rPr lang="en-GB" sz="2200" dirty="0"/>
              <a:t>1GL or </a:t>
            </a:r>
            <a:r>
              <a:rPr lang="en-GB" sz="2200" dirty="0">
                <a:solidFill>
                  <a:srgbClr val="FF0000"/>
                </a:solidFill>
              </a:rPr>
              <a:t>first-generation language </a:t>
            </a:r>
            <a:r>
              <a:rPr lang="en-GB" sz="2200" dirty="0"/>
              <a:t>was (and still is) </a:t>
            </a:r>
            <a:r>
              <a:rPr lang="en-GB" sz="2200" dirty="0">
                <a:solidFill>
                  <a:srgbClr val="FF0000"/>
                </a:solidFill>
              </a:rPr>
              <a:t>machine language </a:t>
            </a:r>
            <a:r>
              <a:rPr lang="en-GB" sz="2200" dirty="0"/>
              <a:t>or the level of instructions and data that the processor is actually given to work on.</a:t>
            </a:r>
          </a:p>
          <a:p>
            <a:r>
              <a:rPr lang="en-GB" sz="2200" dirty="0"/>
              <a:t>2GL or </a:t>
            </a:r>
            <a:r>
              <a:rPr lang="en-GB" sz="2200" dirty="0">
                <a:solidFill>
                  <a:srgbClr val="FF0000"/>
                </a:solidFill>
              </a:rPr>
              <a:t>second-generation language </a:t>
            </a:r>
            <a:r>
              <a:rPr lang="en-GB" sz="2200" dirty="0"/>
              <a:t>is</a:t>
            </a:r>
            <a:r>
              <a:rPr lang="en-GB" sz="2200" dirty="0">
                <a:solidFill>
                  <a:srgbClr val="FF0000"/>
                </a:solidFill>
              </a:rPr>
              <a:t> assembler</a:t>
            </a:r>
            <a:r>
              <a:rPr lang="en-GB" sz="2200" dirty="0"/>
              <a:t> (sometimes called "assembly") language.</a:t>
            </a:r>
          </a:p>
          <a:p>
            <a:r>
              <a:rPr lang="en-GB" sz="2200" dirty="0">
                <a:solidFill>
                  <a:srgbClr val="FF0000"/>
                </a:solidFill>
              </a:rPr>
              <a:t>3GL or third-generation language </a:t>
            </a:r>
            <a:r>
              <a:rPr lang="en-GB" sz="2200" dirty="0"/>
              <a:t>is a "</a:t>
            </a:r>
            <a:r>
              <a:rPr lang="en-GB" sz="2200" dirty="0">
                <a:solidFill>
                  <a:srgbClr val="FF0000"/>
                </a:solidFill>
              </a:rPr>
              <a:t>high-level" programming language</a:t>
            </a:r>
            <a:r>
              <a:rPr lang="en-GB" sz="2200" dirty="0"/>
              <a:t>, such as PL/I, C, or Java. A </a:t>
            </a:r>
            <a:r>
              <a:rPr lang="en-GB" sz="2200" dirty="0">
                <a:solidFill>
                  <a:srgbClr val="FF0000"/>
                </a:solidFill>
              </a:rPr>
              <a:t>compiler</a:t>
            </a:r>
            <a:r>
              <a:rPr lang="en-GB" sz="2200" dirty="0"/>
              <a:t> converts the statements of a specific </a:t>
            </a:r>
            <a:r>
              <a:rPr lang="en-GB" sz="2200" dirty="0">
                <a:solidFill>
                  <a:srgbClr val="FF0000"/>
                </a:solidFill>
              </a:rPr>
              <a:t>high-level programming language</a:t>
            </a:r>
            <a:r>
              <a:rPr lang="en-GB" sz="2200" dirty="0"/>
              <a:t> into </a:t>
            </a:r>
            <a:r>
              <a:rPr lang="en-GB" sz="2200" dirty="0">
                <a:solidFill>
                  <a:srgbClr val="FF0000"/>
                </a:solidFill>
              </a:rPr>
              <a:t>machine language</a:t>
            </a:r>
            <a:r>
              <a:rPr lang="en-GB" sz="2200" dirty="0"/>
              <a:t>. </a:t>
            </a:r>
          </a:p>
          <a:p>
            <a:r>
              <a:rPr lang="en-GB" sz="2200" dirty="0">
                <a:solidFill>
                  <a:srgbClr val="FF0000"/>
                </a:solidFill>
              </a:rPr>
              <a:t>4GL or fourth-generation language </a:t>
            </a:r>
            <a:r>
              <a:rPr lang="en-GB" sz="2200" dirty="0"/>
              <a:t>is designed to be closer to </a:t>
            </a:r>
            <a:r>
              <a:rPr lang="en-GB" sz="2200" dirty="0">
                <a:solidFill>
                  <a:srgbClr val="FF0000"/>
                </a:solidFill>
              </a:rPr>
              <a:t>natural language </a:t>
            </a:r>
            <a:r>
              <a:rPr lang="en-GB" sz="2200" dirty="0"/>
              <a:t>than a 3GL language. Languages for </a:t>
            </a:r>
            <a:r>
              <a:rPr lang="en-GB" sz="2200" dirty="0">
                <a:solidFill>
                  <a:srgbClr val="FF0000"/>
                </a:solidFill>
              </a:rPr>
              <a:t>accessing databases </a:t>
            </a:r>
            <a:r>
              <a:rPr lang="en-GB" sz="2200" dirty="0"/>
              <a:t>are often described as 4GLs.</a:t>
            </a:r>
          </a:p>
          <a:p>
            <a:r>
              <a:rPr lang="en-GB" sz="2200" dirty="0">
                <a:solidFill>
                  <a:srgbClr val="FF0000"/>
                </a:solidFill>
              </a:rPr>
              <a:t>5GL or fifth-generation language </a:t>
            </a:r>
            <a:r>
              <a:rPr lang="en-GB" sz="2200" dirty="0"/>
              <a:t>is programming that uses a </a:t>
            </a:r>
            <a:r>
              <a:rPr lang="en-GB" sz="2200" dirty="0">
                <a:solidFill>
                  <a:srgbClr val="FF0000"/>
                </a:solidFill>
              </a:rPr>
              <a:t>visual or graphical </a:t>
            </a:r>
            <a:r>
              <a:rPr lang="en-GB" sz="2200" dirty="0"/>
              <a:t>development interface to create source language that is usually compiled with a 3GL or 4GL language compiler.</a:t>
            </a:r>
          </a:p>
          <a:p>
            <a:r>
              <a:rPr lang="en-GB" sz="2200" dirty="0"/>
              <a:t>Microsoft, Borland, IBM, and other companies make 5GL </a:t>
            </a:r>
            <a:r>
              <a:rPr lang="en-GB" sz="2200" dirty="0">
                <a:solidFill>
                  <a:srgbClr val="FF0000"/>
                </a:solidFill>
              </a:rPr>
              <a:t>visual programming </a:t>
            </a:r>
            <a:r>
              <a:rPr lang="en-GB" sz="2200" dirty="0"/>
              <a:t>products for developing applications in Java, for example. </a:t>
            </a:r>
          </a:p>
          <a:p>
            <a:r>
              <a:rPr lang="en-GB" sz="2200" dirty="0">
                <a:solidFill>
                  <a:srgbClr val="FF0000"/>
                </a:solidFill>
              </a:rPr>
              <a:t>Visual programming </a:t>
            </a:r>
            <a:r>
              <a:rPr lang="en-GB" sz="2200" dirty="0"/>
              <a:t>allows you to easily envision object-oriented programming class hierarchies and drag icons to assemble program components.</a:t>
            </a:r>
          </a:p>
        </p:txBody>
      </p:sp>
    </p:spTree>
    <p:extLst>
      <p:ext uri="{BB962C8B-B14F-4D97-AF65-F5344CB8AC3E}">
        <p14:creationId xmlns:p14="http://schemas.microsoft.com/office/powerpoint/2010/main" val="2776687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119" y="524456"/>
            <a:ext cx="10231072" cy="866462"/>
          </a:xfrm>
        </p:spPr>
        <p:txBody>
          <a:bodyPr>
            <a:normAutofit fontScale="90000"/>
          </a:bodyPr>
          <a:lstStyle/>
          <a:p>
            <a:r>
              <a:rPr lang="en-GB" dirty="0"/>
              <a:t>Integrated Development Environment (IDE)</a:t>
            </a:r>
            <a:br>
              <a:rPr lang="en-GB" dirty="0"/>
            </a:br>
            <a:r>
              <a:rPr lang="en-GB" dirty="0"/>
              <a:t/>
            </a:r>
            <a:br>
              <a:rPr lang="en-GB" dirty="0"/>
            </a:br>
            <a:endParaRPr lang="en-GB" dirty="0"/>
          </a:p>
        </p:txBody>
      </p:sp>
      <p:sp>
        <p:nvSpPr>
          <p:cNvPr id="3" name="Content Placeholder 2"/>
          <p:cNvSpPr>
            <a:spLocks noGrp="1"/>
          </p:cNvSpPr>
          <p:nvPr>
            <p:ph idx="1"/>
          </p:nvPr>
        </p:nvSpPr>
        <p:spPr>
          <a:xfrm>
            <a:off x="180303" y="1390918"/>
            <a:ext cx="10895527" cy="5409127"/>
          </a:xfrm>
        </p:spPr>
        <p:txBody>
          <a:bodyPr>
            <a:normAutofit fontScale="92500" lnSpcReduction="10000"/>
          </a:bodyPr>
          <a:lstStyle/>
          <a:p>
            <a:r>
              <a:rPr lang="en-GB" sz="2400" dirty="0"/>
              <a:t>An IDE or Integrated Development Environment is a software program that is designed to help programmers and developers build software. Most IDEs include: </a:t>
            </a:r>
            <a:r>
              <a:rPr lang="en-GB" sz="2400" dirty="0">
                <a:solidFill>
                  <a:schemeClr val="accent1"/>
                </a:solidFill>
                <a:latin typeface="+mj-lt"/>
                <a:ea typeface="+mj-ea"/>
                <a:cs typeface="+mj-cs"/>
              </a:rPr>
              <a:t>a source code editor, a compiler, build automation tools and a debugger</a:t>
            </a:r>
          </a:p>
          <a:p>
            <a:r>
              <a:rPr lang="en-GB" sz="2400" dirty="0"/>
              <a:t>The process of editing, compiling, running, and debugging programs is often managed by a single integrated application known as an Integrated Development Environment, or IDE for short. </a:t>
            </a:r>
          </a:p>
          <a:p>
            <a:r>
              <a:rPr lang="en-GB" sz="2400" dirty="0"/>
              <a:t>An IDE is a windows-based program that allows us to easily manage large software programs, edit files in windows, and compile, link, run, and debug programs</a:t>
            </a:r>
          </a:p>
          <a:p>
            <a:r>
              <a:rPr lang="en-GB" sz="2400" dirty="0"/>
              <a:t>Under Windows, Microsoft Visual Studio is a good example of a</a:t>
            </a:r>
            <a:br>
              <a:rPr lang="en-GB" sz="2400" dirty="0"/>
            </a:br>
            <a:r>
              <a:rPr lang="en-GB" sz="2400" dirty="0"/>
              <a:t>popular IDE</a:t>
            </a:r>
            <a:br>
              <a:rPr lang="en-GB" sz="2400" dirty="0"/>
            </a:br>
            <a:r>
              <a:rPr lang="en-GB" sz="2400" dirty="0"/>
              <a:t/>
            </a:r>
            <a:br>
              <a:rPr lang="en-GB" sz="2400" dirty="0"/>
            </a:br>
            <a:r>
              <a:rPr lang="en-GB" sz="2400" dirty="0"/>
              <a:t/>
            </a:r>
            <a:br>
              <a:rPr lang="en-GB" sz="2400" dirty="0"/>
            </a:br>
            <a:r>
              <a:rPr lang="en-GB" sz="2400" dirty="0"/>
              <a:t/>
            </a:r>
            <a:br>
              <a:rPr lang="en-GB" sz="2400" dirty="0"/>
            </a:br>
            <a:r>
              <a:rPr lang="en-GB" sz="2400" dirty="0"/>
              <a:t/>
            </a:r>
            <a:br>
              <a:rPr lang="en-GB" sz="2400" dirty="0"/>
            </a:br>
            <a:endParaRPr lang="en-GB" sz="2200" dirty="0"/>
          </a:p>
        </p:txBody>
      </p:sp>
    </p:spTree>
    <p:extLst>
      <p:ext uri="{BB962C8B-B14F-4D97-AF65-F5344CB8AC3E}">
        <p14:creationId xmlns:p14="http://schemas.microsoft.com/office/powerpoint/2010/main" val="3336761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8850" y="197476"/>
            <a:ext cx="8596668" cy="1320800"/>
          </a:xfrm>
        </p:spPr>
        <p:txBody>
          <a:bodyPr/>
          <a:lstStyle/>
          <a:p>
            <a:pPr lvl="0"/>
            <a:r>
              <a:rPr lang="en-GB" dirty="0"/>
              <a:t>Program Development Process </a:t>
            </a:r>
            <a:br>
              <a:rPr lang="en-GB" dirty="0"/>
            </a:br>
            <a:endParaRPr lang="en-GB" dirty="0"/>
          </a:p>
        </p:txBody>
      </p:sp>
      <p:sp>
        <p:nvSpPr>
          <p:cNvPr id="3" name="Content Placeholder 2"/>
          <p:cNvSpPr>
            <a:spLocks noGrp="1"/>
          </p:cNvSpPr>
          <p:nvPr>
            <p:ph idx="1"/>
          </p:nvPr>
        </p:nvSpPr>
        <p:spPr>
          <a:xfrm>
            <a:off x="497028" y="1270000"/>
            <a:ext cx="10385619" cy="5311104"/>
          </a:xfrm>
        </p:spPr>
        <p:txBody>
          <a:bodyPr>
            <a:normAutofit/>
          </a:bodyPr>
          <a:lstStyle/>
          <a:p>
            <a:r>
              <a:rPr lang="en-GB" sz="2400" dirty="0"/>
              <a:t>The program development life cycle is a set of steps or phases that are used to develop a program in any programming language. </a:t>
            </a:r>
          </a:p>
          <a:p>
            <a:r>
              <a:rPr lang="en-GB" sz="2400" dirty="0"/>
              <a:t>Generally, program development life cycle contains 6 phases, they are as follows….</a:t>
            </a:r>
          </a:p>
          <a:p>
            <a:pPr marL="800100" lvl="1" indent="-342900">
              <a:buFont typeface="+mj-lt"/>
              <a:buAutoNum type="arabicParenR"/>
            </a:pPr>
            <a:r>
              <a:rPr lang="en-GB" sz="2400" dirty="0"/>
              <a:t>Problem Definition</a:t>
            </a:r>
          </a:p>
          <a:p>
            <a:pPr marL="800100" lvl="1" indent="-342900">
              <a:buFont typeface="+mj-lt"/>
              <a:buAutoNum type="arabicParenR"/>
            </a:pPr>
            <a:r>
              <a:rPr lang="en-GB" sz="2400" dirty="0"/>
              <a:t>Problem Analysis</a:t>
            </a:r>
          </a:p>
          <a:p>
            <a:pPr marL="800100" lvl="1" indent="-342900">
              <a:buFont typeface="+mj-lt"/>
              <a:buAutoNum type="arabicParenR"/>
            </a:pPr>
            <a:r>
              <a:rPr lang="en-GB" sz="2400" dirty="0"/>
              <a:t>Algorithm Development</a:t>
            </a:r>
          </a:p>
          <a:p>
            <a:pPr marL="800100" lvl="1" indent="-342900">
              <a:buFont typeface="+mj-lt"/>
              <a:buAutoNum type="arabicParenR"/>
            </a:pPr>
            <a:r>
              <a:rPr lang="en-GB" sz="2400" dirty="0"/>
              <a:t>Coding &amp; Documentation</a:t>
            </a:r>
          </a:p>
          <a:p>
            <a:pPr marL="800100" lvl="1" indent="-342900">
              <a:buFont typeface="+mj-lt"/>
              <a:buAutoNum type="arabicParenR"/>
            </a:pPr>
            <a:r>
              <a:rPr lang="en-GB" sz="2400" dirty="0"/>
              <a:t>Testing &amp; Debugging</a:t>
            </a:r>
          </a:p>
          <a:p>
            <a:pPr marL="800100" lvl="1" indent="-342900">
              <a:buFont typeface="+mj-lt"/>
              <a:buAutoNum type="arabicParenR"/>
            </a:pPr>
            <a:r>
              <a:rPr lang="en-GB" sz="2400" dirty="0"/>
              <a:t>Maintenance</a:t>
            </a:r>
          </a:p>
          <a:p>
            <a:endParaRPr lang="en-GB" dirty="0"/>
          </a:p>
        </p:txBody>
      </p:sp>
    </p:spTree>
    <p:extLst>
      <p:ext uri="{BB962C8B-B14F-4D97-AF65-F5344CB8AC3E}">
        <p14:creationId xmlns:p14="http://schemas.microsoft.com/office/powerpoint/2010/main" val="260484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8850" y="0"/>
            <a:ext cx="8596668" cy="665409"/>
          </a:xfrm>
        </p:spPr>
        <p:txBody>
          <a:bodyPr>
            <a:normAutofit fontScale="90000"/>
          </a:bodyPr>
          <a:lstStyle/>
          <a:p>
            <a:pPr lvl="0"/>
            <a:r>
              <a:rPr lang="en-GB" sz="3100" dirty="0"/>
              <a:t>Program Development Process </a:t>
            </a:r>
            <a:r>
              <a:rPr lang="en-GB" dirty="0"/>
              <a:t/>
            </a:r>
            <a:br>
              <a:rPr lang="en-GB" dirty="0"/>
            </a:br>
            <a:endParaRPr lang="en-GB" dirty="0"/>
          </a:p>
        </p:txBody>
      </p:sp>
      <p:sp>
        <p:nvSpPr>
          <p:cNvPr id="3" name="Content Placeholder 2"/>
          <p:cNvSpPr>
            <a:spLocks noGrp="1"/>
          </p:cNvSpPr>
          <p:nvPr>
            <p:ph idx="1"/>
          </p:nvPr>
        </p:nvSpPr>
        <p:spPr>
          <a:xfrm>
            <a:off x="257577" y="450761"/>
            <a:ext cx="11629623" cy="6181860"/>
          </a:xfrm>
        </p:spPr>
        <p:txBody>
          <a:bodyPr>
            <a:noAutofit/>
          </a:bodyPr>
          <a:lstStyle/>
          <a:p>
            <a:pPr marL="0" indent="0">
              <a:buNone/>
            </a:pPr>
            <a:r>
              <a:rPr lang="en-GB" sz="1400" b="1" dirty="0">
                <a:solidFill>
                  <a:srgbClr val="00B050"/>
                </a:solidFill>
              </a:rPr>
              <a:t>1. Problem Definition</a:t>
            </a:r>
          </a:p>
          <a:p>
            <a:r>
              <a:rPr lang="en-GB" sz="1400" dirty="0"/>
              <a:t>In this phase, problem statement is defined and the boundaries of the problem. In this phase we need to understand the problem statement, what is our requirement, what should be the output of the problem solution. These are defined in this first phase of the program development life cycle.</a:t>
            </a:r>
          </a:p>
          <a:p>
            <a:pPr marL="0" indent="0">
              <a:buNone/>
            </a:pPr>
            <a:r>
              <a:rPr lang="en-GB" sz="1400" b="1" dirty="0">
                <a:solidFill>
                  <a:srgbClr val="00B050"/>
                </a:solidFill>
              </a:rPr>
              <a:t>2. Problem Analysis</a:t>
            </a:r>
          </a:p>
          <a:p>
            <a:r>
              <a:rPr lang="en-GB" sz="1400" dirty="0"/>
              <a:t>In phase 2, we determine the requirements like variables, functions, etc. to solve the problem. That means we gather the required resources to solve the problem defined in the problem definition phase. We also determine the bounds of the solution.</a:t>
            </a:r>
          </a:p>
          <a:p>
            <a:pPr marL="0" indent="0">
              <a:buNone/>
            </a:pPr>
            <a:r>
              <a:rPr lang="en-GB" sz="1400" b="1" dirty="0">
                <a:solidFill>
                  <a:srgbClr val="00B050"/>
                </a:solidFill>
              </a:rPr>
              <a:t>3. Algorithm Development</a:t>
            </a:r>
          </a:p>
          <a:p>
            <a:r>
              <a:rPr lang="en-GB" sz="1400" dirty="0"/>
              <a:t>During this phase, we develop a step by step procedure to solve the problem using the specification given in the previous phase. This phase is very important for program development. That means we write the solution in step by step statements.</a:t>
            </a:r>
          </a:p>
          <a:p>
            <a:pPr marL="0" indent="0">
              <a:buNone/>
            </a:pPr>
            <a:r>
              <a:rPr lang="en-GB" sz="1400" b="1" dirty="0">
                <a:solidFill>
                  <a:srgbClr val="00B050"/>
                </a:solidFill>
              </a:rPr>
              <a:t>4. Coding &amp; Documentation</a:t>
            </a:r>
          </a:p>
          <a:p>
            <a:r>
              <a:rPr lang="en-GB" sz="1400" dirty="0"/>
              <a:t>This phase uses a programming language to write or implement actual programming instructions for the steps defined in the previous phase. In this phase, we construct actual program. That means we write the program to solve the given problem using programming languages like C, C++, Java etc.,</a:t>
            </a:r>
          </a:p>
          <a:p>
            <a:pPr marL="0" indent="0">
              <a:buNone/>
            </a:pPr>
            <a:r>
              <a:rPr lang="en-GB" sz="1400" b="1" dirty="0">
                <a:solidFill>
                  <a:srgbClr val="00B050"/>
                </a:solidFill>
              </a:rPr>
              <a:t>5. Testing &amp; Debugging</a:t>
            </a:r>
          </a:p>
          <a:p>
            <a:r>
              <a:rPr lang="en-GB" sz="1400" dirty="0"/>
              <a:t>During this phase, we check whether the code written in previous step is solving the specified problem or not. That means we test the program whether it is solving the problem for various input data values or not. We also test that whether it is providing the desired output or not.</a:t>
            </a:r>
          </a:p>
          <a:p>
            <a:pPr marL="0" indent="0">
              <a:buNone/>
            </a:pPr>
            <a:r>
              <a:rPr lang="en-GB" sz="1400" b="1" dirty="0">
                <a:solidFill>
                  <a:srgbClr val="00B050"/>
                </a:solidFill>
              </a:rPr>
              <a:t>6. Maintenance</a:t>
            </a:r>
          </a:p>
          <a:p>
            <a:r>
              <a:rPr lang="en-GB" sz="1400" dirty="0"/>
              <a:t>During this phase, the program is actively used by the users. If any enhancements found in this phase, all the phases are to be repeated again to make the enhancements. That means in this phase, the solution (program) is used by the end user. If the user encounters any problem or wants any enhancement, then we need to repeat all the phases from the starting, so that the encountered problem is solved or enhancement is added.</a:t>
            </a:r>
          </a:p>
          <a:p>
            <a:endParaRPr lang="en-GB" sz="1400" dirty="0"/>
          </a:p>
        </p:txBody>
      </p:sp>
    </p:spTree>
    <p:extLst>
      <p:ext uri="{BB962C8B-B14F-4D97-AF65-F5344CB8AC3E}">
        <p14:creationId xmlns:p14="http://schemas.microsoft.com/office/powerpoint/2010/main" val="2911867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695" y="0"/>
            <a:ext cx="8531060" cy="682580"/>
          </a:xfrm>
        </p:spPr>
        <p:txBody>
          <a:bodyPr/>
          <a:lstStyle/>
          <a:p>
            <a:r>
              <a:rPr lang="en-GB" dirty="0"/>
              <a:t>Program Development Process</a:t>
            </a:r>
          </a:p>
        </p:txBody>
      </p:sp>
      <p:pic>
        <p:nvPicPr>
          <p:cNvPr id="1026" name="Picture 2" descr="program development,program development life cycl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93950" y="569213"/>
            <a:ext cx="7688687" cy="6288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0779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98612"/>
            <a:ext cx="8596668" cy="909918"/>
          </a:xfrm>
        </p:spPr>
        <p:txBody>
          <a:bodyPr>
            <a:normAutofit fontScale="90000"/>
          </a:bodyPr>
          <a:lstStyle/>
          <a:p>
            <a:r>
              <a:rPr lang="en-GB" dirty="0"/>
              <a:t>Design Strategies</a:t>
            </a:r>
            <a:br>
              <a:rPr lang="en-GB" dirty="0"/>
            </a:br>
            <a:endParaRPr lang="en-GB" dirty="0"/>
          </a:p>
        </p:txBody>
      </p:sp>
      <p:sp>
        <p:nvSpPr>
          <p:cNvPr id="3" name="Content Placeholder 2"/>
          <p:cNvSpPr>
            <a:spLocks noGrp="1"/>
          </p:cNvSpPr>
          <p:nvPr>
            <p:ph idx="1"/>
          </p:nvPr>
        </p:nvSpPr>
        <p:spPr>
          <a:xfrm>
            <a:off x="677333" y="685801"/>
            <a:ext cx="10712325" cy="5889812"/>
          </a:xfrm>
        </p:spPr>
        <p:txBody>
          <a:bodyPr/>
          <a:lstStyle/>
          <a:p>
            <a:pPr marL="0" lvl="0" indent="0">
              <a:buNone/>
            </a:pPr>
            <a:r>
              <a:rPr lang="en-GB" dirty="0">
                <a:solidFill>
                  <a:srgbClr val="FF0000"/>
                </a:solidFill>
              </a:rPr>
              <a:t>Top-Down Strategy</a:t>
            </a:r>
          </a:p>
          <a:p>
            <a:r>
              <a:rPr lang="en-GB" dirty="0"/>
              <a:t>The top-down strategy uses the modular approach to develop the design of a system. </a:t>
            </a:r>
          </a:p>
          <a:p>
            <a:r>
              <a:rPr lang="en-GB" dirty="0"/>
              <a:t>It is called so because it starts from the top or the highest-level module and moves towards the lowest level modules.</a:t>
            </a:r>
          </a:p>
          <a:p>
            <a:r>
              <a:rPr lang="en-GB" dirty="0"/>
              <a:t>In this technique, the highest-level module or main module for developing the software is identified. </a:t>
            </a:r>
          </a:p>
          <a:p>
            <a:r>
              <a:rPr lang="en-GB" dirty="0"/>
              <a:t>The main module is divided into several smaller and simpler </a:t>
            </a:r>
            <a:r>
              <a:rPr lang="en-GB" dirty="0" err="1"/>
              <a:t>submodules</a:t>
            </a:r>
            <a:r>
              <a:rPr lang="en-GB" dirty="0"/>
              <a:t> or segments based on the task performed by each module. Then, each </a:t>
            </a:r>
            <a:r>
              <a:rPr lang="en-GB" dirty="0" err="1"/>
              <a:t>submodule</a:t>
            </a:r>
            <a:r>
              <a:rPr lang="en-GB" dirty="0"/>
              <a:t> is further subdivided into several </a:t>
            </a:r>
            <a:r>
              <a:rPr lang="en-GB" dirty="0" err="1"/>
              <a:t>submodules</a:t>
            </a:r>
            <a:r>
              <a:rPr lang="en-GB" dirty="0"/>
              <a:t> of next lower level. This process of dividing each module into several </a:t>
            </a:r>
            <a:r>
              <a:rPr lang="en-GB" dirty="0" err="1"/>
              <a:t>submodules</a:t>
            </a:r>
            <a:r>
              <a:rPr lang="en-GB" dirty="0"/>
              <a:t> continues until the lowest level modules, which cannot be further subdivided, are not identified.</a:t>
            </a:r>
          </a:p>
          <a:p>
            <a:endParaRPr lang="en-GB" dirty="0"/>
          </a:p>
        </p:txBody>
      </p:sp>
      <p:pic>
        <p:nvPicPr>
          <p:cNvPr id="4" name="Picture 3" descr="Top Down"/>
          <p:cNvPicPr/>
          <p:nvPr/>
        </p:nvPicPr>
        <p:blipFill>
          <a:blip r:embed="rId2">
            <a:extLst>
              <a:ext uri="{28A0092B-C50C-407E-A947-70E740481C1C}">
                <a14:useLocalDpi xmlns:a14="http://schemas.microsoft.com/office/drawing/2010/main" val="0"/>
              </a:ext>
            </a:extLst>
          </a:blip>
          <a:srcRect/>
          <a:stretch>
            <a:fillRect/>
          </a:stretch>
        </p:blipFill>
        <p:spPr bwMode="auto">
          <a:xfrm>
            <a:off x="3308387" y="4141694"/>
            <a:ext cx="5965613" cy="2716305"/>
          </a:xfrm>
          <a:prstGeom prst="rect">
            <a:avLst/>
          </a:prstGeom>
          <a:noFill/>
          <a:ln>
            <a:noFill/>
          </a:ln>
        </p:spPr>
      </p:pic>
    </p:spTree>
    <p:extLst>
      <p:ext uri="{BB962C8B-B14F-4D97-AF65-F5344CB8AC3E}">
        <p14:creationId xmlns:p14="http://schemas.microsoft.com/office/powerpoint/2010/main" val="3153773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605" y="0"/>
            <a:ext cx="8596668" cy="658906"/>
          </a:xfrm>
        </p:spPr>
        <p:txBody>
          <a:bodyPr/>
          <a:lstStyle/>
          <a:p>
            <a:r>
              <a:rPr lang="en-GB" dirty="0"/>
              <a:t>Design Strategies </a:t>
            </a:r>
            <a:r>
              <a:rPr lang="en-GB" i="1" dirty="0" err="1"/>
              <a:t>cont</a:t>
            </a:r>
            <a:r>
              <a:rPr lang="en-GB" i="1" dirty="0"/>
              <a:t>…..</a:t>
            </a:r>
          </a:p>
        </p:txBody>
      </p:sp>
      <p:sp>
        <p:nvSpPr>
          <p:cNvPr id="3" name="Content Placeholder 2"/>
          <p:cNvSpPr>
            <a:spLocks noGrp="1"/>
          </p:cNvSpPr>
          <p:nvPr>
            <p:ph idx="1"/>
          </p:nvPr>
        </p:nvSpPr>
        <p:spPr>
          <a:xfrm>
            <a:off x="529416" y="658906"/>
            <a:ext cx="10793008" cy="6199094"/>
          </a:xfrm>
        </p:spPr>
        <p:txBody>
          <a:bodyPr>
            <a:normAutofit/>
          </a:bodyPr>
          <a:lstStyle/>
          <a:p>
            <a:pPr marL="0" lvl="0" indent="0">
              <a:buNone/>
            </a:pPr>
            <a:r>
              <a:rPr lang="en-GB" dirty="0">
                <a:solidFill>
                  <a:srgbClr val="FF0000"/>
                </a:solidFill>
              </a:rPr>
              <a:t>Bottom-Up Strategy</a:t>
            </a:r>
          </a:p>
          <a:p>
            <a:r>
              <a:rPr lang="en-GB" dirty="0"/>
              <a:t>Bottom-Up Strategy follows the </a:t>
            </a:r>
            <a:r>
              <a:rPr lang="en-GB" dirty="0">
                <a:solidFill>
                  <a:srgbClr val="FF0000"/>
                </a:solidFill>
              </a:rPr>
              <a:t>modular approach </a:t>
            </a:r>
            <a:r>
              <a:rPr lang="en-GB" dirty="0"/>
              <a:t>to develop the design of the system. </a:t>
            </a:r>
          </a:p>
          <a:p>
            <a:r>
              <a:rPr lang="en-GB" dirty="0"/>
              <a:t>It is called so because it starts from the bottom or the most basic level modules and moves towards the highest level modules.</a:t>
            </a:r>
          </a:p>
          <a:p>
            <a:r>
              <a:rPr lang="en-GB" dirty="0"/>
              <a:t>In this technique, The modules at the </a:t>
            </a:r>
            <a:r>
              <a:rPr lang="en-GB" dirty="0">
                <a:solidFill>
                  <a:srgbClr val="FF0000"/>
                </a:solidFill>
              </a:rPr>
              <a:t>most basic or the lowest level </a:t>
            </a:r>
            <a:r>
              <a:rPr lang="en-GB" dirty="0"/>
              <a:t>are identified.</a:t>
            </a:r>
          </a:p>
          <a:p>
            <a:pPr lvl="0"/>
            <a:r>
              <a:rPr lang="en-GB" dirty="0"/>
              <a:t>These modules are then </a:t>
            </a:r>
            <a:r>
              <a:rPr lang="en-GB" dirty="0">
                <a:solidFill>
                  <a:srgbClr val="FF0000"/>
                </a:solidFill>
              </a:rPr>
              <a:t>grouped together based </a:t>
            </a:r>
            <a:r>
              <a:rPr lang="en-GB" dirty="0"/>
              <a:t>on the function performed by each module to form the next higher-level modules.</a:t>
            </a:r>
          </a:p>
          <a:p>
            <a:pPr lvl="0"/>
            <a:r>
              <a:rPr lang="en-GB" dirty="0"/>
              <a:t>Then, these modules are further combined to form the next higher-level modules.</a:t>
            </a:r>
          </a:p>
          <a:p>
            <a:pPr lvl="0"/>
            <a:r>
              <a:rPr lang="en-GB" dirty="0"/>
              <a:t>This process of grouping several simpler modules to form higher level modules continues until the main module of system development process is achieved.</a:t>
            </a:r>
          </a:p>
          <a:p>
            <a:endParaRPr lang="en-GB" dirty="0"/>
          </a:p>
        </p:txBody>
      </p:sp>
      <p:pic>
        <p:nvPicPr>
          <p:cNvPr id="4" name="Picture 3" descr="Bottom-Up"/>
          <p:cNvPicPr/>
          <p:nvPr/>
        </p:nvPicPr>
        <p:blipFill>
          <a:blip r:embed="rId2">
            <a:extLst>
              <a:ext uri="{28A0092B-C50C-407E-A947-70E740481C1C}">
                <a14:useLocalDpi xmlns:a14="http://schemas.microsoft.com/office/drawing/2010/main" val="0"/>
              </a:ext>
            </a:extLst>
          </a:blip>
          <a:srcRect/>
          <a:stretch>
            <a:fillRect/>
          </a:stretch>
        </p:blipFill>
        <p:spPr bwMode="auto">
          <a:xfrm>
            <a:off x="3092824" y="4450977"/>
            <a:ext cx="5567081" cy="2254718"/>
          </a:xfrm>
          <a:prstGeom prst="rect">
            <a:avLst/>
          </a:prstGeom>
          <a:noFill/>
          <a:ln>
            <a:noFill/>
          </a:ln>
        </p:spPr>
      </p:pic>
    </p:spTree>
    <p:extLst>
      <p:ext uri="{BB962C8B-B14F-4D97-AF65-F5344CB8AC3E}">
        <p14:creationId xmlns:p14="http://schemas.microsoft.com/office/powerpoint/2010/main" val="46152019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2817</TotalTime>
  <Words>1737</Words>
  <Application>Microsoft Office PowerPoint</Application>
  <PresentationFormat>Custom</PresentationFormat>
  <Paragraphs>218</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Facet</vt:lpstr>
      <vt:lpstr>SCS101 LECTURE 2 </vt:lpstr>
      <vt:lpstr>PROGRAMMING ERRORS/BUGS </vt:lpstr>
      <vt:lpstr>Programming Language Generations   </vt:lpstr>
      <vt:lpstr>Integrated Development Environment (IDE)  </vt:lpstr>
      <vt:lpstr>Program Development Process  </vt:lpstr>
      <vt:lpstr>Program Development Process  </vt:lpstr>
      <vt:lpstr>Program Development Process</vt:lpstr>
      <vt:lpstr>Design Strategies </vt:lpstr>
      <vt:lpstr>Design Strategies cont…..</vt:lpstr>
      <vt:lpstr>PROGRAM TRANSLATION </vt:lpstr>
      <vt:lpstr>C-program development process</vt:lpstr>
      <vt:lpstr>Cont: </vt:lpstr>
      <vt:lpstr>Cont.</vt:lpstr>
      <vt:lpstr>EVOLUTION OF PROGRAMMING LANGUAGE AND TECHNIQUES OF PROGRAMMING </vt:lpstr>
      <vt:lpstr>CHARACTERISTICS/FEATURES OF PROGRAMMING LANGUAGES </vt:lpstr>
      <vt:lpstr>ALGORITHM </vt:lpstr>
      <vt:lpstr>Program design Tools.</vt:lpstr>
      <vt:lpstr>1. Pseudocode- </vt:lpstr>
      <vt:lpstr>Cont. </vt:lpstr>
      <vt:lpstr>EXAMPLE 1</vt:lpstr>
      <vt:lpstr>Example 2:  </vt:lpstr>
      <vt:lpstr>Example 3:  </vt:lpstr>
      <vt:lpstr>Example 4:  </vt:lpstr>
      <vt:lpstr>Example 5: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SCS101 LECTURE 2</dc:title>
  <dc:creator>Gachago</dc:creator>
  <cp:lastModifiedBy>Windows User</cp:lastModifiedBy>
  <cp:revision>11</cp:revision>
  <dcterms:created xsi:type="dcterms:W3CDTF">2020-09-21T10:19:56Z</dcterms:created>
  <dcterms:modified xsi:type="dcterms:W3CDTF">2021-09-25T05:50:02Z</dcterms:modified>
</cp:coreProperties>
</file>