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66" r:id="rId2"/>
    <p:sldId id="267" r:id="rId3"/>
    <p:sldId id="264" r:id="rId4"/>
    <p:sldId id="273" r:id="rId5"/>
    <p:sldId id="259" r:id="rId6"/>
    <p:sldId id="265" r:id="rId7"/>
    <p:sldId id="262" r:id="rId8"/>
    <p:sldId id="275" r:id="rId9"/>
    <p:sldId id="274" r:id="rId10"/>
    <p:sldId id="263" r:id="rId11"/>
    <p:sldId id="276" r:id="rId12"/>
    <p:sldId id="256" r:id="rId13"/>
    <p:sldId id="260" r:id="rId14"/>
    <p:sldId id="258" r:id="rId15"/>
    <p:sldId id="25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7561FC"/>
    <a:srgbClr val="46B1E1"/>
    <a:srgbClr val="A02B93"/>
    <a:srgbClr val="1F2333"/>
    <a:srgbClr val="4E7D92"/>
    <a:srgbClr val="D86E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815514-2D42-4EC4-93ED-5B4A1FC172FB}" v="699" dt="2025-08-31T08:08:52.4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92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233DE-E48C-4B2F-8D60-A9A5978C001E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99344B-EC54-4566-8222-31FA83C90910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557250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 GENERATION : implémentée mais pas utilisée (débranchée du </a:t>
            </a:r>
            <a:r>
              <a:rPr lang="fr-CH" dirty="0" err="1"/>
              <a:t>front-end</a:t>
            </a:r>
            <a:r>
              <a:rPr lang="fr-CH" dirty="0"/>
              <a:t>: pas appelée)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7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249569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1A3C-6F64-FEFC-04AF-4C9047A87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817A2E4-FE34-AFE7-6447-78B734F61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48B18A-66EB-CF3D-EE61-EE41AC1F3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 GENERATION : implémentée mais pas utilisée (débranchée du </a:t>
            </a:r>
            <a:r>
              <a:rPr lang="fr-CH" dirty="0" err="1"/>
              <a:t>front-end</a:t>
            </a:r>
            <a:r>
              <a:rPr lang="fr-CH" dirty="0"/>
              <a:t>: pas appelée)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A9CCC3E-9A12-2C1E-397F-AD1D4BC0C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8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5227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F708-CA14-3DD4-DCEB-4C2BC2871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28C0EFE-9E6A-C46D-6F1E-9EB2EE2F9D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CB5FD86-DABE-3C11-F228-0390201EF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Log GENERATION : implémentée mais pas utilisée (débranchée du </a:t>
            </a:r>
            <a:r>
              <a:rPr lang="fr-CH" dirty="0" err="1"/>
              <a:t>front-end</a:t>
            </a:r>
            <a:r>
              <a:rPr lang="fr-CH" dirty="0"/>
              <a:t>: pas appelée)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47CDC4A-2600-DA3F-AFEB-E56B12EB69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99344B-EC54-4566-8222-31FA83C90910}" type="slidenum">
              <a:rPr lang="fr-CH" smtClean="0"/>
              <a:t>9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114754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259F05-CD51-23A5-1114-7E6C5F528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F4B6FB-81E5-9CE0-D768-AF117100AD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35E96C-8E67-195E-A987-AD21C9882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756113-C289-D3A5-8170-B5124B1D7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D74B676-6C29-D5CB-4E96-006FE6AEB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59912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4FAA5A-7E65-B080-1EA0-287BD805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DBD370B-6626-99CC-E8D7-ED060C6FB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EE542-EE51-CE04-ACE7-303BB51CC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1731AB-3BA8-0C6A-AB73-999817B80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E177D-773C-924E-A66F-075838448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32642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D44F161-69C5-0BF8-8FC0-65D47B551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34AB33-2BEE-19BB-6718-53BABD12F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D2BDF1-D08E-0543-AFB8-F552F95A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319F00-F652-B7DF-D8E0-723974C4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F5DF17-02F4-285F-CAA1-3D548BE4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6029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E9BD33-FD48-446D-4A8F-CEFCE41BB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A6130-8064-C3FD-2390-033E03ADC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DA09FCD-3137-27ED-C0B3-54811175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35D16D-FFCE-67BF-000B-E9CEF069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EFDFF3-02EE-BB1B-E65A-7719780A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171862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27FEE7-E038-649C-DCB6-2099ADF3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EC7B64-B6E4-60DE-1D7E-EE1A36B505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F3FC43-BE7E-1F16-9190-54CBF6F55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513B14-8AFC-0988-F7BE-867EB7C0C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44F1B3-1C98-8ED7-72F6-F3C8AF0B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4980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E83A58-2334-0688-8747-0255EA24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BED10B-653D-715F-0C86-9404949C8C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F766B9E-012D-3217-E2FE-647F00FA7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A534F1-EFC2-4B47-D692-82B810AA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5BDDDC8-4200-1812-C2E0-DE811671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5CB62D6-ADA2-C003-5309-CFBEA63CC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949792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EB2CAC-ACCF-4E54-25A7-14C4489B2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8BB7689-20A4-2C1F-885A-EDC49B45A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F90B4A-8D64-EA6E-01B5-771221FC3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61F126A-0060-D0B0-2A59-29575D0289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C97FEAE-0823-55A3-1A90-B9CB3D8A4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9E49F7-6FD0-DFB5-47D8-DB5B6E19C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354F1B1-BFE6-70B4-EF00-D38AD16A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7CA245-EAE3-9542-BF13-C1C1FE09F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457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D4703-43D2-0A49-B047-6DA843B1E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2E50081-332E-3B51-3917-FFF7C680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069AFA4-448F-B11A-87C6-826657400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D04F20D-D4DE-2752-FEA4-00B6D1BAC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9089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0EB62E4-8A8C-A7CA-AD0C-172B2E13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514802E-D3F6-98BF-BBA9-8B501F41A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2BC9F42-D6B6-0C37-6769-AC1415B9D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071291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718AB1-E027-9B42-8985-A401FBA8B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168DD74-EFC4-40D8-C5C4-FC0C35478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139FB2F-1166-D18C-0622-9E9317078D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F2311D1-0BF5-D156-4F1A-49C9BB5D1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C5A3225-EAAB-E700-C602-2C7B87A43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F1CF72-689D-0DF0-3E3E-EBE9B842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811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A0AEF-B409-C2FE-279F-606329496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E70CD14-9117-A0FF-6F6B-CEDBE8D8F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490CF08-BE51-A378-B59A-F9F6059280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EF8AFF-507C-E58E-3BBA-C2B1A9091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458455-2A70-8015-ADE9-23A1C469AF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6FE4C1-ED9F-8CCD-292F-01271800A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6549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85D013F-6000-25A9-54AC-9449278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6E50C5A-DBD9-91A1-E34E-70C21C59D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468BF9-E404-D57A-F2D4-6615078398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7AAEC-E927-4236-8A07-DB7D0A4BD517}" type="datetimeFigureOut">
              <a:rPr lang="fr-CH" smtClean="0"/>
              <a:t>01.09.2025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B4C3D8-B909-0279-18E9-04B3D967C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415617-3530-3A01-E9CA-F4606939F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491078-5841-4E1A-A7F8-AC0DBF43CA8B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52540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F9316D-E373-68CF-146B-69B25094A9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0688" y="238896"/>
            <a:ext cx="10458595" cy="6380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u="sng" dirty="0">
                <a:latin typeface="Arial" panose="020B0604020202020204" pitchFamily="34" charset="0"/>
              </a:rPr>
              <a:t>Pédagogie / didactique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Apprentissage par traçage mental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le “défi” demande à l’élève de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prédire les valeurs finales des variables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ce qui entraîne l’exécution mentale et sollicite la compréhension réelle du flux. La vérification est immédiate (tableau vert/rouge, solution révélable) et fiable (basée sur exécution Python).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Dualité code ⇄ schéma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: chaque code dans l’éditeur est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converti en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flowchart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fr-FR" altLang="fr-F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Mermaid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synchronisé, ce qui rend visibles conditions, boucles, fonctions et enchaînements (modèle mental explicite).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Génération &amp; couverture du curriculum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Génération contrôlée par l’élève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(types, nombre de variables, boucles, if/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elif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else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fonctions, builtins) avec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contraintes minimales calculées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(lignes/variables) pour rester cohérent avec les choix.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Générateur qui </a:t>
            </a:r>
            <a:r>
              <a:rPr kumimoji="0" lang="fr-FR" altLang="fr-F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 noms, littéraux et structures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fonctions nommées, etc.) pour multiplier les cas sans tomber dans le </a:t>
            </a:r>
            <a:r>
              <a:rPr kumimoji="0" lang="fr-FR" altLang="fr-F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</a:t>
            </a:r>
            <a:r>
              <a:rPr kumimoji="0" lang="fr-FR" altLang="fr-F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Expérience utilisateur apprenant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Aller-retour code ↔ diagramme</a:t>
            </a:r>
            <a:r>
              <a:rPr lang="fr-FR" altLang="fr-FR" sz="1800" dirty="0">
                <a:latin typeface="Arial" panose="020B0604020202020204" pitchFamily="34" charset="0"/>
              </a:rPr>
              <a:t> (rendu </a:t>
            </a:r>
            <a:r>
              <a:rPr lang="fr-FR" altLang="fr-FR" sz="1800" dirty="0" err="1">
                <a:latin typeface="Arial" panose="020B0604020202020204" pitchFamily="34" charset="0"/>
              </a:rPr>
              <a:t>Mermaid</a:t>
            </a:r>
            <a:r>
              <a:rPr lang="fr-FR" altLang="fr-FR" sz="1800" dirty="0">
                <a:latin typeface="Arial" panose="020B0604020202020204" pitchFamily="34" charset="0"/>
              </a:rPr>
              <a:t> instantané), UI qui </a:t>
            </a:r>
            <a:r>
              <a:rPr lang="fr-FR" altLang="fr-FR" sz="1800" b="1" dirty="0">
                <a:latin typeface="Arial" panose="020B0604020202020204" pitchFamily="34" charset="0"/>
              </a:rPr>
              <a:t>suggère</a:t>
            </a:r>
            <a:r>
              <a:rPr lang="fr-FR" altLang="fr-FR" sz="1800" dirty="0">
                <a:latin typeface="Arial" panose="020B0604020202020204" pitchFamily="34" charset="0"/>
              </a:rPr>
              <a:t> les options cohérentes (ex. </a:t>
            </a:r>
            <a:r>
              <a:rPr lang="fr-FR" altLang="fr-FR" sz="1800" dirty="0" err="1">
                <a:latin typeface="Arial" panose="020B0604020202020204" pitchFamily="34" charset="0"/>
              </a:rPr>
              <a:t>slicing</a:t>
            </a:r>
            <a:r>
              <a:rPr lang="fr-FR" altLang="fr-FR" sz="1800" dirty="0">
                <a:latin typeface="Arial" panose="020B0604020202020204" pitchFamily="34" charset="0"/>
              </a:rPr>
              <a:t> ⇒ suggère </a:t>
            </a:r>
            <a:r>
              <a:rPr lang="fr-FR" altLang="fr-FR" sz="1800" dirty="0" err="1">
                <a:latin typeface="Arial" panose="020B0604020202020204" pitchFamily="34" charset="0"/>
              </a:rPr>
              <a:t>str</a:t>
            </a:r>
            <a:r>
              <a:rPr lang="fr-FR" altLang="fr-FR" sz="1800" dirty="0">
                <a:latin typeface="Arial" panose="020B0604020202020204" pitchFamily="34" charset="0"/>
              </a:rPr>
              <a:t>/</a:t>
            </a:r>
            <a:r>
              <a:rPr lang="fr-FR" altLang="fr-FR" sz="1800" dirty="0" err="1">
                <a:latin typeface="Arial" panose="020B0604020202020204" pitchFamily="34" charset="0"/>
              </a:rPr>
              <a:t>list</a:t>
            </a:r>
            <a:r>
              <a:rPr lang="fr-FR" altLang="fr-FR" sz="1800" dirty="0">
                <a:latin typeface="Arial" panose="020B0604020202020204" pitchFamily="34" charset="0"/>
              </a:rPr>
              <a:t>, opérateurs logiques ⇒ suggère </a:t>
            </a:r>
            <a:r>
              <a:rPr lang="fr-FR" altLang="fr-FR" sz="1800" dirty="0" err="1">
                <a:latin typeface="Arial" panose="020B0604020202020204" pitchFamily="34" charset="0"/>
              </a:rPr>
              <a:t>bool</a:t>
            </a:r>
            <a:r>
              <a:rPr lang="fr-FR" altLang="fr-FR" sz="1800" dirty="0">
                <a:latin typeface="Arial" panose="020B0604020202020204" pitchFamily="34" charset="0"/>
              </a:rPr>
              <a:t>) et adapte automatiquement les minima de lignes/variables.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Feedback actionnable</a:t>
            </a:r>
            <a:r>
              <a:rPr lang="fr-FR" altLang="fr-FR" sz="1800" dirty="0">
                <a:latin typeface="Arial" panose="020B0604020202020204" pitchFamily="34" charset="0"/>
              </a:rPr>
              <a:t> : vérification détaillée, puis bouton </a:t>
            </a:r>
            <a:r>
              <a:rPr lang="fr-FR" altLang="fr-FR" sz="1800" b="1" dirty="0">
                <a:latin typeface="Arial" panose="020B0604020202020204" pitchFamily="34" charset="0"/>
              </a:rPr>
              <a:t>“Révéler la solution”</a:t>
            </a:r>
            <a:r>
              <a:rPr lang="fr-FR" altLang="fr-FR" sz="1800" dirty="0">
                <a:latin typeface="Arial" panose="020B0604020202020204" pitchFamily="34" charset="0"/>
              </a:rPr>
              <a:t> qui recopie les bonnes valeurs dans les champs — très direct pour lever les incompréhensions. </a:t>
            </a:r>
          </a:p>
        </p:txBody>
      </p:sp>
    </p:spTree>
    <p:extLst>
      <p:ext uri="{BB962C8B-B14F-4D97-AF65-F5344CB8AC3E}">
        <p14:creationId xmlns:p14="http://schemas.microsoft.com/office/powerpoint/2010/main" val="1385243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itre 1">
            <a:extLst>
              <a:ext uri="{FF2B5EF4-FFF2-40B4-BE49-F238E27FC236}">
                <a16:creationId xmlns:a16="http://schemas.microsoft.com/office/drawing/2014/main" id="{20739A40-EE6A-2633-B987-964E101BB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491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Événements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de </a:t>
            </a:r>
            <a:r>
              <a:rPr lang="en-US" sz="40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journalisation</a:t>
            </a: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C353BD89-0D5F-9B51-B463-ED4D226E5E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8213246"/>
              </p:ext>
            </p:extLst>
          </p:nvPr>
        </p:nvGraphicFramePr>
        <p:xfrm>
          <a:off x="0" y="877239"/>
          <a:ext cx="12191998" cy="5980765"/>
        </p:xfrm>
        <a:graphic>
          <a:graphicData uri="http://schemas.openxmlformats.org/drawingml/2006/table">
            <a:tbl>
              <a:tblPr firstRow="1" bandRow="1"/>
              <a:tblGrid>
                <a:gridCol w="1931132">
                  <a:extLst>
                    <a:ext uri="{9D8B030D-6E8A-4147-A177-3AD203B41FA5}">
                      <a16:colId xmlns:a16="http://schemas.microsoft.com/office/drawing/2014/main" val="3031426314"/>
                    </a:ext>
                  </a:extLst>
                </a:gridCol>
                <a:gridCol w="2361427">
                  <a:extLst>
                    <a:ext uri="{9D8B030D-6E8A-4147-A177-3AD203B41FA5}">
                      <a16:colId xmlns:a16="http://schemas.microsoft.com/office/drawing/2014/main" val="2644449353"/>
                    </a:ext>
                  </a:extLst>
                </a:gridCol>
                <a:gridCol w="1695559">
                  <a:extLst>
                    <a:ext uri="{9D8B030D-6E8A-4147-A177-3AD203B41FA5}">
                      <a16:colId xmlns:a16="http://schemas.microsoft.com/office/drawing/2014/main" val="904276142"/>
                    </a:ext>
                  </a:extLst>
                </a:gridCol>
                <a:gridCol w="1905986">
                  <a:extLst>
                    <a:ext uri="{9D8B030D-6E8A-4147-A177-3AD203B41FA5}">
                      <a16:colId xmlns:a16="http://schemas.microsoft.com/office/drawing/2014/main" val="3347652575"/>
                    </a:ext>
                  </a:extLst>
                </a:gridCol>
                <a:gridCol w="1343551">
                  <a:extLst>
                    <a:ext uri="{9D8B030D-6E8A-4147-A177-3AD203B41FA5}">
                      <a16:colId xmlns:a16="http://schemas.microsoft.com/office/drawing/2014/main" val="3703997154"/>
                    </a:ext>
                  </a:extLst>
                </a:gridCol>
                <a:gridCol w="1561206">
                  <a:extLst>
                    <a:ext uri="{9D8B030D-6E8A-4147-A177-3AD203B41FA5}">
                      <a16:colId xmlns:a16="http://schemas.microsoft.com/office/drawing/2014/main" val="127510364"/>
                    </a:ext>
                  </a:extLst>
                </a:gridCol>
                <a:gridCol w="1393137">
                  <a:extLst>
                    <a:ext uri="{9D8B030D-6E8A-4147-A177-3AD203B41FA5}">
                      <a16:colId xmlns:a16="http://schemas.microsoft.com/office/drawing/2014/main" val="3797592118"/>
                    </a:ext>
                  </a:extLst>
                </a:gridCol>
              </a:tblGrid>
              <a:tr h="56881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Événement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LOG (JS)</a:t>
                      </a:r>
                      <a:b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Route (Flask)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Fonction JS 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Entrées Serveur </a:t>
                      </a:r>
                      <a:b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(JSON depuis JS)</a:t>
                      </a:r>
                      <a:endParaRPr lang="fr-F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Retours Serveur</a:t>
                      </a:r>
                      <a:b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FR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(JSON vers JS)</a:t>
                      </a:r>
                      <a:endParaRPr lang="fr-F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Table(s) </a:t>
                      </a:r>
                      <a:b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Cible(s)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fr-CH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Attributs Insérés en Base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53236"/>
                  </a:ext>
                </a:extLst>
              </a:tr>
              <a:tr h="96862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Générer un Code Aléatoire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GENERATION</a:t>
                      </a:r>
                      <a:b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/log/generation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logGeneratedCode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"code",</a:t>
                      </a:r>
                      <a:b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"difficulty" }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"message"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3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generation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difficulty,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3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7890362"/>
                  </a:ext>
                </a:extLst>
              </a:tr>
              <a:tr h="1193521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Lancer le Diagramme </a:t>
                      </a:r>
                      <a:b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FR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et les défis</a:t>
                      </a:r>
                      <a:endParaRPr lang="fr-FR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FLOWCHART_GENERATION</a:t>
                      </a:r>
                      <a:b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/log/</a:t>
                      </a:r>
                      <a:r>
                        <a:rPr lang="fr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flowchart_generation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logExecutedCode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"code", </a:t>
                      </a:r>
                      <a:b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</a:t>
                      </a:r>
                      <a:r>
                        <a:rPr lang="fr-CH" sz="11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canonical_code</a:t>
                      </a:r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", </a:t>
                      </a:r>
                      <a:b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"difficulty" }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"message", 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"code_id"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58951" marR="58951" marT="29475" marB="29475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code, </a:t>
                      </a:r>
                      <a:br>
                        <a:rPr lang="fr-CH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canonical_code,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difficulty,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980506"/>
                  </a:ext>
                </a:extLst>
              </a:tr>
              <a:tr h="743733"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fr-CH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diagram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code_id,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96B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9726616"/>
                  </a:ext>
                </a:extLst>
              </a:tr>
              <a:tr h="11935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Vérifier les réponses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VERIFY_ANSWERS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/log/verify_answers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logVerifyAnswers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"results",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"code_id"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"message"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verify_answer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code_id,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time_created,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predictions, 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correctness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22682"/>
                  </a:ext>
                </a:extLst>
              </a:tr>
              <a:tr h="74373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Révéler la solution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REVEAL_SOLUTION</a:t>
                      </a:r>
                      <a:b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/log/reveal_solution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logRevealSolution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"code_id"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"message"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reveal_solution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user_id, </a:t>
                      </a:r>
                      <a:b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code_id, </a:t>
                      </a:r>
                      <a:b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timestamp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088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8270969"/>
                  </a:ext>
                </a:extLst>
              </a:tr>
              <a:tr h="56881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Charger un exemple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LOAD_EXAMPLE</a:t>
                      </a:r>
                      <a:b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/log/load_example</a:t>
                      </a:r>
                      <a:endParaRPr lang="en-US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logLoadExample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"example_name"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"status",</a:t>
                      </a:r>
                      <a:b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1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"message" }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3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load_event</a:t>
                      </a:r>
                      <a:endParaRPr lang="fr-CH" sz="11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fr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user_id</a:t>
                      </a:r>
                      <a: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 </a:t>
                      </a:r>
                      <a:b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fr-CH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example_name</a:t>
                      </a:r>
                      <a:r>
                        <a:rPr lang="fr-CH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,</a:t>
                      </a:r>
                      <a:endParaRPr lang="fr-CH" sz="11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140" marR="6140" marT="614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92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92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1182A-87D3-767A-F134-50CF31856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7" name="Espace réservé du contenu 6" descr="Une image contenant texte, diagramme, ligne, Plan&#10;&#10;Le contenu généré par l’IA peut être incorrect.">
            <a:extLst>
              <a:ext uri="{FF2B5EF4-FFF2-40B4-BE49-F238E27FC236}">
                <a16:creationId xmlns:a16="http://schemas.microsoft.com/office/drawing/2014/main" id="{26D7A87F-AD8E-B05E-BDEA-3CD87A60BE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617" y="-2720"/>
            <a:ext cx="11186765" cy="6860720"/>
          </a:xfrm>
        </p:spPr>
      </p:pic>
    </p:spTree>
    <p:extLst>
      <p:ext uri="{BB962C8B-B14F-4D97-AF65-F5344CB8AC3E}">
        <p14:creationId xmlns:p14="http://schemas.microsoft.com/office/powerpoint/2010/main" val="3778268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BB07611A-43DD-9D8D-BF22-C4F5180AB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0" y="0"/>
            <a:ext cx="6112880" cy="6858000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08D44A9F-8388-0820-8786-DC501A51BF6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>
            <a:off x="1636295" y="0"/>
            <a:ext cx="8658359" cy="6449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3591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8570A-C725-3915-AB78-E6D6060E1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493686F2-5A4E-278B-3A7D-D8CF0AA7BDC7}"/>
              </a:ext>
            </a:extLst>
          </p:cNvPr>
          <p:cNvGrpSpPr/>
          <p:nvPr/>
        </p:nvGrpSpPr>
        <p:grpSpPr>
          <a:xfrm>
            <a:off x="731740" y="487133"/>
            <a:ext cx="4817573" cy="6340114"/>
            <a:chOff x="1579681" y="1"/>
            <a:chExt cx="4817573" cy="6639949"/>
          </a:xfrm>
        </p:grpSpPr>
        <p:pic>
          <p:nvPicPr>
            <p:cNvPr id="3" name="Image 2" descr="Une image contenant texte, capture d’écran, Polic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CF79B7-58DC-4FF0-F534-56D906F35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6510" b="3180"/>
            <a:stretch>
              <a:fillRect/>
            </a:stretch>
          </p:blipFill>
          <p:spPr>
            <a:xfrm>
              <a:off x="1579681" y="1"/>
              <a:ext cx="4817573" cy="6639949"/>
            </a:xfrm>
            <a:prstGeom prst="rect">
              <a:avLst/>
            </a:prstGeom>
          </p:spPr>
        </p:pic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DD5E0810-4FF0-1AF4-B4AE-6E919BAF9D7B}"/>
                </a:ext>
              </a:extLst>
            </p:cNvPr>
            <p:cNvCxnSpPr/>
            <p:nvPr/>
          </p:nvCxnSpPr>
          <p:spPr>
            <a:xfrm>
              <a:off x="2415941" y="885524"/>
              <a:ext cx="0" cy="490889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7DCA74DA-4A7D-054B-D586-1560BBC5D155}"/>
                </a:ext>
              </a:extLst>
            </p:cNvPr>
            <p:cNvSpPr/>
            <p:nvPr/>
          </p:nvSpPr>
          <p:spPr>
            <a:xfrm>
              <a:off x="2600325" y="1011905"/>
              <a:ext cx="838200" cy="2381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/>
                <a:t>click</a:t>
              </a:r>
              <a:endParaRPr lang="fr-CH" dirty="0"/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DB911D8A-9C17-C6F0-7DC9-E719134F5E8D}"/>
                </a:ext>
              </a:extLst>
            </p:cNvPr>
            <p:cNvSpPr/>
            <p:nvPr/>
          </p:nvSpPr>
          <p:spPr>
            <a:xfrm>
              <a:off x="1592752" y="2023809"/>
              <a:ext cx="651738" cy="238126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fr-CH" sz="1400" dirty="0"/>
                <a:t>Appel</a:t>
              </a:r>
              <a:endParaRPr lang="fr-CH" dirty="0"/>
            </a:p>
          </p:txBody>
        </p:sp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DEC77B52-94E6-19E8-A284-900D2403A740}"/>
                </a:ext>
              </a:extLst>
            </p:cNvPr>
            <p:cNvCxnSpPr/>
            <p:nvPr/>
          </p:nvCxnSpPr>
          <p:spPr>
            <a:xfrm>
              <a:off x="2244491" y="1897427"/>
              <a:ext cx="0" cy="490889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4" name="Rectangle : coins arrondis 13">
              <a:extLst>
                <a:ext uri="{FF2B5EF4-FFF2-40B4-BE49-F238E27FC236}">
                  <a16:creationId xmlns:a16="http://schemas.microsoft.com/office/drawing/2014/main" id="{1F49092C-FCBD-78C0-5602-CD8C9CFDC91D}"/>
                </a:ext>
              </a:extLst>
            </p:cNvPr>
            <p:cNvSpPr/>
            <p:nvPr/>
          </p:nvSpPr>
          <p:spPr>
            <a:xfrm>
              <a:off x="2511189" y="2023810"/>
              <a:ext cx="927336" cy="238125"/>
            </a:xfrm>
            <a:prstGeom prst="round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CH" sz="1400" dirty="0" err="1"/>
                <a:t>getValue</a:t>
              </a:r>
              <a:endParaRPr lang="fr-CH" dirty="0"/>
            </a:p>
          </p:txBody>
        </p:sp>
        <p:cxnSp>
          <p:nvCxnSpPr>
            <p:cNvPr id="10" name="Connecteur droit avec flèche 9">
              <a:extLst>
                <a:ext uri="{FF2B5EF4-FFF2-40B4-BE49-F238E27FC236}">
                  <a16:creationId xmlns:a16="http://schemas.microsoft.com/office/drawing/2014/main" id="{31347796-5DC7-2FB8-845E-4531F4D02D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189" y="1897427"/>
              <a:ext cx="0" cy="490889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4CF8D0EC-8BBC-8772-F464-CB48CB4CAD2E}"/>
                </a:ext>
              </a:extLst>
            </p:cNvPr>
            <p:cNvCxnSpPr/>
            <p:nvPr/>
          </p:nvCxnSpPr>
          <p:spPr>
            <a:xfrm>
              <a:off x="2415941" y="3303503"/>
              <a:ext cx="0" cy="490889"/>
            </a:xfrm>
            <a:prstGeom prst="straightConnector1">
              <a:avLst/>
            </a:prstGeom>
            <a:ln w="31750">
              <a:headEnd type="none" w="med" len="med"/>
              <a:tailEnd type="arrow" w="med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D570A07F-370E-D930-1321-533FB3CB69F4}"/>
                </a:ext>
              </a:extLst>
            </p:cNvPr>
            <p:cNvGrpSpPr/>
            <p:nvPr/>
          </p:nvGrpSpPr>
          <p:grpSpPr>
            <a:xfrm>
              <a:off x="3124200" y="561975"/>
              <a:ext cx="959516" cy="3390900"/>
              <a:chOff x="3124200" y="561975"/>
              <a:chExt cx="1150018" cy="3390900"/>
            </a:xfrm>
          </p:grpSpPr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A65920CC-2110-4BC1-4192-46A8FDC2D1B5}"/>
                  </a:ext>
                </a:extLst>
              </p:cNvPr>
              <p:cNvCxnSpPr/>
              <p:nvPr/>
            </p:nvCxnSpPr>
            <p:spPr>
              <a:xfrm>
                <a:off x="3124200" y="3952875"/>
                <a:ext cx="581025" cy="0"/>
              </a:xfrm>
              <a:prstGeom prst="line">
                <a:avLst/>
              </a:prstGeom>
              <a:ln w="31750"/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0" name="Connecteur droit 19">
                <a:extLst>
                  <a:ext uri="{FF2B5EF4-FFF2-40B4-BE49-F238E27FC236}">
                    <a16:creationId xmlns:a16="http://schemas.microsoft.com/office/drawing/2014/main" id="{293185A6-634A-B8F3-F503-6D60DC46FAA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02718" y="561975"/>
                <a:ext cx="0" cy="3390900"/>
              </a:xfrm>
              <a:prstGeom prst="line">
                <a:avLst/>
              </a:prstGeom>
              <a:ln w="31750">
                <a:prstDash val="dash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F6AEC6AF-3786-590B-F1AE-0B5CC78952BA}"/>
                  </a:ext>
                </a:extLst>
              </p:cNvPr>
              <p:cNvCxnSpPr/>
              <p:nvPr/>
            </p:nvCxnSpPr>
            <p:spPr>
              <a:xfrm>
                <a:off x="3693193" y="561975"/>
                <a:ext cx="581025" cy="0"/>
              </a:xfrm>
              <a:prstGeom prst="line">
                <a:avLst/>
              </a:prstGeom>
              <a:ln w="31750">
                <a:headEnd type="none" w="med" len="med"/>
                <a:tailEnd type="arrow" w="med" len="med"/>
              </a:ln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</p:grpSp>
      </p:grpSp>
      <p:pic>
        <p:nvPicPr>
          <p:cNvPr id="29" name="Image 28" descr="Une image contenant texte, capture d’écran, Police, conception&#10;&#10;Le contenu généré par l’IA peut être incorrect.">
            <a:extLst>
              <a:ext uri="{FF2B5EF4-FFF2-40B4-BE49-F238E27FC236}">
                <a16:creationId xmlns:a16="http://schemas.microsoft.com/office/drawing/2014/main" id="{D4914A11-05AB-088B-BFB0-A58534D9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27" b="5911"/>
          <a:stretch>
            <a:fillRect/>
          </a:stretch>
        </p:blipFill>
        <p:spPr>
          <a:xfrm>
            <a:off x="7220631" y="487132"/>
            <a:ext cx="4239629" cy="6340115"/>
          </a:xfrm>
          <a:prstGeom prst="rect">
            <a:avLst/>
          </a:prstGeom>
        </p:spPr>
      </p:pic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3ADD5671-3964-2016-1592-EC96D536BE1B}"/>
              </a:ext>
            </a:extLst>
          </p:cNvPr>
          <p:cNvSpPr/>
          <p:nvPr/>
        </p:nvSpPr>
        <p:spPr>
          <a:xfrm>
            <a:off x="5055658" y="287271"/>
            <a:ext cx="2268654" cy="37459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 err="1"/>
              <a:t>cfg_instance</a:t>
            </a:r>
            <a:r>
              <a:rPr lang="fr-FR" sz="1200" dirty="0"/>
              <a:t> = </a:t>
            </a:r>
            <a:r>
              <a:rPr lang="fr-FR" sz="1050" dirty="0" err="1"/>
              <a:t>ControlFlowGraph</a:t>
            </a:r>
            <a:r>
              <a:rPr lang="fr-FR" sz="1050" dirty="0"/>
              <a:t>(</a:t>
            </a:r>
            <a:r>
              <a:rPr lang="fr-FR" sz="1050" dirty="0" err="1"/>
              <a:t>current_code</a:t>
            </a:r>
            <a:r>
              <a:rPr lang="fr-FR" sz="1050" dirty="0"/>
              <a:t>)</a:t>
            </a:r>
            <a:endParaRPr lang="fr-FR" sz="1200" dirty="0"/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95820486-DAE7-DD77-63BB-2F5E12185AD6}"/>
              </a:ext>
            </a:extLst>
          </p:cNvPr>
          <p:cNvCxnSpPr>
            <a:cxnSpLocks/>
          </p:cNvCxnSpPr>
          <p:nvPr/>
        </p:nvCxnSpPr>
        <p:spPr>
          <a:xfrm>
            <a:off x="4964860" y="812202"/>
            <a:ext cx="2268654" cy="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2FE97ED9-F9EB-60DD-B809-BABC8A600BA8}"/>
              </a:ext>
            </a:extLst>
          </p:cNvPr>
          <p:cNvCxnSpPr>
            <a:cxnSpLocks/>
          </p:cNvCxnSpPr>
          <p:nvPr/>
        </p:nvCxnSpPr>
        <p:spPr>
          <a:xfrm>
            <a:off x="4971370" y="1062693"/>
            <a:ext cx="2262144" cy="892716"/>
          </a:xfrm>
          <a:prstGeom prst="bentConnector3">
            <a:avLst>
              <a:gd name="adj1" fmla="val 89800"/>
            </a:avLst>
          </a:prstGeom>
          <a:ln w="31750" cap="flat" cmpd="sng" algn="ctr">
            <a:solidFill>
              <a:schemeClr val="accent2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0526C4F4-A039-FE69-4E37-4E6EAFD272E1}"/>
              </a:ext>
            </a:extLst>
          </p:cNvPr>
          <p:cNvSpPr/>
          <p:nvPr/>
        </p:nvSpPr>
        <p:spPr>
          <a:xfrm>
            <a:off x="4897419" y="1343096"/>
            <a:ext cx="2590797" cy="374599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output_dict</a:t>
            </a:r>
            <a:r>
              <a:rPr lang="en-US" sz="1200" dirty="0"/>
              <a:t> = </a:t>
            </a:r>
            <a:r>
              <a:rPr lang="en-US" sz="1050" dirty="0" err="1"/>
              <a:t>cfg_instance.process_and_get_results</a:t>
            </a:r>
            <a:r>
              <a:rPr lang="en-US" sz="1050" dirty="0"/>
              <a:t>()</a:t>
            </a:r>
          </a:p>
        </p:txBody>
      </p:sp>
      <p:sp>
        <p:nvSpPr>
          <p:cNvPr id="44" name="Rectangle : coins arrondis 43">
            <a:extLst>
              <a:ext uri="{FF2B5EF4-FFF2-40B4-BE49-F238E27FC236}">
                <a16:creationId xmlns:a16="http://schemas.microsoft.com/office/drawing/2014/main" id="{1B2D209A-9EB9-449C-7421-F72C833B875F}"/>
              </a:ext>
            </a:extLst>
          </p:cNvPr>
          <p:cNvSpPr/>
          <p:nvPr/>
        </p:nvSpPr>
        <p:spPr>
          <a:xfrm>
            <a:off x="711933" y="12608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/>
              <a:t>Front-end</a:t>
            </a:r>
            <a:endParaRPr lang="fr-CH" b="1" dirty="0"/>
          </a:p>
        </p:txBody>
      </p: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65603B98-A5D4-0A3B-2639-312354091B1A}"/>
              </a:ext>
            </a:extLst>
          </p:cNvPr>
          <p:cNvSpPr/>
          <p:nvPr/>
        </p:nvSpPr>
        <p:spPr>
          <a:xfrm>
            <a:off x="3030068" y="0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/>
              <a:t>Pyodide</a:t>
            </a:r>
            <a:endParaRPr lang="fr-CH" b="1" dirty="0"/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1756864C-B535-D6AD-D9E6-4FE97B6C8510}"/>
              </a:ext>
            </a:extLst>
          </p:cNvPr>
          <p:cNvSpPr/>
          <p:nvPr/>
        </p:nvSpPr>
        <p:spPr>
          <a:xfrm>
            <a:off x="7233514" y="12608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/>
              <a:t>MyCFG.py</a:t>
            </a:r>
          </a:p>
        </p:txBody>
      </p:sp>
      <p:sp>
        <p:nvSpPr>
          <p:cNvPr id="47" name="Rectangle : coins arrondis 46">
            <a:extLst>
              <a:ext uri="{FF2B5EF4-FFF2-40B4-BE49-F238E27FC236}">
                <a16:creationId xmlns:a16="http://schemas.microsoft.com/office/drawing/2014/main" id="{0CCF0374-2AEB-34BA-FF5A-87759CADE2BE}"/>
              </a:ext>
            </a:extLst>
          </p:cNvPr>
          <p:cNvSpPr/>
          <p:nvPr/>
        </p:nvSpPr>
        <p:spPr>
          <a:xfrm>
            <a:off x="9656677" y="12608"/>
            <a:ext cx="1886598" cy="374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 err="1"/>
              <a:t>ast</a:t>
            </a:r>
            <a:r>
              <a:rPr lang="fr-CH" b="1" dirty="0"/>
              <a:t> module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E3DF2F7F-CC7D-5A30-E020-78F34EAA3E35}"/>
              </a:ext>
            </a:extLst>
          </p:cNvPr>
          <p:cNvCxnSpPr>
            <a:cxnSpLocks/>
          </p:cNvCxnSpPr>
          <p:nvPr/>
        </p:nvCxnSpPr>
        <p:spPr>
          <a:xfrm flipV="1">
            <a:off x="10543734" y="1203056"/>
            <a:ext cx="0" cy="60198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A89BD8C1-6242-66B9-993D-5B693B58D801}"/>
              </a:ext>
            </a:extLst>
          </p:cNvPr>
          <p:cNvCxnSpPr>
            <a:cxnSpLocks/>
          </p:cNvCxnSpPr>
          <p:nvPr/>
        </p:nvCxnSpPr>
        <p:spPr>
          <a:xfrm>
            <a:off x="9001130" y="922399"/>
            <a:ext cx="678629" cy="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0C68D0B9-625D-B8BF-75F5-1FA27E15BB99}"/>
              </a:ext>
            </a:extLst>
          </p:cNvPr>
          <p:cNvCxnSpPr/>
          <p:nvPr/>
        </p:nvCxnSpPr>
        <p:spPr>
          <a:xfrm>
            <a:off x="7769508" y="2173898"/>
            <a:ext cx="0" cy="468722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Connecteur droit avec flèche 62">
            <a:extLst>
              <a:ext uri="{FF2B5EF4-FFF2-40B4-BE49-F238E27FC236}">
                <a16:creationId xmlns:a16="http://schemas.microsoft.com/office/drawing/2014/main" id="{7CA581A6-F7ED-4F27-D2C8-7F0DB39C2246}"/>
              </a:ext>
            </a:extLst>
          </p:cNvPr>
          <p:cNvCxnSpPr>
            <a:cxnSpLocks/>
          </p:cNvCxnSpPr>
          <p:nvPr/>
        </p:nvCxnSpPr>
        <p:spPr>
          <a:xfrm flipV="1">
            <a:off x="9016663" y="2280646"/>
            <a:ext cx="756474" cy="524218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Connecteur droit avec flèche 64">
            <a:extLst>
              <a:ext uri="{FF2B5EF4-FFF2-40B4-BE49-F238E27FC236}">
                <a16:creationId xmlns:a16="http://schemas.microsoft.com/office/drawing/2014/main" id="{51A9FD95-1431-17CE-FF5D-B00C625682AE}"/>
              </a:ext>
            </a:extLst>
          </p:cNvPr>
          <p:cNvCxnSpPr>
            <a:cxnSpLocks/>
          </p:cNvCxnSpPr>
          <p:nvPr/>
        </p:nvCxnSpPr>
        <p:spPr>
          <a:xfrm>
            <a:off x="7488216" y="3024554"/>
            <a:ext cx="0" cy="851268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AC07CB7D-405A-3E7B-F5A8-9B4D9B8FD216}"/>
              </a:ext>
            </a:extLst>
          </p:cNvPr>
          <p:cNvGrpSpPr/>
          <p:nvPr/>
        </p:nvGrpSpPr>
        <p:grpSpPr>
          <a:xfrm>
            <a:off x="8684858" y="2193301"/>
            <a:ext cx="12694" cy="1598812"/>
            <a:chOff x="8684858" y="2193301"/>
            <a:chExt cx="12694" cy="1598812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888E2AF4-06D9-359A-58FF-3DA93D1544DA}"/>
                </a:ext>
              </a:extLst>
            </p:cNvPr>
            <p:cNvCxnSpPr>
              <a:cxnSpLocks/>
            </p:cNvCxnSpPr>
            <p:nvPr/>
          </p:nvCxnSpPr>
          <p:spPr>
            <a:xfrm>
              <a:off x="8697552" y="3429000"/>
              <a:ext cx="0" cy="363113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4" name="Connecteur droit avec flèche 73">
              <a:extLst>
                <a:ext uri="{FF2B5EF4-FFF2-40B4-BE49-F238E27FC236}">
                  <a16:creationId xmlns:a16="http://schemas.microsoft.com/office/drawing/2014/main" id="{6525E162-06BF-A77B-1733-254D54841502}"/>
                </a:ext>
              </a:extLst>
            </p:cNvPr>
            <p:cNvCxnSpPr>
              <a:cxnSpLocks/>
            </p:cNvCxnSpPr>
            <p:nvPr/>
          </p:nvCxnSpPr>
          <p:spPr>
            <a:xfrm>
              <a:off x="8684858" y="2193301"/>
              <a:ext cx="0" cy="363113"/>
            </a:xfrm>
            <a:prstGeom prst="straightConnector1">
              <a:avLst/>
            </a:prstGeom>
            <a:ln w="317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92EE872-0884-B123-54FF-D5D889EF3C4F}"/>
              </a:ext>
            </a:extLst>
          </p:cNvPr>
          <p:cNvCxnSpPr>
            <a:cxnSpLocks/>
          </p:cNvCxnSpPr>
          <p:nvPr/>
        </p:nvCxnSpPr>
        <p:spPr>
          <a:xfrm flipV="1">
            <a:off x="9052544" y="3449018"/>
            <a:ext cx="720593" cy="499697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0" name="Connecteur droit avec flèche 79">
            <a:extLst>
              <a:ext uri="{FF2B5EF4-FFF2-40B4-BE49-F238E27FC236}">
                <a16:creationId xmlns:a16="http://schemas.microsoft.com/office/drawing/2014/main" id="{B007DF9E-B07F-3305-E8C1-7D0D3CCCECFF}"/>
              </a:ext>
            </a:extLst>
          </p:cNvPr>
          <p:cNvCxnSpPr>
            <a:cxnSpLocks/>
          </p:cNvCxnSpPr>
          <p:nvPr/>
        </p:nvCxnSpPr>
        <p:spPr>
          <a:xfrm flipH="1">
            <a:off x="9052544" y="3548948"/>
            <a:ext cx="1491190" cy="1318474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95" name="Groupe 94">
            <a:extLst>
              <a:ext uri="{FF2B5EF4-FFF2-40B4-BE49-F238E27FC236}">
                <a16:creationId xmlns:a16="http://schemas.microsoft.com/office/drawing/2014/main" id="{9FF54872-D04C-F1B0-706A-8D8D93A04651}"/>
              </a:ext>
            </a:extLst>
          </p:cNvPr>
          <p:cNvGrpSpPr/>
          <p:nvPr/>
        </p:nvGrpSpPr>
        <p:grpSpPr>
          <a:xfrm>
            <a:off x="4590859" y="2857500"/>
            <a:ext cx="2897355" cy="2278513"/>
            <a:chOff x="3988472" y="1268383"/>
            <a:chExt cx="3210347" cy="3824716"/>
          </a:xfrm>
        </p:grpSpPr>
        <p:cxnSp>
          <p:nvCxnSpPr>
            <p:cNvPr id="87" name="Connecteur : en angle 86">
              <a:extLst>
                <a:ext uri="{FF2B5EF4-FFF2-40B4-BE49-F238E27FC236}">
                  <a16:creationId xmlns:a16="http://schemas.microsoft.com/office/drawing/2014/main" id="{2FA0EE5F-0E07-87CB-E952-39827FE60F2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3076685" y="2180170"/>
              <a:ext cx="3824715" cy="2001142"/>
            </a:xfrm>
            <a:prstGeom prst="bentConnector3">
              <a:avLst>
                <a:gd name="adj1" fmla="val 50000"/>
              </a:avLst>
            </a:prstGeom>
            <a:ln w="31750">
              <a:prstDash val="dash"/>
              <a:tailEnd type="triangle" w="lg" len="med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8276EE94-2AA2-5F13-08CA-F9FB2AFDA78A}"/>
                </a:ext>
              </a:extLst>
            </p:cNvPr>
            <p:cNvCxnSpPr>
              <a:cxnSpLocks/>
            </p:cNvCxnSpPr>
            <p:nvPr/>
          </p:nvCxnSpPr>
          <p:spPr>
            <a:xfrm>
              <a:off x="5989613" y="5093099"/>
              <a:ext cx="1209206" cy="0"/>
            </a:xfrm>
            <a:prstGeom prst="line">
              <a:avLst/>
            </a:prstGeom>
            <a:ln w="31750">
              <a:prstDash val="dash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96" name="Rectangle : coins arrondis 95">
            <a:extLst>
              <a:ext uri="{FF2B5EF4-FFF2-40B4-BE49-F238E27FC236}">
                <a16:creationId xmlns:a16="http://schemas.microsoft.com/office/drawing/2014/main" id="{A3FE2BDC-C823-525E-C7B3-5EC31BC4F477}"/>
              </a:ext>
            </a:extLst>
          </p:cNvPr>
          <p:cNvSpPr/>
          <p:nvPr/>
        </p:nvSpPr>
        <p:spPr>
          <a:xfrm>
            <a:off x="711933" y="-1"/>
            <a:ext cx="1886598" cy="6827245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99" name="Rectangle : coins arrondis 98">
            <a:extLst>
              <a:ext uri="{FF2B5EF4-FFF2-40B4-BE49-F238E27FC236}">
                <a16:creationId xmlns:a16="http://schemas.microsoft.com/office/drawing/2014/main" id="{26D41D7E-5C3E-9836-835C-0175705F6457}"/>
              </a:ext>
            </a:extLst>
          </p:cNvPr>
          <p:cNvSpPr/>
          <p:nvPr/>
        </p:nvSpPr>
        <p:spPr>
          <a:xfrm>
            <a:off x="3030067" y="30753"/>
            <a:ext cx="1886598" cy="3277951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100" name="Rectangle : coins arrondis 99">
            <a:extLst>
              <a:ext uri="{FF2B5EF4-FFF2-40B4-BE49-F238E27FC236}">
                <a16:creationId xmlns:a16="http://schemas.microsoft.com/office/drawing/2014/main" id="{C9299A77-A5A8-002D-F01F-40DAE0AA192E}"/>
              </a:ext>
            </a:extLst>
          </p:cNvPr>
          <p:cNvSpPr/>
          <p:nvPr/>
        </p:nvSpPr>
        <p:spPr>
          <a:xfrm>
            <a:off x="7233514" y="30753"/>
            <a:ext cx="1886598" cy="5484152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101" name="Rectangle : coins arrondis 100">
            <a:extLst>
              <a:ext uri="{FF2B5EF4-FFF2-40B4-BE49-F238E27FC236}">
                <a16:creationId xmlns:a16="http://schemas.microsoft.com/office/drawing/2014/main" id="{1E33906A-3D31-917F-CD3A-655A0182151B}"/>
              </a:ext>
            </a:extLst>
          </p:cNvPr>
          <p:cNvSpPr/>
          <p:nvPr/>
        </p:nvSpPr>
        <p:spPr>
          <a:xfrm>
            <a:off x="9656677" y="12608"/>
            <a:ext cx="1886598" cy="3679433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CH" b="1" dirty="0"/>
          </a:p>
        </p:txBody>
      </p:sp>
      <p:sp>
        <p:nvSpPr>
          <p:cNvPr id="102" name="Rectangle : coins arrondis 101">
            <a:extLst>
              <a:ext uri="{FF2B5EF4-FFF2-40B4-BE49-F238E27FC236}">
                <a16:creationId xmlns:a16="http://schemas.microsoft.com/office/drawing/2014/main" id="{6CEA5120-9D01-F1BB-A8B1-062489FB3981}"/>
              </a:ext>
            </a:extLst>
          </p:cNvPr>
          <p:cNvSpPr/>
          <p:nvPr/>
        </p:nvSpPr>
        <p:spPr>
          <a:xfrm>
            <a:off x="4162858" y="3692041"/>
            <a:ext cx="2841144" cy="79204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mermaid</a:t>
            </a:r>
            <a:r>
              <a:rPr lang="fr-CH" sz="1100" dirty="0"/>
              <a:t>": </a:t>
            </a:r>
            <a:r>
              <a:rPr lang="fr-CH" sz="1100" dirty="0" err="1"/>
              <a:t>mermaid_string</a:t>
            </a:r>
            <a:r>
              <a:rPr lang="fr-CH" sz="1100" dirty="0"/>
              <a:t>,</a:t>
            </a:r>
          </a:p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canonical_code</a:t>
            </a:r>
            <a:r>
              <a:rPr lang="fr-CH" sz="1100" dirty="0"/>
              <a:t>": </a:t>
            </a:r>
            <a:r>
              <a:rPr lang="fr-CH" sz="1100" dirty="0" err="1"/>
              <a:t>canonical_code_string</a:t>
            </a:r>
            <a:r>
              <a:rPr lang="fr-CH" sz="1100" dirty="0"/>
              <a:t>,</a:t>
            </a:r>
          </a:p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ast_dump</a:t>
            </a:r>
            <a:r>
              <a:rPr lang="fr-CH" sz="1100" dirty="0"/>
              <a:t>": </a:t>
            </a:r>
            <a:r>
              <a:rPr lang="fr-CH" sz="1100" dirty="0" err="1"/>
              <a:t>ast.dump</a:t>
            </a:r>
            <a:r>
              <a:rPr lang="fr-CH" sz="1100" dirty="0"/>
              <a:t>(</a:t>
            </a:r>
            <a:r>
              <a:rPr lang="fr-CH" sz="1100" dirty="0" err="1"/>
              <a:t>self.tree</a:t>
            </a:r>
            <a:r>
              <a:rPr lang="fr-CH" sz="1100" dirty="0"/>
              <a:t>),</a:t>
            </a:r>
          </a:p>
          <a:p>
            <a:r>
              <a:rPr lang="fr-CH" sz="1100" dirty="0"/>
              <a:t>"</a:t>
            </a:r>
            <a:r>
              <a:rPr lang="fr-CH" sz="1100" dirty="0" err="1">
                <a:solidFill>
                  <a:schemeClr val="accent5"/>
                </a:solidFill>
              </a:rPr>
              <a:t>error</a:t>
            </a:r>
            <a:r>
              <a:rPr lang="fr-CH" sz="1100" dirty="0"/>
              <a:t>": None</a:t>
            </a:r>
          </a:p>
        </p:txBody>
      </p: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79A34591-D001-45F1-10EE-7CE9E06DEB0A}"/>
              </a:ext>
            </a:extLst>
          </p:cNvPr>
          <p:cNvCxnSpPr>
            <a:cxnSpLocks/>
          </p:cNvCxnSpPr>
          <p:nvPr/>
        </p:nvCxnSpPr>
        <p:spPr>
          <a:xfrm flipH="1">
            <a:off x="2418863" y="2857500"/>
            <a:ext cx="2059619" cy="2009922"/>
          </a:xfrm>
          <a:prstGeom prst="straightConnector1">
            <a:avLst/>
          </a:prstGeom>
          <a:ln w="317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2" name="Connecteur droit avec flèche 111">
            <a:extLst>
              <a:ext uri="{FF2B5EF4-FFF2-40B4-BE49-F238E27FC236}">
                <a16:creationId xmlns:a16="http://schemas.microsoft.com/office/drawing/2014/main" id="{AE3D0A7E-0AE7-CA21-A676-9CB4EE2ECF09}"/>
              </a:ext>
            </a:extLst>
          </p:cNvPr>
          <p:cNvCxnSpPr>
            <a:cxnSpLocks/>
          </p:cNvCxnSpPr>
          <p:nvPr/>
        </p:nvCxnSpPr>
        <p:spPr>
          <a:xfrm>
            <a:off x="1868319" y="5637442"/>
            <a:ext cx="0" cy="647150"/>
          </a:xfrm>
          <a:prstGeom prst="straightConnector1">
            <a:avLst/>
          </a:prstGeom>
          <a:ln w="317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3" name="Rectangle : coins arrondis 112">
            <a:extLst>
              <a:ext uri="{FF2B5EF4-FFF2-40B4-BE49-F238E27FC236}">
                <a16:creationId xmlns:a16="http://schemas.microsoft.com/office/drawing/2014/main" id="{41C6C256-7701-074F-6594-1F5B9F273A86}"/>
              </a:ext>
            </a:extLst>
          </p:cNvPr>
          <p:cNvSpPr/>
          <p:nvPr/>
        </p:nvSpPr>
        <p:spPr>
          <a:xfrm>
            <a:off x="46127" y="5733651"/>
            <a:ext cx="1980321" cy="227366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CH" sz="1400" dirty="0"/>
              <a:t>Appel </a:t>
            </a:r>
            <a:r>
              <a:rPr lang="fr-CH" sz="1400" dirty="0" err="1"/>
              <a:t>mermaid.run</a:t>
            </a:r>
            <a:r>
              <a:rPr lang="fr-CH" sz="1400" dirty="0"/>
              <a:t>(…)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30514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1" grpId="0" animBg="1"/>
      <p:bldP spid="102" grpId="0" animBg="1"/>
      <p:bldP spid="1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FD805-C812-9E0F-1DCF-7138E3B02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3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002A5-7ED7-899F-E6EB-9EBA86595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CH" dirty="0"/>
              <a:t>Un </a:t>
            </a:r>
            <a:r>
              <a:rPr lang="fr-CH" b="1" dirty="0"/>
              <a:t>même </a:t>
            </a:r>
            <a:r>
              <a:rPr lang="fr-CH" dirty="0"/>
              <a:t>arbre ?</a:t>
            </a:r>
            <a:br>
              <a:rPr lang="fr-CH" dirty="0"/>
            </a:br>
            <a:r>
              <a:rPr lang="fr-CH" dirty="0"/>
              <a:t>(graphe non orienté, acyclique, connexe)</a:t>
            </a:r>
          </a:p>
        </p:txBody>
      </p:sp>
      <p:pic>
        <p:nvPicPr>
          <p:cNvPr id="5" name="Espace réservé du contenu 4" descr="Une image contenant diagramme, Police, ligne&#10;&#10;Le contenu généré par l’IA peut être incorrect.">
            <a:extLst>
              <a:ext uri="{FF2B5EF4-FFF2-40B4-BE49-F238E27FC236}">
                <a16:creationId xmlns:a16="http://schemas.microsoft.com/office/drawing/2014/main" id="{125D4098-A486-987E-B6A6-04326C2306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41384"/>
            <a:ext cx="3886229" cy="2367660"/>
          </a:xfrm>
          <a:prstGeom prst="rect">
            <a:avLst/>
          </a:prstGeom>
        </p:spPr>
      </p:pic>
      <p:pic>
        <p:nvPicPr>
          <p:cNvPr id="7" name="Image 6" descr="Une image contenant diagramme, ligne&#10;&#10;Le contenu généré par l’IA peut être incorrect.">
            <a:extLst>
              <a:ext uri="{FF2B5EF4-FFF2-40B4-BE49-F238E27FC236}">
                <a16:creationId xmlns:a16="http://schemas.microsoft.com/office/drawing/2014/main" id="{90E203DD-1922-67C7-C11D-7435A4C6C2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868" y="2043987"/>
            <a:ext cx="3886228" cy="416245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48C9A6-3B5E-7BC5-703A-9197A63F0C73}"/>
              </a:ext>
            </a:extLst>
          </p:cNvPr>
          <p:cNvSpPr/>
          <p:nvPr/>
        </p:nvSpPr>
        <p:spPr>
          <a:xfrm>
            <a:off x="246348" y="6206442"/>
            <a:ext cx="6573520" cy="524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Source:	 https://exercism.org/tracks/python/exercises/pov</a:t>
            </a:r>
          </a:p>
        </p:txBody>
      </p:sp>
    </p:spTree>
    <p:extLst>
      <p:ext uri="{BB962C8B-B14F-4D97-AF65-F5344CB8AC3E}">
        <p14:creationId xmlns:p14="http://schemas.microsoft.com/office/powerpoint/2010/main" val="3423019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5B20EB-CCF4-D9AC-6405-44D1B775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AST vs. CFG : intérêts &amp; limites du logigramme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6C57BA4-F8E9-FDCA-962F-CF70FCCC8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Objets conceptuellement différents (topologie) : pas les mêmes usages</a:t>
            </a:r>
          </a:p>
          <a:p>
            <a:r>
              <a:rPr lang="fr-CH" dirty="0"/>
              <a:t>Objectif de la programmation et de l’enseignement = résoudre des problèmes 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CH" dirty="0"/>
              <a:t>Pas d’intérêt d’enseigner la syntaxe sans sa sémantique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fr-CH" dirty="0">
                <a:sym typeface="Wingdings" panose="05000000000000000000" pitchFamily="2" charset="2"/>
              </a:rPr>
              <a:t>Intérêt du logigramme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98442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80431-A37E-5EA1-8F70-4FBFB976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Comment (se) représenter l’AST et le CFG?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D8B1D8-DE34-04E2-132F-EC2726E67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6BE10EC-0E23-E571-F051-26D124B30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206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58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D7B26-C5BA-DE30-7499-3FDD641BF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9F494F-02D2-253C-692B-68ED55302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fr-CH" b="1" u="sng" dirty="0"/>
              <a:t>L’AST </a:t>
            </a:r>
            <a:r>
              <a:rPr lang="fr-CH" dirty="0"/>
              <a:t>par </a:t>
            </a:r>
            <a:r>
              <a:rPr lang="fr-CH" b="0" dirty="0" err="1">
                <a:solidFill>
                  <a:srgbClr val="4EC9B0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ast</a:t>
            </a:r>
            <a:r>
              <a:rPr lang="fr-CH" b="0" dirty="0" err="1">
                <a:solidFill>
                  <a:srgbClr val="FFFFFF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.</a:t>
            </a:r>
            <a:r>
              <a:rPr lang="fr-CH" b="0" dirty="0" err="1">
                <a:solidFill>
                  <a:srgbClr val="DCDCAA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dump</a:t>
            </a:r>
            <a:r>
              <a:rPr lang="fr-CH" b="0" dirty="0">
                <a:solidFill>
                  <a:srgbClr val="FFFFFF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(</a:t>
            </a:r>
            <a:r>
              <a:rPr lang="fr-CH" b="0" dirty="0" err="1">
                <a:solidFill>
                  <a:srgbClr val="9CDCFE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cfg</a:t>
            </a:r>
            <a:r>
              <a:rPr lang="fr-CH" b="0" dirty="0" err="1">
                <a:solidFill>
                  <a:srgbClr val="FFFFFF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.</a:t>
            </a:r>
            <a:r>
              <a:rPr lang="fr-CH" b="0" dirty="0" err="1">
                <a:solidFill>
                  <a:srgbClr val="9CDCFE"/>
                </a:solidFill>
                <a:effectLst/>
                <a:highlight>
                  <a:srgbClr val="000066"/>
                </a:highlight>
                <a:latin typeface="Consolas" panose="020B0609020204030204" pitchFamily="49" charset="0"/>
              </a:rPr>
              <a:t>tree</a:t>
            </a:r>
            <a:r>
              <a:rPr lang="fr-CH" dirty="0">
                <a:solidFill>
                  <a:srgbClr val="FFFFFF"/>
                </a:solidFill>
                <a:highlight>
                  <a:srgbClr val="000066"/>
                </a:highlight>
                <a:latin typeface="Consolas" panose="020B0609020204030204" pitchFamily="49" charset="0"/>
              </a:rPr>
              <a:t>)</a:t>
            </a:r>
            <a:br>
              <a:rPr lang="fr-CH" b="0" dirty="0">
                <a:solidFill>
                  <a:srgbClr val="FFFFFF"/>
                </a:solidFill>
                <a:effectLst/>
                <a:latin typeface="Consolas" panose="020B0609020204030204" pitchFamily="49" charset="0"/>
              </a:rPr>
            </a:b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5B4DCF-DCA3-B098-A8D2-9FAA9A27F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CH" dirty="0"/>
              <a:t>Module(body=[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</a:t>
            </a:r>
            <a:r>
              <a:rPr lang="fr-CH" dirty="0" err="1"/>
              <a:t>enabled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=Store())], value=Constant(value=</a:t>
            </a:r>
            <a:r>
              <a:rPr lang="fr-CH" dirty="0" err="1"/>
              <a:t>True</a:t>
            </a:r>
            <a:r>
              <a:rPr lang="fr-CH" dirty="0"/>
              <a:t>)), 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=[Name(id='y', </a:t>
            </a:r>
            <a:r>
              <a:rPr lang="fr-CH" dirty="0" err="1"/>
              <a:t>ctx</a:t>
            </a:r>
            <a:r>
              <a:rPr lang="fr-CH" dirty="0"/>
              <a:t>=Store())], value=Constant(value=1)), </a:t>
            </a:r>
            <a:r>
              <a:rPr lang="fr-CH" dirty="0" err="1"/>
              <a:t>FunctionDef</a:t>
            </a:r>
            <a:r>
              <a:rPr lang="fr-CH" dirty="0"/>
              <a:t>(</a:t>
            </a:r>
            <a:r>
              <a:rPr lang="fr-CH" dirty="0" err="1"/>
              <a:t>name</a:t>
            </a:r>
            <a:r>
              <a:rPr lang="fr-CH" dirty="0"/>
              <a:t>='</a:t>
            </a:r>
            <a:r>
              <a:rPr lang="fr-CH" dirty="0" err="1"/>
              <a:t>build</a:t>
            </a:r>
            <a:r>
              <a:rPr lang="fr-CH" dirty="0"/>
              <a:t>', args=arguments(</a:t>
            </a:r>
            <a:r>
              <a:rPr lang="fr-CH" dirty="0" err="1"/>
              <a:t>posonlyargs</a:t>
            </a:r>
            <a:r>
              <a:rPr lang="fr-CH" dirty="0"/>
              <a:t>=[], args=[arg(arg='flag')], </a:t>
            </a:r>
            <a:r>
              <a:rPr lang="fr-CH" dirty="0" err="1"/>
              <a:t>kwonlyargs</a:t>
            </a:r>
            <a:r>
              <a:rPr lang="fr-CH" dirty="0"/>
              <a:t>=[], </a:t>
            </a:r>
            <a:r>
              <a:rPr lang="fr-CH" dirty="0" err="1"/>
              <a:t>kw_defaults</a:t>
            </a:r>
            <a:r>
              <a:rPr lang="fr-CH" dirty="0"/>
              <a:t>=[], defaults=[]), body=[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=[Name(id='output', </a:t>
            </a:r>
            <a:r>
              <a:rPr lang="fr-CH" dirty="0" err="1"/>
              <a:t>ctx</a:t>
            </a:r>
            <a:r>
              <a:rPr lang="fr-CH" dirty="0"/>
              <a:t>=Store())], value=</a:t>
            </a:r>
            <a:r>
              <a:rPr lang="fr-CH" dirty="0" err="1"/>
              <a:t>UnaryOp</a:t>
            </a:r>
            <a:r>
              <a:rPr lang="fr-CH" dirty="0"/>
              <a:t>(op=Not(), </a:t>
            </a:r>
            <a:r>
              <a:rPr lang="fr-CH" dirty="0" err="1"/>
              <a:t>operand</a:t>
            </a:r>
            <a:r>
              <a:rPr lang="fr-CH" dirty="0"/>
              <a:t>=Name(id='flag',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()))), Return(value=Name(id='output',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()))], </a:t>
            </a:r>
            <a:r>
              <a:rPr lang="fr-CH" dirty="0" err="1"/>
              <a:t>decorator_list</a:t>
            </a:r>
            <a:r>
              <a:rPr lang="fr-CH" dirty="0"/>
              <a:t>=[]), </a:t>
            </a:r>
            <a:r>
              <a:rPr lang="fr-CH" dirty="0" err="1"/>
              <a:t>Assign</a:t>
            </a:r>
            <a:r>
              <a:rPr lang="fr-CH" dirty="0"/>
              <a:t>(</a:t>
            </a:r>
            <a:r>
              <a:rPr lang="fr-CH" dirty="0" err="1"/>
              <a:t>targets</a:t>
            </a:r>
            <a:r>
              <a:rPr lang="fr-CH" dirty="0"/>
              <a:t>=[Name(id='</a:t>
            </a:r>
            <a:r>
              <a:rPr lang="fr-CH" dirty="0" err="1"/>
              <a:t>found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=Store())], value=Call(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build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args=[Name(id='</a:t>
            </a:r>
            <a:r>
              <a:rPr lang="fr-CH" dirty="0" err="1"/>
              <a:t>enabled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())], keywords=[])), </a:t>
            </a:r>
            <a:r>
              <a:rPr lang="fr-CH" dirty="0" err="1"/>
              <a:t>Expr</a:t>
            </a:r>
            <a:r>
              <a:rPr lang="fr-CH" dirty="0"/>
              <a:t>(value=Call(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print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</a:t>
            </a:r>
            <a:r>
              <a:rPr lang="fr-CH" dirty="0" err="1"/>
              <a:t>BinOp</a:t>
            </a:r>
            <a:r>
              <a:rPr lang="fr-CH" dirty="0"/>
              <a:t>(</a:t>
            </a:r>
            <a:r>
              <a:rPr lang="fr-CH" dirty="0" err="1"/>
              <a:t>left</a:t>
            </a:r>
            <a:r>
              <a:rPr lang="fr-CH" dirty="0"/>
              <a:t>=Constant(value='Le résultat de '), op=</a:t>
            </a:r>
            <a:r>
              <a:rPr lang="fr-CH" dirty="0" err="1"/>
              <a:t>Add</a:t>
            </a:r>
            <a:r>
              <a:rPr lang="fr-CH" dirty="0"/>
              <a:t>(), right=Constant(value='</a:t>
            </a:r>
            <a:r>
              <a:rPr lang="fr-CH" dirty="0" err="1"/>
              <a:t>build</a:t>
            </a:r>
            <a:r>
              <a:rPr lang="fr-CH" dirty="0"/>
              <a:t>')), op=</a:t>
            </a:r>
            <a:r>
              <a:rPr lang="fr-CH" dirty="0" err="1"/>
              <a:t>Add</a:t>
            </a:r>
            <a:r>
              <a:rPr lang="fr-CH" dirty="0"/>
              <a:t>(), right=Constant(value='(')), op=</a:t>
            </a:r>
            <a:r>
              <a:rPr lang="fr-CH" dirty="0" err="1"/>
              <a:t>Add</a:t>
            </a:r>
            <a:r>
              <a:rPr lang="fr-CH" dirty="0"/>
              <a:t>(), right=Call(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str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args=[Name(id='</a:t>
            </a:r>
            <a:r>
              <a:rPr lang="fr-CH" dirty="0" err="1"/>
              <a:t>enabled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())], keywords=[])), op=</a:t>
            </a:r>
            <a:r>
              <a:rPr lang="fr-CH" dirty="0" err="1"/>
              <a:t>Add</a:t>
            </a:r>
            <a:r>
              <a:rPr lang="fr-CH" dirty="0"/>
              <a:t>(), right=Constant(value=')')), op=</a:t>
            </a:r>
            <a:r>
              <a:rPr lang="fr-CH" dirty="0" err="1"/>
              <a:t>Add</a:t>
            </a:r>
            <a:r>
              <a:rPr lang="fr-CH" dirty="0"/>
              <a:t>(), right=Constant(value=' est ')), op=</a:t>
            </a:r>
            <a:r>
              <a:rPr lang="fr-CH" dirty="0" err="1"/>
              <a:t>Add</a:t>
            </a:r>
            <a:r>
              <a:rPr lang="fr-CH" dirty="0"/>
              <a:t>(), right=Call(</a:t>
            </a:r>
            <a:r>
              <a:rPr lang="fr-CH" dirty="0" err="1"/>
              <a:t>func</a:t>
            </a:r>
            <a:r>
              <a:rPr lang="fr-CH" dirty="0"/>
              <a:t>=Name(id='</a:t>
            </a:r>
            <a:r>
              <a:rPr lang="fr-CH" dirty="0" err="1"/>
              <a:t>str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()), args=[Name(id='</a:t>
            </a:r>
            <a:r>
              <a:rPr lang="fr-CH" dirty="0" err="1"/>
              <a:t>found</a:t>
            </a:r>
            <a:r>
              <a:rPr lang="fr-CH" dirty="0"/>
              <a:t>', </a:t>
            </a:r>
            <a:r>
              <a:rPr lang="fr-CH" dirty="0" err="1"/>
              <a:t>ctx</a:t>
            </a:r>
            <a:r>
              <a:rPr lang="fr-CH" dirty="0"/>
              <a:t>=</a:t>
            </a:r>
            <a:r>
              <a:rPr lang="fr-CH" dirty="0" err="1"/>
              <a:t>Load</a:t>
            </a:r>
            <a:r>
              <a:rPr lang="fr-CH" dirty="0"/>
              <a:t>())], keywords=[]))], keywords=[]))], </a:t>
            </a:r>
            <a:r>
              <a:rPr lang="fr-CH" dirty="0" err="1"/>
              <a:t>type_ignores</a:t>
            </a:r>
            <a:r>
              <a:rPr lang="fr-CH" dirty="0"/>
              <a:t>=[])</a:t>
            </a:r>
          </a:p>
        </p:txBody>
      </p:sp>
    </p:spTree>
    <p:extLst>
      <p:ext uri="{BB962C8B-B14F-4D97-AF65-F5344CB8AC3E}">
        <p14:creationId xmlns:p14="http://schemas.microsoft.com/office/powerpoint/2010/main" val="451051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C4F9A9-29C2-747A-952E-8E1909FCA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Dump AST </a:t>
            </a:r>
            <a:r>
              <a:rPr lang="fr-CH" dirty="0" err="1"/>
              <a:t>pédgogique</a:t>
            </a:r>
            <a:r>
              <a:rPr lang="fr-CH" dirty="0"/>
              <a:t>, en arbre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924630-B40A-49D0-B6D1-1114E4D5B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Module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enabled</a:t>
            </a:r>
            <a:r>
              <a:rPr lang="fr-CH" dirty="0"/>
              <a:t> := Constant(</a:t>
            </a:r>
            <a:r>
              <a:rPr lang="fr-CH" dirty="0" err="1"/>
              <a:t>True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y := Constant(1)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FunctionDef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</a:t>
            </a:r>
            <a:r>
              <a:rPr lang="fr-CH" dirty="0" err="1"/>
              <a:t>build</a:t>
            </a:r>
            <a:r>
              <a:rPr lang="fr-CH" dirty="0"/>
              <a:t>’</a:t>
            </a:r>
          </a:p>
          <a:p>
            <a:pPr marL="0" indent="0">
              <a:buNone/>
            </a:pPr>
            <a:r>
              <a:rPr lang="fr-CH" dirty="0"/>
              <a:t> │  ├─ arguments(args=[arg('flag’)]) </a:t>
            </a:r>
          </a:p>
          <a:p>
            <a:pPr marL="0" indent="0">
              <a:buNone/>
            </a:pPr>
            <a:r>
              <a:rPr lang="fr-CH" dirty="0"/>
              <a:t> │  ├─ </a:t>
            </a:r>
            <a:r>
              <a:rPr lang="fr-CH" dirty="0" err="1"/>
              <a:t>Assign</a:t>
            </a:r>
            <a:r>
              <a:rPr lang="fr-CH" dirty="0"/>
              <a:t>: output := </a:t>
            </a:r>
            <a:r>
              <a:rPr lang="fr-CH" dirty="0" err="1"/>
              <a:t>UnaryOp</a:t>
            </a:r>
            <a:r>
              <a:rPr lang="fr-CH" dirty="0"/>
              <a:t>(Not, Name('flag', </a:t>
            </a:r>
            <a:r>
              <a:rPr lang="fr-CH" dirty="0" err="1"/>
              <a:t>Load</a:t>
            </a:r>
            <a:r>
              <a:rPr lang="fr-CH" dirty="0"/>
              <a:t>))</a:t>
            </a:r>
          </a:p>
          <a:p>
            <a:pPr marL="0" indent="0">
              <a:buNone/>
            </a:pPr>
            <a:r>
              <a:rPr lang="fr-CH" dirty="0"/>
              <a:t> │   └─ Return: Name('output', </a:t>
            </a:r>
            <a:r>
              <a:rPr lang="fr-CH" dirty="0" err="1"/>
              <a:t>Load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found</a:t>
            </a:r>
            <a:r>
              <a:rPr lang="fr-CH" dirty="0"/>
              <a:t> := Call(Name('</a:t>
            </a:r>
            <a:r>
              <a:rPr lang="fr-CH" dirty="0" err="1"/>
              <a:t>build</a:t>
            </a:r>
            <a:r>
              <a:rPr lang="fr-CH" dirty="0"/>
              <a:t>'), [Name('</a:t>
            </a:r>
            <a:r>
              <a:rPr lang="fr-CH" dirty="0" err="1"/>
              <a:t>enabled</a:t>
            </a:r>
            <a:r>
              <a:rPr lang="fr-CH" dirty="0"/>
              <a:t>')])</a:t>
            </a:r>
          </a:p>
          <a:p>
            <a:pPr marL="0" indent="0">
              <a:buNone/>
            </a:pPr>
            <a:r>
              <a:rPr lang="fr-CH" dirty="0"/>
              <a:t> └─ </a:t>
            </a:r>
            <a:r>
              <a:rPr lang="fr-CH" dirty="0" err="1"/>
              <a:t>Expr</a:t>
            </a:r>
            <a:r>
              <a:rPr lang="fr-CH" dirty="0"/>
              <a:t>: Call(Name('</a:t>
            </a:r>
            <a:r>
              <a:rPr lang="fr-CH" dirty="0" err="1"/>
              <a:t>print</a:t>
            </a:r>
            <a:r>
              <a:rPr lang="fr-CH" dirty="0"/>
              <a:t>'),</a:t>
            </a:r>
          </a:p>
          <a:p>
            <a:pPr marL="0" indent="0">
              <a:buNone/>
            </a:pPr>
            <a:r>
              <a:rPr lang="fr-CH" dirty="0"/>
              <a:t>    args=[   "Le résultat de " + "</a:t>
            </a:r>
            <a:r>
              <a:rPr lang="fr-CH" dirty="0" err="1"/>
              <a:t>build</a:t>
            </a:r>
            <a:r>
              <a:rPr lang="fr-CH" dirty="0"/>
              <a:t>" + "("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enabled</a:t>
            </a:r>
            <a:r>
              <a:rPr lang="fr-CH" dirty="0"/>
              <a:t>) + ")" + " est 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found</a:t>
            </a:r>
            <a:r>
              <a:rPr lang="fr-CH" dirty="0"/>
              <a:t>)  ])</a:t>
            </a:r>
          </a:p>
        </p:txBody>
      </p:sp>
    </p:spTree>
    <p:extLst>
      <p:ext uri="{BB962C8B-B14F-4D97-AF65-F5344CB8AC3E}">
        <p14:creationId xmlns:p14="http://schemas.microsoft.com/office/powerpoint/2010/main" val="139069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C450E4-C471-0F65-1D97-EBBA436A4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0"/>
            <a:ext cx="12011025" cy="6858000"/>
          </a:xfrm>
        </p:spPr>
        <p:txBody>
          <a:bodyPr>
            <a:normAutofit fontScale="92500" lnSpcReduction="10000"/>
          </a:bodyPr>
          <a:lstStyle/>
          <a:p>
            <a:pPr marL="0" marR="0" lv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1800" b="1" u="sng" dirty="0">
                <a:latin typeface="Arial" panose="020B0604020202020204" pitchFamily="34" charset="0"/>
              </a:rPr>
              <a:t>Technique / architecture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Analyse Python 100% dans le navigateur</a:t>
            </a:r>
            <a:r>
              <a:rPr lang="fr-FR" altLang="fr-FR" sz="1800" dirty="0">
                <a:latin typeface="Arial" panose="020B0604020202020204" pitchFamily="34" charset="0"/>
              </a:rPr>
              <a:t> via </a:t>
            </a:r>
            <a:r>
              <a:rPr lang="fr-FR" altLang="fr-FR" sz="1800" b="1" dirty="0" err="1">
                <a:latin typeface="Arial" panose="020B0604020202020204" pitchFamily="34" charset="0"/>
              </a:rPr>
              <a:t>Pyodide</a:t>
            </a:r>
            <a:r>
              <a:rPr lang="fr-FR" altLang="fr-FR" sz="1800" dirty="0">
                <a:latin typeface="Arial" panose="020B0604020202020204" pitchFamily="34" charset="0"/>
              </a:rPr>
              <a:t> : aucune exécution serveur du code élève ; </a:t>
            </a:r>
            <a:r>
              <a:rPr lang="fr-FR" altLang="fr-FR" sz="1800" b="1" dirty="0">
                <a:latin typeface="Arial" panose="020B0604020202020204" pitchFamily="34" charset="0"/>
              </a:rPr>
              <a:t>construction côté client de la visualisation du flux de contrôle</a:t>
            </a:r>
            <a:r>
              <a:rPr lang="fr-FR" altLang="fr-FR" sz="1800" dirty="0">
                <a:latin typeface="Arial" panose="020B0604020202020204" pitchFamily="34" charset="0"/>
              </a:rPr>
              <a:t>, puis conversion en </a:t>
            </a:r>
            <a:r>
              <a:rPr lang="fr-FR" altLang="fr-FR" sz="1800" dirty="0" err="1">
                <a:latin typeface="Arial" panose="020B0604020202020204" pitchFamily="34" charset="0"/>
              </a:rPr>
              <a:t>Mermaid</a:t>
            </a:r>
            <a:r>
              <a:rPr lang="fr-FR" altLang="fr-FR" sz="1800" dirty="0">
                <a:latin typeface="Arial" panose="020B0604020202020204" pitchFamily="34" charset="0"/>
              </a:rPr>
              <a:t> ; récupération du code canonique.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Le cœur d’analyse s’appuie sur l’implémentation « </a:t>
            </a:r>
            <a:r>
              <a:rPr lang="fr-FR" altLang="fr-FR" sz="1800" dirty="0" err="1">
                <a:latin typeface="Arial" panose="020B0604020202020204" pitchFamily="34" charset="0"/>
              </a:rPr>
              <a:t>my</a:t>
            </a:r>
            <a:r>
              <a:rPr lang="fr-FR" altLang="fr-FR" sz="1800">
                <a:latin typeface="Arial" panose="020B0604020202020204" pitchFamily="34" charset="0"/>
              </a:rPr>
              <a:t> </a:t>
            </a:r>
            <a:r>
              <a:rPr lang="fr-FR" altLang="fr-FR" sz="1800" b="1" dirty="0">
                <a:latin typeface="Arial" panose="020B0604020202020204" pitchFamily="34" charset="0"/>
              </a:rPr>
              <a:t>Control </a:t>
            </a:r>
            <a:r>
              <a:rPr lang="fr-FR" altLang="fr-FR" sz="1800" b="1">
                <a:latin typeface="Arial" panose="020B0604020202020204" pitchFamily="34" charset="0"/>
              </a:rPr>
              <a:t>Flow Graph »</a:t>
            </a:r>
            <a:endParaRPr lang="fr-FR" altLang="fr-FR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fr-FR" altLang="fr-F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Suivi &amp; exploitation pédagogique</a:t>
            </a:r>
            <a:endParaRPr lang="fr-FR" altLang="fr-FR" sz="1800" u="sng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b="1" dirty="0">
                <a:latin typeface="Arial" panose="020B0604020202020204" pitchFamily="34" charset="0"/>
              </a:rPr>
              <a:t>Traçabilité fine</a:t>
            </a:r>
            <a:r>
              <a:rPr lang="fr-FR" altLang="fr-FR" sz="1800" dirty="0">
                <a:latin typeface="Arial" panose="020B0604020202020204" pitchFamily="34" charset="0"/>
              </a:rPr>
              <a:t> (génération de code, génération de </a:t>
            </a:r>
            <a:r>
              <a:rPr lang="fr-FR" altLang="fr-FR" sz="1800" dirty="0" err="1">
                <a:latin typeface="Arial" panose="020B0604020202020204" pitchFamily="34" charset="0"/>
              </a:rPr>
              <a:t>flowchart</a:t>
            </a:r>
            <a:r>
              <a:rPr lang="fr-FR" altLang="fr-FR" sz="1800" dirty="0">
                <a:latin typeface="Arial" panose="020B0604020202020204" pitchFamily="34" charset="0"/>
              </a:rPr>
              <a:t>, vérifications, révélation de solution, chargement d’exemples) — </a:t>
            </a:r>
            <a:r>
              <a:rPr lang="fr-FR" altLang="fr-FR" sz="1800" b="1" dirty="0">
                <a:latin typeface="Arial" panose="020B0604020202020204" pitchFamily="34" charset="0"/>
              </a:rPr>
              <a:t>tout est journalisé</a:t>
            </a:r>
            <a:r>
              <a:rPr lang="fr-FR" altLang="fr-FR" sz="1800" dirty="0">
                <a:latin typeface="Arial" panose="020B0604020202020204" pitchFamily="34" charset="0"/>
              </a:rPr>
              <a:t> (routes Flask + appels JS), ce qui facilite l’analyse de progression/classe et la </a:t>
            </a:r>
            <a:r>
              <a:rPr lang="fr-FR" altLang="fr-FR" sz="1800" b="1" dirty="0">
                <a:latin typeface="Arial" panose="020B0604020202020204" pitchFamily="34" charset="0"/>
              </a:rPr>
              <a:t>recherche de patterns d’erreurs, de comportements d’élèves </a:t>
            </a:r>
            <a:r>
              <a:rPr lang="fr-FR" altLang="fr-FR" sz="1800" dirty="0">
                <a:latin typeface="Arial" panose="020B0604020202020204" pitchFamily="34" charset="0"/>
              </a:rPr>
              <a:t>(essai/erreur, capitulation, etc.).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dirty="0">
                <a:latin typeface="Arial" panose="020B0604020202020204" pitchFamily="34" charset="0"/>
              </a:rPr>
              <a:t>Code “canonique”</a:t>
            </a:r>
            <a:r>
              <a:rPr lang="fr-FR" altLang="fr-FR" sz="1800" dirty="0">
                <a:latin typeface="Arial" panose="020B0604020202020204" pitchFamily="34" charset="0"/>
              </a:rPr>
              <a:t> : le même code est </a:t>
            </a:r>
            <a:r>
              <a:rPr lang="fr-FR" altLang="fr-FR" sz="1800" b="1" dirty="0">
                <a:latin typeface="Arial" panose="020B0604020202020204" pitchFamily="34" charset="0"/>
              </a:rPr>
              <a:t>normalisé via l’AST</a:t>
            </a:r>
            <a:r>
              <a:rPr lang="fr-FR" altLang="fr-FR" sz="1800" dirty="0">
                <a:latin typeface="Arial" panose="020B0604020202020204" pitchFamily="34" charset="0"/>
              </a:rPr>
              <a:t> (</a:t>
            </a:r>
            <a:r>
              <a:rPr lang="fr-FR" altLang="fr-FR" sz="1800" dirty="0" err="1">
                <a:latin typeface="Arial" panose="020B0604020202020204" pitchFamily="34" charset="0"/>
              </a:rPr>
              <a:t>canonical_code</a:t>
            </a:r>
            <a:r>
              <a:rPr lang="fr-FR" altLang="fr-FR" sz="1800" dirty="0">
                <a:latin typeface="Arial" panose="020B0604020202020204" pitchFamily="34" charset="0"/>
              </a:rPr>
              <a:t>) si on veut éviter que des différences de style ne parasitent l’analyse et la correction.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Comparatif “catégories du marché”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vs </a:t>
            </a:r>
            <a:r>
              <a:rPr lang="fr-FR" altLang="fr-FR" sz="1800" b="1" dirty="0">
                <a:latin typeface="Arial" panose="020B0604020202020204" pitchFamily="34" charset="0"/>
              </a:rPr>
              <a:t>MOOC/vidéos</a:t>
            </a:r>
            <a:r>
              <a:rPr lang="fr-FR" altLang="fr-FR" sz="1800" dirty="0">
                <a:latin typeface="Arial" panose="020B0604020202020204" pitchFamily="34" charset="0"/>
              </a:rPr>
              <a:t> : pas de passivité ; la compréhension du </a:t>
            </a:r>
            <a:r>
              <a:rPr lang="fr-FR" altLang="fr-FR" sz="1800" b="1" dirty="0">
                <a:latin typeface="Arial" panose="020B0604020202020204" pitchFamily="34" charset="0"/>
              </a:rPr>
              <a:t>flux d’exécution</a:t>
            </a:r>
            <a:r>
              <a:rPr lang="fr-FR" altLang="fr-FR" sz="1800" dirty="0">
                <a:latin typeface="Arial" panose="020B0604020202020204" pitchFamily="34" charset="0"/>
              </a:rPr>
              <a:t> est centrale, observable et vérifiable (prédiction de valeurs.)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vs </a:t>
            </a:r>
            <a:r>
              <a:rPr lang="fr-FR" altLang="fr-FR" sz="1800" b="1" dirty="0">
                <a:latin typeface="Arial" panose="020B0604020202020204" pitchFamily="34" charset="0"/>
              </a:rPr>
              <a:t>Plateformes d’exercices auto-corrigés</a:t>
            </a:r>
            <a:r>
              <a:rPr lang="fr-FR" altLang="fr-FR" sz="1800" dirty="0">
                <a:latin typeface="Arial" panose="020B0604020202020204" pitchFamily="34" charset="0"/>
              </a:rPr>
              <a:t> : on génère des exercices</a:t>
            </a:r>
            <a:r>
              <a:rPr lang="fr-FR" altLang="fr-FR" sz="1800" b="1" dirty="0">
                <a:latin typeface="Arial" panose="020B0604020202020204" pitchFamily="34" charset="0"/>
              </a:rPr>
              <a:t> variés et alignés </a:t>
            </a:r>
            <a:r>
              <a:rPr lang="fr-FR" altLang="fr-FR" sz="1800" dirty="0">
                <a:latin typeface="Arial" panose="020B0604020202020204" pitchFamily="34" charset="0"/>
              </a:rPr>
              <a:t>avec curriculum (types/structures choisis), </a:t>
            </a:r>
            <a:r>
              <a:rPr lang="fr-FR" altLang="fr-FR" sz="1800" b="1" dirty="0">
                <a:latin typeface="Arial" panose="020B0604020202020204" pitchFamily="34" charset="0"/>
              </a:rPr>
              <a:t>paramétrables par l’élève</a:t>
            </a:r>
            <a:r>
              <a:rPr lang="fr-FR" altLang="fr-FR" sz="1800" dirty="0">
                <a:latin typeface="Arial" panose="020B0604020202020204" pitchFamily="34" charset="0"/>
              </a:rPr>
              <a:t>, corrigés </a:t>
            </a:r>
            <a:r>
              <a:rPr lang="fr-FR" altLang="fr-FR" sz="1800" b="1" dirty="0">
                <a:latin typeface="Arial" panose="020B0604020202020204" pitchFamily="34" charset="0"/>
              </a:rPr>
              <a:t>par l’état mémoire</a:t>
            </a:r>
            <a:r>
              <a:rPr lang="fr-FR" altLang="fr-FR" sz="1800" dirty="0">
                <a:latin typeface="Arial" panose="020B0604020202020204" pitchFamily="34" charset="0"/>
              </a:rPr>
              <a:t> (valeurs finales).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vs </a:t>
            </a:r>
            <a:r>
              <a:rPr lang="fr-FR" altLang="fr-FR" sz="1800" b="1" dirty="0">
                <a:latin typeface="Arial" panose="020B0604020202020204" pitchFamily="34" charset="0"/>
              </a:rPr>
              <a:t>Notebooks/IDE web</a:t>
            </a:r>
            <a:r>
              <a:rPr lang="fr-FR" altLang="fr-FR" sz="1800" dirty="0">
                <a:latin typeface="Arial" panose="020B0604020202020204" pitchFamily="34" charset="0"/>
              </a:rPr>
              <a:t> : pas d’installation, </a:t>
            </a:r>
            <a:r>
              <a:rPr lang="fr-FR" altLang="fr-FR" sz="1800" b="1" dirty="0">
                <a:latin typeface="Arial" panose="020B0604020202020204" pitchFamily="34" charset="0"/>
              </a:rPr>
              <a:t>simplicité d’utilisation </a:t>
            </a:r>
            <a:r>
              <a:rPr lang="fr-FR" altLang="fr-FR" sz="1800" dirty="0">
                <a:latin typeface="Arial" panose="020B0604020202020204" pitchFamily="34" charset="0"/>
              </a:rPr>
              <a:t>et de déploiement, pas besoin d’infrastructure de calcul pour </a:t>
            </a:r>
            <a:r>
              <a:rPr lang="fr-FR" altLang="fr-FR" sz="1800" b="1" dirty="0">
                <a:latin typeface="Arial" panose="020B0604020202020204" pitchFamily="34" charset="0"/>
              </a:rPr>
              <a:t>génération et visualisation locales</a:t>
            </a:r>
            <a:r>
              <a:rPr lang="fr-FR" altLang="fr-FR" sz="1800" dirty="0">
                <a:latin typeface="Arial" panose="020B0604020202020204" pitchFamily="34" charset="0"/>
              </a:rPr>
              <a:t>, latence plus faible (?), </a:t>
            </a:r>
            <a:r>
              <a:rPr lang="fr-FR" altLang="fr-FR" sz="1800" i="1" dirty="0" err="1">
                <a:latin typeface="Arial" panose="020B0604020202020204" pitchFamily="34" charset="0"/>
              </a:rPr>
              <a:t>sandboxing</a:t>
            </a:r>
            <a:r>
              <a:rPr lang="fr-FR" altLang="fr-FR" sz="1800" i="1" dirty="0">
                <a:latin typeface="Arial" panose="020B0604020202020204" pitchFamily="34" charset="0"/>
              </a:rPr>
              <a:t> </a:t>
            </a:r>
            <a:r>
              <a:rPr lang="fr-FR" altLang="fr-FR" sz="1800" dirty="0">
                <a:latin typeface="Arial" panose="020B0604020202020204" pitchFamily="34" charset="0"/>
              </a:rPr>
              <a:t>(sécurité accrue).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fr-FR" altLang="fr-FR" sz="1800" b="1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fr-FR" altLang="fr-FR" sz="1800" b="1" u="sng" dirty="0">
                <a:latin typeface="Arial" panose="020B0604020202020204" pitchFamily="34" charset="0"/>
              </a:rPr>
              <a:t>Limites (honnêtes)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Périmètre </a:t>
            </a:r>
            <a:r>
              <a:rPr lang="fr-FR" altLang="fr-FR" sz="1800" b="1" dirty="0">
                <a:latin typeface="Arial" panose="020B0604020202020204" pitchFamily="34" charset="0"/>
              </a:rPr>
              <a:t>introductif</a:t>
            </a:r>
            <a:r>
              <a:rPr lang="fr-FR" altLang="fr-FR" sz="1800" dirty="0">
                <a:latin typeface="Arial" panose="020B0604020202020204" pitchFamily="34" charset="0"/>
              </a:rPr>
              <a:t> = alignement curriculaire, mais </a:t>
            </a:r>
            <a:r>
              <a:rPr lang="fr-FR" altLang="fr-FR" sz="1800" b="1" dirty="0">
                <a:latin typeface="Arial" panose="020B0604020202020204" pitchFamily="34" charset="0"/>
              </a:rPr>
              <a:t>n’accompagne pas les élèves </a:t>
            </a:r>
            <a:r>
              <a:rPr lang="fr-FR" altLang="fr-FR" sz="1800" dirty="0">
                <a:latin typeface="Arial" panose="020B0604020202020204" pitchFamily="34" charset="0"/>
              </a:rPr>
              <a:t>vers l’expertise.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Le diagramme s’appuie sur une </a:t>
            </a:r>
            <a:r>
              <a:rPr lang="fr-FR" altLang="fr-FR" sz="1800" b="1" dirty="0">
                <a:latin typeface="Arial" panose="020B0604020202020204" pitchFamily="34" charset="0"/>
              </a:rPr>
              <a:t>abstraction CFG </a:t>
            </a:r>
            <a:r>
              <a:rPr lang="fr-FR" altLang="fr-FR" sz="1800" dirty="0">
                <a:latin typeface="Arial" panose="020B0604020202020204" pitchFamily="34" charset="0"/>
              </a:rPr>
              <a:t>avec choix arbitraires à discuter (</a:t>
            </a:r>
            <a:r>
              <a:rPr lang="fr-FR" altLang="fr-FR" sz="1800" b="1" dirty="0">
                <a:latin typeface="Arial" panose="020B0604020202020204" pitchFamily="34" charset="0"/>
              </a:rPr>
              <a:t>ambiguïté entre nom et valeur de l’itérable</a:t>
            </a:r>
            <a:r>
              <a:rPr lang="fr-FR" altLang="fr-FR" sz="1800" dirty="0">
                <a:latin typeface="Arial" panose="020B0604020202020204" pitchFamily="34" charset="0"/>
              </a:rPr>
              <a:t> selon que ce soit un littéral ou une variable déclarée).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fr-FR" altLang="fr-FR" sz="1800" dirty="0">
                <a:latin typeface="Arial" panose="020B0604020202020204" pitchFamily="34" charset="0"/>
              </a:rPr>
              <a:t>Diagramme seulement suggéré dans l’interface : l’activité de </a:t>
            </a:r>
            <a:r>
              <a:rPr lang="fr-FR" altLang="fr-FR" sz="1800" b="1" dirty="0">
                <a:latin typeface="Arial" panose="020B0604020202020204" pitchFamily="34" charset="0"/>
              </a:rPr>
              <a:t>conversion de registre textuel </a:t>
            </a:r>
            <a:r>
              <a:rPr lang="fr-FR" altLang="fr-FR" sz="1800" b="1" dirty="0">
                <a:latin typeface="Arial" panose="020B0604020202020204" pitchFamily="34" charset="0"/>
                <a:sym typeface="Wingdings" panose="05000000000000000000" pitchFamily="2" charset="2"/>
              </a:rPr>
              <a:t> graphique pas objectivée</a:t>
            </a:r>
            <a:r>
              <a:rPr lang="fr-FR" altLang="fr-FR" sz="1800" dirty="0">
                <a:latin typeface="Arial" panose="020B0604020202020204" pitchFamily="34" charset="0"/>
                <a:sym typeface="Wingdings" panose="05000000000000000000" pitchFamily="2" charset="2"/>
              </a:rPr>
              <a:t>, pas évaluée, et</a:t>
            </a:r>
            <a:r>
              <a:rPr lang="fr-FR" altLang="fr-FR" sz="1800" dirty="0">
                <a:latin typeface="Arial" panose="020B0604020202020204" pitchFamily="34" charset="0"/>
              </a:rPr>
              <a:t> pas d’interaction journalisée </a:t>
            </a:r>
            <a:r>
              <a:rPr lang="fr-FR" altLang="fr-FR" sz="1800" dirty="0">
                <a:latin typeface="Arial" panose="020B0604020202020204" pitchFamily="34" charset="0"/>
                <a:sym typeface="Wingdings" panose="05000000000000000000" pitchFamily="2" charset="2"/>
              </a:rPr>
              <a:t></a:t>
            </a:r>
            <a:r>
              <a:rPr lang="fr-FR" altLang="fr-FR" sz="1800" dirty="0">
                <a:latin typeface="Arial" panose="020B0604020202020204" pitchFamily="34" charset="0"/>
              </a:rPr>
              <a:t> inadapté en l’état pour</a:t>
            </a:r>
            <a:r>
              <a:rPr lang="fr-FR" altLang="fr-FR" sz="1800" b="1" dirty="0">
                <a:latin typeface="Arial" panose="020B0604020202020204" pitchFamily="34" charset="0"/>
              </a:rPr>
              <a:t> construire des indicateurs sur l’interaction élève ↔logigramme</a:t>
            </a:r>
            <a:r>
              <a:rPr lang="fr-FR" altLang="fr-FR" sz="1800" dirty="0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353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BDA4F-A0B0-FF21-49B7-D8B0AEF69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7C53F-973B-98DB-7124-443D407C5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Un Dump AST </a:t>
            </a:r>
            <a:r>
              <a:rPr lang="fr-CH" dirty="0" err="1"/>
              <a:t>pédgogique</a:t>
            </a:r>
            <a:r>
              <a:rPr lang="fr-CH" dirty="0"/>
              <a:t> coloré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746D0C-51CA-E9C2-12DF-BEF9FD4BD8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CH" dirty="0"/>
              <a:t>Module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enabled</a:t>
            </a:r>
            <a:r>
              <a:rPr lang="fr-CH" dirty="0"/>
              <a:t> := Constant(</a:t>
            </a:r>
            <a:r>
              <a:rPr lang="fr-CH" dirty="0" err="1"/>
              <a:t>True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y := Constant(1)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FunctionDef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</a:t>
            </a:r>
            <a:r>
              <a:rPr lang="fr-CH" dirty="0" err="1"/>
              <a:t>build</a:t>
            </a:r>
            <a:r>
              <a:rPr lang="fr-CH" dirty="0"/>
              <a:t>’</a:t>
            </a:r>
          </a:p>
          <a:p>
            <a:pPr marL="0" indent="0">
              <a:buNone/>
            </a:pPr>
            <a:r>
              <a:rPr lang="fr-CH" dirty="0"/>
              <a:t> │  ├─ arguments(args=[arg('flag’)]) </a:t>
            </a:r>
          </a:p>
          <a:p>
            <a:pPr marL="0" indent="0">
              <a:buNone/>
            </a:pPr>
            <a:r>
              <a:rPr lang="fr-CH" dirty="0"/>
              <a:t> │  ├─ </a:t>
            </a:r>
            <a:r>
              <a:rPr lang="fr-CH" dirty="0" err="1"/>
              <a:t>Assign</a:t>
            </a:r>
            <a:r>
              <a:rPr lang="fr-CH" dirty="0"/>
              <a:t>: output := </a:t>
            </a:r>
            <a:r>
              <a:rPr lang="fr-CH" dirty="0" err="1"/>
              <a:t>UnaryOp</a:t>
            </a:r>
            <a:r>
              <a:rPr lang="fr-CH" dirty="0"/>
              <a:t>(Not, Name('flag', </a:t>
            </a:r>
            <a:r>
              <a:rPr lang="fr-CH" dirty="0" err="1"/>
              <a:t>Load</a:t>
            </a:r>
            <a:r>
              <a:rPr lang="fr-CH" dirty="0"/>
              <a:t>))</a:t>
            </a:r>
          </a:p>
          <a:p>
            <a:pPr marL="0" indent="0">
              <a:buNone/>
            </a:pPr>
            <a:r>
              <a:rPr lang="fr-CH" dirty="0"/>
              <a:t> │   └─ Return: Name('output', </a:t>
            </a:r>
            <a:r>
              <a:rPr lang="fr-CH" dirty="0" err="1"/>
              <a:t>Load</a:t>
            </a:r>
            <a:r>
              <a:rPr lang="fr-CH" dirty="0"/>
              <a:t>)</a:t>
            </a:r>
          </a:p>
          <a:p>
            <a:pPr marL="0" indent="0">
              <a:buNone/>
            </a:pPr>
            <a:r>
              <a:rPr lang="fr-CH" dirty="0"/>
              <a:t>├─ </a:t>
            </a:r>
            <a:r>
              <a:rPr lang="fr-CH" dirty="0" err="1"/>
              <a:t>Assign</a:t>
            </a:r>
            <a:r>
              <a:rPr lang="fr-CH" dirty="0"/>
              <a:t>: </a:t>
            </a:r>
            <a:r>
              <a:rPr lang="fr-CH" dirty="0" err="1"/>
              <a:t>found</a:t>
            </a:r>
            <a:r>
              <a:rPr lang="fr-CH" dirty="0"/>
              <a:t> := Call(Name('</a:t>
            </a:r>
            <a:r>
              <a:rPr lang="fr-CH" dirty="0" err="1"/>
              <a:t>build</a:t>
            </a:r>
            <a:r>
              <a:rPr lang="fr-CH" dirty="0"/>
              <a:t>'), [Name('</a:t>
            </a:r>
            <a:r>
              <a:rPr lang="fr-CH" dirty="0" err="1"/>
              <a:t>enabled</a:t>
            </a:r>
            <a:r>
              <a:rPr lang="fr-CH" dirty="0"/>
              <a:t>')])</a:t>
            </a:r>
          </a:p>
          <a:p>
            <a:pPr marL="0" indent="0">
              <a:buNone/>
            </a:pPr>
            <a:r>
              <a:rPr lang="fr-CH" dirty="0"/>
              <a:t> └─ </a:t>
            </a:r>
            <a:r>
              <a:rPr lang="fr-CH" dirty="0" err="1"/>
              <a:t>Expr</a:t>
            </a:r>
            <a:r>
              <a:rPr lang="fr-CH" dirty="0"/>
              <a:t>: Call(Name('</a:t>
            </a:r>
            <a:r>
              <a:rPr lang="fr-CH" dirty="0" err="1"/>
              <a:t>print</a:t>
            </a:r>
            <a:r>
              <a:rPr lang="fr-CH" dirty="0"/>
              <a:t>'),</a:t>
            </a:r>
          </a:p>
          <a:p>
            <a:pPr marL="0" indent="0">
              <a:buNone/>
            </a:pPr>
            <a:r>
              <a:rPr lang="fr-CH" dirty="0"/>
              <a:t>    args=[   "Le résultat de " + "</a:t>
            </a:r>
            <a:r>
              <a:rPr lang="fr-CH" dirty="0" err="1"/>
              <a:t>build</a:t>
            </a:r>
            <a:r>
              <a:rPr lang="fr-CH" dirty="0"/>
              <a:t>" + "("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enabled</a:t>
            </a:r>
            <a:r>
              <a:rPr lang="fr-CH" dirty="0"/>
              <a:t>) + ")" + " est " + </a:t>
            </a:r>
            <a:r>
              <a:rPr lang="fr-CH" dirty="0" err="1"/>
              <a:t>str</a:t>
            </a:r>
            <a:r>
              <a:rPr lang="fr-CH" dirty="0"/>
              <a:t>(</a:t>
            </a:r>
            <a:r>
              <a:rPr lang="fr-CH" dirty="0" err="1"/>
              <a:t>found</a:t>
            </a:r>
            <a:r>
              <a:rPr lang="fr-CH" dirty="0"/>
              <a:t>)  ])</a:t>
            </a:r>
          </a:p>
        </p:txBody>
      </p:sp>
    </p:spTree>
    <p:extLst>
      <p:ext uri="{BB962C8B-B14F-4D97-AF65-F5344CB8AC3E}">
        <p14:creationId xmlns:p14="http://schemas.microsoft.com/office/powerpoint/2010/main" val="343052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987138-B5A2-5D72-07BC-DB63827F4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A9F1423E-F199-D343-502C-348B091E0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0" y="0"/>
            <a:ext cx="6112880" cy="68580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991E1BDC-FC62-376F-0796-16DDD62E658C}"/>
              </a:ext>
            </a:extLst>
          </p:cNvPr>
          <p:cNvSpPr/>
          <p:nvPr/>
        </p:nvSpPr>
        <p:spPr>
          <a:xfrm>
            <a:off x="3009387" y="365361"/>
            <a:ext cx="6130636" cy="1713678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ED89854-21C2-3363-EB33-66F79D02AFF9}"/>
              </a:ext>
            </a:extLst>
          </p:cNvPr>
          <p:cNvSpPr/>
          <p:nvPr/>
        </p:nvSpPr>
        <p:spPr>
          <a:xfrm>
            <a:off x="3009387" y="2088424"/>
            <a:ext cx="6143053" cy="519985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B1953BE6-FD37-4304-39B0-A34DD85F2F93}"/>
              </a:ext>
            </a:extLst>
          </p:cNvPr>
          <p:cNvSpPr/>
          <p:nvPr/>
        </p:nvSpPr>
        <p:spPr>
          <a:xfrm>
            <a:off x="3009386" y="2635392"/>
            <a:ext cx="1507259" cy="316935"/>
          </a:xfrm>
          <a:prstGeom prst="roundRect">
            <a:avLst/>
          </a:prstGeom>
          <a:solidFill>
            <a:srgbClr val="7561FC">
              <a:alpha val="43000"/>
            </a:srgbClr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75F4731-FCFF-B334-E390-0AE0B2CEB7A0}"/>
              </a:ext>
            </a:extLst>
          </p:cNvPr>
          <p:cNvSpPr/>
          <p:nvPr/>
        </p:nvSpPr>
        <p:spPr>
          <a:xfrm>
            <a:off x="4531733" y="2635392"/>
            <a:ext cx="1483755" cy="316935"/>
          </a:xfrm>
          <a:prstGeom prst="roundRect">
            <a:avLst/>
          </a:prstGeom>
          <a:solidFill>
            <a:srgbClr val="46B1E1">
              <a:alpha val="41000"/>
            </a:srgbClr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b="1" dirty="0">
              <a:solidFill>
                <a:schemeClr val="bg1"/>
              </a:solidFill>
            </a:endParaRP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B306677A-8854-DD71-2F08-3231290A53E9}"/>
              </a:ext>
            </a:extLst>
          </p:cNvPr>
          <p:cNvSpPr/>
          <p:nvPr/>
        </p:nvSpPr>
        <p:spPr>
          <a:xfrm>
            <a:off x="2074708" y="3404068"/>
            <a:ext cx="394078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5BAF8C0-C0A3-CE26-D6F6-40A72C4C852A}"/>
              </a:ext>
            </a:extLst>
          </p:cNvPr>
          <p:cNvSpPr txBox="1"/>
          <p:nvPr/>
        </p:nvSpPr>
        <p:spPr>
          <a:xfrm>
            <a:off x="4977592" y="3812671"/>
            <a:ext cx="11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Code généré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F56B1429-FDF3-FCDB-E784-FF378DD66943}"/>
              </a:ext>
            </a:extLst>
          </p:cNvPr>
          <p:cNvSpPr/>
          <p:nvPr/>
        </p:nvSpPr>
        <p:spPr>
          <a:xfrm>
            <a:off x="6096000" y="3436623"/>
            <a:ext cx="296351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1DFFA1F-47F6-F26A-DC7A-3CA0C96F13BC}"/>
              </a:ext>
            </a:extLst>
          </p:cNvPr>
          <p:cNvSpPr txBox="1"/>
          <p:nvPr/>
        </p:nvSpPr>
        <p:spPr>
          <a:xfrm>
            <a:off x="6131488" y="4015026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Logigramme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A2728823-D45E-CEB0-FAE2-F516ABDE1B88}"/>
              </a:ext>
            </a:extLst>
          </p:cNvPr>
          <p:cNvSpPr/>
          <p:nvPr/>
        </p:nvSpPr>
        <p:spPr>
          <a:xfrm>
            <a:off x="2074708" y="5522942"/>
            <a:ext cx="7065315" cy="690720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2B6422D2-4351-D24B-0642-C1DE33C3B476}"/>
              </a:ext>
            </a:extLst>
          </p:cNvPr>
          <p:cNvSpPr txBox="1"/>
          <p:nvPr/>
        </p:nvSpPr>
        <p:spPr>
          <a:xfrm>
            <a:off x="2142260" y="5578640"/>
            <a:ext cx="395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Défis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5545CA4B-94A0-1350-519B-BD797E96440F}"/>
              </a:ext>
            </a:extLst>
          </p:cNvPr>
          <p:cNvSpPr/>
          <p:nvPr/>
        </p:nvSpPr>
        <p:spPr>
          <a:xfrm>
            <a:off x="4531733" y="3036007"/>
            <a:ext cx="1483755" cy="316935"/>
          </a:xfrm>
          <a:prstGeom prst="roundRect">
            <a:avLst/>
          </a:prstGeom>
          <a:solidFill>
            <a:srgbClr val="00B050">
              <a:alpha val="41000"/>
            </a:srgbClr>
          </a:solidFill>
          <a:ln w="63500">
            <a:solidFill>
              <a:srgbClr val="00B050">
                <a:alpha val="61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1600" b="1" dirty="0">
              <a:solidFill>
                <a:schemeClr val="bg1"/>
              </a:solidFill>
            </a:endParaRP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0DD253D5-492B-521F-2C37-0201102EECB6}"/>
              </a:ext>
            </a:extLst>
          </p:cNvPr>
          <p:cNvSpPr/>
          <p:nvPr/>
        </p:nvSpPr>
        <p:spPr>
          <a:xfrm>
            <a:off x="3009386" y="6438444"/>
            <a:ext cx="1364205" cy="369332"/>
          </a:xfrm>
          <a:prstGeom prst="roundRect">
            <a:avLst/>
          </a:prstGeom>
          <a:solidFill>
            <a:srgbClr val="A02B93">
              <a:alpha val="30000"/>
            </a:srgbClr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74FDB085-3DD7-6E1C-205A-4A4526386025}"/>
              </a:ext>
            </a:extLst>
          </p:cNvPr>
          <p:cNvSpPr/>
          <p:nvPr/>
        </p:nvSpPr>
        <p:spPr>
          <a:xfrm>
            <a:off x="7744408" y="6438444"/>
            <a:ext cx="1395615" cy="369332"/>
          </a:xfrm>
          <a:prstGeom prst="roundRect">
            <a:avLst/>
          </a:prstGeom>
          <a:solidFill>
            <a:srgbClr val="A02B93">
              <a:alpha val="30000"/>
            </a:srgbClr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dirty="0">
              <a:solidFill>
                <a:schemeClr val="bg1"/>
              </a:solidFill>
            </a:endParaRP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F3CDD85-15B0-AE2C-9D35-A48A4FAEA07C}"/>
              </a:ext>
            </a:extLst>
          </p:cNvPr>
          <p:cNvSpPr/>
          <p:nvPr/>
        </p:nvSpPr>
        <p:spPr>
          <a:xfrm>
            <a:off x="7648531" y="337003"/>
            <a:ext cx="1587368" cy="2388267"/>
          </a:xfrm>
          <a:prstGeom prst="roundRect">
            <a:avLst/>
          </a:prstGeom>
          <a:solidFill>
            <a:srgbClr val="7561FC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bg1"/>
                </a:solidFill>
              </a:rPr>
              <a:t>Options de génération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1E93D3A1-B3BF-8E76-EB22-0F217BEFABCF}"/>
              </a:ext>
            </a:extLst>
          </p:cNvPr>
          <p:cNvSpPr/>
          <p:nvPr/>
        </p:nvSpPr>
        <p:spPr>
          <a:xfrm>
            <a:off x="1371992" y="2614960"/>
            <a:ext cx="1405431" cy="63687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400" b="1" dirty="0"/>
              <a:t>Boutons</a:t>
            </a:r>
            <a:endParaRPr lang="fr-CH" b="1" dirty="0"/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A2816950-F28A-612A-4ED3-23E09412CD5D}"/>
              </a:ext>
            </a:extLst>
          </p:cNvPr>
          <p:cNvCxnSpPr>
            <a:stCxn id="6" idx="3"/>
            <a:endCxn id="18" idx="1"/>
          </p:cNvCxnSpPr>
          <p:nvPr/>
        </p:nvCxnSpPr>
        <p:spPr>
          <a:xfrm flipV="1">
            <a:off x="2777423" y="2793860"/>
            <a:ext cx="231963" cy="139536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C8F9199-72C4-28B0-C5A4-CBD9703A9C2B}"/>
              </a:ext>
            </a:extLst>
          </p:cNvPr>
          <p:cNvCxnSpPr>
            <a:cxnSpLocks/>
            <a:stCxn id="6" idx="3"/>
            <a:endCxn id="15" idx="0"/>
          </p:cNvCxnSpPr>
          <p:nvPr/>
        </p:nvCxnSpPr>
        <p:spPr>
          <a:xfrm>
            <a:off x="2777423" y="2933396"/>
            <a:ext cx="1019221" cy="2063314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68506C92-BB50-E63D-7FBA-5EC35541422B}"/>
              </a:ext>
            </a:extLst>
          </p:cNvPr>
          <p:cNvSpPr/>
          <p:nvPr/>
        </p:nvSpPr>
        <p:spPr>
          <a:xfrm>
            <a:off x="3219696" y="4996710"/>
            <a:ext cx="1153896" cy="301449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000" b="1" dirty="0">
              <a:solidFill>
                <a:schemeClr val="bg1"/>
              </a:solidFill>
            </a:endParaRP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A370FDDA-C095-1741-83E7-521CDC67C2AC}"/>
              </a:ext>
            </a:extLst>
          </p:cNvPr>
          <p:cNvCxnSpPr>
            <a:cxnSpLocks/>
            <a:stCxn id="6" idx="3"/>
            <a:endCxn id="18" idx="3"/>
          </p:cNvCxnSpPr>
          <p:nvPr/>
        </p:nvCxnSpPr>
        <p:spPr>
          <a:xfrm flipV="1">
            <a:off x="2777423" y="2793860"/>
            <a:ext cx="1739222" cy="139536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EBC8175-ADF6-0F2E-8EE4-F0D7032E2139}"/>
              </a:ext>
            </a:extLst>
          </p:cNvPr>
          <p:cNvCxnSpPr>
            <a:cxnSpLocks/>
            <a:stCxn id="6" idx="3"/>
            <a:endCxn id="29" idx="1"/>
          </p:cNvCxnSpPr>
          <p:nvPr/>
        </p:nvCxnSpPr>
        <p:spPr>
          <a:xfrm>
            <a:off x="2777423" y="2933396"/>
            <a:ext cx="1754310" cy="261079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10D459B-1B9E-AC1D-4DF1-7C4E169392FC}"/>
              </a:ext>
            </a:extLst>
          </p:cNvPr>
          <p:cNvCxnSpPr>
            <a:cxnSpLocks/>
            <a:stCxn id="6" idx="3"/>
            <a:endCxn id="30" idx="0"/>
          </p:cNvCxnSpPr>
          <p:nvPr/>
        </p:nvCxnSpPr>
        <p:spPr>
          <a:xfrm>
            <a:off x="2777423" y="2933396"/>
            <a:ext cx="914066" cy="3505048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A1BBB5EC-F325-2A49-679A-342DFD25518D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>
            <a:off x="2777423" y="2933396"/>
            <a:ext cx="4966985" cy="3689714"/>
          </a:xfrm>
          <a:prstGeom prst="straightConnector1">
            <a:avLst/>
          </a:prstGeom>
          <a:ln w="41275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006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AEB49-C6BD-FC43-1D59-2A6DAF851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CH"/>
          </a:p>
        </p:txBody>
      </p:sp>
      <p:pic>
        <p:nvPicPr>
          <p:cNvPr id="9" name="Espace réservé du contenu 8" descr="Une image contenant texte, diagramme, capture d’écran, ligne&#10;&#10;Le contenu généré par l’IA peut être incorrect.">
            <a:extLst>
              <a:ext uri="{FF2B5EF4-FFF2-40B4-BE49-F238E27FC236}">
                <a16:creationId xmlns:a16="http://schemas.microsoft.com/office/drawing/2014/main" id="{F9CC3E85-07B2-C5BC-7931-33F443378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523" y="0"/>
            <a:ext cx="11818953" cy="6858000"/>
          </a:xfrm>
        </p:spPr>
      </p:pic>
    </p:spTree>
    <p:extLst>
      <p:ext uri="{BB962C8B-B14F-4D97-AF65-F5344CB8AC3E}">
        <p14:creationId xmlns:p14="http://schemas.microsoft.com/office/powerpoint/2010/main" val="2787149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ED6E60-535B-4154-1DF2-36890601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9369F2D9-B643-043E-1C78-08D7B1580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7521" y="170995"/>
            <a:ext cx="6496957" cy="6516009"/>
          </a:xfrm>
          <a:prstGeom prst="rect">
            <a:avLst/>
          </a:prstGeom>
          <a:solidFill>
            <a:srgbClr val="1F2333"/>
          </a:solidFill>
        </p:spPr>
      </p:pic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200CC276-5CBF-CECA-2478-9F3D4352982A}"/>
              </a:ext>
            </a:extLst>
          </p:cNvPr>
          <p:cNvSpPr/>
          <p:nvPr/>
        </p:nvSpPr>
        <p:spPr>
          <a:xfrm>
            <a:off x="2847521" y="624038"/>
            <a:ext cx="4737186" cy="1876926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3D0B4D1-8558-04AB-02EB-246295322796}"/>
              </a:ext>
            </a:extLst>
          </p:cNvPr>
          <p:cNvSpPr/>
          <p:nvPr/>
        </p:nvSpPr>
        <p:spPr>
          <a:xfrm>
            <a:off x="2847521" y="2500964"/>
            <a:ext cx="6496956" cy="636872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8730F51-BFA3-F14E-A806-F32C126B4401}"/>
              </a:ext>
            </a:extLst>
          </p:cNvPr>
          <p:cNvSpPr/>
          <p:nvPr/>
        </p:nvSpPr>
        <p:spPr>
          <a:xfrm>
            <a:off x="142820" y="170995"/>
            <a:ext cx="2560323" cy="636872"/>
          </a:xfrm>
          <a:prstGeom prst="roundRect">
            <a:avLst/>
          </a:prstGeom>
          <a:solidFill>
            <a:srgbClr val="7561FC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bg1"/>
                </a:solidFill>
              </a:rPr>
              <a:t>Les options de génération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FA7D0397-75C8-4B5D-4CFD-CA7BABE1C26A}"/>
              </a:ext>
            </a:extLst>
          </p:cNvPr>
          <p:cNvSpPr/>
          <p:nvPr/>
        </p:nvSpPr>
        <p:spPr>
          <a:xfrm>
            <a:off x="144377" y="2500964"/>
            <a:ext cx="2560322" cy="636872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Les critères qualitatifs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9D75F32F-73FB-685D-D466-5487A97EDF55}"/>
              </a:ext>
            </a:extLst>
          </p:cNvPr>
          <p:cNvSpPr/>
          <p:nvPr/>
        </p:nvSpPr>
        <p:spPr>
          <a:xfrm>
            <a:off x="144377" y="1099357"/>
            <a:ext cx="2560322" cy="100857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tx1"/>
                </a:solidFill>
              </a:rPr>
              <a:t>Les éléments syntaxiques: critères qualitatifs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B4BD8FCA-1EEA-E796-9A0C-A6E93B84DDE5}"/>
              </a:ext>
            </a:extLst>
          </p:cNvPr>
          <p:cNvSpPr/>
          <p:nvPr/>
        </p:nvSpPr>
        <p:spPr>
          <a:xfrm>
            <a:off x="7778790" y="3366435"/>
            <a:ext cx="3131373" cy="871087"/>
          </a:xfrm>
          <a:prstGeom prst="roundRect">
            <a:avLst/>
          </a:prstGeom>
          <a:solidFill>
            <a:srgbClr val="46B1E1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u="sng" dirty="0">
                <a:solidFill>
                  <a:schemeClr val="bg1"/>
                </a:solidFill>
              </a:rPr>
              <a:t>Autre logique</a:t>
            </a:r>
            <a:r>
              <a:rPr lang="fr-CH" sz="2000" b="1" dirty="0">
                <a:solidFill>
                  <a:schemeClr val="bg1"/>
                </a:solidFill>
              </a:rPr>
              <a:t> :</a:t>
            </a:r>
          </a:p>
          <a:p>
            <a:pPr algn="ctr"/>
            <a:r>
              <a:rPr lang="fr-CH" sz="2000" b="1" dirty="0">
                <a:solidFill>
                  <a:schemeClr val="bg1"/>
                </a:solidFill>
              </a:rPr>
              <a:t>les choix de chargement de codes prédéfinis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260589-A5AA-146D-5AD9-B4BB59FDD329}"/>
              </a:ext>
            </a:extLst>
          </p:cNvPr>
          <p:cNvSpPr/>
          <p:nvPr/>
        </p:nvSpPr>
        <p:spPr>
          <a:xfrm>
            <a:off x="4822257" y="3137836"/>
            <a:ext cx="1653990" cy="1876926"/>
          </a:xfrm>
          <a:prstGeom prst="roundRect">
            <a:avLst/>
          </a:prstGeom>
          <a:noFill/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E40484A4-2795-2334-40C0-F1A696DB0750}"/>
              </a:ext>
            </a:extLst>
          </p:cNvPr>
          <p:cNvCxnSpPr>
            <a:cxnSpLocks/>
            <a:stCxn id="12" idx="1"/>
            <a:endCxn id="22" idx="3"/>
          </p:cNvCxnSpPr>
          <p:nvPr/>
        </p:nvCxnSpPr>
        <p:spPr>
          <a:xfrm flipH="1">
            <a:off x="4592856" y="3801979"/>
            <a:ext cx="3185934" cy="2724752"/>
          </a:xfrm>
          <a:prstGeom prst="straightConnector1">
            <a:avLst/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9AA8AA7-EE87-2D59-099A-60BA570DEEB8}"/>
              </a:ext>
            </a:extLst>
          </p:cNvPr>
          <p:cNvCxnSpPr>
            <a:cxnSpLocks/>
            <a:stCxn id="12" idx="1"/>
            <a:endCxn id="6" idx="3"/>
          </p:cNvCxnSpPr>
          <p:nvPr/>
        </p:nvCxnSpPr>
        <p:spPr>
          <a:xfrm flipH="1">
            <a:off x="6476247" y="3801979"/>
            <a:ext cx="1302543" cy="274320"/>
          </a:xfrm>
          <a:prstGeom prst="straightConnector1">
            <a:avLst/>
          </a:prstGeom>
          <a:ln w="57150">
            <a:solidFill>
              <a:srgbClr val="46B1E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2965E797-EC45-8BBB-D0AF-F7F2077DEE55}"/>
              </a:ext>
            </a:extLst>
          </p:cNvPr>
          <p:cNvSpPr/>
          <p:nvPr/>
        </p:nvSpPr>
        <p:spPr>
          <a:xfrm>
            <a:off x="2985437" y="6208295"/>
            <a:ext cx="1607419" cy="636872"/>
          </a:xfrm>
          <a:prstGeom prst="roundRect">
            <a:avLst/>
          </a:prstGeom>
          <a:noFill/>
          <a:ln w="635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35F19E31-F749-236B-AAE1-4D6D72D11589}"/>
              </a:ext>
            </a:extLst>
          </p:cNvPr>
          <p:cNvSpPr/>
          <p:nvPr/>
        </p:nvSpPr>
        <p:spPr>
          <a:xfrm>
            <a:off x="142819" y="6208295"/>
            <a:ext cx="2561879" cy="636872"/>
          </a:xfrm>
          <a:prstGeom prst="roundRect">
            <a:avLst/>
          </a:prstGeom>
          <a:solidFill>
            <a:srgbClr val="FFFF00"/>
          </a:solidFill>
          <a:ln w="508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tx1"/>
                </a:solidFill>
              </a:rPr>
              <a:t>Interactions I/O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C6477399-7083-2083-67F6-89B08A98F52D}"/>
              </a:ext>
            </a:extLst>
          </p:cNvPr>
          <p:cNvSpPr/>
          <p:nvPr/>
        </p:nvSpPr>
        <p:spPr>
          <a:xfrm>
            <a:off x="7023138" y="6208295"/>
            <a:ext cx="4918511" cy="636873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Éditer</a:t>
            </a:r>
            <a:r>
              <a:rPr lang="fr-CH" sz="2000" b="1" dirty="0">
                <a:solidFill>
                  <a:srgbClr val="FFFF00"/>
                </a:solidFill>
              </a:rPr>
              <a:t>, Sauver, </a:t>
            </a:r>
            <a:r>
              <a:rPr lang="fr-CH" sz="2000" b="1" dirty="0">
                <a:solidFill>
                  <a:srgbClr val="46B1E1"/>
                </a:solidFill>
              </a:rPr>
              <a:t>Ouvrir</a:t>
            </a:r>
            <a:r>
              <a:rPr lang="fr-CH" sz="2000" b="1" dirty="0">
                <a:solidFill>
                  <a:srgbClr val="FFFF00"/>
                </a:solidFill>
              </a:rPr>
              <a:t>, Copier, </a:t>
            </a:r>
            <a:r>
              <a:rPr lang="fr-CH" sz="2000" b="1" dirty="0">
                <a:solidFill>
                  <a:srgbClr val="7561FC"/>
                </a:solidFill>
              </a:rPr>
              <a:t>Recharger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D1C3B3DE-E928-964A-3745-39868B024F54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>
            <a:off x="4592856" y="6526731"/>
            <a:ext cx="2430282" cy="1"/>
          </a:xfrm>
          <a:prstGeom prst="straightConnector1">
            <a:avLst/>
          </a:prstGeom>
          <a:ln w="50800">
            <a:solidFill>
              <a:srgbClr val="FFFF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Ellipse 36">
            <a:extLst>
              <a:ext uri="{FF2B5EF4-FFF2-40B4-BE49-F238E27FC236}">
                <a16:creationId xmlns:a16="http://schemas.microsoft.com/office/drawing/2014/main" id="{2F04415F-281B-9F5B-FDD1-F61346864E62}"/>
              </a:ext>
            </a:extLst>
          </p:cNvPr>
          <p:cNvSpPr/>
          <p:nvPr/>
        </p:nvSpPr>
        <p:spPr>
          <a:xfrm>
            <a:off x="4277651" y="6333423"/>
            <a:ext cx="281446" cy="352526"/>
          </a:xfrm>
          <a:prstGeom prst="ellipse">
            <a:avLst/>
          </a:prstGeom>
          <a:solidFill>
            <a:srgbClr val="7561FC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D568B58-D18A-F24C-2A0A-71F538335AE6}"/>
              </a:ext>
            </a:extLst>
          </p:cNvPr>
          <p:cNvSpPr/>
          <p:nvPr/>
        </p:nvSpPr>
        <p:spPr>
          <a:xfrm>
            <a:off x="3955296" y="6350468"/>
            <a:ext cx="281446" cy="35252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9" name="Ellipse 38">
            <a:extLst>
              <a:ext uri="{FF2B5EF4-FFF2-40B4-BE49-F238E27FC236}">
                <a16:creationId xmlns:a16="http://schemas.microsoft.com/office/drawing/2014/main" id="{E11571C2-7016-E6C8-2A0B-7509F545B0CE}"/>
              </a:ext>
            </a:extLst>
          </p:cNvPr>
          <p:cNvSpPr/>
          <p:nvPr/>
        </p:nvSpPr>
        <p:spPr>
          <a:xfrm>
            <a:off x="3400005" y="6350468"/>
            <a:ext cx="281446" cy="352526"/>
          </a:xfrm>
          <a:prstGeom prst="ellipse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0" name="Ellipse 39">
            <a:extLst>
              <a:ext uri="{FF2B5EF4-FFF2-40B4-BE49-F238E27FC236}">
                <a16:creationId xmlns:a16="http://schemas.microsoft.com/office/drawing/2014/main" id="{AEDDA2E4-86EF-1646-CEA0-501EC6B8A1C5}"/>
              </a:ext>
            </a:extLst>
          </p:cNvPr>
          <p:cNvSpPr/>
          <p:nvPr/>
        </p:nvSpPr>
        <p:spPr>
          <a:xfrm>
            <a:off x="3687799" y="6366110"/>
            <a:ext cx="281446" cy="352526"/>
          </a:xfrm>
          <a:prstGeom prst="ellipse">
            <a:avLst/>
          </a:prstGeom>
          <a:solidFill>
            <a:srgbClr val="46B1E1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112843B4-21FB-AA9D-E2A8-29C67B79A22A}"/>
              </a:ext>
            </a:extLst>
          </p:cNvPr>
          <p:cNvSpPr/>
          <p:nvPr/>
        </p:nvSpPr>
        <p:spPr>
          <a:xfrm>
            <a:off x="3110893" y="6366110"/>
            <a:ext cx="281446" cy="352526"/>
          </a:xfrm>
          <a:prstGeom prst="ellipse">
            <a:avLst/>
          </a:prstGeom>
          <a:solidFill>
            <a:srgbClr val="D86ECC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5143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6" grpId="0" animBg="1"/>
      <p:bldP spid="22" grpId="0" animBg="1"/>
      <p:bldP spid="25" grpId="0" animBg="1"/>
      <p:bldP spid="28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F233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ACC47E-AB09-8FED-1A7F-18B2C83C8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Logiciel multimédia&#10;&#10;Le contenu généré par l’IA peut être incorrect.">
            <a:extLst>
              <a:ext uri="{FF2B5EF4-FFF2-40B4-BE49-F238E27FC236}">
                <a16:creationId xmlns:a16="http://schemas.microsoft.com/office/drawing/2014/main" id="{B7043653-7233-9535-4B30-825850D2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60" y="0"/>
            <a:ext cx="6112880" cy="6858000"/>
          </a:xfrm>
          <a:prstGeom prst="rect">
            <a:avLst/>
          </a:prstGeom>
        </p:spPr>
      </p:pic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B25CAF39-C606-9EDA-B542-E7CFC440CF8E}"/>
              </a:ext>
            </a:extLst>
          </p:cNvPr>
          <p:cNvSpPr/>
          <p:nvPr/>
        </p:nvSpPr>
        <p:spPr>
          <a:xfrm>
            <a:off x="3009387" y="365361"/>
            <a:ext cx="6130636" cy="1713678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81000D96-1F6C-5539-2F12-A9228C399506}"/>
              </a:ext>
            </a:extLst>
          </p:cNvPr>
          <p:cNvSpPr/>
          <p:nvPr/>
        </p:nvSpPr>
        <p:spPr>
          <a:xfrm>
            <a:off x="3009387" y="2088424"/>
            <a:ext cx="6143053" cy="519985"/>
          </a:xfrm>
          <a:prstGeom prst="roundRect">
            <a:avLst/>
          </a:prstGeom>
          <a:noFill/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240B265D-D605-7919-32C6-7D4A07887018}"/>
              </a:ext>
            </a:extLst>
          </p:cNvPr>
          <p:cNvSpPr/>
          <p:nvPr/>
        </p:nvSpPr>
        <p:spPr>
          <a:xfrm>
            <a:off x="3228604" y="4996711"/>
            <a:ext cx="1144988" cy="253944"/>
          </a:xfrm>
          <a:prstGeom prst="roundRect">
            <a:avLst/>
          </a:prstGeom>
          <a:noFill/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8872D8AD-C1FB-F24D-DA78-1DB6913130D2}"/>
              </a:ext>
            </a:extLst>
          </p:cNvPr>
          <p:cNvSpPr/>
          <p:nvPr/>
        </p:nvSpPr>
        <p:spPr>
          <a:xfrm>
            <a:off x="2074708" y="2635392"/>
            <a:ext cx="2441938" cy="326319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Génération aléatoire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EEB7306-918F-EB32-66EC-4F0327274365}"/>
              </a:ext>
            </a:extLst>
          </p:cNvPr>
          <p:cNvSpPr/>
          <p:nvPr/>
        </p:nvSpPr>
        <p:spPr>
          <a:xfrm>
            <a:off x="4531733" y="2635392"/>
            <a:ext cx="2293928" cy="316935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>
                <a:solidFill>
                  <a:schemeClr val="bg1"/>
                </a:solidFill>
              </a:rPr>
              <a:t>Chargement prédéfini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4D014B3D-6C03-9706-5C2F-C20C20F28A12}"/>
              </a:ext>
            </a:extLst>
          </p:cNvPr>
          <p:cNvSpPr/>
          <p:nvPr/>
        </p:nvSpPr>
        <p:spPr>
          <a:xfrm>
            <a:off x="2074708" y="3404068"/>
            <a:ext cx="394078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2F0AE14-2F9E-8E7B-F290-042E3B9AA9BB}"/>
              </a:ext>
            </a:extLst>
          </p:cNvPr>
          <p:cNvSpPr txBox="1"/>
          <p:nvPr/>
        </p:nvSpPr>
        <p:spPr>
          <a:xfrm>
            <a:off x="2074708" y="3837729"/>
            <a:ext cx="1153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Code généré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022AB28C-2E77-6626-8E40-B66296FF8FD0}"/>
              </a:ext>
            </a:extLst>
          </p:cNvPr>
          <p:cNvSpPr/>
          <p:nvPr/>
        </p:nvSpPr>
        <p:spPr>
          <a:xfrm>
            <a:off x="6096000" y="3436623"/>
            <a:ext cx="2963510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BBA2137E-E10C-6AB9-41CB-D9B9B7A0DD52}"/>
              </a:ext>
            </a:extLst>
          </p:cNvPr>
          <p:cNvSpPr txBox="1"/>
          <p:nvPr/>
        </p:nvSpPr>
        <p:spPr>
          <a:xfrm>
            <a:off x="7166854" y="3995313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Logigramme</a:t>
            </a:r>
            <a:endParaRPr lang="fr-CH" b="1" dirty="0">
              <a:solidFill>
                <a:schemeClr val="bg1"/>
              </a:solidFill>
            </a:endParaRP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C35A5101-7838-C5BE-AEBE-1D63C02C42C1}"/>
              </a:ext>
            </a:extLst>
          </p:cNvPr>
          <p:cNvSpPr/>
          <p:nvPr/>
        </p:nvSpPr>
        <p:spPr>
          <a:xfrm>
            <a:off x="2074708" y="5522942"/>
            <a:ext cx="7065315" cy="690720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>
              <a:solidFill>
                <a:schemeClr val="bg1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D61E7BD-EC86-F47D-F849-7DC80B9B7FE6}"/>
              </a:ext>
            </a:extLst>
          </p:cNvPr>
          <p:cNvSpPr txBox="1"/>
          <p:nvPr/>
        </p:nvSpPr>
        <p:spPr>
          <a:xfrm>
            <a:off x="2142260" y="5578640"/>
            <a:ext cx="39537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400" b="1" dirty="0">
                <a:solidFill>
                  <a:schemeClr val="bg1"/>
                </a:solidFill>
              </a:rPr>
              <a:t>Défis</a:t>
            </a:r>
            <a:endParaRPr lang="fr-CH" sz="2000" b="1" dirty="0">
              <a:solidFill>
                <a:schemeClr val="bg1"/>
              </a:solidFill>
            </a:endParaRP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D9C9F573-D5E6-7217-1320-7060B9EEEED1}"/>
              </a:ext>
            </a:extLst>
          </p:cNvPr>
          <p:cNvSpPr/>
          <p:nvPr/>
        </p:nvSpPr>
        <p:spPr>
          <a:xfrm>
            <a:off x="4531733" y="3036007"/>
            <a:ext cx="2293928" cy="316935"/>
          </a:xfrm>
          <a:prstGeom prst="roundRect">
            <a:avLst/>
          </a:prstGeom>
          <a:solidFill>
            <a:srgbClr val="00B050"/>
          </a:solidFill>
          <a:ln w="635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dirty="0">
                <a:solidFill>
                  <a:schemeClr val="bg1"/>
                </a:solidFill>
              </a:rPr>
              <a:t>Lancer …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828B8D9-8938-75D6-1D06-C3FC097F25A7}"/>
              </a:ext>
            </a:extLst>
          </p:cNvPr>
          <p:cNvSpPr/>
          <p:nvPr/>
        </p:nvSpPr>
        <p:spPr>
          <a:xfrm>
            <a:off x="3092513" y="6438444"/>
            <a:ext cx="1213141" cy="369332"/>
          </a:xfrm>
          <a:prstGeom prst="roundRect">
            <a:avLst/>
          </a:prstGeom>
          <a:solidFill>
            <a:srgbClr val="A02B93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Vérifier</a:t>
            </a:r>
            <a:r>
              <a:rPr lang="fr-CH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41747814-5563-322C-02D0-C8CAF2FE66FA}"/>
              </a:ext>
            </a:extLst>
          </p:cNvPr>
          <p:cNvSpPr/>
          <p:nvPr/>
        </p:nvSpPr>
        <p:spPr>
          <a:xfrm>
            <a:off x="7926882" y="6438444"/>
            <a:ext cx="1213141" cy="369332"/>
          </a:xfrm>
          <a:prstGeom prst="roundRect">
            <a:avLst/>
          </a:prstGeom>
          <a:solidFill>
            <a:srgbClr val="A02B93"/>
          </a:solidFill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dirty="0">
                <a:solidFill>
                  <a:schemeClr val="bg1"/>
                </a:solidFill>
              </a:rPr>
              <a:t>Révéler</a:t>
            </a:r>
            <a:r>
              <a:rPr lang="fr-CH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83283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C7099-C95E-2583-E879-16E9475A5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04E0A748-C61D-AD70-F308-1E1FC287CDDF}"/>
              </a:ext>
            </a:extLst>
          </p:cNvPr>
          <p:cNvSpPr/>
          <p:nvPr/>
        </p:nvSpPr>
        <p:spPr>
          <a:xfrm rot="1311470">
            <a:off x="7703560" y="6003026"/>
            <a:ext cx="684549" cy="746170"/>
          </a:xfrm>
          <a:prstGeom prst="curvedLeftArrow">
            <a:avLst>
              <a:gd name="adj1" fmla="val 16089"/>
              <a:gd name="adj2" fmla="val 50000"/>
              <a:gd name="adj3" fmla="val 25000"/>
            </a:avLst>
          </a:prstGeom>
          <a:solidFill>
            <a:schemeClr val="accent5">
              <a:alpha val="76000"/>
            </a:schemeClr>
          </a:solidFill>
          <a:ln>
            <a:solidFill>
              <a:schemeClr val="accent5"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43D0AED8-88EF-8758-60A0-2B7A03F32B18}"/>
              </a:ext>
            </a:extLst>
          </p:cNvPr>
          <p:cNvSpPr/>
          <p:nvPr/>
        </p:nvSpPr>
        <p:spPr>
          <a:xfrm rot="21256075">
            <a:off x="4572462" y="4613992"/>
            <a:ext cx="637495" cy="1473333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3" name="Flèche : droite à entaille 42">
            <a:extLst>
              <a:ext uri="{FF2B5EF4-FFF2-40B4-BE49-F238E27FC236}">
                <a16:creationId xmlns:a16="http://schemas.microsoft.com/office/drawing/2014/main" id="{9D871230-0A01-B61B-F540-C355BAFD577A}"/>
              </a:ext>
            </a:extLst>
          </p:cNvPr>
          <p:cNvSpPr/>
          <p:nvPr/>
        </p:nvSpPr>
        <p:spPr>
          <a:xfrm>
            <a:off x="4277651" y="4702916"/>
            <a:ext cx="2231001" cy="740063"/>
          </a:xfrm>
          <a:prstGeom prst="notch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49FC83EA-143C-9E6F-A4A9-DFCC77120733}"/>
              </a:ext>
            </a:extLst>
          </p:cNvPr>
          <p:cNvSpPr/>
          <p:nvPr/>
        </p:nvSpPr>
        <p:spPr>
          <a:xfrm rot="1214699">
            <a:off x="4226465" y="4329165"/>
            <a:ext cx="428236" cy="523309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C47D1D64-2300-D77A-5CF5-D2C76C5C075E}"/>
              </a:ext>
            </a:extLst>
          </p:cNvPr>
          <p:cNvSpPr/>
          <p:nvPr/>
        </p:nvSpPr>
        <p:spPr>
          <a:xfrm>
            <a:off x="4713168" y="3266556"/>
            <a:ext cx="710887" cy="951938"/>
          </a:xfrm>
          <a:prstGeom prst="curvedLeftArrow">
            <a:avLst>
              <a:gd name="adj1" fmla="val 16089"/>
              <a:gd name="adj2" fmla="val 61787"/>
              <a:gd name="adj3" fmla="val 25000"/>
            </a:avLst>
          </a:prstGeom>
          <a:solidFill>
            <a:srgbClr val="46B1E1">
              <a:alpha val="76000"/>
            </a:srgbClr>
          </a:solidFill>
          <a:ln>
            <a:solidFill>
              <a:schemeClr val="accent1">
                <a:shade val="15000"/>
                <a:alpha val="2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958FA7C-5041-898C-AB49-8E21E34E7871}"/>
              </a:ext>
            </a:extLst>
          </p:cNvPr>
          <p:cNvSpPr/>
          <p:nvPr/>
        </p:nvSpPr>
        <p:spPr>
          <a:xfrm>
            <a:off x="2150918" y="529263"/>
            <a:ext cx="6130636" cy="14240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03ABDD2-C9DF-F233-F168-CF6B15687C85}"/>
              </a:ext>
            </a:extLst>
          </p:cNvPr>
          <p:cNvSpPr/>
          <p:nvPr/>
        </p:nvSpPr>
        <p:spPr>
          <a:xfrm>
            <a:off x="2163335" y="2127383"/>
            <a:ext cx="6130636" cy="63687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C7BA4EBB-5148-648C-D2F7-7E25D75D95A3}"/>
              </a:ext>
            </a:extLst>
          </p:cNvPr>
          <p:cNvSpPr/>
          <p:nvPr/>
        </p:nvSpPr>
        <p:spPr>
          <a:xfrm>
            <a:off x="2158795" y="5498043"/>
            <a:ext cx="2341685" cy="253944"/>
          </a:xfrm>
          <a:prstGeom prst="roundRect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noProof="1">
                <a:solidFill>
                  <a:schemeClr val="tx1"/>
                </a:solidFill>
              </a:rPr>
              <a:t>Boutons utilitaires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C3A413E5-12EE-AC5D-D249-EA411FB4619C}"/>
              </a:ext>
            </a:extLst>
          </p:cNvPr>
          <p:cNvSpPr txBox="1"/>
          <p:nvPr/>
        </p:nvSpPr>
        <p:spPr>
          <a:xfrm>
            <a:off x="3149410" y="970416"/>
            <a:ext cx="38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Choix des éléments syntaxiques pour la génération du code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79BA0B6-BD94-250A-F2B4-A2B4D0CAEC89}"/>
              </a:ext>
            </a:extLst>
          </p:cNvPr>
          <p:cNvSpPr txBox="1"/>
          <p:nvPr/>
        </p:nvSpPr>
        <p:spPr>
          <a:xfrm>
            <a:off x="2547777" y="2273719"/>
            <a:ext cx="5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Mesures quantitatives de difficulté du code généré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A95812-E851-7BE6-8291-4739E77A928F}"/>
              </a:ext>
            </a:extLst>
          </p:cNvPr>
          <p:cNvSpPr/>
          <p:nvPr/>
        </p:nvSpPr>
        <p:spPr>
          <a:xfrm>
            <a:off x="2147892" y="2938323"/>
            <a:ext cx="2441938" cy="423612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Génération</a:t>
            </a:r>
            <a:r>
              <a:rPr lang="fr-CH" b="1" noProof="1">
                <a:solidFill>
                  <a:srgbClr val="7561FC"/>
                </a:solidFill>
              </a:rPr>
              <a:t> </a:t>
            </a:r>
            <a:r>
              <a:rPr lang="fr-CH" b="1" noProof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32CDA90F-9D69-BFAB-BA6F-B3C4A01AAB1F}"/>
              </a:ext>
            </a:extLst>
          </p:cNvPr>
          <p:cNvSpPr/>
          <p:nvPr/>
        </p:nvSpPr>
        <p:spPr>
          <a:xfrm>
            <a:off x="1156854" y="1953315"/>
            <a:ext cx="991038" cy="2120676"/>
          </a:xfrm>
          <a:prstGeom prst="curvedRightArrow">
            <a:avLst>
              <a:gd name="adj1" fmla="val 15667"/>
              <a:gd name="adj2" fmla="val 41195"/>
              <a:gd name="adj3" fmla="val 32767"/>
            </a:avLst>
          </a:prstGeom>
          <a:solidFill>
            <a:srgbClr val="7561FC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B0DE202-6671-99A2-726A-8B1F0FCE8849}"/>
              </a:ext>
            </a:extLst>
          </p:cNvPr>
          <p:cNvSpPr/>
          <p:nvPr/>
        </p:nvSpPr>
        <p:spPr>
          <a:xfrm>
            <a:off x="4709621" y="2938981"/>
            <a:ext cx="1386379" cy="449992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noProof="1">
                <a:solidFill>
                  <a:schemeClr val="tx1"/>
                </a:solidFill>
              </a:rPr>
              <a:t>Chargement prédéfini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90483C09-C963-01B6-E9B1-48F811CDDF88}"/>
              </a:ext>
            </a:extLst>
          </p:cNvPr>
          <p:cNvSpPr/>
          <p:nvPr/>
        </p:nvSpPr>
        <p:spPr>
          <a:xfrm>
            <a:off x="2158795" y="3522242"/>
            <a:ext cx="2431035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3D14D3A-FA9D-EBF8-D38E-668CEC0F2185}"/>
              </a:ext>
            </a:extLst>
          </p:cNvPr>
          <p:cNvSpPr txBox="1"/>
          <p:nvPr/>
        </p:nvSpPr>
        <p:spPr>
          <a:xfrm>
            <a:off x="2341430" y="4152990"/>
            <a:ext cx="195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Code généré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36D70CC4-20B3-C128-5DF8-D87638CACA20}"/>
              </a:ext>
            </a:extLst>
          </p:cNvPr>
          <p:cNvSpPr/>
          <p:nvPr/>
        </p:nvSpPr>
        <p:spPr>
          <a:xfrm>
            <a:off x="6318232" y="3478667"/>
            <a:ext cx="1963322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924F90B7-D8C0-00ED-C3FA-4D75AC0E227A}"/>
              </a:ext>
            </a:extLst>
          </p:cNvPr>
          <p:cNvSpPr/>
          <p:nvPr/>
        </p:nvSpPr>
        <p:spPr>
          <a:xfrm>
            <a:off x="4709621" y="4235709"/>
            <a:ext cx="1127593" cy="449992"/>
          </a:xfrm>
          <a:prstGeom prst="round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bg1"/>
                </a:solidFill>
              </a:rPr>
              <a:t>Lancer…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F3A7E7-FCBD-644A-6FE2-95031C3BAB7F}"/>
              </a:ext>
            </a:extLst>
          </p:cNvPr>
          <p:cNvSpPr txBox="1"/>
          <p:nvPr/>
        </p:nvSpPr>
        <p:spPr>
          <a:xfrm>
            <a:off x="6308385" y="4159215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Logigramme</a:t>
            </a:r>
            <a:endParaRPr lang="fr-CH" b="1" noProof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8446A6E6-4661-67F7-4947-865F753CE3C1}"/>
              </a:ext>
            </a:extLst>
          </p:cNvPr>
          <p:cNvSpPr txBox="1"/>
          <p:nvPr/>
        </p:nvSpPr>
        <p:spPr>
          <a:xfrm>
            <a:off x="4891702" y="4910402"/>
            <a:ext cx="9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noProof="1">
                <a:solidFill>
                  <a:schemeClr val="bg1"/>
                </a:solidFill>
              </a:rPr>
              <a:t>Pyodide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F4A6974-EB09-0C3E-95DB-11422AC8C3E5}"/>
              </a:ext>
            </a:extLst>
          </p:cNvPr>
          <p:cNvSpPr/>
          <p:nvPr/>
        </p:nvSpPr>
        <p:spPr>
          <a:xfrm>
            <a:off x="2234045" y="6008232"/>
            <a:ext cx="6047509" cy="369332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D4CDF886-0B99-A76E-671B-6EE02A8FB957}"/>
              </a:ext>
            </a:extLst>
          </p:cNvPr>
          <p:cNvSpPr txBox="1"/>
          <p:nvPr/>
        </p:nvSpPr>
        <p:spPr>
          <a:xfrm>
            <a:off x="3447185" y="6008232"/>
            <a:ext cx="395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noProof="1">
                <a:solidFill>
                  <a:schemeClr val="accent5"/>
                </a:solidFill>
              </a:rPr>
              <a:t>Questions élèves + rétroactions</a:t>
            </a:r>
          </a:p>
        </p:txBody>
      </p:sp>
      <p:sp>
        <p:nvSpPr>
          <p:cNvPr id="49" name="Organigramme : Disque magnétique 48">
            <a:extLst>
              <a:ext uri="{FF2B5EF4-FFF2-40B4-BE49-F238E27FC236}">
                <a16:creationId xmlns:a16="http://schemas.microsoft.com/office/drawing/2014/main" id="{0E27D88C-D28B-70F6-CF50-5317D511D9D5}"/>
              </a:ext>
            </a:extLst>
          </p:cNvPr>
          <p:cNvSpPr/>
          <p:nvPr/>
        </p:nvSpPr>
        <p:spPr>
          <a:xfrm>
            <a:off x="7533083" y="4786519"/>
            <a:ext cx="1551943" cy="39334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/>
              <a:t>code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C805F367-5797-4126-999B-2BD211825A5B}"/>
              </a:ext>
            </a:extLst>
          </p:cNvPr>
          <p:cNvSpPr/>
          <p:nvPr/>
        </p:nvSpPr>
        <p:spPr>
          <a:xfrm>
            <a:off x="7561946" y="5258761"/>
            <a:ext cx="1531853" cy="4510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verify_answer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22AB5895-CA01-8682-94E2-80D9BB1C9657}"/>
              </a:ext>
            </a:extLst>
          </p:cNvPr>
          <p:cNvSpPr/>
          <p:nvPr/>
        </p:nvSpPr>
        <p:spPr>
          <a:xfrm>
            <a:off x="774572" y="2637089"/>
            <a:ext cx="1248305" cy="457306"/>
          </a:xfrm>
          <a:prstGeom prst="flowChartMagneticDisk">
            <a:avLst/>
          </a:prstGeom>
          <a:solidFill>
            <a:srgbClr val="756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generation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1F4E871C-EDC3-1A98-311F-0D07931E047E}"/>
              </a:ext>
            </a:extLst>
          </p:cNvPr>
          <p:cNvSpPr/>
          <p:nvPr/>
        </p:nvSpPr>
        <p:spPr>
          <a:xfrm>
            <a:off x="7556554" y="2932647"/>
            <a:ext cx="1531853" cy="396794"/>
          </a:xfrm>
          <a:prstGeom prst="flowChartMagneticDisk">
            <a:avLst/>
          </a:prstGeom>
          <a:solidFill>
            <a:srgbClr val="46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load_event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D11F509D-775B-1CFE-84C1-7194D6B77762}"/>
              </a:ext>
            </a:extLst>
          </p:cNvPr>
          <p:cNvSpPr/>
          <p:nvPr/>
        </p:nvSpPr>
        <p:spPr>
          <a:xfrm>
            <a:off x="774572" y="5801203"/>
            <a:ext cx="1778621" cy="457425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reveal_solution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6ACEFF07-1A15-7373-5F65-E4357B647E88}"/>
              </a:ext>
            </a:extLst>
          </p:cNvPr>
          <p:cNvSpPr/>
          <p:nvPr/>
        </p:nvSpPr>
        <p:spPr>
          <a:xfrm>
            <a:off x="7603101" y="5881821"/>
            <a:ext cx="1488945" cy="30538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163343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8B1A3-EEE5-EB16-77B0-319D8605D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5C8552D8-C0A6-9056-40CB-2C49741D10D0}"/>
              </a:ext>
            </a:extLst>
          </p:cNvPr>
          <p:cNvSpPr/>
          <p:nvPr/>
        </p:nvSpPr>
        <p:spPr>
          <a:xfrm rot="1311470">
            <a:off x="7703560" y="6003026"/>
            <a:ext cx="684549" cy="746170"/>
          </a:xfrm>
          <a:prstGeom prst="curvedLeftArrow">
            <a:avLst>
              <a:gd name="adj1" fmla="val 16089"/>
              <a:gd name="adj2" fmla="val 50000"/>
              <a:gd name="adj3" fmla="val 25000"/>
            </a:avLst>
          </a:prstGeom>
          <a:solidFill>
            <a:schemeClr val="accent5">
              <a:alpha val="76000"/>
            </a:schemeClr>
          </a:solidFill>
          <a:ln>
            <a:solidFill>
              <a:schemeClr val="accent5"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70A1A2A1-893C-665C-45BC-CB1E39A78924}"/>
              </a:ext>
            </a:extLst>
          </p:cNvPr>
          <p:cNvSpPr/>
          <p:nvPr/>
        </p:nvSpPr>
        <p:spPr>
          <a:xfrm rot="21256075">
            <a:off x="4572462" y="4613992"/>
            <a:ext cx="637495" cy="1473333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43" name="Flèche : droite à entaille 42">
            <a:extLst>
              <a:ext uri="{FF2B5EF4-FFF2-40B4-BE49-F238E27FC236}">
                <a16:creationId xmlns:a16="http://schemas.microsoft.com/office/drawing/2014/main" id="{3BB37D14-8C56-064E-6056-2E9535B0819A}"/>
              </a:ext>
            </a:extLst>
          </p:cNvPr>
          <p:cNvSpPr/>
          <p:nvPr/>
        </p:nvSpPr>
        <p:spPr>
          <a:xfrm>
            <a:off x="4277651" y="4702916"/>
            <a:ext cx="2231001" cy="740063"/>
          </a:xfrm>
          <a:prstGeom prst="notch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FD03F4E1-4461-8283-CB5F-9627591DD6D6}"/>
              </a:ext>
            </a:extLst>
          </p:cNvPr>
          <p:cNvSpPr/>
          <p:nvPr/>
        </p:nvSpPr>
        <p:spPr>
          <a:xfrm rot="1214699">
            <a:off x="4226465" y="4329165"/>
            <a:ext cx="428236" cy="523309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F5F50C96-9C2D-5A62-1F7D-7E85E3CFFF43}"/>
              </a:ext>
            </a:extLst>
          </p:cNvPr>
          <p:cNvSpPr/>
          <p:nvPr/>
        </p:nvSpPr>
        <p:spPr>
          <a:xfrm>
            <a:off x="4713168" y="3266556"/>
            <a:ext cx="710887" cy="951938"/>
          </a:xfrm>
          <a:prstGeom prst="curvedLeftArrow">
            <a:avLst>
              <a:gd name="adj1" fmla="val 16089"/>
              <a:gd name="adj2" fmla="val 61787"/>
              <a:gd name="adj3" fmla="val 25000"/>
            </a:avLst>
          </a:prstGeom>
          <a:solidFill>
            <a:srgbClr val="46B1E1">
              <a:alpha val="76000"/>
            </a:srgbClr>
          </a:solidFill>
          <a:ln>
            <a:solidFill>
              <a:schemeClr val="accent1">
                <a:shade val="15000"/>
                <a:alpha val="2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523C92BD-D6AB-872C-3350-BDC8AAA6EC0F}"/>
              </a:ext>
            </a:extLst>
          </p:cNvPr>
          <p:cNvSpPr/>
          <p:nvPr/>
        </p:nvSpPr>
        <p:spPr>
          <a:xfrm>
            <a:off x="2150918" y="529263"/>
            <a:ext cx="6130636" cy="14240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4FA03D5-FD45-F275-2FD0-E7A417899079}"/>
              </a:ext>
            </a:extLst>
          </p:cNvPr>
          <p:cNvSpPr/>
          <p:nvPr/>
        </p:nvSpPr>
        <p:spPr>
          <a:xfrm>
            <a:off x="2163335" y="2127383"/>
            <a:ext cx="6130636" cy="63687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DB578C0B-0BDD-F42E-BBC7-D2B7221723A8}"/>
              </a:ext>
            </a:extLst>
          </p:cNvPr>
          <p:cNvSpPr/>
          <p:nvPr/>
        </p:nvSpPr>
        <p:spPr>
          <a:xfrm>
            <a:off x="2158795" y="5498043"/>
            <a:ext cx="2341685" cy="253944"/>
          </a:xfrm>
          <a:prstGeom prst="roundRect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2000" b="1" noProof="1">
                <a:solidFill>
                  <a:schemeClr val="tx1"/>
                </a:solidFill>
              </a:rPr>
              <a:t>Boutons utilitaires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B6454D19-412D-E23F-3237-F73FE25599CE}"/>
              </a:ext>
            </a:extLst>
          </p:cNvPr>
          <p:cNvSpPr txBox="1"/>
          <p:nvPr/>
        </p:nvSpPr>
        <p:spPr>
          <a:xfrm>
            <a:off x="3149410" y="970416"/>
            <a:ext cx="38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Choix des éléments syntaxiques pour la génération du code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F696F3F-C336-AFC6-678F-27390DE09EAC}"/>
              </a:ext>
            </a:extLst>
          </p:cNvPr>
          <p:cNvSpPr txBox="1"/>
          <p:nvPr/>
        </p:nvSpPr>
        <p:spPr>
          <a:xfrm>
            <a:off x="2547777" y="2273719"/>
            <a:ext cx="5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b="1" noProof="1"/>
              <a:t>Mesures quantitatives de difficulté du code généré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1AD89FC7-3A6C-0D41-7DEA-4E8AE97FA1CC}"/>
              </a:ext>
            </a:extLst>
          </p:cNvPr>
          <p:cNvSpPr/>
          <p:nvPr/>
        </p:nvSpPr>
        <p:spPr>
          <a:xfrm>
            <a:off x="2147892" y="2938323"/>
            <a:ext cx="2441938" cy="423612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Génération</a:t>
            </a:r>
            <a:r>
              <a:rPr lang="fr-CH" b="1" noProof="1">
                <a:solidFill>
                  <a:srgbClr val="7561FC"/>
                </a:solidFill>
              </a:rPr>
              <a:t> </a:t>
            </a:r>
            <a:r>
              <a:rPr lang="fr-CH" b="1" noProof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361C7221-03C7-A581-8C6E-A52E27ADB43D}"/>
              </a:ext>
            </a:extLst>
          </p:cNvPr>
          <p:cNvSpPr/>
          <p:nvPr/>
        </p:nvSpPr>
        <p:spPr>
          <a:xfrm>
            <a:off x="1156854" y="1953315"/>
            <a:ext cx="991038" cy="2120676"/>
          </a:xfrm>
          <a:prstGeom prst="curvedRightArrow">
            <a:avLst>
              <a:gd name="adj1" fmla="val 15667"/>
              <a:gd name="adj2" fmla="val 41195"/>
              <a:gd name="adj3" fmla="val 32767"/>
            </a:avLst>
          </a:prstGeom>
          <a:solidFill>
            <a:srgbClr val="7561FC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C44A8A7-69F8-97C3-0272-E0C525DF221B}"/>
              </a:ext>
            </a:extLst>
          </p:cNvPr>
          <p:cNvSpPr/>
          <p:nvPr/>
        </p:nvSpPr>
        <p:spPr>
          <a:xfrm>
            <a:off x="4709621" y="2938981"/>
            <a:ext cx="1386379" cy="449992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sz="1600" b="1" noProof="1">
                <a:solidFill>
                  <a:schemeClr val="tx1"/>
                </a:solidFill>
              </a:rPr>
              <a:t>Chargement prédéfini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ABBA1DE3-BBFE-7AFA-BE86-0979EB62371F}"/>
              </a:ext>
            </a:extLst>
          </p:cNvPr>
          <p:cNvSpPr/>
          <p:nvPr/>
        </p:nvSpPr>
        <p:spPr>
          <a:xfrm>
            <a:off x="2158795" y="3522242"/>
            <a:ext cx="2431035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B46740B-FB72-A766-3F9D-1516ADDA5ABA}"/>
              </a:ext>
            </a:extLst>
          </p:cNvPr>
          <p:cNvSpPr txBox="1"/>
          <p:nvPr/>
        </p:nvSpPr>
        <p:spPr>
          <a:xfrm>
            <a:off x="2341430" y="4152990"/>
            <a:ext cx="195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Code généré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FC9DFB79-2124-C5A7-787B-1284FDA1ECE4}"/>
              </a:ext>
            </a:extLst>
          </p:cNvPr>
          <p:cNvSpPr/>
          <p:nvPr/>
        </p:nvSpPr>
        <p:spPr>
          <a:xfrm>
            <a:off x="6318232" y="3478667"/>
            <a:ext cx="1963322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153F86BC-F09E-FBC7-BBF2-98DF376435C2}"/>
              </a:ext>
            </a:extLst>
          </p:cNvPr>
          <p:cNvSpPr/>
          <p:nvPr/>
        </p:nvSpPr>
        <p:spPr>
          <a:xfrm>
            <a:off x="4709621" y="4235709"/>
            <a:ext cx="1127593" cy="449992"/>
          </a:xfrm>
          <a:prstGeom prst="round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bg1"/>
                </a:solidFill>
              </a:rPr>
              <a:t>Lancer…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90430F2E-153E-C1A5-12CF-166EDDBE6FE4}"/>
              </a:ext>
            </a:extLst>
          </p:cNvPr>
          <p:cNvSpPr txBox="1"/>
          <p:nvPr/>
        </p:nvSpPr>
        <p:spPr>
          <a:xfrm>
            <a:off x="6308385" y="4159215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b="1" noProof="1"/>
              <a:t>Logigramme</a:t>
            </a:r>
            <a:endParaRPr lang="fr-CH" b="1" noProof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E0A1AC8-862E-84EF-93A6-092F86E5DDA6}"/>
              </a:ext>
            </a:extLst>
          </p:cNvPr>
          <p:cNvSpPr txBox="1"/>
          <p:nvPr/>
        </p:nvSpPr>
        <p:spPr>
          <a:xfrm>
            <a:off x="4891702" y="4910402"/>
            <a:ext cx="9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noProof="1">
                <a:solidFill>
                  <a:schemeClr val="bg1"/>
                </a:solidFill>
              </a:rPr>
              <a:t>Pyodide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DFF5342B-10F4-06BB-4500-0EAB8045876B}"/>
              </a:ext>
            </a:extLst>
          </p:cNvPr>
          <p:cNvSpPr/>
          <p:nvPr/>
        </p:nvSpPr>
        <p:spPr>
          <a:xfrm>
            <a:off x="2234045" y="6008232"/>
            <a:ext cx="6047509" cy="369332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 noProof="1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796AF273-D4D9-377D-32F5-3143E5370ED5}"/>
              </a:ext>
            </a:extLst>
          </p:cNvPr>
          <p:cNvSpPr txBox="1"/>
          <p:nvPr/>
        </p:nvSpPr>
        <p:spPr>
          <a:xfrm>
            <a:off x="3447185" y="6008232"/>
            <a:ext cx="395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2000" b="1" noProof="1">
                <a:solidFill>
                  <a:schemeClr val="accent5"/>
                </a:solidFill>
              </a:rPr>
              <a:t>Questions élèves + rétroactions</a:t>
            </a:r>
          </a:p>
        </p:txBody>
      </p:sp>
      <p:sp>
        <p:nvSpPr>
          <p:cNvPr id="49" name="Organigramme : Disque magnétique 48">
            <a:extLst>
              <a:ext uri="{FF2B5EF4-FFF2-40B4-BE49-F238E27FC236}">
                <a16:creationId xmlns:a16="http://schemas.microsoft.com/office/drawing/2014/main" id="{F102361E-1230-DE2A-BD89-B30172CC0258}"/>
              </a:ext>
            </a:extLst>
          </p:cNvPr>
          <p:cNvSpPr/>
          <p:nvPr/>
        </p:nvSpPr>
        <p:spPr>
          <a:xfrm>
            <a:off x="8394106" y="4517061"/>
            <a:ext cx="1551943" cy="39334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/>
              <a:t>code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0F2A074D-C616-48F7-B6D5-47609C6F0287}"/>
              </a:ext>
            </a:extLst>
          </p:cNvPr>
          <p:cNvSpPr/>
          <p:nvPr/>
        </p:nvSpPr>
        <p:spPr>
          <a:xfrm>
            <a:off x="8394106" y="5346100"/>
            <a:ext cx="1531853" cy="4510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verify_answer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E0EF209C-B368-DC8B-7102-5BBBBB8D6F38}"/>
              </a:ext>
            </a:extLst>
          </p:cNvPr>
          <p:cNvSpPr/>
          <p:nvPr/>
        </p:nvSpPr>
        <p:spPr>
          <a:xfrm>
            <a:off x="3934" y="3476357"/>
            <a:ext cx="1248305" cy="457306"/>
          </a:xfrm>
          <a:prstGeom prst="flowChartMagneticDisk">
            <a:avLst/>
          </a:prstGeom>
          <a:solidFill>
            <a:srgbClr val="756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generation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B179B202-9661-785B-7C0A-2625249C789F}"/>
              </a:ext>
            </a:extLst>
          </p:cNvPr>
          <p:cNvSpPr/>
          <p:nvPr/>
        </p:nvSpPr>
        <p:spPr>
          <a:xfrm>
            <a:off x="8394106" y="3077278"/>
            <a:ext cx="1531853" cy="396794"/>
          </a:xfrm>
          <a:prstGeom prst="flowChartMagneticDisk">
            <a:avLst/>
          </a:prstGeom>
          <a:solidFill>
            <a:srgbClr val="46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load_event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E5D5478-20D4-7AF7-93AD-0DE57147926F}"/>
              </a:ext>
            </a:extLst>
          </p:cNvPr>
          <p:cNvGrpSpPr/>
          <p:nvPr/>
        </p:nvGrpSpPr>
        <p:grpSpPr>
          <a:xfrm>
            <a:off x="70315" y="2764255"/>
            <a:ext cx="11961665" cy="3979574"/>
            <a:chOff x="70315" y="2764255"/>
            <a:chExt cx="11961665" cy="3979574"/>
          </a:xfrm>
        </p:grpSpPr>
        <p:sp>
          <p:nvSpPr>
            <p:cNvPr id="5" name="Légende : flèche vers la gauche 4">
              <a:extLst>
                <a:ext uri="{FF2B5EF4-FFF2-40B4-BE49-F238E27FC236}">
                  <a16:creationId xmlns:a16="http://schemas.microsoft.com/office/drawing/2014/main" id="{9C3F008E-D444-4896-06A5-BCCCFF9C25F5}"/>
                </a:ext>
              </a:extLst>
            </p:cNvPr>
            <p:cNvSpPr/>
            <p:nvPr/>
          </p:nvSpPr>
          <p:spPr>
            <a:xfrm>
              <a:off x="10068658" y="4144828"/>
              <a:ext cx="1963322" cy="1245785"/>
            </a:xfrm>
            <a:prstGeom prst="leftArrowCallout">
              <a:avLst>
                <a:gd name="adj1" fmla="val 13312"/>
                <a:gd name="adj2" fmla="val 25000"/>
                <a:gd name="adj3" fmla="val 11364"/>
                <a:gd name="adj4" fmla="val 81571"/>
              </a:avLst>
            </a:prstGeom>
            <a:solidFill>
              <a:schemeClr val="bg1"/>
            </a:solidFill>
            <a:ln w="4445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code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canonical_code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difficulty</a:t>
              </a:r>
            </a:p>
            <a:p>
              <a:pPr algn="ctr"/>
              <a:r>
                <a:rPr lang="fr-CH" sz="1600" noProof="1">
                  <a:solidFill>
                    <a:schemeClr val="accent3"/>
                  </a:solidFill>
                </a:rPr>
                <a:t>time_created</a:t>
              </a:r>
            </a:p>
          </p:txBody>
        </p:sp>
        <p:sp>
          <p:nvSpPr>
            <p:cNvPr id="9" name="Légende : flèche vers la gauche 8">
              <a:extLst>
                <a:ext uri="{FF2B5EF4-FFF2-40B4-BE49-F238E27FC236}">
                  <a16:creationId xmlns:a16="http://schemas.microsoft.com/office/drawing/2014/main" id="{AE4810DC-F63A-B090-94D5-A6B9B2C7BBD8}"/>
                </a:ext>
              </a:extLst>
            </p:cNvPr>
            <p:cNvSpPr/>
            <p:nvPr/>
          </p:nvSpPr>
          <p:spPr>
            <a:xfrm>
              <a:off x="685684" y="4009187"/>
              <a:ext cx="1426866" cy="815885"/>
            </a:xfrm>
            <a:prstGeom prst="leftArrowCallout">
              <a:avLst>
                <a:gd name="adj1" fmla="val 16987"/>
                <a:gd name="adj2" fmla="val 28675"/>
                <a:gd name="adj3" fmla="val 11364"/>
                <a:gd name="adj4" fmla="val 84523"/>
              </a:avLst>
            </a:prstGeom>
            <a:solidFill>
              <a:schemeClr val="bg1"/>
            </a:solidFill>
            <a:ln w="44450">
              <a:solidFill>
                <a:srgbClr val="7561F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user_id</a:t>
              </a:r>
            </a:p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script</a:t>
              </a:r>
            </a:p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difficulty</a:t>
              </a:r>
            </a:p>
            <a:p>
              <a:pPr algn="ctr"/>
              <a:r>
                <a:rPr lang="fr-CH" sz="1400" noProof="1">
                  <a:solidFill>
                    <a:srgbClr val="7561FC"/>
                  </a:solidFill>
                </a:rPr>
                <a:t>time_created</a:t>
              </a:r>
            </a:p>
          </p:txBody>
        </p:sp>
        <p:sp>
          <p:nvSpPr>
            <p:cNvPr id="10" name="Légende : flèche vers la gauche 9">
              <a:extLst>
                <a:ext uri="{FF2B5EF4-FFF2-40B4-BE49-F238E27FC236}">
                  <a16:creationId xmlns:a16="http://schemas.microsoft.com/office/drawing/2014/main" id="{E7DEA98C-F058-2322-47F4-012E93F9B550}"/>
                </a:ext>
              </a:extLst>
            </p:cNvPr>
            <p:cNvSpPr/>
            <p:nvPr/>
          </p:nvSpPr>
          <p:spPr>
            <a:xfrm>
              <a:off x="10068658" y="5498043"/>
              <a:ext cx="1963322" cy="1245786"/>
            </a:xfrm>
            <a:prstGeom prst="leftArrowCallout">
              <a:avLst>
                <a:gd name="adj1" fmla="val 13312"/>
                <a:gd name="adj2" fmla="val 25000"/>
                <a:gd name="adj3" fmla="val 11364"/>
                <a:gd name="adj4" fmla="val 81571"/>
              </a:avLst>
            </a:prstGeom>
            <a:solidFill>
              <a:schemeClr val="bg1"/>
            </a:solidFill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code_id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predictions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correctness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time_created</a:t>
              </a:r>
            </a:p>
          </p:txBody>
        </p:sp>
        <p:sp>
          <p:nvSpPr>
            <p:cNvPr id="12" name="Légende : flèche vers la droite 11">
              <a:extLst>
                <a:ext uri="{FF2B5EF4-FFF2-40B4-BE49-F238E27FC236}">
                  <a16:creationId xmlns:a16="http://schemas.microsoft.com/office/drawing/2014/main" id="{8A7271B3-1714-E0B6-3313-90E4DCF0C6EB}"/>
                </a:ext>
              </a:extLst>
            </p:cNvPr>
            <p:cNvSpPr/>
            <p:nvPr/>
          </p:nvSpPr>
          <p:spPr>
            <a:xfrm>
              <a:off x="70315" y="5799242"/>
              <a:ext cx="1876141" cy="818089"/>
            </a:xfrm>
            <a:prstGeom prst="rightArrowCallout">
              <a:avLst>
                <a:gd name="adj1" fmla="val 17243"/>
                <a:gd name="adj2" fmla="val 29213"/>
                <a:gd name="adj3" fmla="val 30739"/>
                <a:gd name="adj4" fmla="val 75022"/>
              </a:avLst>
            </a:prstGeom>
            <a:noFill/>
            <a:ln w="4445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code_id</a:t>
              </a:r>
            </a:p>
            <a:p>
              <a:pPr algn="ctr"/>
              <a:r>
                <a:rPr lang="fr-CH" sz="1600" noProof="1">
                  <a:solidFill>
                    <a:schemeClr val="accent5"/>
                  </a:solidFill>
                </a:rPr>
                <a:t>time_created</a:t>
              </a:r>
            </a:p>
          </p:txBody>
        </p:sp>
        <p:sp>
          <p:nvSpPr>
            <p:cNvPr id="14" name="Légende : flèche vers la gauche 13">
              <a:extLst>
                <a:ext uri="{FF2B5EF4-FFF2-40B4-BE49-F238E27FC236}">
                  <a16:creationId xmlns:a16="http://schemas.microsoft.com/office/drawing/2014/main" id="{40D90721-13A1-3005-FEAA-099D972D0015}"/>
                </a:ext>
              </a:extLst>
            </p:cNvPr>
            <p:cNvSpPr/>
            <p:nvPr/>
          </p:nvSpPr>
          <p:spPr>
            <a:xfrm>
              <a:off x="10029642" y="2764255"/>
              <a:ext cx="1963322" cy="867886"/>
            </a:xfrm>
            <a:prstGeom prst="leftArrowCallout">
              <a:avLst>
                <a:gd name="adj1" fmla="val 13312"/>
                <a:gd name="adj2" fmla="val 25000"/>
                <a:gd name="adj3" fmla="val 11364"/>
                <a:gd name="adj4" fmla="val 81571"/>
              </a:avLst>
            </a:prstGeom>
            <a:solidFill>
              <a:schemeClr val="bg1"/>
            </a:solidFill>
            <a:ln w="44450">
              <a:solidFill>
                <a:srgbClr val="46B1E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CH" sz="1600" noProof="1">
                  <a:solidFill>
                    <a:srgbClr val="46B1E1"/>
                  </a:solidFill>
                </a:rPr>
                <a:t>user_id</a:t>
              </a:r>
            </a:p>
            <a:p>
              <a:pPr algn="ctr"/>
              <a:r>
                <a:rPr lang="fr-CH" sz="1600" noProof="1">
                  <a:solidFill>
                    <a:srgbClr val="46B1E1"/>
                  </a:solidFill>
                </a:rPr>
                <a:t>example_name</a:t>
              </a:r>
            </a:p>
            <a:p>
              <a:pPr algn="ctr"/>
              <a:r>
                <a:rPr lang="fr-CH" sz="1600" noProof="1">
                  <a:solidFill>
                    <a:srgbClr val="46B1E1"/>
                  </a:solidFill>
                </a:rPr>
                <a:t>timestamp</a:t>
              </a:r>
            </a:p>
          </p:txBody>
        </p:sp>
      </p:grp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37278CF0-AB35-15E5-4A57-C68DDE9E9241}"/>
              </a:ext>
            </a:extLst>
          </p:cNvPr>
          <p:cNvSpPr/>
          <p:nvPr/>
        </p:nvSpPr>
        <p:spPr>
          <a:xfrm>
            <a:off x="78302" y="5266293"/>
            <a:ext cx="1778621" cy="457425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noProof="1"/>
              <a:t>reveal_solution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D80DB99-F1F7-5243-2443-A2DA5130668F}"/>
              </a:ext>
            </a:extLst>
          </p:cNvPr>
          <p:cNvSpPr/>
          <p:nvPr/>
        </p:nvSpPr>
        <p:spPr>
          <a:xfrm>
            <a:off x="7603101" y="5881821"/>
            <a:ext cx="1488945" cy="30538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H" b="1" noProof="1">
                <a:solidFill>
                  <a:schemeClr val="tx1"/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997084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43" grpId="0" animBg="1"/>
      <p:bldP spid="33" grpId="0" animBg="1"/>
      <p:bldP spid="21" grpId="0" animBg="1"/>
      <p:bldP spid="20" grpId="0" animBg="1"/>
      <p:bldP spid="49" grpId="0" animBg="1"/>
      <p:bldP spid="52" grpId="0" animBg="1"/>
      <p:bldP spid="11" grpId="0" animBg="1"/>
      <p:bldP spid="13" grpId="0" animBg="1"/>
      <p:bldP spid="1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1DA94-81C7-AF83-663F-07766C076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èche : courbe vers la gauche 21">
            <a:extLst>
              <a:ext uri="{FF2B5EF4-FFF2-40B4-BE49-F238E27FC236}">
                <a16:creationId xmlns:a16="http://schemas.microsoft.com/office/drawing/2014/main" id="{07F513DB-0F7D-818D-DA27-72BE85A7A876}"/>
              </a:ext>
            </a:extLst>
          </p:cNvPr>
          <p:cNvSpPr/>
          <p:nvPr/>
        </p:nvSpPr>
        <p:spPr>
          <a:xfrm rot="1311470">
            <a:off x="7703560" y="6003026"/>
            <a:ext cx="684549" cy="746170"/>
          </a:xfrm>
          <a:prstGeom prst="curvedLeftArrow">
            <a:avLst>
              <a:gd name="adj1" fmla="val 16089"/>
              <a:gd name="adj2" fmla="val 50000"/>
              <a:gd name="adj3" fmla="val 25000"/>
            </a:avLst>
          </a:prstGeom>
          <a:solidFill>
            <a:schemeClr val="accent5">
              <a:alpha val="76000"/>
            </a:schemeClr>
          </a:solidFill>
          <a:ln>
            <a:solidFill>
              <a:schemeClr val="accent5">
                <a:alpha val="5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45" name="Flèche : courbe vers la droite 44">
            <a:extLst>
              <a:ext uri="{FF2B5EF4-FFF2-40B4-BE49-F238E27FC236}">
                <a16:creationId xmlns:a16="http://schemas.microsoft.com/office/drawing/2014/main" id="{F75537D2-1C30-161D-E727-969D3F109F4A}"/>
              </a:ext>
            </a:extLst>
          </p:cNvPr>
          <p:cNvSpPr/>
          <p:nvPr/>
        </p:nvSpPr>
        <p:spPr>
          <a:xfrm rot="21256075">
            <a:off x="4572462" y="4613992"/>
            <a:ext cx="637495" cy="1473333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43" name="Flèche : droite à entaille 42">
            <a:extLst>
              <a:ext uri="{FF2B5EF4-FFF2-40B4-BE49-F238E27FC236}">
                <a16:creationId xmlns:a16="http://schemas.microsoft.com/office/drawing/2014/main" id="{609C8D45-97A8-3566-82DA-F5972D5E8F53}"/>
              </a:ext>
            </a:extLst>
          </p:cNvPr>
          <p:cNvSpPr/>
          <p:nvPr/>
        </p:nvSpPr>
        <p:spPr>
          <a:xfrm>
            <a:off x="4277651" y="4702916"/>
            <a:ext cx="2231001" cy="740063"/>
          </a:xfrm>
          <a:prstGeom prst="notch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3" name="Flèche : courbe vers la droite 32">
            <a:extLst>
              <a:ext uri="{FF2B5EF4-FFF2-40B4-BE49-F238E27FC236}">
                <a16:creationId xmlns:a16="http://schemas.microsoft.com/office/drawing/2014/main" id="{971C152A-3B27-A3DD-2BEE-1B1F713E0E07}"/>
              </a:ext>
            </a:extLst>
          </p:cNvPr>
          <p:cNvSpPr/>
          <p:nvPr/>
        </p:nvSpPr>
        <p:spPr>
          <a:xfrm rot="1214699">
            <a:off x="4226465" y="4329165"/>
            <a:ext cx="428236" cy="523309"/>
          </a:xfrm>
          <a:prstGeom prst="curvedRightArrow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21" name="Flèche : courbe vers la gauche 20">
            <a:extLst>
              <a:ext uri="{FF2B5EF4-FFF2-40B4-BE49-F238E27FC236}">
                <a16:creationId xmlns:a16="http://schemas.microsoft.com/office/drawing/2014/main" id="{6C47AEF1-7532-308F-1312-39B6885549F0}"/>
              </a:ext>
            </a:extLst>
          </p:cNvPr>
          <p:cNvSpPr/>
          <p:nvPr/>
        </p:nvSpPr>
        <p:spPr>
          <a:xfrm>
            <a:off x="4713168" y="3266556"/>
            <a:ext cx="710887" cy="951938"/>
          </a:xfrm>
          <a:prstGeom prst="curvedLeftArrow">
            <a:avLst>
              <a:gd name="adj1" fmla="val 16089"/>
              <a:gd name="adj2" fmla="val 61787"/>
              <a:gd name="adj3" fmla="val 25000"/>
            </a:avLst>
          </a:prstGeom>
          <a:solidFill>
            <a:srgbClr val="46B1E1">
              <a:alpha val="76000"/>
            </a:srgbClr>
          </a:solidFill>
          <a:ln>
            <a:solidFill>
              <a:schemeClr val="accent1">
                <a:shade val="15000"/>
                <a:alpha val="2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>
              <a:solidFill>
                <a:schemeClr val="tx1"/>
              </a:solidFill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687AEB25-FA64-383B-9D5D-4991AC6897FF}"/>
              </a:ext>
            </a:extLst>
          </p:cNvPr>
          <p:cNvSpPr/>
          <p:nvPr/>
        </p:nvSpPr>
        <p:spPr>
          <a:xfrm>
            <a:off x="2150918" y="529263"/>
            <a:ext cx="6130636" cy="142405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BBD56BE-21EF-D61C-8FB8-51122340FC69}"/>
              </a:ext>
            </a:extLst>
          </p:cNvPr>
          <p:cNvSpPr/>
          <p:nvPr/>
        </p:nvSpPr>
        <p:spPr>
          <a:xfrm>
            <a:off x="2163335" y="2127383"/>
            <a:ext cx="6130636" cy="636872"/>
          </a:xfrm>
          <a:prstGeom prst="roundRect">
            <a:avLst/>
          </a:prstGeom>
          <a:solidFill>
            <a:schemeClr val="bg1"/>
          </a:solidFill>
          <a:ln w="635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636A3925-D9EC-62F8-50AF-982D9BE635B7}"/>
              </a:ext>
            </a:extLst>
          </p:cNvPr>
          <p:cNvSpPr/>
          <p:nvPr/>
        </p:nvSpPr>
        <p:spPr>
          <a:xfrm>
            <a:off x="2158795" y="5498043"/>
            <a:ext cx="2341685" cy="253944"/>
          </a:xfrm>
          <a:prstGeom prst="roundRect">
            <a:avLst/>
          </a:prstGeom>
          <a:solidFill>
            <a:srgbClr val="FFFF00"/>
          </a:solidFill>
          <a:ln w="508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b="1" noProof="1">
                <a:solidFill>
                  <a:schemeClr val="tx1"/>
                </a:solidFill>
              </a:rPr>
              <a:t>Boutons utilitaires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0DA4916-9267-C000-4CEE-B3DD5564DDD0}"/>
              </a:ext>
            </a:extLst>
          </p:cNvPr>
          <p:cNvSpPr txBox="1"/>
          <p:nvPr/>
        </p:nvSpPr>
        <p:spPr>
          <a:xfrm>
            <a:off x="3149410" y="970416"/>
            <a:ext cx="3838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/>
              <a:t>Choix des éléments syntaxiques pour la génération du code Python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2CD099-0128-C607-68E4-42EC3DBD2B3F}"/>
              </a:ext>
            </a:extLst>
          </p:cNvPr>
          <p:cNvSpPr txBox="1"/>
          <p:nvPr/>
        </p:nvSpPr>
        <p:spPr>
          <a:xfrm>
            <a:off x="2547777" y="2273719"/>
            <a:ext cx="5515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noProof="1"/>
              <a:t>Mesures quantitatives de difficulté du code généré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52F2722E-B13B-7124-5BF6-52D94A3B10F4}"/>
              </a:ext>
            </a:extLst>
          </p:cNvPr>
          <p:cNvSpPr/>
          <p:nvPr/>
        </p:nvSpPr>
        <p:spPr>
          <a:xfrm>
            <a:off x="2147892" y="2938323"/>
            <a:ext cx="2441938" cy="423612"/>
          </a:xfrm>
          <a:prstGeom prst="roundRect">
            <a:avLst/>
          </a:prstGeom>
          <a:solidFill>
            <a:srgbClr val="7561FC"/>
          </a:solidFill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solidFill>
                  <a:schemeClr val="tx1"/>
                </a:solidFill>
              </a:rPr>
              <a:t>Génération</a:t>
            </a:r>
            <a:r>
              <a:rPr lang="fr-FR" b="1" noProof="1">
                <a:solidFill>
                  <a:srgbClr val="7561FC"/>
                </a:solidFill>
              </a:rPr>
              <a:t> </a:t>
            </a:r>
            <a:r>
              <a:rPr lang="fr-FR" b="1" noProof="1">
                <a:solidFill>
                  <a:schemeClr val="tx1"/>
                </a:solidFill>
              </a:rPr>
              <a:t>aléatoire</a:t>
            </a:r>
          </a:p>
        </p:txBody>
      </p:sp>
      <p:sp>
        <p:nvSpPr>
          <p:cNvPr id="20" name="Flèche : courbe vers la droite 19">
            <a:extLst>
              <a:ext uri="{FF2B5EF4-FFF2-40B4-BE49-F238E27FC236}">
                <a16:creationId xmlns:a16="http://schemas.microsoft.com/office/drawing/2014/main" id="{27EB0B77-90CD-9C43-5C3B-7C852C65D06F}"/>
              </a:ext>
            </a:extLst>
          </p:cNvPr>
          <p:cNvSpPr/>
          <p:nvPr/>
        </p:nvSpPr>
        <p:spPr>
          <a:xfrm>
            <a:off x="1156854" y="1953315"/>
            <a:ext cx="991038" cy="2120676"/>
          </a:xfrm>
          <a:prstGeom prst="curvedRightArrow">
            <a:avLst>
              <a:gd name="adj1" fmla="val 15667"/>
              <a:gd name="adj2" fmla="val 41195"/>
              <a:gd name="adj3" fmla="val 32767"/>
            </a:avLst>
          </a:prstGeom>
          <a:solidFill>
            <a:srgbClr val="7561FC">
              <a:alpha val="5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06A650B3-0543-3B25-9146-2483BCA76DDA}"/>
              </a:ext>
            </a:extLst>
          </p:cNvPr>
          <p:cNvSpPr/>
          <p:nvPr/>
        </p:nvSpPr>
        <p:spPr>
          <a:xfrm>
            <a:off x="4709621" y="2938981"/>
            <a:ext cx="1386379" cy="449992"/>
          </a:xfrm>
          <a:prstGeom prst="roundRect">
            <a:avLst/>
          </a:prstGeom>
          <a:solidFill>
            <a:srgbClr val="46B1E1"/>
          </a:solidFill>
          <a:ln w="635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noProof="1">
                <a:solidFill>
                  <a:schemeClr val="tx1"/>
                </a:solidFill>
              </a:rPr>
              <a:t>Chargement prédéfini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477C4FF7-8264-09B2-78AB-FD7A424F4A2D}"/>
              </a:ext>
            </a:extLst>
          </p:cNvPr>
          <p:cNvSpPr/>
          <p:nvPr/>
        </p:nvSpPr>
        <p:spPr>
          <a:xfrm>
            <a:off x="2158795" y="3522242"/>
            <a:ext cx="2431035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7350BC8-E45A-A7A5-C906-A2690C96B72B}"/>
              </a:ext>
            </a:extLst>
          </p:cNvPr>
          <p:cNvSpPr txBox="1"/>
          <p:nvPr/>
        </p:nvSpPr>
        <p:spPr>
          <a:xfrm>
            <a:off x="2341430" y="4152990"/>
            <a:ext cx="19503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noProof="1"/>
              <a:t>Code généré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9FFA004-0845-B62F-73D0-241CC72D33D0}"/>
              </a:ext>
            </a:extLst>
          </p:cNvPr>
          <p:cNvSpPr/>
          <p:nvPr/>
        </p:nvSpPr>
        <p:spPr>
          <a:xfrm>
            <a:off x="6318232" y="3478667"/>
            <a:ext cx="1963322" cy="1876926"/>
          </a:xfrm>
          <a:prstGeom prst="roundRect">
            <a:avLst/>
          </a:prstGeom>
          <a:noFill/>
          <a:ln w="6350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26CA6C93-566E-82E1-61CD-922C8E8F8FED}"/>
              </a:ext>
            </a:extLst>
          </p:cNvPr>
          <p:cNvSpPr/>
          <p:nvPr/>
        </p:nvSpPr>
        <p:spPr>
          <a:xfrm>
            <a:off x="4709621" y="4235709"/>
            <a:ext cx="1127593" cy="449992"/>
          </a:xfrm>
          <a:prstGeom prst="roundRect">
            <a:avLst/>
          </a:prstGeom>
          <a:solidFill>
            <a:schemeClr val="accent3"/>
          </a:solidFill>
          <a:ln w="635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solidFill>
                  <a:schemeClr val="bg1"/>
                </a:solidFill>
              </a:rPr>
              <a:t>Lancer…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6916CD7-4DC9-12F1-1E50-3DAFCEB8C6CB}"/>
              </a:ext>
            </a:extLst>
          </p:cNvPr>
          <p:cNvSpPr txBox="1"/>
          <p:nvPr/>
        </p:nvSpPr>
        <p:spPr>
          <a:xfrm>
            <a:off x="6308385" y="4159215"/>
            <a:ext cx="1910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noProof="1"/>
              <a:t>Logigramme</a:t>
            </a:r>
            <a:endParaRPr lang="fr-FR" b="1" noProof="1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1070FB5E-6F42-2ED5-C5CB-40D5D46C473D}"/>
              </a:ext>
            </a:extLst>
          </p:cNvPr>
          <p:cNvSpPr txBox="1"/>
          <p:nvPr/>
        </p:nvSpPr>
        <p:spPr>
          <a:xfrm>
            <a:off x="4891702" y="4910402"/>
            <a:ext cx="982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noProof="1">
                <a:solidFill>
                  <a:schemeClr val="bg1"/>
                </a:solidFill>
              </a:rPr>
              <a:t>Pyodide</a:t>
            </a:r>
          </a:p>
        </p:txBody>
      </p:sp>
      <p:sp>
        <p:nvSpPr>
          <p:cNvPr id="46" name="Rectangle : coins arrondis 45">
            <a:extLst>
              <a:ext uri="{FF2B5EF4-FFF2-40B4-BE49-F238E27FC236}">
                <a16:creationId xmlns:a16="http://schemas.microsoft.com/office/drawing/2014/main" id="{9B589578-1D8F-ED98-EA6E-A1585174C40C}"/>
              </a:ext>
            </a:extLst>
          </p:cNvPr>
          <p:cNvSpPr/>
          <p:nvPr/>
        </p:nvSpPr>
        <p:spPr>
          <a:xfrm>
            <a:off x="2234045" y="6008232"/>
            <a:ext cx="6047509" cy="369332"/>
          </a:xfrm>
          <a:prstGeom prst="roundRect">
            <a:avLst/>
          </a:prstGeom>
          <a:noFill/>
          <a:ln w="635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noProof="1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63662706-9E14-6B44-E9CB-EEC44EC41AC8}"/>
              </a:ext>
            </a:extLst>
          </p:cNvPr>
          <p:cNvSpPr txBox="1"/>
          <p:nvPr/>
        </p:nvSpPr>
        <p:spPr>
          <a:xfrm>
            <a:off x="3447185" y="6008232"/>
            <a:ext cx="39537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noProof="1">
                <a:solidFill>
                  <a:schemeClr val="accent5"/>
                </a:solidFill>
              </a:rPr>
              <a:t>Questions élèves + rétroactions</a:t>
            </a:r>
          </a:p>
        </p:txBody>
      </p:sp>
      <p:sp>
        <p:nvSpPr>
          <p:cNvPr id="49" name="Organigramme : Disque magnétique 48">
            <a:extLst>
              <a:ext uri="{FF2B5EF4-FFF2-40B4-BE49-F238E27FC236}">
                <a16:creationId xmlns:a16="http://schemas.microsoft.com/office/drawing/2014/main" id="{0FCA1CCA-6F7A-4218-5108-01B97D3E0C8B}"/>
              </a:ext>
            </a:extLst>
          </p:cNvPr>
          <p:cNvSpPr/>
          <p:nvPr/>
        </p:nvSpPr>
        <p:spPr>
          <a:xfrm>
            <a:off x="8394106" y="4517061"/>
            <a:ext cx="1551943" cy="393341"/>
          </a:xfrm>
          <a:prstGeom prst="flowChartMagneticDisk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/>
              <a:t>code</a:t>
            </a:r>
          </a:p>
        </p:txBody>
      </p:sp>
      <p:sp>
        <p:nvSpPr>
          <p:cNvPr id="52" name="Organigramme : Disque magnétique 51">
            <a:extLst>
              <a:ext uri="{FF2B5EF4-FFF2-40B4-BE49-F238E27FC236}">
                <a16:creationId xmlns:a16="http://schemas.microsoft.com/office/drawing/2014/main" id="{4F7A457C-5E56-3174-5444-C28362BD3294}"/>
              </a:ext>
            </a:extLst>
          </p:cNvPr>
          <p:cNvSpPr/>
          <p:nvPr/>
        </p:nvSpPr>
        <p:spPr>
          <a:xfrm>
            <a:off x="8394106" y="5346100"/>
            <a:ext cx="1531853" cy="451018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verify_answer</a:t>
            </a:r>
          </a:p>
        </p:txBody>
      </p:sp>
      <p:sp>
        <p:nvSpPr>
          <p:cNvPr id="5" name="Légende : flèche vers la gauche 4">
            <a:extLst>
              <a:ext uri="{FF2B5EF4-FFF2-40B4-BE49-F238E27FC236}">
                <a16:creationId xmlns:a16="http://schemas.microsoft.com/office/drawing/2014/main" id="{B843A209-4009-F7AA-BEA8-A282541EE9FF}"/>
              </a:ext>
            </a:extLst>
          </p:cNvPr>
          <p:cNvSpPr/>
          <p:nvPr/>
        </p:nvSpPr>
        <p:spPr>
          <a:xfrm>
            <a:off x="10068658" y="4144828"/>
            <a:ext cx="1963322" cy="1245785"/>
          </a:xfrm>
          <a:prstGeom prst="leftArrowCallout">
            <a:avLst>
              <a:gd name="adj1" fmla="val 13312"/>
              <a:gd name="adj2" fmla="val 25000"/>
              <a:gd name="adj3" fmla="val 11364"/>
              <a:gd name="adj4" fmla="val 81571"/>
            </a:avLst>
          </a:prstGeom>
          <a:solidFill>
            <a:schemeClr val="bg1"/>
          </a:solidFill>
          <a:ln w="444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chemeClr val="accent3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code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canonical_code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difficulty</a:t>
            </a:r>
          </a:p>
          <a:p>
            <a:pPr algn="ctr"/>
            <a:r>
              <a:rPr lang="fr-FR" sz="1600" noProof="1">
                <a:solidFill>
                  <a:schemeClr val="accent3"/>
                </a:solidFill>
              </a:rPr>
              <a:t>time_created</a:t>
            </a:r>
          </a:p>
        </p:txBody>
      </p:sp>
      <p:sp>
        <p:nvSpPr>
          <p:cNvPr id="9" name="Légende : flèche vers la gauche 8">
            <a:extLst>
              <a:ext uri="{FF2B5EF4-FFF2-40B4-BE49-F238E27FC236}">
                <a16:creationId xmlns:a16="http://schemas.microsoft.com/office/drawing/2014/main" id="{426EEF06-9E44-6792-172E-8C7C028BDD1B}"/>
              </a:ext>
            </a:extLst>
          </p:cNvPr>
          <p:cNvSpPr/>
          <p:nvPr/>
        </p:nvSpPr>
        <p:spPr>
          <a:xfrm>
            <a:off x="685684" y="4009187"/>
            <a:ext cx="1426866" cy="815885"/>
          </a:xfrm>
          <a:prstGeom prst="leftArrowCallout">
            <a:avLst>
              <a:gd name="adj1" fmla="val 16987"/>
              <a:gd name="adj2" fmla="val 28675"/>
              <a:gd name="adj3" fmla="val 11364"/>
              <a:gd name="adj4" fmla="val 84523"/>
            </a:avLst>
          </a:prstGeom>
          <a:solidFill>
            <a:schemeClr val="bg1"/>
          </a:solidFill>
          <a:ln w="44450">
            <a:solidFill>
              <a:srgbClr val="7561F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noProof="1">
                <a:solidFill>
                  <a:srgbClr val="7561FC"/>
                </a:solidFill>
              </a:rPr>
              <a:t>user_id</a:t>
            </a:r>
          </a:p>
          <a:p>
            <a:pPr algn="ctr"/>
            <a:r>
              <a:rPr lang="fr-FR" sz="1400" noProof="1">
                <a:solidFill>
                  <a:srgbClr val="7561FC"/>
                </a:solidFill>
              </a:rPr>
              <a:t>script</a:t>
            </a:r>
          </a:p>
          <a:p>
            <a:pPr algn="ctr"/>
            <a:r>
              <a:rPr lang="fr-FR" sz="1400" noProof="1">
                <a:solidFill>
                  <a:srgbClr val="7561FC"/>
                </a:solidFill>
              </a:rPr>
              <a:t>difficulty</a:t>
            </a:r>
          </a:p>
          <a:p>
            <a:pPr algn="ctr"/>
            <a:r>
              <a:rPr lang="fr-FR" sz="1400" noProof="1">
                <a:solidFill>
                  <a:srgbClr val="7561FC"/>
                </a:solidFill>
              </a:rPr>
              <a:t>time_created</a:t>
            </a:r>
          </a:p>
        </p:txBody>
      </p:sp>
      <p:sp>
        <p:nvSpPr>
          <p:cNvPr id="10" name="Légende : flèche vers la gauche 9">
            <a:extLst>
              <a:ext uri="{FF2B5EF4-FFF2-40B4-BE49-F238E27FC236}">
                <a16:creationId xmlns:a16="http://schemas.microsoft.com/office/drawing/2014/main" id="{376C092D-EE0D-7183-2984-9AE56EE6B258}"/>
              </a:ext>
            </a:extLst>
          </p:cNvPr>
          <p:cNvSpPr/>
          <p:nvPr/>
        </p:nvSpPr>
        <p:spPr>
          <a:xfrm>
            <a:off x="10068658" y="5498043"/>
            <a:ext cx="1963322" cy="1245786"/>
          </a:xfrm>
          <a:prstGeom prst="leftArrowCallout">
            <a:avLst>
              <a:gd name="adj1" fmla="val 13312"/>
              <a:gd name="adj2" fmla="val 25000"/>
              <a:gd name="adj3" fmla="val 11364"/>
              <a:gd name="adj4" fmla="val 81571"/>
            </a:avLst>
          </a:prstGeom>
          <a:solidFill>
            <a:schemeClr val="bg1"/>
          </a:solidFill>
          <a:ln w="444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chemeClr val="accent5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code_id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predictions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correctness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time_created</a:t>
            </a:r>
          </a:p>
        </p:txBody>
      </p:sp>
      <p:sp>
        <p:nvSpPr>
          <p:cNvPr id="11" name="Organigramme : Disque magnétique 10">
            <a:extLst>
              <a:ext uri="{FF2B5EF4-FFF2-40B4-BE49-F238E27FC236}">
                <a16:creationId xmlns:a16="http://schemas.microsoft.com/office/drawing/2014/main" id="{7603AF2C-D09D-37BE-348F-C16B5CF8BBF7}"/>
              </a:ext>
            </a:extLst>
          </p:cNvPr>
          <p:cNvSpPr/>
          <p:nvPr/>
        </p:nvSpPr>
        <p:spPr>
          <a:xfrm>
            <a:off x="3934" y="3476357"/>
            <a:ext cx="1248305" cy="457306"/>
          </a:xfrm>
          <a:prstGeom prst="flowChartMagneticDisk">
            <a:avLst/>
          </a:prstGeom>
          <a:solidFill>
            <a:srgbClr val="7561F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generation</a:t>
            </a:r>
          </a:p>
        </p:txBody>
      </p:sp>
      <p:sp>
        <p:nvSpPr>
          <p:cNvPr id="12" name="Légende : flèche vers la droite 11">
            <a:extLst>
              <a:ext uri="{FF2B5EF4-FFF2-40B4-BE49-F238E27FC236}">
                <a16:creationId xmlns:a16="http://schemas.microsoft.com/office/drawing/2014/main" id="{7D73F6F7-F8DF-5369-FC3C-CF9B916CDBA3}"/>
              </a:ext>
            </a:extLst>
          </p:cNvPr>
          <p:cNvSpPr/>
          <p:nvPr/>
        </p:nvSpPr>
        <p:spPr>
          <a:xfrm>
            <a:off x="70315" y="5799242"/>
            <a:ext cx="1876141" cy="818089"/>
          </a:xfrm>
          <a:prstGeom prst="rightArrowCallout">
            <a:avLst>
              <a:gd name="adj1" fmla="val 17243"/>
              <a:gd name="adj2" fmla="val 29213"/>
              <a:gd name="adj3" fmla="val 30739"/>
              <a:gd name="adj4" fmla="val 75022"/>
            </a:avLst>
          </a:prstGeom>
          <a:noFill/>
          <a:ln w="4445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chemeClr val="accent5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code_id</a:t>
            </a:r>
          </a:p>
          <a:p>
            <a:pPr algn="ctr"/>
            <a:r>
              <a:rPr lang="fr-FR" sz="1600" noProof="1">
                <a:solidFill>
                  <a:schemeClr val="accent5"/>
                </a:solidFill>
              </a:rPr>
              <a:t>time_created</a:t>
            </a:r>
          </a:p>
        </p:txBody>
      </p:sp>
      <p:sp>
        <p:nvSpPr>
          <p:cNvPr id="13" name="Organigramme : Disque magnétique 12">
            <a:extLst>
              <a:ext uri="{FF2B5EF4-FFF2-40B4-BE49-F238E27FC236}">
                <a16:creationId xmlns:a16="http://schemas.microsoft.com/office/drawing/2014/main" id="{8B4006D9-B527-B626-CBFC-DBEF9E111D87}"/>
              </a:ext>
            </a:extLst>
          </p:cNvPr>
          <p:cNvSpPr/>
          <p:nvPr/>
        </p:nvSpPr>
        <p:spPr>
          <a:xfrm>
            <a:off x="8394106" y="3077278"/>
            <a:ext cx="1531853" cy="396794"/>
          </a:xfrm>
          <a:prstGeom prst="flowChartMagneticDisk">
            <a:avLst/>
          </a:prstGeom>
          <a:solidFill>
            <a:srgbClr val="46B1E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load_event</a:t>
            </a:r>
          </a:p>
        </p:txBody>
      </p:sp>
      <p:sp>
        <p:nvSpPr>
          <p:cNvPr id="14" name="Légende : flèche vers la gauche 13">
            <a:extLst>
              <a:ext uri="{FF2B5EF4-FFF2-40B4-BE49-F238E27FC236}">
                <a16:creationId xmlns:a16="http://schemas.microsoft.com/office/drawing/2014/main" id="{33045B63-B602-E318-86F1-0DF50ABBE206}"/>
              </a:ext>
            </a:extLst>
          </p:cNvPr>
          <p:cNvSpPr/>
          <p:nvPr/>
        </p:nvSpPr>
        <p:spPr>
          <a:xfrm>
            <a:off x="10029642" y="2764255"/>
            <a:ext cx="1963322" cy="867886"/>
          </a:xfrm>
          <a:prstGeom prst="leftArrowCallout">
            <a:avLst>
              <a:gd name="adj1" fmla="val 13312"/>
              <a:gd name="adj2" fmla="val 25000"/>
              <a:gd name="adj3" fmla="val 11364"/>
              <a:gd name="adj4" fmla="val 81571"/>
            </a:avLst>
          </a:prstGeom>
          <a:solidFill>
            <a:schemeClr val="bg1"/>
          </a:solidFill>
          <a:ln w="44450">
            <a:solidFill>
              <a:srgbClr val="46B1E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noProof="1">
                <a:solidFill>
                  <a:srgbClr val="46B1E1"/>
                </a:solidFill>
              </a:rPr>
              <a:t>user_id</a:t>
            </a:r>
          </a:p>
          <a:p>
            <a:pPr algn="ctr"/>
            <a:r>
              <a:rPr lang="fr-FR" sz="1600" noProof="1">
                <a:solidFill>
                  <a:srgbClr val="46B1E1"/>
                </a:solidFill>
              </a:rPr>
              <a:t>example_name</a:t>
            </a:r>
          </a:p>
          <a:p>
            <a:pPr algn="ctr"/>
            <a:r>
              <a:rPr lang="fr-FR" sz="1600" noProof="1">
                <a:solidFill>
                  <a:srgbClr val="46B1E1"/>
                </a:solidFill>
              </a:rPr>
              <a:t>timestamp</a:t>
            </a:r>
          </a:p>
        </p:txBody>
      </p:sp>
      <p:sp>
        <p:nvSpPr>
          <p:cNvPr id="17" name="Organigramme : Disque magnétique 16">
            <a:extLst>
              <a:ext uri="{FF2B5EF4-FFF2-40B4-BE49-F238E27FC236}">
                <a16:creationId xmlns:a16="http://schemas.microsoft.com/office/drawing/2014/main" id="{C18466EE-98D9-E3DF-5A67-F55AFCA7DED5}"/>
              </a:ext>
            </a:extLst>
          </p:cNvPr>
          <p:cNvSpPr/>
          <p:nvPr/>
        </p:nvSpPr>
        <p:spPr>
          <a:xfrm>
            <a:off x="78302" y="5266293"/>
            <a:ext cx="1778621" cy="457425"/>
          </a:xfrm>
          <a:prstGeom prst="flowChartMagneticDisk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noProof="1"/>
              <a:t>reveal_solution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0BC31949-875C-87C1-A02B-A2612A1B45B5}"/>
              </a:ext>
            </a:extLst>
          </p:cNvPr>
          <p:cNvSpPr/>
          <p:nvPr/>
        </p:nvSpPr>
        <p:spPr>
          <a:xfrm>
            <a:off x="7603101" y="5881821"/>
            <a:ext cx="1488945" cy="305387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noProof="1">
                <a:solidFill>
                  <a:schemeClr val="tx1"/>
                </a:solidFill>
              </a:rPr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3279470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5" grpId="0" animBg="1"/>
      <p:bldP spid="43" grpId="0" animBg="1"/>
      <p:bldP spid="33" grpId="0" animBg="1"/>
      <p:bldP spid="21" grpId="0" animBg="1"/>
      <p:bldP spid="20" grpId="0" animBg="1"/>
      <p:bldP spid="49" grpId="0" animBg="1"/>
      <p:bldP spid="52" grpId="0" animBg="1"/>
      <p:bldP spid="5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19616</TotalTime>
  <Words>1996</Words>
  <Application>Microsoft Office PowerPoint</Application>
  <PresentationFormat>Grand écran</PresentationFormat>
  <Paragraphs>233</Paragraphs>
  <Slides>20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Aptos Narrow</vt:lpstr>
      <vt:lpstr>Arial</vt:lpstr>
      <vt:lpstr>Consolas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Événements de journalisation</vt:lpstr>
      <vt:lpstr>Présentation PowerPoint</vt:lpstr>
      <vt:lpstr>Présentation PowerPoint</vt:lpstr>
      <vt:lpstr>Présentation PowerPoint</vt:lpstr>
      <vt:lpstr>Présentation PowerPoint</vt:lpstr>
      <vt:lpstr>Un même arbre ? (graphe non orienté, acyclique, connexe)</vt:lpstr>
      <vt:lpstr>AST vs. CFG : intérêts &amp; limites du logigramme</vt:lpstr>
      <vt:lpstr>Comment (se) représenter l’AST et le CFG?</vt:lpstr>
      <vt:lpstr>L’AST par ast.dump(cfg.tree) </vt:lpstr>
      <vt:lpstr>Un Dump AST pédgogique, en arbre</vt:lpstr>
      <vt:lpstr>Un Dump AST pédgogique coloré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Mateesco Julien</dc:creator>
  <cp:lastModifiedBy>julien mateesco</cp:lastModifiedBy>
  <cp:revision>3</cp:revision>
  <dcterms:created xsi:type="dcterms:W3CDTF">2025-08-11T13:05:55Z</dcterms:created>
  <dcterms:modified xsi:type="dcterms:W3CDTF">2025-09-01T20:12:18Z</dcterms:modified>
</cp:coreProperties>
</file>