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5"/>
  </p:notesMasterIdLst>
  <p:sldIdLst>
    <p:sldId id="362" r:id="rId2"/>
    <p:sldId id="295" r:id="rId3"/>
    <p:sldId id="277" r:id="rId4"/>
    <p:sldId id="329" r:id="rId5"/>
    <p:sldId id="375" r:id="rId6"/>
    <p:sldId id="373" r:id="rId7"/>
    <p:sldId id="374" r:id="rId8"/>
    <p:sldId id="376" r:id="rId9"/>
    <p:sldId id="378" r:id="rId10"/>
    <p:sldId id="429" r:id="rId11"/>
    <p:sldId id="430" r:id="rId12"/>
    <p:sldId id="431" r:id="rId13"/>
    <p:sldId id="379" r:id="rId14"/>
    <p:sldId id="380" r:id="rId15"/>
    <p:sldId id="432" r:id="rId16"/>
    <p:sldId id="434" r:id="rId17"/>
    <p:sldId id="435" r:id="rId18"/>
    <p:sldId id="436" r:id="rId19"/>
    <p:sldId id="433" r:id="rId20"/>
    <p:sldId id="437" r:id="rId21"/>
    <p:sldId id="438" r:id="rId22"/>
    <p:sldId id="439"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EEFA"/>
    <a:srgbClr val="992B4A"/>
    <a:srgbClr val="00969E"/>
    <a:srgbClr val="9CF2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3679" autoAdjust="0"/>
  </p:normalViewPr>
  <p:slideViewPr>
    <p:cSldViewPr snapToGrid="0">
      <p:cViewPr>
        <p:scale>
          <a:sx n="75" d="100"/>
          <a:sy n="75" d="100"/>
        </p:scale>
        <p:origin x="811" y="125"/>
      </p:cViewPr>
      <p:guideLst>
        <p:guide orient="horz" pos="2183"/>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694E35-66F1-43B2-8EEA-6CDFE0D2ADE5}" type="datetimeFigureOut">
              <a:rPr lang="en-US" smtClean="0"/>
              <a:t>7/6/2025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6D9C39-9F36-4242-9E12-7A0DC9FCFD05}" type="slidenum">
              <a:rPr lang="en-US" smtClean="0"/>
              <a:t>‹#›</a:t>
            </a:fld>
            <a:endParaRPr lang="en-US"/>
          </a:p>
        </p:txBody>
      </p:sp>
    </p:spTree>
    <p:extLst>
      <p:ext uri="{BB962C8B-B14F-4D97-AF65-F5344CB8AC3E}">
        <p14:creationId xmlns:p14="http://schemas.microsoft.com/office/powerpoint/2010/main" val="2245810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4</a:t>
            </a:fld>
            <a:endParaRPr lang="en-US"/>
          </a:p>
        </p:txBody>
      </p:sp>
    </p:spTree>
    <p:extLst>
      <p:ext uri="{BB962C8B-B14F-4D97-AF65-F5344CB8AC3E}">
        <p14:creationId xmlns:p14="http://schemas.microsoft.com/office/powerpoint/2010/main" val="21103013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13</a:t>
            </a:fld>
            <a:endParaRPr lang="en-US"/>
          </a:p>
        </p:txBody>
      </p:sp>
    </p:spTree>
    <p:extLst>
      <p:ext uri="{BB962C8B-B14F-4D97-AF65-F5344CB8AC3E}">
        <p14:creationId xmlns:p14="http://schemas.microsoft.com/office/powerpoint/2010/main" val="444037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14</a:t>
            </a:fld>
            <a:endParaRPr lang="en-US"/>
          </a:p>
        </p:txBody>
      </p:sp>
    </p:spTree>
    <p:extLst>
      <p:ext uri="{BB962C8B-B14F-4D97-AF65-F5344CB8AC3E}">
        <p14:creationId xmlns:p14="http://schemas.microsoft.com/office/powerpoint/2010/main" val="2929864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BFDB6-C68B-884A-8177-04EB7317A4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2A82F2-3874-B201-F8B0-4A35E883A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0B8FA8-70AA-2C45-2D8C-3E933C98C89E}"/>
              </a:ext>
            </a:extLst>
          </p:cNvPr>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a:extLst>
              <a:ext uri="{FF2B5EF4-FFF2-40B4-BE49-F238E27FC236}">
                <a16:creationId xmlns:a16="http://schemas.microsoft.com/office/drawing/2014/main" id="{3B82B022-8065-14DB-14C3-50846378B52C}"/>
              </a:ext>
            </a:extLst>
          </p:cNvPr>
          <p:cNvSpPr>
            <a:spLocks noGrp="1"/>
          </p:cNvSpPr>
          <p:nvPr>
            <p:ph type="sldNum" sz="quarter" idx="5"/>
          </p:nvPr>
        </p:nvSpPr>
        <p:spPr/>
        <p:txBody>
          <a:bodyPr/>
          <a:lstStyle/>
          <a:p>
            <a:fld id="{B66D9C39-9F36-4242-9E12-7A0DC9FCFD05}" type="slidenum">
              <a:rPr lang="en-US" smtClean="0"/>
              <a:t>15</a:t>
            </a:fld>
            <a:endParaRPr lang="en-US"/>
          </a:p>
        </p:txBody>
      </p:sp>
    </p:spTree>
    <p:extLst>
      <p:ext uri="{BB962C8B-B14F-4D97-AF65-F5344CB8AC3E}">
        <p14:creationId xmlns:p14="http://schemas.microsoft.com/office/powerpoint/2010/main" val="1755773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C66B5-EF57-23C6-F4F6-7A3AC87EE6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9D555-02C8-AE56-8038-D987D6BD05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74A950-9BD2-7254-9327-3E42B02D1149}"/>
              </a:ext>
            </a:extLst>
          </p:cNvPr>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a:extLst>
              <a:ext uri="{FF2B5EF4-FFF2-40B4-BE49-F238E27FC236}">
                <a16:creationId xmlns:a16="http://schemas.microsoft.com/office/drawing/2014/main" id="{D7F14AC2-3E52-E9AE-FF6F-E147398F571B}"/>
              </a:ext>
            </a:extLst>
          </p:cNvPr>
          <p:cNvSpPr>
            <a:spLocks noGrp="1"/>
          </p:cNvSpPr>
          <p:nvPr>
            <p:ph type="sldNum" sz="quarter" idx="5"/>
          </p:nvPr>
        </p:nvSpPr>
        <p:spPr/>
        <p:txBody>
          <a:bodyPr/>
          <a:lstStyle/>
          <a:p>
            <a:fld id="{B66D9C39-9F36-4242-9E12-7A0DC9FCFD05}" type="slidenum">
              <a:rPr lang="en-US" smtClean="0"/>
              <a:t>16</a:t>
            </a:fld>
            <a:endParaRPr lang="en-US"/>
          </a:p>
        </p:txBody>
      </p:sp>
    </p:spTree>
    <p:extLst>
      <p:ext uri="{BB962C8B-B14F-4D97-AF65-F5344CB8AC3E}">
        <p14:creationId xmlns:p14="http://schemas.microsoft.com/office/powerpoint/2010/main" val="3513154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A139B-5D54-2366-252F-ECE9A30D9F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54065C-10CB-45CA-BB50-5596F8DE07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CFC638-76F0-16D2-2C09-31F3291CD5F1}"/>
              </a:ext>
            </a:extLst>
          </p:cNvPr>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a:extLst>
              <a:ext uri="{FF2B5EF4-FFF2-40B4-BE49-F238E27FC236}">
                <a16:creationId xmlns:a16="http://schemas.microsoft.com/office/drawing/2014/main" id="{4F4BDED8-E708-D5DD-F4B1-784E68640764}"/>
              </a:ext>
            </a:extLst>
          </p:cNvPr>
          <p:cNvSpPr>
            <a:spLocks noGrp="1"/>
          </p:cNvSpPr>
          <p:nvPr>
            <p:ph type="sldNum" sz="quarter" idx="5"/>
          </p:nvPr>
        </p:nvSpPr>
        <p:spPr/>
        <p:txBody>
          <a:bodyPr/>
          <a:lstStyle/>
          <a:p>
            <a:fld id="{B66D9C39-9F36-4242-9E12-7A0DC9FCFD05}" type="slidenum">
              <a:rPr lang="en-US" smtClean="0"/>
              <a:t>17</a:t>
            </a:fld>
            <a:endParaRPr lang="en-US"/>
          </a:p>
        </p:txBody>
      </p:sp>
    </p:spTree>
    <p:extLst>
      <p:ext uri="{BB962C8B-B14F-4D97-AF65-F5344CB8AC3E}">
        <p14:creationId xmlns:p14="http://schemas.microsoft.com/office/powerpoint/2010/main" val="25632372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1113A-E42F-A0F2-B7A0-7F204B1E32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B7AF5E-65B7-EA32-0C2E-C3B5183580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8184F9-7A0D-67E7-65A2-ACDB7408651C}"/>
              </a:ext>
            </a:extLst>
          </p:cNvPr>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a:extLst>
              <a:ext uri="{FF2B5EF4-FFF2-40B4-BE49-F238E27FC236}">
                <a16:creationId xmlns:a16="http://schemas.microsoft.com/office/drawing/2014/main" id="{FD454694-F3C4-DEDA-2B61-21D59916473E}"/>
              </a:ext>
            </a:extLst>
          </p:cNvPr>
          <p:cNvSpPr>
            <a:spLocks noGrp="1"/>
          </p:cNvSpPr>
          <p:nvPr>
            <p:ph type="sldNum" sz="quarter" idx="5"/>
          </p:nvPr>
        </p:nvSpPr>
        <p:spPr/>
        <p:txBody>
          <a:bodyPr/>
          <a:lstStyle/>
          <a:p>
            <a:fld id="{B66D9C39-9F36-4242-9E12-7A0DC9FCFD05}" type="slidenum">
              <a:rPr lang="en-US" smtClean="0"/>
              <a:t>18</a:t>
            </a:fld>
            <a:endParaRPr lang="en-US"/>
          </a:p>
        </p:txBody>
      </p:sp>
    </p:spTree>
    <p:extLst>
      <p:ext uri="{BB962C8B-B14F-4D97-AF65-F5344CB8AC3E}">
        <p14:creationId xmlns:p14="http://schemas.microsoft.com/office/powerpoint/2010/main" val="4068521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13225-0889-6992-7818-91E67D1EA8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DCFE3F-6619-1564-714C-C38AC2BD2E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259C3B-7489-07BC-E96A-8CC78527610B}"/>
              </a:ext>
            </a:extLst>
          </p:cNvPr>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a:extLst>
              <a:ext uri="{FF2B5EF4-FFF2-40B4-BE49-F238E27FC236}">
                <a16:creationId xmlns:a16="http://schemas.microsoft.com/office/drawing/2014/main" id="{9F8C443E-8261-E6A5-06BA-8E1AB32A8A56}"/>
              </a:ext>
            </a:extLst>
          </p:cNvPr>
          <p:cNvSpPr>
            <a:spLocks noGrp="1"/>
          </p:cNvSpPr>
          <p:nvPr>
            <p:ph type="sldNum" sz="quarter" idx="5"/>
          </p:nvPr>
        </p:nvSpPr>
        <p:spPr/>
        <p:txBody>
          <a:bodyPr/>
          <a:lstStyle/>
          <a:p>
            <a:fld id="{B66D9C39-9F36-4242-9E12-7A0DC9FCFD05}" type="slidenum">
              <a:rPr lang="en-US" smtClean="0"/>
              <a:t>19</a:t>
            </a:fld>
            <a:endParaRPr lang="en-US"/>
          </a:p>
        </p:txBody>
      </p:sp>
    </p:spTree>
    <p:extLst>
      <p:ext uri="{BB962C8B-B14F-4D97-AF65-F5344CB8AC3E}">
        <p14:creationId xmlns:p14="http://schemas.microsoft.com/office/powerpoint/2010/main" val="2576269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46BBA-2B8A-B845-1EDE-7A4E5376D9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F6CC27-5CEB-D15F-42AF-AF15B889A6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21EA98-78AA-47EB-6CBA-6747C44C531E}"/>
              </a:ext>
            </a:extLst>
          </p:cNvPr>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a:extLst>
              <a:ext uri="{FF2B5EF4-FFF2-40B4-BE49-F238E27FC236}">
                <a16:creationId xmlns:a16="http://schemas.microsoft.com/office/drawing/2014/main" id="{3BA04D94-DE10-D42D-9117-60502F84CB20}"/>
              </a:ext>
            </a:extLst>
          </p:cNvPr>
          <p:cNvSpPr>
            <a:spLocks noGrp="1"/>
          </p:cNvSpPr>
          <p:nvPr>
            <p:ph type="sldNum" sz="quarter" idx="5"/>
          </p:nvPr>
        </p:nvSpPr>
        <p:spPr/>
        <p:txBody>
          <a:bodyPr/>
          <a:lstStyle/>
          <a:p>
            <a:fld id="{B66D9C39-9F36-4242-9E12-7A0DC9FCFD05}" type="slidenum">
              <a:rPr lang="en-US" smtClean="0"/>
              <a:t>20</a:t>
            </a:fld>
            <a:endParaRPr lang="en-US"/>
          </a:p>
        </p:txBody>
      </p:sp>
    </p:spTree>
    <p:extLst>
      <p:ext uri="{BB962C8B-B14F-4D97-AF65-F5344CB8AC3E}">
        <p14:creationId xmlns:p14="http://schemas.microsoft.com/office/powerpoint/2010/main" val="4133903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6A1CB-E9C7-BE92-002C-A4FB408DD4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3A3AAE-6E74-021A-DAC3-D395EE6B1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95347F-E327-90F2-6F62-8D9F33C320E3}"/>
              </a:ext>
            </a:extLst>
          </p:cNvPr>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a:extLst>
              <a:ext uri="{FF2B5EF4-FFF2-40B4-BE49-F238E27FC236}">
                <a16:creationId xmlns:a16="http://schemas.microsoft.com/office/drawing/2014/main" id="{F38BC84C-D797-1B97-E4D3-B972CEA220A5}"/>
              </a:ext>
            </a:extLst>
          </p:cNvPr>
          <p:cNvSpPr>
            <a:spLocks noGrp="1"/>
          </p:cNvSpPr>
          <p:nvPr>
            <p:ph type="sldNum" sz="quarter" idx="5"/>
          </p:nvPr>
        </p:nvSpPr>
        <p:spPr/>
        <p:txBody>
          <a:bodyPr/>
          <a:lstStyle/>
          <a:p>
            <a:fld id="{B66D9C39-9F36-4242-9E12-7A0DC9FCFD05}" type="slidenum">
              <a:rPr lang="en-US" smtClean="0"/>
              <a:t>21</a:t>
            </a:fld>
            <a:endParaRPr lang="en-US"/>
          </a:p>
        </p:txBody>
      </p:sp>
    </p:spTree>
    <p:extLst>
      <p:ext uri="{BB962C8B-B14F-4D97-AF65-F5344CB8AC3E}">
        <p14:creationId xmlns:p14="http://schemas.microsoft.com/office/powerpoint/2010/main" val="3657179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0E1AC-A2F2-09A5-7926-E36147FB9E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1BDFC1-6FD1-E793-3CB6-01D1B97EE9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B22E3B-C020-BC6A-23E7-08519F5FEAB9}"/>
              </a:ext>
            </a:extLst>
          </p:cNvPr>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a:extLst>
              <a:ext uri="{FF2B5EF4-FFF2-40B4-BE49-F238E27FC236}">
                <a16:creationId xmlns:a16="http://schemas.microsoft.com/office/drawing/2014/main" id="{ACFB3B01-1FEA-E8B8-B6C0-339BE6995B02}"/>
              </a:ext>
            </a:extLst>
          </p:cNvPr>
          <p:cNvSpPr>
            <a:spLocks noGrp="1"/>
          </p:cNvSpPr>
          <p:nvPr>
            <p:ph type="sldNum" sz="quarter" idx="5"/>
          </p:nvPr>
        </p:nvSpPr>
        <p:spPr/>
        <p:txBody>
          <a:bodyPr/>
          <a:lstStyle/>
          <a:p>
            <a:fld id="{B66D9C39-9F36-4242-9E12-7A0DC9FCFD05}" type="slidenum">
              <a:rPr lang="en-US" smtClean="0"/>
              <a:t>22</a:t>
            </a:fld>
            <a:endParaRPr lang="en-US"/>
          </a:p>
        </p:txBody>
      </p:sp>
    </p:spTree>
    <p:extLst>
      <p:ext uri="{BB962C8B-B14F-4D97-AF65-F5344CB8AC3E}">
        <p14:creationId xmlns:p14="http://schemas.microsoft.com/office/powerpoint/2010/main" val="3792844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5</a:t>
            </a:fld>
            <a:endParaRPr lang="en-US"/>
          </a:p>
        </p:txBody>
      </p:sp>
    </p:spTree>
    <p:extLst>
      <p:ext uri="{BB962C8B-B14F-4D97-AF65-F5344CB8AC3E}">
        <p14:creationId xmlns:p14="http://schemas.microsoft.com/office/powerpoint/2010/main" val="745446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6</a:t>
            </a:fld>
            <a:endParaRPr lang="en-US"/>
          </a:p>
        </p:txBody>
      </p:sp>
    </p:spTree>
    <p:extLst>
      <p:ext uri="{BB962C8B-B14F-4D97-AF65-F5344CB8AC3E}">
        <p14:creationId xmlns:p14="http://schemas.microsoft.com/office/powerpoint/2010/main" val="586382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7</a:t>
            </a:fld>
            <a:endParaRPr lang="en-US"/>
          </a:p>
        </p:txBody>
      </p:sp>
    </p:spTree>
    <p:extLst>
      <p:ext uri="{BB962C8B-B14F-4D97-AF65-F5344CB8AC3E}">
        <p14:creationId xmlns:p14="http://schemas.microsoft.com/office/powerpoint/2010/main" val="3395926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8</a:t>
            </a:fld>
            <a:endParaRPr lang="en-US"/>
          </a:p>
        </p:txBody>
      </p:sp>
    </p:spTree>
    <p:extLst>
      <p:ext uri="{BB962C8B-B14F-4D97-AF65-F5344CB8AC3E}">
        <p14:creationId xmlns:p14="http://schemas.microsoft.com/office/powerpoint/2010/main" val="1534755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p:cNvSpPr>
            <a:spLocks noGrp="1"/>
          </p:cNvSpPr>
          <p:nvPr>
            <p:ph type="sldNum" sz="quarter" idx="5"/>
          </p:nvPr>
        </p:nvSpPr>
        <p:spPr/>
        <p:txBody>
          <a:bodyPr/>
          <a:lstStyle/>
          <a:p>
            <a:fld id="{B66D9C39-9F36-4242-9E12-7A0DC9FCFD05}" type="slidenum">
              <a:rPr lang="en-US" smtClean="0"/>
              <a:t>9</a:t>
            </a:fld>
            <a:endParaRPr lang="en-US"/>
          </a:p>
        </p:txBody>
      </p:sp>
    </p:spTree>
    <p:extLst>
      <p:ext uri="{BB962C8B-B14F-4D97-AF65-F5344CB8AC3E}">
        <p14:creationId xmlns:p14="http://schemas.microsoft.com/office/powerpoint/2010/main" val="487340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24056-8C22-EE37-F2BA-619966C91E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DAFFEA-5468-BED6-105C-EEA6E5BA25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1F1F64-4ADC-90F9-D1E9-CD3EFE936065}"/>
              </a:ext>
            </a:extLst>
          </p:cNvPr>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a:extLst>
              <a:ext uri="{FF2B5EF4-FFF2-40B4-BE49-F238E27FC236}">
                <a16:creationId xmlns:a16="http://schemas.microsoft.com/office/drawing/2014/main" id="{281E18AD-6175-1915-A021-79B5FB7EC160}"/>
              </a:ext>
            </a:extLst>
          </p:cNvPr>
          <p:cNvSpPr>
            <a:spLocks noGrp="1"/>
          </p:cNvSpPr>
          <p:nvPr>
            <p:ph type="sldNum" sz="quarter" idx="5"/>
          </p:nvPr>
        </p:nvSpPr>
        <p:spPr/>
        <p:txBody>
          <a:bodyPr/>
          <a:lstStyle/>
          <a:p>
            <a:fld id="{B66D9C39-9F36-4242-9E12-7A0DC9FCFD05}" type="slidenum">
              <a:rPr lang="en-US" smtClean="0"/>
              <a:t>10</a:t>
            </a:fld>
            <a:endParaRPr lang="en-US"/>
          </a:p>
        </p:txBody>
      </p:sp>
    </p:spTree>
    <p:extLst>
      <p:ext uri="{BB962C8B-B14F-4D97-AF65-F5344CB8AC3E}">
        <p14:creationId xmlns:p14="http://schemas.microsoft.com/office/powerpoint/2010/main" val="40210053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4A52C-2080-9BF5-FA48-CDAC95CC53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671665-82B0-1645-F484-0D2EC9B655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2A6F37-ED88-91FD-BDB1-FDBC198E26AD}"/>
              </a:ext>
            </a:extLst>
          </p:cNvPr>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a:extLst>
              <a:ext uri="{FF2B5EF4-FFF2-40B4-BE49-F238E27FC236}">
                <a16:creationId xmlns:a16="http://schemas.microsoft.com/office/drawing/2014/main" id="{122110B5-6569-4288-2980-8129A275FEAB}"/>
              </a:ext>
            </a:extLst>
          </p:cNvPr>
          <p:cNvSpPr>
            <a:spLocks noGrp="1"/>
          </p:cNvSpPr>
          <p:nvPr>
            <p:ph type="sldNum" sz="quarter" idx="5"/>
          </p:nvPr>
        </p:nvSpPr>
        <p:spPr/>
        <p:txBody>
          <a:bodyPr/>
          <a:lstStyle/>
          <a:p>
            <a:fld id="{B66D9C39-9F36-4242-9E12-7A0DC9FCFD05}" type="slidenum">
              <a:rPr lang="en-US" smtClean="0"/>
              <a:t>11</a:t>
            </a:fld>
            <a:endParaRPr lang="en-US"/>
          </a:p>
        </p:txBody>
      </p:sp>
    </p:spTree>
    <p:extLst>
      <p:ext uri="{BB962C8B-B14F-4D97-AF65-F5344CB8AC3E}">
        <p14:creationId xmlns:p14="http://schemas.microsoft.com/office/powerpoint/2010/main" val="3800955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27E09-017E-A467-ABDB-6078F3341A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BD7D37-DA43-B58F-B95D-56E052CC90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F6E241-5289-8260-7B22-281B7CEC7DAE}"/>
              </a:ext>
            </a:extLst>
          </p:cNvPr>
          <p:cNvSpPr>
            <a:spLocks noGrp="1"/>
          </p:cNvSpPr>
          <p:nvPr>
            <p:ph type="body" idx="1"/>
          </p:nvPr>
        </p:nvSpPr>
        <p:spPr/>
        <p:txBody>
          <a:bodyPr/>
          <a:lstStyle/>
          <a:p>
            <a:pPr rtl="0"/>
            <a:r>
              <a:rPr lang="en-US" sz="1200" b="0" i="0" kern="1200" dirty="0">
                <a:solidFill>
                  <a:schemeClr val="tx1"/>
                </a:solidFill>
                <a:effectLst/>
                <a:latin typeface="+mn-lt"/>
                <a:ea typeface="+mn-ea"/>
                <a:cs typeface="+mn-cs"/>
              </a:rPr>
              <a:t>Syntax is crucial in programming for several reasons: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Clarity and Readability</a:t>
            </a:r>
            <a:r>
              <a:rPr lang="en-US" sz="1200" b="0" i="0" kern="1200" dirty="0">
                <a:solidFill>
                  <a:schemeClr val="tx1"/>
                </a:solidFill>
                <a:effectLst/>
                <a:latin typeface="+mn-lt"/>
                <a:ea typeface="+mn-ea"/>
                <a:cs typeface="+mn-cs"/>
              </a:rPr>
              <a:t>: Syntax provides a structured way to write code, making it easier for programmers to read and understand. Consistent syntax helps convey the intended logic and flow of the program.</a:t>
            </a:r>
          </a:p>
          <a:p>
            <a:pPr rtl="0"/>
            <a:endParaRPr lang="en-US" sz="1200" b="0"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Error Reduction</a:t>
            </a:r>
            <a:r>
              <a:rPr lang="en-US" sz="1200" b="0" i="0" kern="1200" dirty="0">
                <a:solidFill>
                  <a:schemeClr val="tx1"/>
                </a:solidFill>
                <a:effectLst/>
                <a:latin typeface="+mn-lt"/>
                <a:ea typeface="+mn-ea"/>
                <a:cs typeface="+mn-cs"/>
              </a:rPr>
              <a:t>: Strict syntax rules help catch errors early in the development process. If the syntax is incorrect, the compiler or interpreter will typically provide feedback, preventing the program from running until the issues are resolved.</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Language Definition</a:t>
            </a:r>
            <a:r>
              <a:rPr lang="en-US" sz="1200" b="0" i="0" kern="1200" dirty="0">
                <a:solidFill>
                  <a:schemeClr val="tx1"/>
                </a:solidFill>
                <a:effectLst/>
                <a:latin typeface="+mn-lt"/>
                <a:ea typeface="+mn-ea"/>
                <a:cs typeface="+mn-cs"/>
              </a:rPr>
              <a:t>: Each programming language has its own syntax that defines how code is structured. This syntax is part of what distinguishes one language from another and defines how programmers interact with the language's features.</a:t>
            </a:r>
          </a:p>
          <a:p>
            <a:pPr rtl="0"/>
            <a:endParaRPr lang="en-US" sz="1200" b="1" i="0" kern="1200" dirty="0">
              <a:solidFill>
                <a:schemeClr val="tx1"/>
              </a:solidFill>
              <a:effectLst/>
              <a:latin typeface="+mn-lt"/>
              <a:ea typeface="+mn-ea"/>
              <a:cs typeface="+mn-cs"/>
            </a:endParaRPr>
          </a:p>
          <a:p>
            <a:pPr rtl="0"/>
            <a:r>
              <a:rPr lang="en-US" sz="1200" b="1" i="0" u="sng" kern="1200" dirty="0">
                <a:solidFill>
                  <a:schemeClr val="tx1"/>
                </a:solidFill>
                <a:effectLst/>
                <a:latin typeface="+mn-lt"/>
                <a:ea typeface="+mn-ea"/>
                <a:cs typeface="+mn-cs"/>
              </a:rPr>
              <a:t>Tooling and Support</a:t>
            </a:r>
            <a:r>
              <a:rPr lang="en-US" sz="1200" b="0" i="0" kern="1200" dirty="0">
                <a:solidFill>
                  <a:schemeClr val="tx1"/>
                </a:solidFill>
                <a:effectLst/>
                <a:latin typeface="+mn-lt"/>
                <a:ea typeface="+mn-ea"/>
                <a:cs typeface="+mn-cs"/>
              </a:rPr>
              <a:t>: Many development tools, such as IDEs and linters, rely on the syntax of a programming language to provide features like code completion, syntax highlighting, and error detection. Changing the syntax could disrupt these tools' effectiveness.</a:t>
            </a:r>
          </a:p>
          <a:p>
            <a:endParaRPr lang="en-US" dirty="0"/>
          </a:p>
        </p:txBody>
      </p:sp>
      <p:sp>
        <p:nvSpPr>
          <p:cNvPr id="4" name="Slide Number Placeholder 3">
            <a:extLst>
              <a:ext uri="{FF2B5EF4-FFF2-40B4-BE49-F238E27FC236}">
                <a16:creationId xmlns:a16="http://schemas.microsoft.com/office/drawing/2014/main" id="{D8787C4B-25C8-7DAE-1A56-93A27E012A86}"/>
              </a:ext>
            </a:extLst>
          </p:cNvPr>
          <p:cNvSpPr>
            <a:spLocks noGrp="1"/>
          </p:cNvSpPr>
          <p:nvPr>
            <p:ph type="sldNum" sz="quarter" idx="5"/>
          </p:nvPr>
        </p:nvSpPr>
        <p:spPr/>
        <p:txBody>
          <a:bodyPr/>
          <a:lstStyle/>
          <a:p>
            <a:fld id="{B66D9C39-9F36-4242-9E12-7A0DC9FCFD05}" type="slidenum">
              <a:rPr lang="en-US" smtClean="0"/>
              <a:t>12</a:t>
            </a:fld>
            <a:endParaRPr lang="en-US"/>
          </a:p>
        </p:txBody>
      </p:sp>
    </p:spTree>
    <p:extLst>
      <p:ext uri="{BB962C8B-B14F-4D97-AF65-F5344CB8AC3E}">
        <p14:creationId xmlns:p14="http://schemas.microsoft.com/office/powerpoint/2010/main" val="2074528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77B303B-CDDA-4E6F-A87F-4F7855D47123}" type="datetimeFigureOut">
              <a:rPr lang="en-US" smtClean="0"/>
              <a:t>7/6/2025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2A9A6A13-3E09-4EAC-9153-F46333705E81}"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0094121"/>
      </p:ext>
    </p:extLst>
  </p:cSld>
  <p:clrMapOvr>
    <a:masterClrMapping/>
  </p:clrMapOvr>
  <p:transition spd="med">
    <p:pull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B303B-CDDA-4E6F-A87F-4F7855D47123}"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39600685"/>
      </p:ext>
    </p:extLst>
  </p:cSld>
  <p:clrMapOvr>
    <a:masterClrMapping/>
  </p:clrMapOvr>
  <p:transition spd="med">
    <p:pull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5761126"/>
      </p:ext>
    </p:extLst>
  </p:cSld>
  <p:clrMapOvr>
    <a:masterClrMapping/>
  </p:clrMapOvr>
  <p:transition spd="med">
    <p:pull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90687968"/>
      </p:ext>
    </p:extLst>
  </p:cSld>
  <p:clrMapOvr>
    <a:masterClrMapping/>
  </p:clrMapOvr>
  <p:transition spd="med">
    <p:pull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3843818498"/>
      </p:ext>
    </p:extLst>
  </p:cSld>
  <p:clrMapOvr>
    <a:masterClrMapping/>
  </p:clrMapOvr>
  <p:transition spd="med">
    <p:pull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680051"/>
      </p:ext>
    </p:extLst>
  </p:cSld>
  <p:clrMapOvr>
    <a:masterClrMapping/>
  </p:clrMapOvr>
  <p:transition spd="med">
    <p:pull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54216727"/>
      </p:ext>
    </p:extLst>
  </p:cSld>
  <p:clrMapOvr>
    <a:masterClrMapping/>
  </p:clrMapOvr>
  <p:transition spd="med">
    <p:pull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B303B-CDDA-4E6F-A87F-4F7855D47123}"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1540643"/>
      </p:ext>
    </p:extLst>
  </p:cSld>
  <p:clrMapOvr>
    <a:masterClrMapping/>
  </p:clrMapOvr>
  <p:transition spd="med">
    <p:pull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B303B-CDDA-4E6F-A87F-4F7855D47123}"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034688"/>
      </p:ext>
    </p:extLst>
  </p:cSld>
  <p:clrMapOvr>
    <a:masterClrMapping/>
  </p:clrMapOvr>
  <p:transition spd="med">
    <p:pull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7B303B-CDDA-4E6F-A87F-4F7855D47123}"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2201516283"/>
      </p:ext>
    </p:extLst>
  </p:cSld>
  <p:clrMapOvr>
    <a:masterClrMapping/>
  </p:clrMapOvr>
  <p:transition spd="med">
    <p:pull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7B303B-CDDA-4E6F-A87F-4F7855D47123}"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9A6A13-3E09-4EAC-9153-F46333705E81}"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65193"/>
      </p:ext>
    </p:extLst>
  </p:cSld>
  <p:clrMapOvr>
    <a:masterClrMapping/>
  </p:clrMapOvr>
  <p:transition spd="med">
    <p:pull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7B303B-CDDA-4E6F-A87F-4F7855D47123}"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1824351997"/>
      </p:ext>
    </p:extLst>
  </p:cSld>
  <p:clrMapOvr>
    <a:masterClrMapping/>
  </p:clrMapOvr>
  <p:transition spd="med">
    <p:pull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7B303B-CDDA-4E6F-A87F-4F7855D47123}" type="datetimeFigureOut">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9A6A13-3E09-4EAC-9153-F46333705E81}"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2304954"/>
      </p:ext>
    </p:extLst>
  </p:cSld>
  <p:clrMapOvr>
    <a:masterClrMapping/>
  </p:clrMapOvr>
  <p:transition spd="med">
    <p:pull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7B303B-CDDA-4E6F-A87F-4F7855D47123}" type="datetimeFigureOut">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9A6A13-3E09-4EAC-9153-F46333705E81}"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6680272"/>
      </p:ext>
    </p:extLst>
  </p:cSld>
  <p:clrMapOvr>
    <a:masterClrMapping/>
  </p:clrMapOvr>
  <p:transition spd="med">
    <p:pull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7B303B-CDDA-4E6F-A87F-4F7855D47123}" type="datetimeFigureOut">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291913632"/>
      </p:ext>
    </p:extLst>
  </p:cSld>
  <p:clrMapOvr>
    <a:masterClrMapping/>
  </p:clrMapOvr>
  <p:transition spd="med">
    <p:pull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B303B-CDDA-4E6F-A87F-4F7855D47123}"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A6A13-3E09-4EAC-9153-F46333705E81}"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0393962"/>
      </p:ext>
    </p:extLst>
  </p:cSld>
  <p:clrMapOvr>
    <a:masterClrMapping/>
  </p:clrMapOvr>
  <p:transition spd="med">
    <p:pull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7B303B-CDDA-4E6F-A87F-4F7855D47123}"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9A6A13-3E09-4EAC-9153-F46333705E81}" type="slidenum">
              <a:rPr lang="en-US" smtClean="0"/>
              <a:t>‹#›</a:t>
            </a:fld>
            <a:endParaRPr lang="en-US"/>
          </a:p>
        </p:txBody>
      </p:sp>
    </p:spTree>
    <p:extLst>
      <p:ext uri="{BB962C8B-B14F-4D97-AF65-F5344CB8AC3E}">
        <p14:creationId xmlns:p14="http://schemas.microsoft.com/office/powerpoint/2010/main" val="4119353422"/>
      </p:ext>
    </p:extLst>
  </p:cSld>
  <p:clrMapOvr>
    <a:masterClrMapping/>
  </p:clrMapOvr>
  <p:transition spd="med">
    <p:pull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7B303B-CDDA-4E6F-A87F-4F7855D47123}" type="datetimeFigureOut">
              <a:rPr lang="en-US" smtClean="0"/>
              <a:t>7/6/2025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9A6A13-3E09-4EAC-9153-F46333705E81}" type="slidenum">
              <a:rPr lang="en-US" smtClean="0"/>
              <a:t>‹#›</a:t>
            </a:fld>
            <a:endParaRPr lang="en-US"/>
          </a:p>
        </p:txBody>
      </p:sp>
    </p:spTree>
    <p:extLst>
      <p:ext uri="{BB962C8B-B14F-4D97-AF65-F5344CB8AC3E}">
        <p14:creationId xmlns:p14="http://schemas.microsoft.com/office/powerpoint/2010/main" val="1583390405"/>
      </p:ext>
    </p:extLst>
  </p:cSld>
  <p:clrMap bg1="dk1" tx1="lt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 id="2147483775" r:id="rId12"/>
    <p:sldLayoutId id="2147483776" r:id="rId13"/>
    <p:sldLayoutId id="2147483777" r:id="rId14"/>
    <p:sldLayoutId id="2147483778" r:id="rId15"/>
    <p:sldLayoutId id="2147483779" r:id="rId16"/>
    <p:sldLayoutId id="2147483780" r:id="rId17"/>
  </p:sldLayoutIdLst>
  <p:transition spd="med">
    <p:pull dir="u"/>
  </p:transition>
  <p:txStyles>
    <p:titleStyle>
      <a:lvl1pPr algn="ctr" defTabSz="457200" rtl="1"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285750" indent="-285750" algn="r" defTabSz="457200" rtl="1"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r" defTabSz="457200" rtl="1"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r" defTabSz="457200" rtl="1"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r" defTabSz="457200" rtl="1"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r" defTabSz="457200" rtl="1"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1.JP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2.JP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24.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JP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9.JPG"/></Relationships>
</file>

<file path=ppt/slides/_rels/slide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0.JP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5.JPG"/><Relationship Id="rId4" Type="http://schemas.openxmlformats.org/officeDocument/2006/relationships/image" Target="../media/image34.JPG"/></Relationships>
</file>

<file path=ppt/slides/_rels/slide23.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hyperlink" Target="https://www.facebook.com/abobakr143" TargetMode="External"/><Relationship Id="rId1" Type="http://schemas.openxmlformats.org/officeDocument/2006/relationships/slideLayout" Target="../slideLayouts/slideLayout6.xml"/><Relationship Id="rId5" Type="http://schemas.openxmlformats.org/officeDocument/2006/relationships/hyperlink" Target="https://wa.me/201113284597" TargetMode="External"/><Relationship Id="rId4" Type="http://schemas.openxmlformats.org/officeDocument/2006/relationships/image" Target="../media/image37.gif"/></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4BCC-1009-42DB-9C86-C0A935B58136}"/>
              </a:ext>
            </a:extLst>
          </p:cNvPr>
          <p:cNvSpPr>
            <a:spLocks noGrp="1"/>
          </p:cNvSpPr>
          <p:nvPr>
            <p:ph type="ctrTitle" idx="4294967295"/>
          </p:nvPr>
        </p:nvSpPr>
        <p:spPr>
          <a:xfrm>
            <a:off x="1482864" y="1819378"/>
            <a:ext cx="9226272" cy="3219243"/>
          </a:xfrm>
        </p:spPr>
        <p:txBody>
          <a:bodyPr anchor="ctr">
            <a:normAutofit/>
          </a:bodyPr>
          <a:lstStyle/>
          <a:p>
            <a:pPr algn="ctr" rtl="0"/>
            <a:r>
              <a:rPr lang="en-US" sz="4000" b="1" dirty="0">
                <a:solidFill>
                  <a:schemeClr val="accent2"/>
                </a:solidFill>
                <a:latin typeface="Calibri" panose="020F0502020204030204" pitchFamily="34" charset="0"/>
                <a:ea typeface="Calibri" panose="020F0502020204030204" pitchFamily="34" charset="0"/>
                <a:cs typeface="Calibri" panose="020F0502020204030204" pitchFamily="34" charset="0"/>
              </a:rPr>
              <a:t>Introduction to Modern JavaScript (ES6+)</a:t>
            </a:r>
          </a:p>
        </p:txBody>
      </p:sp>
      <p:pic>
        <p:nvPicPr>
          <p:cNvPr id="5" name="Graphic 4">
            <a:extLst>
              <a:ext uri="{FF2B5EF4-FFF2-40B4-BE49-F238E27FC236}">
                <a16:creationId xmlns:a16="http://schemas.microsoft.com/office/drawing/2014/main" id="{48365FFF-C40E-CB50-8AEB-6F0CF2681B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2366" y="685798"/>
            <a:ext cx="2069896" cy="2069896"/>
          </a:xfrm>
          <a:prstGeom prst="rect">
            <a:avLst/>
          </a:prstGeom>
        </p:spPr>
      </p:pic>
      <p:pic>
        <p:nvPicPr>
          <p:cNvPr id="9" name="Graphic 8">
            <a:extLst>
              <a:ext uri="{FF2B5EF4-FFF2-40B4-BE49-F238E27FC236}">
                <a16:creationId xmlns:a16="http://schemas.microsoft.com/office/drawing/2014/main" id="{D1C75EDA-E482-BDD8-22CA-A0DA0B7F7D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18773" y="714857"/>
            <a:ext cx="2069897" cy="2069897"/>
          </a:xfrm>
          <a:prstGeom prst="rect">
            <a:avLst/>
          </a:prstGeom>
        </p:spPr>
      </p:pic>
      <p:pic>
        <p:nvPicPr>
          <p:cNvPr id="12" name="Graphic 11">
            <a:extLst>
              <a:ext uri="{FF2B5EF4-FFF2-40B4-BE49-F238E27FC236}">
                <a16:creationId xmlns:a16="http://schemas.microsoft.com/office/drawing/2014/main" id="{4DDC2AA4-E5E4-4B70-3DDF-B8E355E0031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02366" y="4099993"/>
            <a:ext cx="2069895" cy="2069895"/>
          </a:xfrm>
          <a:prstGeom prst="rect">
            <a:avLst/>
          </a:prstGeom>
        </p:spPr>
      </p:pic>
      <p:pic>
        <p:nvPicPr>
          <p:cNvPr id="14" name="Picture 13">
            <a:extLst>
              <a:ext uri="{FF2B5EF4-FFF2-40B4-BE49-F238E27FC236}">
                <a16:creationId xmlns:a16="http://schemas.microsoft.com/office/drawing/2014/main" id="{5B61FC18-3098-2BC7-BB5E-0D1F036319EA}"/>
              </a:ext>
            </a:extLst>
          </p:cNvPr>
          <p:cNvPicPr>
            <a:picLocks noChangeAspect="1"/>
          </p:cNvPicPr>
          <p:nvPr/>
        </p:nvPicPr>
        <p:blipFill rotWithShape="1">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l="9355" t="11759" r="9777" b="11945"/>
          <a:stretch/>
        </p:blipFill>
        <p:spPr>
          <a:xfrm>
            <a:off x="9294771" y="4073242"/>
            <a:ext cx="2193899" cy="2069897"/>
          </a:xfrm>
          <a:prstGeom prst="rect">
            <a:avLst/>
          </a:prstGeom>
        </p:spPr>
      </p:pic>
    </p:spTree>
    <p:extLst>
      <p:ext uri="{BB962C8B-B14F-4D97-AF65-F5344CB8AC3E}">
        <p14:creationId xmlns:p14="http://schemas.microsoft.com/office/powerpoint/2010/main" val="20083959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DD6A-20B6-12A7-4DB9-F671EFD546DD}"/>
            </a:ext>
          </a:extLst>
        </p:cNvPr>
        <p:cNvGrpSpPr/>
        <p:nvPr/>
      </p:nvGrpSpPr>
      <p:grpSpPr>
        <a:xfrm>
          <a:off x="0" y="0"/>
          <a:ext cx="0" cy="0"/>
          <a:chOff x="0" y="0"/>
          <a:chExt cx="0" cy="0"/>
        </a:xfrm>
      </p:grpSpPr>
      <p:sp>
        <p:nvSpPr>
          <p:cNvPr id="8" name="Rectangle: Diagonal Corners Rounded 7">
            <a:extLst>
              <a:ext uri="{FF2B5EF4-FFF2-40B4-BE49-F238E27FC236}">
                <a16:creationId xmlns:a16="http://schemas.microsoft.com/office/drawing/2014/main" id="{A2A0FC38-7947-AC8B-E2A0-8D56BA5655DC}"/>
              </a:ext>
            </a:extLst>
          </p:cNvPr>
          <p:cNvSpPr/>
          <p:nvPr/>
        </p:nvSpPr>
        <p:spPr>
          <a:xfrm>
            <a:off x="1239520" y="1705812"/>
            <a:ext cx="9723120" cy="3821647"/>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2787ECC7-CE55-597E-2158-72121E0F64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3819691D-490A-8A89-DAF4-04BF1C8C6758}"/>
              </a:ext>
            </a:extLst>
          </p:cNvPr>
          <p:cNvSpPr/>
          <p:nvPr/>
        </p:nvSpPr>
        <p:spPr>
          <a:xfrm>
            <a:off x="1657970" y="754856"/>
            <a:ext cx="8876059" cy="704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a:t>
            </a:r>
            <a:r>
              <a:rPr lang="ar-EG"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7</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Cards (Perfect for Products)</a:t>
            </a:r>
          </a:p>
        </p:txBody>
      </p:sp>
      <p:pic>
        <p:nvPicPr>
          <p:cNvPr id="5" name="Picture 4">
            <a:extLst>
              <a:ext uri="{FF2B5EF4-FFF2-40B4-BE49-F238E27FC236}">
                <a16:creationId xmlns:a16="http://schemas.microsoft.com/office/drawing/2014/main" id="{171EADF6-FF42-38A3-5A2D-B4488B9FF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9" name="Rectangle: Rounded Corners 8">
            <a:extLst>
              <a:ext uri="{FF2B5EF4-FFF2-40B4-BE49-F238E27FC236}">
                <a16:creationId xmlns:a16="http://schemas.microsoft.com/office/drawing/2014/main" id="{BB7F4390-BF2A-D76E-55AC-A81FCD0FD2CA}"/>
              </a:ext>
            </a:extLst>
          </p:cNvPr>
          <p:cNvSpPr/>
          <p:nvPr/>
        </p:nvSpPr>
        <p:spPr>
          <a:xfrm>
            <a:off x="2918460" y="5527459"/>
            <a:ext cx="6678309" cy="758529"/>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ar-EG" sz="2000" b="1" dirty="0"/>
              <a:t>الناتج:</a:t>
            </a:r>
            <a:br>
              <a:rPr lang="ar-EG" sz="2000" dirty="0"/>
            </a:br>
            <a:r>
              <a:rPr lang="ar-EG" sz="2000" dirty="0"/>
              <a:t>كروت متساوية الطول مرتبة داخل شبكة</a:t>
            </a:r>
          </a:p>
        </p:txBody>
      </p:sp>
      <p:sp>
        <p:nvSpPr>
          <p:cNvPr id="11" name="Cloud 10">
            <a:extLst>
              <a:ext uri="{FF2B5EF4-FFF2-40B4-BE49-F238E27FC236}">
                <a16:creationId xmlns:a16="http://schemas.microsoft.com/office/drawing/2014/main" id="{8B688F63-D836-76B3-97C3-480C8453BDEB}"/>
              </a:ext>
            </a:extLst>
          </p:cNvPr>
          <p:cNvSpPr/>
          <p:nvPr/>
        </p:nvSpPr>
        <p:spPr>
          <a:xfrm>
            <a:off x="234311" y="1575555"/>
            <a:ext cx="1875991" cy="1025548"/>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t>Ex </a:t>
            </a:r>
            <a:r>
              <a:rPr lang="ar-EG" sz="1600" b="1" dirty="0"/>
              <a:t>2</a:t>
            </a:r>
            <a:r>
              <a:rPr lang="en-US" sz="1600" b="1" dirty="0"/>
              <a:t>: Equal Height Cards in Grid</a:t>
            </a:r>
          </a:p>
        </p:txBody>
      </p:sp>
      <p:pic>
        <p:nvPicPr>
          <p:cNvPr id="15" name="Picture 14" descr="A computer screen with text and images&#10;&#10;AI-generated content may be incorrect.">
            <a:extLst>
              <a:ext uri="{FF2B5EF4-FFF2-40B4-BE49-F238E27FC236}">
                <a16:creationId xmlns:a16="http://schemas.microsoft.com/office/drawing/2014/main" id="{54987C5C-C1F1-9035-F679-7A335197970C}"/>
              </a:ext>
            </a:extLst>
          </p:cNvPr>
          <p:cNvPicPr>
            <a:picLocks noChangeAspect="1"/>
          </p:cNvPicPr>
          <p:nvPr/>
        </p:nvPicPr>
        <p:blipFill>
          <a:blip r:embed="rId4">
            <a:extLst>
              <a:ext uri="{28A0092B-C50C-407E-A947-70E740481C1C}">
                <a14:useLocalDpi xmlns:a14="http://schemas.microsoft.com/office/drawing/2010/main" val="0"/>
              </a:ext>
            </a:extLst>
          </a:blip>
          <a:srcRect l="1387" t="197" r="2038" b="50167"/>
          <a:stretch>
            <a:fillRect/>
          </a:stretch>
        </p:blipFill>
        <p:spPr>
          <a:xfrm>
            <a:off x="1889139" y="1779078"/>
            <a:ext cx="5372101" cy="12935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descr="A computer screen with text and images&#10;&#10;AI-generated content may be incorrect.">
            <a:extLst>
              <a:ext uri="{FF2B5EF4-FFF2-40B4-BE49-F238E27FC236}">
                <a16:creationId xmlns:a16="http://schemas.microsoft.com/office/drawing/2014/main" id="{9BB0A6D2-FE78-B0F0-3CC0-0BD872ED8547}"/>
              </a:ext>
            </a:extLst>
          </p:cNvPr>
          <p:cNvPicPr>
            <a:picLocks noChangeAspect="1"/>
          </p:cNvPicPr>
          <p:nvPr/>
        </p:nvPicPr>
        <p:blipFill>
          <a:blip r:embed="rId4">
            <a:extLst>
              <a:ext uri="{28A0092B-C50C-407E-A947-70E740481C1C}">
                <a14:useLocalDpi xmlns:a14="http://schemas.microsoft.com/office/drawing/2010/main" val="0"/>
              </a:ext>
            </a:extLst>
          </a:blip>
          <a:srcRect l="5241" t="45550" r="34280" b="1844"/>
          <a:stretch>
            <a:fillRect/>
          </a:stretch>
        </p:blipFill>
        <p:spPr>
          <a:xfrm>
            <a:off x="7469424" y="2248241"/>
            <a:ext cx="3364229" cy="1370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descr="A screen shot of a computer&#10;&#10;AI-generated content may be incorrect.">
            <a:extLst>
              <a:ext uri="{FF2B5EF4-FFF2-40B4-BE49-F238E27FC236}">
                <a16:creationId xmlns:a16="http://schemas.microsoft.com/office/drawing/2014/main" id="{5E56E0C9-B43F-C708-9E7B-6F43F9FC3059}"/>
              </a:ext>
            </a:extLst>
          </p:cNvPr>
          <p:cNvPicPr>
            <a:picLocks noChangeAspect="1"/>
          </p:cNvPicPr>
          <p:nvPr/>
        </p:nvPicPr>
        <p:blipFill>
          <a:blip r:embed="rId5">
            <a:extLst>
              <a:ext uri="{28A0092B-C50C-407E-A947-70E740481C1C}">
                <a14:useLocalDpi xmlns:a14="http://schemas.microsoft.com/office/drawing/2010/main" val="0"/>
              </a:ext>
            </a:extLst>
          </a:blip>
          <a:srcRect l="6000" t="-1" r="4445" b="47085"/>
          <a:stretch>
            <a:fillRect/>
          </a:stretch>
        </p:blipFill>
        <p:spPr>
          <a:xfrm>
            <a:off x="1494787" y="3283448"/>
            <a:ext cx="5118103" cy="13709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descr="A screen shot of a computer&#10;&#10;AI-generated content may be incorrect.">
            <a:extLst>
              <a:ext uri="{FF2B5EF4-FFF2-40B4-BE49-F238E27FC236}">
                <a16:creationId xmlns:a16="http://schemas.microsoft.com/office/drawing/2014/main" id="{B46C1366-25D1-D0F4-FA74-591B2AFA0F9A}"/>
              </a:ext>
            </a:extLst>
          </p:cNvPr>
          <p:cNvPicPr>
            <a:picLocks noChangeAspect="1"/>
          </p:cNvPicPr>
          <p:nvPr/>
        </p:nvPicPr>
        <p:blipFill>
          <a:blip r:embed="rId5">
            <a:extLst>
              <a:ext uri="{28A0092B-C50C-407E-A947-70E740481C1C}">
                <a14:useLocalDpi xmlns:a14="http://schemas.microsoft.com/office/drawing/2010/main" val="0"/>
              </a:ext>
            </a:extLst>
          </a:blip>
          <a:srcRect l="509" t="51246" r="56378" b="1360"/>
          <a:stretch>
            <a:fillRect/>
          </a:stretch>
        </p:blipFill>
        <p:spPr>
          <a:xfrm>
            <a:off x="6868157" y="4005955"/>
            <a:ext cx="2463863" cy="1227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Oval 19">
            <a:extLst>
              <a:ext uri="{FF2B5EF4-FFF2-40B4-BE49-F238E27FC236}">
                <a16:creationId xmlns:a16="http://schemas.microsoft.com/office/drawing/2014/main" id="{80CCAF89-8FAD-69DD-9F05-279E8B709047}"/>
              </a:ext>
            </a:extLst>
          </p:cNvPr>
          <p:cNvSpPr/>
          <p:nvPr/>
        </p:nvSpPr>
        <p:spPr>
          <a:xfrm>
            <a:off x="1773554" y="2847209"/>
            <a:ext cx="231169" cy="2986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21" name="Oval 20">
            <a:extLst>
              <a:ext uri="{FF2B5EF4-FFF2-40B4-BE49-F238E27FC236}">
                <a16:creationId xmlns:a16="http://schemas.microsoft.com/office/drawing/2014/main" id="{4261A54F-0432-20DD-8616-5FE7A54EF5B3}"/>
              </a:ext>
            </a:extLst>
          </p:cNvPr>
          <p:cNvSpPr/>
          <p:nvPr/>
        </p:nvSpPr>
        <p:spPr>
          <a:xfrm>
            <a:off x="7340437" y="2168355"/>
            <a:ext cx="231169" cy="2986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22" name="Oval 21">
            <a:extLst>
              <a:ext uri="{FF2B5EF4-FFF2-40B4-BE49-F238E27FC236}">
                <a16:creationId xmlns:a16="http://schemas.microsoft.com/office/drawing/2014/main" id="{2E5942D9-FA89-7D48-90B1-24123FCAD8F9}"/>
              </a:ext>
            </a:extLst>
          </p:cNvPr>
          <p:cNvSpPr/>
          <p:nvPr/>
        </p:nvSpPr>
        <p:spPr>
          <a:xfrm>
            <a:off x="1379202" y="4455259"/>
            <a:ext cx="231169" cy="2986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
        <p:nvSpPr>
          <p:cNvPr id="23" name="Oval 22">
            <a:extLst>
              <a:ext uri="{FF2B5EF4-FFF2-40B4-BE49-F238E27FC236}">
                <a16:creationId xmlns:a16="http://schemas.microsoft.com/office/drawing/2014/main" id="{DC6B0F56-79C0-7845-D65E-0D06AE390ACA}"/>
              </a:ext>
            </a:extLst>
          </p:cNvPr>
          <p:cNvSpPr/>
          <p:nvPr/>
        </p:nvSpPr>
        <p:spPr>
          <a:xfrm>
            <a:off x="6752572" y="3928565"/>
            <a:ext cx="231169" cy="2986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Tree>
    <p:extLst>
      <p:ext uri="{BB962C8B-B14F-4D97-AF65-F5344CB8AC3E}">
        <p14:creationId xmlns:p14="http://schemas.microsoft.com/office/powerpoint/2010/main" val="3456675167"/>
      </p:ext>
    </p:extLst>
  </p:cSld>
  <p:clrMapOvr>
    <a:masterClrMapping/>
  </p:clrMapOvr>
  <p:transition spd="med">
    <p:pull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1D420-094E-1684-6B30-543EAD92B1A5}"/>
            </a:ext>
          </a:extLst>
        </p:cNvPr>
        <p:cNvGrpSpPr/>
        <p:nvPr/>
      </p:nvGrpSpPr>
      <p:grpSpPr>
        <a:xfrm>
          <a:off x="0" y="0"/>
          <a:ext cx="0" cy="0"/>
          <a:chOff x="0" y="0"/>
          <a:chExt cx="0" cy="0"/>
        </a:xfrm>
      </p:grpSpPr>
      <p:sp>
        <p:nvSpPr>
          <p:cNvPr id="16" name="Rectangle: Diagonal Corners Rounded 15">
            <a:extLst>
              <a:ext uri="{FF2B5EF4-FFF2-40B4-BE49-F238E27FC236}">
                <a16:creationId xmlns:a16="http://schemas.microsoft.com/office/drawing/2014/main" id="{68F02575-36BF-F366-09DD-4331A3D3C328}"/>
              </a:ext>
            </a:extLst>
          </p:cNvPr>
          <p:cNvSpPr/>
          <p:nvPr/>
        </p:nvSpPr>
        <p:spPr>
          <a:xfrm>
            <a:off x="1725677" y="2644140"/>
            <a:ext cx="8515603" cy="3512820"/>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83D3D9A1-C455-D9DD-E31B-2F312885CE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28100926-E346-EFD5-6E6E-46C919B57B80}"/>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7: </a:t>
            </a:r>
            <a:r>
              <a:rPr lang="ar-EG" sz="2800" dirty="0">
                <a:solidFill>
                  <a:schemeClr val="tx1"/>
                </a:solidFill>
                <a:effectLst>
                  <a:outerShdw blurRad="38100" dist="38100" dir="2700000" algn="tl">
                    <a:srgbClr val="000000">
                      <a:alpha val="43137"/>
                    </a:srgbClr>
                  </a:outerShdw>
                </a:effectLst>
                <a:latin typeface="quote-cjk-patch"/>
              </a:rPr>
              <a:t>🧠</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Task</a:t>
            </a:r>
          </a:p>
        </p:txBody>
      </p:sp>
      <p:pic>
        <p:nvPicPr>
          <p:cNvPr id="5" name="Picture 4">
            <a:extLst>
              <a:ext uri="{FF2B5EF4-FFF2-40B4-BE49-F238E27FC236}">
                <a16:creationId xmlns:a16="http://schemas.microsoft.com/office/drawing/2014/main" id="{E8ABA798-40A2-05AF-CDE4-3B613507B7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14" name="Rectangle: Rounded Corners 13">
            <a:extLst>
              <a:ext uri="{FF2B5EF4-FFF2-40B4-BE49-F238E27FC236}">
                <a16:creationId xmlns:a16="http://schemas.microsoft.com/office/drawing/2014/main" id="{63CAEC8D-CB21-05BB-121A-0E4FA873CCDF}"/>
              </a:ext>
            </a:extLst>
          </p:cNvPr>
          <p:cNvSpPr/>
          <p:nvPr/>
        </p:nvSpPr>
        <p:spPr>
          <a:xfrm>
            <a:off x="1657970" y="1563660"/>
            <a:ext cx="8876059" cy="88616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ar-EG" dirty="0"/>
              <a:t>اكتب كود يحتوي على 3 كروت:</a:t>
            </a:r>
          </a:p>
          <a:p>
            <a:pPr algn="ctr" rtl="1"/>
            <a:r>
              <a:rPr lang="ar-EG" dirty="0"/>
              <a:t>✅ كل كارت فيه صورة           ✅ عنوان           ✅ وصف مختصر         ✅ </a:t>
            </a:r>
            <a:r>
              <a:rPr lang="ar-EG" dirty="0" err="1"/>
              <a:t>زرار</a:t>
            </a:r>
            <a:endParaRPr lang="ar-EG" dirty="0"/>
          </a:p>
          <a:p>
            <a:pPr algn="ctr" rtl="1"/>
            <a:r>
              <a:rPr lang="ar-EG" dirty="0"/>
              <a:t>الكروت تكون داخل شبكة متجاوبة</a:t>
            </a:r>
          </a:p>
        </p:txBody>
      </p:sp>
      <p:sp>
        <p:nvSpPr>
          <p:cNvPr id="11" name="Cloud 10">
            <a:extLst>
              <a:ext uri="{FF2B5EF4-FFF2-40B4-BE49-F238E27FC236}">
                <a16:creationId xmlns:a16="http://schemas.microsoft.com/office/drawing/2014/main" id="{1A509A34-147A-53F2-7974-4C6098EC71CD}"/>
              </a:ext>
            </a:extLst>
          </p:cNvPr>
          <p:cNvSpPr/>
          <p:nvPr/>
        </p:nvSpPr>
        <p:spPr>
          <a:xfrm>
            <a:off x="695138" y="3044848"/>
            <a:ext cx="1537522" cy="1051560"/>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Solution</a:t>
            </a:r>
          </a:p>
        </p:txBody>
      </p:sp>
      <p:pic>
        <p:nvPicPr>
          <p:cNvPr id="15" name="Picture 14">
            <a:extLst>
              <a:ext uri="{FF2B5EF4-FFF2-40B4-BE49-F238E27FC236}">
                <a16:creationId xmlns:a16="http://schemas.microsoft.com/office/drawing/2014/main" id="{9BFB4645-7BF2-762B-22D4-43001EC068C0}"/>
              </a:ext>
            </a:extLst>
          </p:cNvPr>
          <p:cNvPicPr>
            <a:picLocks noChangeAspect="1"/>
          </p:cNvPicPr>
          <p:nvPr/>
        </p:nvPicPr>
        <p:blipFill>
          <a:blip r:embed="rId4">
            <a:extLst>
              <a:ext uri="{28A0092B-C50C-407E-A947-70E740481C1C}">
                <a14:useLocalDpi xmlns:a14="http://schemas.microsoft.com/office/drawing/2010/main" val="0"/>
              </a:ext>
            </a:extLst>
          </a:blip>
          <a:srcRect b="68493"/>
          <a:stretch>
            <a:fillRect/>
          </a:stretch>
        </p:blipFill>
        <p:spPr>
          <a:xfrm>
            <a:off x="2579370" y="2732567"/>
            <a:ext cx="5791200" cy="96871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id="{59432538-71D3-C595-A401-82EBCBC0B7F7}"/>
              </a:ext>
            </a:extLst>
          </p:cNvPr>
          <p:cNvPicPr>
            <a:picLocks noChangeAspect="1"/>
          </p:cNvPicPr>
          <p:nvPr/>
        </p:nvPicPr>
        <p:blipFill>
          <a:blip r:embed="rId4">
            <a:extLst>
              <a:ext uri="{28A0092B-C50C-407E-A947-70E740481C1C}">
                <a14:useLocalDpi xmlns:a14="http://schemas.microsoft.com/office/drawing/2010/main" val="0"/>
              </a:ext>
            </a:extLst>
          </a:blip>
          <a:srcRect t="31561" b="34207"/>
          <a:stretch>
            <a:fillRect/>
          </a:stretch>
        </p:blipFill>
        <p:spPr>
          <a:xfrm>
            <a:off x="4359849" y="3798437"/>
            <a:ext cx="5698551" cy="10356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C328CB9C-7BF9-E831-9CAD-9596B2CD1405}"/>
              </a:ext>
            </a:extLst>
          </p:cNvPr>
          <p:cNvPicPr>
            <a:picLocks noChangeAspect="1"/>
          </p:cNvPicPr>
          <p:nvPr/>
        </p:nvPicPr>
        <p:blipFill>
          <a:blip r:embed="rId4">
            <a:extLst>
              <a:ext uri="{28A0092B-C50C-407E-A947-70E740481C1C}">
                <a14:useLocalDpi xmlns:a14="http://schemas.microsoft.com/office/drawing/2010/main" val="0"/>
              </a:ext>
            </a:extLst>
          </a:blip>
          <a:srcRect l="618" t="63926" r="1520" b="-417"/>
          <a:stretch>
            <a:fillRect/>
          </a:stretch>
        </p:blipFill>
        <p:spPr>
          <a:xfrm>
            <a:off x="2232660" y="4918109"/>
            <a:ext cx="5406390" cy="10702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Oval 21">
            <a:extLst>
              <a:ext uri="{FF2B5EF4-FFF2-40B4-BE49-F238E27FC236}">
                <a16:creationId xmlns:a16="http://schemas.microsoft.com/office/drawing/2014/main" id="{E1BAF52F-13D3-9EBC-2EB0-3A388357B97F}"/>
              </a:ext>
            </a:extLst>
          </p:cNvPr>
          <p:cNvSpPr/>
          <p:nvPr/>
        </p:nvSpPr>
        <p:spPr>
          <a:xfrm>
            <a:off x="2463785" y="2657867"/>
            <a:ext cx="231169" cy="2986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1</a:t>
            </a:r>
          </a:p>
        </p:txBody>
      </p:sp>
      <p:sp>
        <p:nvSpPr>
          <p:cNvPr id="23" name="Oval 22">
            <a:extLst>
              <a:ext uri="{FF2B5EF4-FFF2-40B4-BE49-F238E27FC236}">
                <a16:creationId xmlns:a16="http://schemas.microsoft.com/office/drawing/2014/main" id="{1A6DBEA4-1935-7A89-9D35-F176FFC7C9F6}"/>
              </a:ext>
            </a:extLst>
          </p:cNvPr>
          <p:cNvSpPr/>
          <p:nvPr/>
        </p:nvSpPr>
        <p:spPr>
          <a:xfrm>
            <a:off x="4244264" y="3714434"/>
            <a:ext cx="231169" cy="2986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03E3040B-3951-11E5-135C-B78989DE2C50}"/>
              </a:ext>
            </a:extLst>
          </p:cNvPr>
          <p:cNvSpPr/>
          <p:nvPr/>
        </p:nvSpPr>
        <p:spPr>
          <a:xfrm>
            <a:off x="2117075" y="4852066"/>
            <a:ext cx="231169" cy="2986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3</a:t>
            </a:r>
          </a:p>
        </p:txBody>
      </p:sp>
    </p:spTree>
    <p:extLst>
      <p:ext uri="{BB962C8B-B14F-4D97-AF65-F5344CB8AC3E}">
        <p14:creationId xmlns:p14="http://schemas.microsoft.com/office/powerpoint/2010/main" val="3104872200"/>
      </p:ext>
    </p:extLst>
  </p:cSld>
  <p:clrMapOvr>
    <a:masterClrMapping/>
  </p:clrMapOvr>
  <p:transition spd="med">
    <p:pull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027B9-F3D4-00E4-557B-9251B64A5052}"/>
            </a:ext>
          </a:extLst>
        </p:cNvPr>
        <p:cNvGrpSpPr/>
        <p:nvPr/>
      </p:nvGrpSpPr>
      <p:grpSpPr>
        <a:xfrm>
          <a:off x="0" y="0"/>
          <a:ext cx="0" cy="0"/>
          <a:chOff x="0" y="0"/>
          <a:chExt cx="0" cy="0"/>
        </a:xfrm>
      </p:grpSpPr>
      <p:sp>
        <p:nvSpPr>
          <p:cNvPr id="16" name="Rectangle: Diagonal Corners Rounded 15">
            <a:extLst>
              <a:ext uri="{FF2B5EF4-FFF2-40B4-BE49-F238E27FC236}">
                <a16:creationId xmlns:a16="http://schemas.microsoft.com/office/drawing/2014/main" id="{D3695E96-1DBA-73D7-EF24-A8D066023A1D}"/>
              </a:ext>
            </a:extLst>
          </p:cNvPr>
          <p:cNvSpPr/>
          <p:nvPr/>
        </p:nvSpPr>
        <p:spPr>
          <a:xfrm>
            <a:off x="1657970" y="2667000"/>
            <a:ext cx="8583310" cy="3566160"/>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94F98A05-2EB6-FAF0-E70D-4D0E571BA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2AA59DCA-8997-05A3-3F88-EC3EB43C2104}"/>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7: </a:t>
            </a:r>
            <a:r>
              <a:rPr lang="ar-EG" sz="2800" dirty="0">
                <a:solidFill>
                  <a:schemeClr val="tx1"/>
                </a:solidFill>
                <a:effectLst>
                  <a:outerShdw blurRad="38100" dist="38100" dir="2700000" algn="tl">
                    <a:srgbClr val="000000">
                      <a:alpha val="43137"/>
                    </a:srgbClr>
                  </a:outerShdw>
                </a:effectLst>
                <a:latin typeface="quote-cjk-patch"/>
              </a:rPr>
              <a:t>🧠</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Task</a:t>
            </a:r>
          </a:p>
        </p:txBody>
      </p:sp>
      <p:pic>
        <p:nvPicPr>
          <p:cNvPr id="5" name="Picture 4">
            <a:extLst>
              <a:ext uri="{FF2B5EF4-FFF2-40B4-BE49-F238E27FC236}">
                <a16:creationId xmlns:a16="http://schemas.microsoft.com/office/drawing/2014/main" id="{79CCA2BD-534A-DF08-AD40-4732BF2DDB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14" name="Rectangle: Rounded Corners 13">
            <a:extLst>
              <a:ext uri="{FF2B5EF4-FFF2-40B4-BE49-F238E27FC236}">
                <a16:creationId xmlns:a16="http://schemas.microsoft.com/office/drawing/2014/main" id="{57569387-9CFB-185E-3E2D-6085316E4618}"/>
              </a:ext>
            </a:extLst>
          </p:cNvPr>
          <p:cNvSpPr/>
          <p:nvPr/>
        </p:nvSpPr>
        <p:spPr>
          <a:xfrm>
            <a:off x="1657970" y="1563660"/>
            <a:ext cx="8876059" cy="88616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ar-EG" dirty="0"/>
              <a:t>الناتج:</a:t>
            </a:r>
            <a:endParaRPr lang="en-US" dirty="0"/>
          </a:p>
          <a:p>
            <a:pPr algn="ctr" rtl="1"/>
            <a:r>
              <a:rPr lang="ar-EG" dirty="0"/>
              <a:t> </a:t>
            </a:r>
            <a:r>
              <a:rPr lang="en-US" dirty="0"/>
              <a:t> 3 </a:t>
            </a:r>
            <a:r>
              <a:rPr lang="ar-EG" dirty="0"/>
              <a:t>كروت متجاوبة داخل شبكة</a:t>
            </a:r>
          </a:p>
        </p:txBody>
      </p:sp>
      <p:sp>
        <p:nvSpPr>
          <p:cNvPr id="11" name="Cloud 10">
            <a:extLst>
              <a:ext uri="{FF2B5EF4-FFF2-40B4-BE49-F238E27FC236}">
                <a16:creationId xmlns:a16="http://schemas.microsoft.com/office/drawing/2014/main" id="{597D3469-C1EF-31BD-B698-7375241E00F1}"/>
              </a:ext>
            </a:extLst>
          </p:cNvPr>
          <p:cNvSpPr/>
          <p:nvPr/>
        </p:nvSpPr>
        <p:spPr>
          <a:xfrm>
            <a:off x="695138" y="3044848"/>
            <a:ext cx="1537522" cy="1051560"/>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Solution</a:t>
            </a:r>
          </a:p>
        </p:txBody>
      </p:sp>
      <p:pic>
        <p:nvPicPr>
          <p:cNvPr id="9" name="Picture 8">
            <a:extLst>
              <a:ext uri="{FF2B5EF4-FFF2-40B4-BE49-F238E27FC236}">
                <a16:creationId xmlns:a16="http://schemas.microsoft.com/office/drawing/2014/main" id="{6984F509-E6C3-1727-5454-1E1C15339A37}"/>
              </a:ext>
            </a:extLst>
          </p:cNvPr>
          <p:cNvPicPr>
            <a:picLocks noChangeAspect="1"/>
          </p:cNvPicPr>
          <p:nvPr/>
        </p:nvPicPr>
        <p:blipFill>
          <a:blip r:embed="rId4">
            <a:extLst>
              <a:ext uri="{28A0092B-C50C-407E-A947-70E740481C1C}">
                <a14:useLocalDpi xmlns:a14="http://schemas.microsoft.com/office/drawing/2010/main" val="0"/>
              </a:ext>
            </a:extLst>
          </a:blip>
          <a:srcRect t="5297" b="64301"/>
          <a:stretch>
            <a:fillRect/>
          </a:stretch>
        </p:blipFill>
        <p:spPr>
          <a:xfrm>
            <a:off x="2324853" y="2822161"/>
            <a:ext cx="6015934" cy="1022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E189F6AC-E4E0-88F3-154C-6EE48B55DB30}"/>
              </a:ext>
            </a:extLst>
          </p:cNvPr>
          <p:cNvPicPr>
            <a:picLocks noChangeAspect="1"/>
          </p:cNvPicPr>
          <p:nvPr/>
        </p:nvPicPr>
        <p:blipFill>
          <a:blip r:embed="rId4">
            <a:extLst>
              <a:ext uri="{28A0092B-C50C-407E-A947-70E740481C1C}">
                <a14:useLocalDpi xmlns:a14="http://schemas.microsoft.com/office/drawing/2010/main" val="0"/>
              </a:ext>
            </a:extLst>
          </a:blip>
          <a:srcRect t="36106" b="31598"/>
          <a:stretch>
            <a:fillRect/>
          </a:stretch>
        </p:blipFill>
        <p:spPr>
          <a:xfrm>
            <a:off x="4184425" y="3953603"/>
            <a:ext cx="5663167" cy="102284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5D8E26B7-325F-416D-1185-12BF01276881}"/>
              </a:ext>
            </a:extLst>
          </p:cNvPr>
          <p:cNvPicPr>
            <a:picLocks noChangeAspect="1"/>
          </p:cNvPicPr>
          <p:nvPr/>
        </p:nvPicPr>
        <p:blipFill>
          <a:blip r:embed="rId4">
            <a:extLst>
              <a:ext uri="{28A0092B-C50C-407E-A947-70E740481C1C}">
                <a14:useLocalDpi xmlns:a14="http://schemas.microsoft.com/office/drawing/2010/main" val="0"/>
              </a:ext>
            </a:extLst>
          </a:blip>
          <a:srcRect t="68043" b="232"/>
          <a:stretch>
            <a:fillRect/>
          </a:stretch>
        </p:blipFill>
        <p:spPr>
          <a:xfrm>
            <a:off x="2090348" y="5109536"/>
            <a:ext cx="5417820" cy="9612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Oval 16">
            <a:extLst>
              <a:ext uri="{FF2B5EF4-FFF2-40B4-BE49-F238E27FC236}">
                <a16:creationId xmlns:a16="http://schemas.microsoft.com/office/drawing/2014/main" id="{B5621992-9724-7EF7-F0D6-62A0C3E9A414}"/>
              </a:ext>
            </a:extLst>
          </p:cNvPr>
          <p:cNvSpPr/>
          <p:nvPr/>
        </p:nvSpPr>
        <p:spPr>
          <a:xfrm>
            <a:off x="2232660" y="2708266"/>
            <a:ext cx="231169" cy="2986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4</a:t>
            </a:r>
          </a:p>
        </p:txBody>
      </p:sp>
      <p:sp>
        <p:nvSpPr>
          <p:cNvPr id="18" name="Oval 17">
            <a:extLst>
              <a:ext uri="{FF2B5EF4-FFF2-40B4-BE49-F238E27FC236}">
                <a16:creationId xmlns:a16="http://schemas.microsoft.com/office/drawing/2014/main" id="{7ED069D1-CEE8-D1C7-3C8C-3A86B1E6C5FF}"/>
              </a:ext>
            </a:extLst>
          </p:cNvPr>
          <p:cNvSpPr/>
          <p:nvPr/>
        </p:nvSpPr>
        <p:spPr>
          <a:xfrm>
            <a:off x="4068840" y="3828755"/>
            <a:ext cx="231169" cy="2986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5</a:t>
            </a:r>
          </a:p>
        </p:txBody>
      </p:sp>
      <p:sp>
        <p:nvSpPr>
          <p:cNvPr id="19" name="Oval 18">
            <a:extLst>
              <a:ext uri="{FF2B5EF4-FFF2-40B4-BE49-F238E27FC236}">
                <a16:creationId xmlns:a16="http://schemas.microsoft.com/office/drawing/2014/main" id="{2A0E7B29-08A1-B8A0-8FAB-51837094930D}"/>
              </a:ext>
            </a:extLst>
          </p:cNvPr>
          <p:cNvSpPr/>
          <p:nvPr/>
        </p:nvSpPr>
        <p:spPr>
          <a:xfrm>
            <a:off x="1974763" y="5026968"/>
            <a:ext cx="231169" cy="298678"/>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6</a:t>
            </a:r>
          </a:p>
        </p:txBody>
      </p:sp>
    </p:spTree>
    <p:extLst>
      <p:ext uri="{BB962C8B-B14F-4D97-AF65-F5344CB8AC3E}">
        <p14:creationId xmlns:p14="http://schemas.microsoft.com/office/powerpoint/2010/main" val="105871930"/>
      </p:ext>
    </p:extLst>
  </p:cSld>
  <p:clrMapOvr>
    <a:masterClrMapping/>
  </p:clrMapOvr>
  <p:transition spd="med">
    <p:pull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A7B9C40-E991-6295-415D-EACE542D1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7: </a:t>
            </a:r>
            <a:r>
              <a:rPr lang="en-US" sz="2800" dirty="0">
                <a:solidFill>
                  <a:schemeClr val="dk1"/>
                </a:solidFill>
              </a:rPr>
              <a:t>Utilities (Rapid Styling)</a:t>
            </a:r>
          </a:p>
        </p:txBody>
      </p:sp>
      <p:pic>
        <p:nvPicPr>
          <p:cNvPr id="5" name="Picture 4">
            <a:extLst>
              <a:ext uri="{FF2B5EF4-FFF2-40B4-BE49-F238E27FC236}">
                <a16:creationId xmlns:a16="http://schemas.microsoft.com/office/drawing/2014/main" id="{F672BDFC-4FF6-3E22-D785-645E51F44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14" name="Rectangle: Rounded Corners 13">
            <a:extLst>
              <a:ext uri="{FF2B5EF4-FFF2-40B4-BE49-F238E27FC236}">
                <a16:creationId xmlns:a16="http://schemas.microsoft.com/office/drawing/2014/main" id="{3DC2CE27-9982-DB90-BCC1-8FD7EF36C979}"/>
              </a:ext>
            </a:extLst>
          </p:cNvPr>
          <p:cNvSpPr/>
          <p:nvPr/>
        </p:nvSpPr>
        <p:spPr>
          <a:xfrm>
            <a:off x="2014994" y="1639472"/>
            <a:ext cx="8162009" cy="1016843"/>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r" rtl="1">
              <a:lnSpc>
                <a:spcPct val="150000"/>
              </a:lnSpc>
              <a:spcAft>
                <a:spcPts val="1200"/>
              </a:spcAft>
            </a:pPr>
            <a:r>
              <a:rPr lang="en-US" sz="1700" b="0" i="0" dirty="0">
                <a:solidFill>
                  <a:schemeClr val="tx1"/>
                </a:solidFill>
                <a:effectLst>
                  <a:outerShdw blurRad="38100" dist="38100" dir="2700000" algn="tl">
                    <a:srgbClr val="000000">
                      <a:alpha val="43137"/>
                    </a:srgbClr>
                  </a:outerShdw>
                </a:effectLst>
                <a:latin typeface="quote-cjk-patch"/>
                <a:cs typeface="+mj-cs"/>
              </a:rPr>
              <a:t> Bootstrap </a:t>
            </a:r>
            <a:r>
              <a:rPr lang="ar-EG" sz="1700" b="0" i="0" dirty="0" err="1">
                <a:solidFill>
                  <a:schemeClr val="tx1"/>
                </a:solidFill>
                <a:effectLst>
                  <a:outerShdw blurRad="38100" dist="38100" dir="2700000" algn="tl">
                    <a:srgbClr val="000000">
                      <a:alpha val="43137"/>
                    </a:srgbClr>
                  </a:outerShdw>
                </a:effectLst>
                <a:latin typeface="quote-cjk-patch"/>
                <a:cs typeface="+mj-cs"/>
              </a:rPr>
              <a:t>بيوفرلك</a:t>
            </a:r>
            <a:r>
              <a:rPr lang="ar-EG" sz="1700" b="0" i="0" dirty="0">
                <a:solidFill>
                  <a:schemeClr val="tx1"/>
                </a:solidFill>
                <a:effectLst>
                  <a:outerShdw blurRad="38100" dist="38100" dir="2700000" algn="tl">
                    <a:srgbClr val="000000">
                      <a:alpha val="43137"/>
                    </a:srgbClr>
                  </a:outerShdw>
                </a:effectLst>
                <a:latin typeface="quote-cjk-patch"/>
                <a:cs typeface="+mj-cs"/>
              </a:rPr>
              <a:t> </a:t>
            </a:r>
            <a:r>
              <a:rPr lang="ar-EG" sz="1700" b="0" i="0" dirty="0" err="1">
                <a:solidFill>
                  <a:schemeClr val="tx1"/>
                </a:solidFill>
                <a:effectLst>
                  <a:outerShdw blurRad="38100" dist="38100" dir="2700000" algn="tl">
                    <a:srgbClr val="000000">
                      <a:alpha val="43137"/>
                    </a:srgbClr>
                  </a:outerShdw>
                </a:effectLst>
                <a:latin typeface="quote-cjk-patch"/>
                <a:cs typeface="+mj-cs"/>
              </a:rPr>
              <a:t>كلاسّات</a:t>
            </a:r>
            <a:r>
              <a:rPr lang="ar-EG" sz="1700" b="0" i="0" dirty="0">
                <a:solidFill>
                  <a:schemeClr val="tx1"/>
                </a:solidFill>
                <a:effectLst>
                  <a:outerShdw blurRad="38100" dist="38100" dir="2700000" algn="tl">
                    <a:srgbClr val="000000">
                      <a:alpha val="43137"/>
                    </a:srgbClr>
                  </a:outerShdw>
                </a:effectLst>
                <a:latin typeface="quote-cjk-patch"/>
                <a:cs typeface="+mj-cs"/>
              </a:rPr>
              <a:t> جاهزة تقدر تستخدمها بسرعة لتنسيق الصفحة بدون الحاجة لك</a:t>
            </a:r>
            <a:r>
              <a:rPr lang="ar-EG" sz="1700" dirty="0">
                <a:solidFill>
                  <a:schemeClr val="tx1"/>
                </a:solidFill>
                <a:effectLst>
                  <a:outerShdw blurRad="38100" dist="38100" dir="2700000" algn="tl">
                    <a:srgbClr val="000000">
                      <a:alpha val="43137"/>
                    </a:srgbClr>
                  </a:outerShdw>
                </a:effectLst>
                <a:latin typeface="quote-cjk-patch"/>
                <a:cs typeface="+mj-cs"/>
              </a:rPr>
              <a:t>تابة </a:t>
            </a:r>
            <a:r>
              <a:rPr lang="en-US" sz="1700" b="0" i="0" dirty="0">
                <a:solidFill>
                  <a:schemeClr val="tx1"/>
                </a:solidFill>
                <a:effectLst>
                  <a:outerShdw blurRad="38100" dist="38100" dir="2700000" algn="tl">
                    <a:srgbClr val="000000">
                      <a:alpha val="43137"/>
                    </a:srgbClr>
                  </a:outerShdw>
                </a:effectLst>
                <a:latin typeface="quote-cjk-patch"/>
                <a:cs typeface="+mj-cs"/>
              </a:rPr>
              <a:t>CSS </a:t>
            </a:r>
            <a:r>
              <a:rPr lang="ar-EG" sz="1700" b="0" i="0" dirty="0">
                <a:solidFill>
                  <a:schemeClr val="tx1"/>
                </a:solidFill>
                <a:effectLst>
                  <a:outerShdw blurRad="38100" dist="38100" dir="2700000" algn="tl">
                    <a:srgbClr val="000000">
                      <a:alpha val="43137"/>
                    </a:srgbClr>
                  </a:outerShdw>
                </a:effectLst>
                <a:latin typeface="quote-cjk-patch"/>
                <a:cs typeface="+mj-cs"/>
              </a:rPr>
              <a:t> يدوي.</a:t>
            </a:r>
          </a:p>
          <a:p>
            <a:pPr algn="r" rtl="1">
              <a:lnSpc>
                <a:spcPct val="150000"/>
              </a:lnSpc>
              <a:spcAft>
                <a:spcPts val="1200"/>
              </a:spcAft>
            </a:pPr>
            <a:r>
              <a:rPr lang="ar-EG" sz="1700" b="0" i="0" dirty="0">
                <a:solidFill>
                  <a:schemeClr val="tx1"/>
                </a:solidFill>
                <a:effectLst>
                  <a:outerShdw blurRad="38100" dist="38100" dir="2700000" algn="tl">
                    <a:srgbClr val="000000">
                      <a:alpha val="43137"/>
                    </a:srgbClr>
                  </a:outerShdw>
                </a:effectLst>
                <a:latin typeface="quote-cjk-patch"/>
                <a:cs typeface="+mj-cs"/>
              </a:rPr>
              <a:t> توفر وقت ومجهود.</a:t>
            </a:r>
            <a:endParaRPr lang="en-US" sz="1700" b="0" i="0" dirty="0" err="1">
              <a:solidFill>
                <a:schemeClr val="tx1"/>
              </a:solidFill>
              <a:effectLst>
                <a:outerShdw blurRad="38100" dist="38100" dir="2700000" algn="tl">
                  <a:srgbClr val="000000">
                    <a:alpha val="43137"/>
                  </a:srgbClr>
                </a:outerShdw>
              </a:effectLst>
              <a:latin typeface="quote-cjk-patch"/>
              <a:cs typeface="+mj-cs"/>
            </a:endParaRPr>
          </a:p>
        </p:txBody>
      </p:sp>
      <p:graphicFrame>
        <p:nvGraphicFramePr>
          <p:cNvPr id="7" name="Table 6">
            <a:extLst>
              <a:ext uri="{FF2B5EF4-FFF2-40B4-BE49-F238E27FC236}">
                <a16:creationId xmlns:a16="http://schemas.microsoft.com/office/drawing/2014/main" id="{30AA4BDE-E391-8E9C-0451-DAEB0AD647E5}"/>
              </a:ext>
            </a:extLst>
          </p:cNvPr>
          <p:cNvGraphicFramePr>
            <a:graphicFrameLocks noGrp="1"/>
          </p:cNvGraphicFramePr>
          <p:nvPr>
            <p:extLst>
              <p:ext uri="{D42A27DB-BD31-4B8C-83A1-F6EECF244321}">
                <p14:modId xmlns:p14="http://schemas.microsoft.com/office/powerpoint/2010/main" val="1770396724"/>
              </p:ext>
            </p:extLst>
          </p:nvPr>
        </p:nvGraphicFramePr>
        <p:xfrm>
          <a:off x="1725677" y="3527388"/>
          <a:ext cx="8808351" cy="2479753"/>
        </p:xfrm>
        <a:graphic>
          <a:graphicData uri="http://schemas.openxmlformats.org/drawingml/2006/table">
            <a:tbl>
              <a:tblPr firstRow="1" bandRow="1">
                <a:effectLst>
                  <a:outerShdw blurRad="50800" dist="38100" dir="8100000" algn="tr" rotWithShape="0">
                    <a:prstClr val="black">
                      <a:alpha val="40000"/>
                    </a:prstClr>
                  </a:outerShdw>
                </a:effectLst>
                <a:tableStyleId>{775DCB02-9BB8-47FD-8907-85C794F793BA}</a:tableStyleId>
              </a:tblPr>
              <a:tblGrid>
                <a:gridCol w="2936117">
                  <a:extLst>
                    <a:ext uri="{9D8B030D-6E8A-4147-A177-3AD203B41FA5}">
                      <a16:colId xmlns:a16="http://schemas.microsoft.com/office/drawing/2014/main" val="1016069623"/>
                    </a:ext>
                  </a:extLst>
                </a:gridCol>
                <a:gridCol w="2936117">
                  <a:extLst>
                    <a:ext uri="{9D8B030D-6E8A-4147-A177-3AD203B41FA5}">
                      <a16:colId xmlns:a16="http://schemas.microsoft.com/office/drawing/2014/main" val="1031841855"/>
                    </a:ext>
                  </a:extLst>
                </a:gridCol>
                <a:gridCol w="2936117">
                  <a:extLst>
                    <a:ext uri="{9D8B030D-6E8A-4147-A177-3AD203B41FA5}">
                      <a16:colId xmlns:a16="http://schemas.microsoft.com/office/drawing/2014/main" val="3498176756"/>
                    </a:ext>
                  </a:extLst>
                </a:gridCol>
              </a:tblGrid>
              <a:tr h="398012">
                <a:tc>
                  <a:txBody>
                    <a:bodyPr/>
                    <a:lstStyle/>
                    <a:p>
                      <a:pPr algn="ctr">
                        <a:buNone/>
                      </a:pPr>
                      <a:r>
                        <a:rPr lang="ar-EG" dirty="0"/>
                        <a:t>الفئة</a:t>
                      </a:r>
                    </a:p>
                  </a:txBody>
                  <a:tcPr anchor="ctr"/>
                </a:tc>
                <a:tc>
                  <a:txBody>
                    <a:bodyPr/>
                    <a:lstStyle/>
                    <a:p>
                      <a:pPr algn="ctr">
                        <a:buNone/>
                      </a:pPr>
                      <a:r>
                        <a:rPr lang="ar-EG"/>
                        <a:t>مثال الكلاس</a:t>
                      </a:r>
                    </a:p>
                  </a:txBody>
                  <a:tcPr anchor="ctr"/>
                </a:tc>
                <a:tc>
                  <a:txBody>
                    <a:bodyPr/>
                    <a:lstStyle/>
                    <a:p>
                      <a:pPr algn="ctr">
                        <a:buNone/>
                      </a:pPr>
                      <a:r>
                        <a:rPr lang="ar-EG" dirty="0"/>
                        <a:t>الوظيفة</a:t>
                      </a:r>
                    </a:p>
                  </a:txBody>
                  <a:tcPr anchor="ctr"/>
                </a:tc>
                <a:extLst>
                  <a:ext uri="{0D108BD9-81ED-4DB2-BD59-A6C34878D82A}">
                    <a16:rowId xmlns:a16="http://schemas.microsoft.com/office/drawing/2014/main" val="189954869"/>
                  </a:ext>
                </a:extLst>
              </a:tr>
              <a:tr h="561243">
                <a:tc>
                  <a:txBody>
                    <a:bodyPr/>
                    <a:lstStyle/>
                    <a:p>
                      <a:pPr algn="ctr">
                        <a:buNone/>
                      </a:pPr>
                      <a:r>
                        <a:rPr lang="ar-EG"/>
                        <a:t>المسافات</a:t>
                      </a:r>
                    </a:p>
                  </a:txBody>
                  <a:tcPr anchor="ctr"/>
                </a:tc>
                <a:tc>
                  <a:txBody>
                    <a:bodyPr/>
                    <a:lstStyle/>
                    <a:p>
                      <a:pPr algn="ctr">
                        <a:buNone/>
                      </a:pPr>
                      <a:r>
                        <a:rPr lang="en-US"/>
                        <a:t>mt-3, pb-2</a:t>
                      </a:r>
                    </a:p>
                  </a:txBody>
                  <a:tcPr anchor="ctr"/>
                </a:tc>
                <a:tc>
                  <a:txBody>
                    <a:bodyPr/>
                    <a:lstStyle/>
                    <a:p>
                      <a:pPr algn="ctr">
                        <a:buNone/>
                      </a:pPr>
                      <a:r>
                        <a:rPr lang="ar-EG" dirty="0"/>
                        <a:t>تضيف </a:t>
                      </a:r>
                      <a:r>
                        <a:rPr lang="en-US" dirty="0"/>
                        <a:t>Margin </a:t>
                      </a:r>
                      <a:r>
                        <a:rPr lang="ar-EG" dirty="0"/>
                        <a:t>أو </a:t>
                      </a:r>
                      <a:r>
                        <a:rPr lang="en-US" dirty="0"/>
                        <a:t>Padding</a:t>
                      </a:r>
                    </a:p>
                  </a:txBody>
                  <a:tcPr anchor="ctr"/>
                </a:tc>
                <a:extLst>
                  <a:ext uri="{0D108BD9-81ED-4DB2-BD59-A6C34878D82A}">
                    <a16:rowId xmlns:a16="http://schemas.microsoft.com/office/drawing/2014/main" val="424116505"/>
                  </a:ext>
                </a:extLst>
              </a:tr>
              <a:tr h="561243">
                <a:tc>
                  <a:txBody>
                    <a:bodyPr/>
                    <a:lstStyle/>
                    <a:p>
                      <a:pPr algn="ctr">
                        <a:buNone/>
                      </a:pPr>
                      <a:r>
                        <a:rPr lang="ar-EG"/>
                        <a:t>الألوان</a:t>
                      </a:r>
                    </a:p>
                  </a:txBody>
                  <a:tcPr anchor="ctr"/>
                </a:tc>
                <a:tc>
                  <a:txBody>
                    <a:bodyPr/>
                    <a:lstStyle/>
                    <a:p>
                      <a:pPr algn="ctr">
                        <a:buNone/>
                      </a:pPr>
                      <a:r>
                        <a:rPr lang="en-US"/>
                        <a:t>bg-success, text-danger</a:t>
                      </a:r>
                    </a:p>
                  </a:txBody>
                  <a:tcPr anchor="ctr"/>
                </a:tc>
                <a:tc>
                  <a:txBody>
                    <a:bodyPr/>
                    <a:lstStyle/>
                    <a:p>
                      <a:pPr algn="ctr">
                        <a:buNone/>
                      </a:pPr>
                      <a:r>
                        <a:rPr lang="ar-EG" dirty="0"/>
                        <a:t>تغير الألوان</a:t>
                      </a:r>
                    </a:p>
                  </a:txBody>
                  <a:tcPr anchor="ctr"/>
                </a:tc>
                <a:extLst>
                  <a:ext uri="{0D108BD9-81ED-4DB2-BD59-A6C34878D82A}">
                    <a16:rowId xmlns:a16="http://schemas.microsoft.com/office/drawing/2014/main" val="2619374287"/>
                  </a:ext>
                </a:extLst>
              </a:tr>
              <a:tr h="561243">
                <a:tc>
                  <a:txBody>
                    <a:bodyPr/>
                    <a:lstStyle/>
                    <a:p>
                      <a:pPr algn="ctr">
                        <a:buNone/>
                      </a:pPr>
                      <a:r>
                        <a:rPr lang="en-US"/>
                        <a:t>Flexbox</a:t>
                      </a:r>
                    </a:p>
                  </a:txBody>
                  <a:tcPr anchor="ctr"/>
                </a:tc>
                <a:tc>
                  <a:txBody>
                    <a:bodyPr/>
                    <a:lstStyle/>
                    <a:p>
                      <a:pPr algn="ctr">
                        <a:buNone/>
                      </a:pPr>
                      <a:r>
                        <a:rPr lang="en-US"/>
                        <a:t>d-flex, justify-content-center</a:t>
                      </a:r>
                    </a:p>
                  </a:txBody>
                  <a:tcPr anchor="ctr"/>
                </a:tc>
                <a:tc>
                  <a:txBody>
                    <a:bodyPr/>
                    <a:lstStyle/>
                    <a:p>
                      <a:pPr algn="ctr">
                        <a:buNone/>
                      </a:pPr>
                      <a:r>
                        <a:rPr lang="ar-EG" dirty="0"/>
                        <a:t>ترتيب سهل للعناصر</a:t>
                      </a:r>
                    </a:p>
                  </a:txBody>
                  <a:tcPr anchor="ctr"/>
                </a:tc>
                <a:extLst>
                  <a:ext uri="{0D108BD9-81ED-4DB2-BD59-A6C34878D82A}">
                    <a16:rowId xmlns:a16="http://schemas.microsoft.com/office/drawing/2014/main" val="3166097701"/>
                  </a:ext>
                </a:extLst>
              </a:tr>
              <a:tr h="398012">
                <a:tc>
                  <a:txBody>
                    <a:bodyPr/>
                    <a:lstStyle/>
                    <a:p>
                      <a:pPr algn="ctr">
                        <a:buNone/>
                      </a:pPr>
                      <a:r>
                        <a:rPr lang="ar-EG" dirty="0"/>
                        <a:t>الحجم</a:t>
                      </a:r>
                    </a:p>
                  </a:txBody>
                  <a:tcPr anchor="ctr"/>
                </a:tc>
                <a:tc>
                  <a:txBody>
                    <a:bodyPr/>
                    <a:lstStyle/>
                    <a:p>
                      <a:pPr algn="ctr">
                        <a:buNone/>
                      </a:pPr>
                      <a:r>
                        <a:rPr lang="en-US"/>
                        <a:t>w-50, h-100</a:t>
                      </a:r>
                    </a:p>
                  </a:txBody>
                  <a:tcPr anchor="ctr"/>
                </a:tc>
                <a:tc>
                  <a:txBody>
                    <a:bodyPr/>
                    <a:lstStyle/>
                    <a:p>
                      <a:pPr algn="ctr">
                        <a:buNone/>
                      </a:pPr>
                      <a:r>
                        <a:rPr lang="ar-EG" dirty="0"/>
                        <a:t>تتحكم في الأبعاد</a:t>
                      </a:r>
                    </a:p>
                  </a:txBody>
                  <a:tcPr anchor="ctr"/>
                </a:tc>
                <a:extLst>
                  <a:ext uri="{0D108BD9-81ED-4DB2-BD59-A6C34878D82A}">
                    <a16:rowId xmlns:a16="http://schemas.microsoft.com/office/drawing/2014/main" val="629225588"/>
                  </a:ext>
                </a:extLst>
              </a:tr>
            </a:tbl>
          </a:graphicData>
        </a:graphic>
      </p:graphicFrame>
      <p:sp>
        <p:nvSpPr>
          <p:cNvPr id="10" name="Cloud 9">
            <a:extLst>
              <a:ext uri="{FF2B5EF4-FFF2-40B4-BE49-F238E27FC236}">
                <a16:creationId xmlns:a16="http://schemas.microsoft.com/office/drawing/2014/main" id="{1A24BDA9-E858-000A-FCC4-487E3CB2841A}"/>
              </a:ext>
            </a:extLst>
          </p:cNvPr>
          <p:cNvSpPr/>
          <p:nvPr/>
        </p:nvSpPr>
        <p:spPr>
          <a:xfrm>
            <a:off x="10177003" y="2147893"/>
            <a:ext cx="1838960" cy="1217787"/>
          </a:xfrm>
          <a:prstGeom prst="cloud">
            <a:avLst/>
          </a:prstGeom>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r" rtl="1"/>
            <a:r>
              <a:rPr lang="ar-EG" sz="2000" dirty="0"/>
              <a:t>أمثلة على </a:t>
            </a:r>
            <a:r>
              <a:rPr lang="en-US" sz="2000" b="1" dirty="0"/>
              <a:t>Utilities</a:t>
            </a:r>
          </a:p>
        </p:txBody>
      </p:sp>
    </p:spTree>
    <p:extLst>
      <p:ext uri="{BB962C8B-B14F-4D97-AF65-F5344CB8AC3E}">
        <p14:creationId xmlns:p14="http://schemas.microsoft.com/office/powerpoint/2010/main" val="3224551804"/>
      </p:ext>
    </p:extLst>
  </p:cSld>
  <p:clrMapOvr>
    <a:masterClrMapping/>
  </p:clrMapOvr>
  <p:transition spd="med">
    <p:pull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12" name="Rectangle: Diagonal Corners Rounded 11">
            <a:extLst>
              <a:ext uri="{FF2B5EF4-FFF2-40B4-BE49-F238E27FC236}">
                <a16:creationId xmlns:a16="http://schemas.microsoft.com/office/drawing/2014/main" id="{CA78977E-B98B-E157-A885-250CFCD26DE2}"/>
              </a:ext>
            </a:extLst>
          </p:cNvPr>
          <p:cNvSpPr/>
          <p:nvPr/>
        </p:nvSpPr>
        <p:spPr>
          <a:xfrm>
            <a:off x="1814050" y="1894840"/>
            <a:ext cx="8563900" cy="2738120"/>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9A7B9C40-E991-6295-415D-EACE542D1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7: </a:t>
            </a:r>
            <a:r>
              <a:rPr lang="en-US" sz="2800" dirty="0">
                <a:solidFill>
                  <a:schemeClr val="dk1"/>
                </a:solidFill>
              </a:rPr>
              <a:t>Utilities (Rapid Styling)</a:t>
            </a:r>
          </a:p>
        </p:txBody>
      </p:sp>
      <p:pic>
        <p:nvPicPr>
          <p:cNvPr id="5" name="Picture 4">
            <a:extLst>
              <a:ext uri="{FF2B5EF4-FFF2-40B4-BE49-F238E27FC236}">
                <a16:creationId xmlns:a16="http://schemas.microsoft.com/office/drawing/2014/main" id="{F672BDFC-4FF6-3E22-D785-645E51F44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2" name="Cloud 1">
            <a:extLst>
              <a:ext uri="{FF2B5EF4-FFF2-40B4-BE49-F238E27FC236}">
                <a16:creationId xmlns:a16="http://schemas.microsoft.com/office/drawing/2014/main" id="{E4CC12F6-5497-7A69-8B67-0492E0F1908E}"/>
              </a:ext>
            </a:extLst>
          </p:cNvPr>
          <p:cNvSpPr/>
          <p:nvPr/>
        </p:nvSpPr>
        <p:spPr>
          <a:xfrm>
            <a:off x="453189" y="1759480"/>
            <a:ext cx="2005531" cy="1405406"/>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t>Ex 1: Centered Content with Flexbox</a:t>
            </a:r>
          </a:p>
        </p:txBody>
      </p:sp>
      <p:pic>
        <p:nvPicPr>
          <p:cNvPr id="11" name="Picture 10" descr="A black screen with white text&#10;&#10;AI-generated content may be incorrect.">
            <a:extLst>
              <a:ext uri="{FF2B5EF4-FFF2-40B4-BE49-F238E27FC236}">
                <a16:creationId xmlns:a16="http://schemas.microsoft.com/office/drawing/2014/main" id="{0D954E7C-32FB-FCC8-EC81-C8C158CB8979}"/>
              </a:ext>
            </a:extLst>
          </p:cNvPr>
          <p:cNvPicPr>
            <a:picLocks noChangeAspect="1"/>
          </p:cNvPicPr>
          <p:nvPr/>
        </p:nvPicPr>
        <p:blipFill>
          <a:blip r:embed="rId4">
            <a:extLst>
              <a:ext uri="{28A0092B-C50C-407E-A947-70E740481C1C}">
                <a14:useLocalDpi xmlns:a14="http://schemas.microsoft.com/office/drawing/2010/main" val="0"/>
              </a:ext>
            </a:extLst>
          </a:blip>
          <a:srcRect r="5333"/>
          <a:stretch>
            <a:fillRect/>
          </a:stretch>
        </p:blipFill>
        <p:spPr>
          <a:xfrm>
            <a:off x="2618739" y="2225045"/>
            <a:ext cx="6954520" cy="18796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id="{C0BD1679-A2B5-7373-E352-962E6FFED05C}"/>
              </a:ext>
            </a:extLst>
          </p:cNvPr>
          <p:cNvSpPr/>
          <p:nvPr/>
        </p:nvSpPr>
        <p:spPr>
          <a:xfrm>
            <a:off x="2115021" y="5141379"/>
            <a:ext cx="7961956" cy="870325"/>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ar-EG" sz="2000" b="1" dirty="0"/>
              <a:t>الناتج:</a:t>
            </a:r>
            <a:br>
              <a:rPr lang="ar-EG" sz="2000" dirty="0"/>
            </a:br>
            <a:r>
              <a:rPr lang="ar-EG" sz="2000" dirty="0"/>
              <a:t>المحتوى في منتصف الشاشة تمامًا رأسيًا وأفقيًا</a:t>
            </a:r>
          </a:p>
        </p:txBody>
      </p:sp>
    </p:spTree>
    <p:extLst>
      <p:ext uri="{BB962C8B-B14F-4D97-AF65-F5344CB8AC3E}">
        <p14:creationId xmlns:p14="http://schemas.microsoft.com/office/powerpoint/2010/main" val="3551763774"/>
      </p:ext>
    </p:extLst>
  </p:cSld>
  <p:clrMapOvr>
    <a:masterClrMapping/>
  </p:clrMapOvr>
  <p:transition spd="med">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C8163-3AEC-3F55-8421-1181FFF2FC35}"/>
            </a:ext>
          </a:extLst>
        </p:cNvPr>
        <p:cNvGrpSpPr/>
        <p:nvPr/>
      </p:nvGrpSpPr>
      <p:grpSpPr>
        <a:xfrm>
          <a:off x="0" y="0"/>
          <a:ext cx="0" cy="0"/>
          <a:chOff x="0" y="0"/>
          <a:chExt cx="0" cy="0"/>
        </a:xfrm>
      </p:grpSpPr>
      <p:sp>
        <p:nvSpPr>
          <p:cNvPr id="12" name="Rectangle: Diagonal Corners Rounded 11">
            <a:extLst>
              <a:ext uri="{FF2B5EF4-FFF2-40B4-BE49-F238E27FC236}">
                <a16:creationId xmlns:a16="http://schemas.microsoft.com/office/drawing/2014/main" id="{A119B16D-C1E6-4423-0E9E-F1C8569A9803}"/>
              </a:ext>
            </a:extLst>
          </p:cNvPr>
          <p:cNvSpPr/>
          <p:nvPr/>
        </p:nvSpPr>
        <p:spPr>
          <a:xfrm>
            <a:off x="1814050" y="1894840"/>
            <a:ext cx="8563900" cy="2738120"/>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E5FD987C-B134-4C88-DA11-85FA8060E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DB9E4F80-9DFA-5D40-2580-48B85965B88C}"/>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7: </a:t>
            </a:r>
            <a:r>
              <a:rPr lang="en-US" sz="2800" dirty="0">
                <a:solidFill>
                  <a:schemeClr val="dk1"/>
                </a:solidFill>
              </a:rPr>
              <a:t>Utilities (Rapid Styling)</a:t>
            </a:r>
          </a:p>
        </p:txBody>
      </p:sp>
      <p:pic>
        <p:nvPicPr>
          <p:cNvPr id="5" name="Picture 4">
            <a:extLst>
              <a:ext uri="{FF2B5EF4-FFF2-40B4-BE49-F238E27FC236}">
                <a16:creationId xmlns:a16="http://schemas.microsoft.com/office/drawing/2014/main" id="{8E0D2D15-8797-16F1-2A1A-43BF2B1586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2" name="Cloud 1">
            <a:extLst>
              <a:ext uri="{FF2B5EF4-FFF2-40B4-BE49-F238E27FC236}">
                <a16:creationId xmlns:a16="http://schemas.microsoft.com/office/drawing/2014/main" id="{74E1BDBD-83C9-D1FD-55C3-58697522799D}"/>
              </a:ext>
            </a:extLst>
          </p:cNvPr>
          <p:cNvSpPr/>
          <p:nvPr/>
        </p:nvSpPr>
        <p:spPr>
          <a:xfrm>
            <a:off x="453189" y="1759480"/>
            <a:ext cx="2005531" cy="1405406"/>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t>Ex </a:t>
            </a:r>
            <a:r>
              <a:rPr lang="ar-EG" sz="1600" b="1" dirty="0"/>
              <a:t>2</a:t>
            </a:r>
            <a:r>
              <a:rPr lang="en-US" sz="1600" b="1" dirty="0"/>
              <a:t>: </a:t>
            </a:r>
            <a:endParaRPr lang="ar-EG" sz="1600" b="1" dirty="0"/>
          </a:p>
          <a:p>
            <a:pPr algn="ctr"/>
            <a:r>
              <a:rPr lang="en-US" sz="1600" b="1" dirty="0"/>
              <a:t>Quick Color and Spacing Styling</a:t>
            </a:r>
          </a:p>
        </p:txBody>
      </p:sp>
      <p:pic>
        <p:nvPicPr>
          <p:cNvPr id="8" name="Picture 7" descr="A computer screen with white text&#10;&#10;AI-generated content may be incorrect.">
            <a:extLst>
              <a:ext uri="{FF2B5EF4-FFF2-40B4-BE49-F238E27FC236}">
                <a16:creationId xmlns:a16="http://schemas.microsoft.com/office/drawing/2014/main" id="{443BC063-2210-338A-8B02-9F8DE3534D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95294" y="2153959"/>
            <a:ext cx="6201410" cy="221988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Rectangle: Rounded Corners 12">
            <a:extLst>
              <a:ext uri="{FF2B5EF4-FFF2-40B4-BE49-F238E27FC236}">
                <a16:creationId xmlns:a16="http://schemas.microsoft.com/office/drawing/2014/main" id="{F130789E-6B43-89F7-DE66-C250C8782915}"/>
              </a:ext>
            </a:extLst>
          </p:cNvPr>
          <p:cNvSpPr/>
          <p:nvPr/>
        </p:nvSpPr>
        <p:spPr>
          <a:xfrm>
            <a:off x="2115021" y="5068094"/>
            <a:ext cx="7961956" cy="870325"/>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ar-EG" sz="2000" b="1" dirty="0"/>
              <a:t>الناتج:</a:t>
            </a:r>
            <a:br>
              <a:rPr lang="ar-EG" sz="2000" dirty="0"/>
            </a:br>
            <a:r>
              <a:rPr lang="ar-EG" sz="2000" dirty="0"/>
              <a:t>صندوق أخضر فيه مسافات داخلية وخارجية وصندوق أحمر تحته</a:t>
            </a:r>
          </a:p>
        </p:txBody>
      </p:sp>
    </p:spTree>
    <p:extLst>
      <p:ext uri="{BB962C8B-B14F-4D97-AF65-F5344CB8AC3E}">
        <p14:creationId xmlns:p14="http://schemas.microsoft.com/office/powerpoint/2010/main" val="2212308688"/>
      </p:ext>
    </p:extLst>
  </p:cSld>
  <p:clrMapOvr>
    <a:masterClrMapping/>
  </p:clrMapOvr>
  <p:transition spd="med">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3DFC3-3C2F-45D9-5AD1-44A660E74D10}"/>
            </a:ext>
          </a:extLst>
        </p:cNvPr>
        <p:cNvGrpSpPr/>
        <p:nvPr/>
      </p:nvGrpSpPr>
      <p:grpSpPr>
        <a:xfrm>
          <a:off x="0" y="0"/>
          <a:ext cx="0" cy="0"/>
          <a:chOff x="0" y="0"/>
          <a:chExt cx="0" cy="0"/>
        </a:xfrm>
      </p:grpSpPr>
      <p:sp>
        <p:nvSpPr>
          <p:cNvPr id="16" name="Rectangle: Diagonal Corners Rounded 15">
            <a:extLst>
              <a:ext uri="{FF2B5EF4-FFF2-40B4-BE49-F238E27FC236}">
                <a16:creationId xmlns:a16="http://schemas.microsoft.com/office/drawing/2014/main" id="{80D55B8A-EF23-6969-C430-B84A722DD673}"/>
              </a:ext>
            </a:extLst>
          </p:cNvPr>
          <p:cNvSpPr/>
          <p:nvPr/>
        </p:nvSpPr>
        <p:spPr>
          <a:xfrm>
            <a:off x="2082800" y="2705758"/>
            <a:ext cx="8057640" cy="2588582"/>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65A439CD-9499-8E05-4886-BBA07AD9E3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C6DD386E-6BD2-E8EA-A002-87F49666FA08}"/>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7: </a:t>
            </a:r>
            <a:r>
              <a:rPr lang="ar-EG" sz="2800" dirty="0">
                <a:solidFill>
                  <a:schemeClr val="tx1"/>
                </a:solidFill>
                <a:effectLst>
                  <a:outerShdw blurRad="38100" dist="38100" dir="2700000" algn="tl">
                    <a:srgbClr val="000000">
                      <a:alpha val="43137"/>
                    </a:srgbClr>
                  </a:outerShdw>
                </a:effectLst>
                <a:latin typeface="quote-cjk-patch"/>
              </a:rPr>
              <a:t>🧠</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Task</a:t>
            </a:r>
          </a:p>
        </p:txBody>
      </p:sp>
      <p:pic>
        <p:nvPicPr>
          <p:cNvPr id="5" name="Picture 4">
            <a:extLst>
              <a:ext uri="{FF2B5EF4-FFF2-40B4-BE49-F238E27FC236}">
                <a16:creationId xmlns:a16="http://schemas.microsoft.com/office/drawing/2014/main" id="{54F1340A-31B6-91B8-87EC-2F9685074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14" name="Rectangle: Rounded Corners 13">
            <a:extLst>
              <a:ext uri="{FF2B5EF4-FFF2-40B4-BE49-F238E27FC236}">
                <a16:creationId xmlns:a16="http://schemas.microsoft.com/office/drawing/2014/main" id="{9F4E76B1-1C9C-1C32-6622-C9625A7F9356}"/>
              </a:ext>
            </a:extLst>
          </p:cNvPr>
          <p:cNvSpPr/>
          <p:nvPr/>
        </p:nvSpPr>
        <p:spPr>
          <a:xfrm>
            <a:off x="1657970" y="1563660"/>
            <a:ext cx="8876059" cy="88616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ar-EG" dirty="0"/>
              <a:t>✅ مربع بعرض 50%، خلفية زرقاء، نص أبيض</a:t>
            </a:r>
          </a:p>
          <a:p>
            <a:pPr algn="ctr" rtl="1"/>
            <a:r>
              <a:rPr lang="ar-EG" dirty="0"/>
              <a:t>✅ مربع تحته بعرض كامل، خلفية رمادية، نص في المنتصف</a:t>
            </a:r>
          </a:p>
        </p:txBody>
      </p:sp>
      <p:sp>
        <p:nvSpPr>
          <p:cNvPr id="11" name="Cloud 10">
            <a:extLst>
              <a:ext uri="{FF2B5EF4-FFF2-40B4-BE49-F238E27FC236}">
                <a16:creationId xmlns:a16="http://schemas.microsoft.com/office/drawing/2014/main" id="{3F28EF61-3874-07A2-34AF-CA00EB5F16CD}"/>
              </a:ext>
            </a:extLst>
          </p:cNvPr>
          <p:cNvSpPr/>
          <p:nvPr/>
        </p:nvSpPr>
        <p:spPr>
          <a:xfrm>
            <a:off x="620828" y="2903220"/>
            <a:ext cx="1537522" cy="1051560"/>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Solution</a:t>
            </a:r>
          </a:p>
        </p:txBody>
      </p:sp>
      <p:pic>
        <p:nvPicPr>
          <p:cNvPr id="6" name="Picture 5" descr="A computer screen with green text&#10;&#10;AI-generated content may be incorrect.">
            <a:extLst>
              <a:ext uri="{FF2B5EF4-FFF2-40B4-BE49-F238E27FC236}">
                <a16:creationId xmlns:a16="http://schemas.microsoft.com/office/drawing/2014/main" id="{CC04D00D-038F-B71A-FAC7-D8794B61E4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3557" y="3143908"/>
            <a:ext cx="6341877" cy="19056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Rectangle: Rounded Corners 6">
            <a:extLst>
              <a:ext uri="{FF2B5EF4-FFF2-40B4-BE49-F238E27FC236}">
                <a16:creationId xmlns:a16="http://schemas.microsoft.com/office/drawing/2014/main" id="{72373CB7-22B6-27B5-1397-15B5FC2FA0A7}"/>
              </a:ext>
            </a:extLst>
          </p:cNvPr>
          <p:cNvSpPr/>
          <p:nvPr/>
        </p:nvSpPr>
        <p:spPr>
          <a:xfrm>
            <a:off x="3169920" y="5487670"/>
            <a:ext cx="5161281" cy="776459"/>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ar-EG" dirty="0"/>
              <a:t>✅ الناتج:</a:t>
            </a:r>
          </a:p>
          <a:p>
            <a:pPr algn="ctr" rtl="1"/>
            <a:r>
              <a:rPr lang="ar-EG" dirty="0"/>
              <a:t>صندوق أزرق بعرض نصف الشاشة</a:t>
            </a:r>
          </a:p>
          <a:p>
            <a:pPr algn="ctr" rtl="1"/>
            <a:r>
              <a:rPr lang="ar-EG" dirty="0"/>
              <a:t>صندوق رمادي بعرض الشاشة بالكامل والنص في المنتصف</a:t>
            </a:r>
          </a:p>
        </p:txBody>
      </p:sp>
    </p:spTree>
    <p:extLst>
      <p:ext uri="{BB962C8B-B14F-4D97-AF65-F5344CB8AC3E}">
        <p14:creationId xmlns:p14="http://schemas.microsoft.com/office/powerpoint/2010/main" val="2760335133"/>
      </p:ext>
    </p:extLst>
  </p:cSld>
  <p:clrMapOvr>
    <a:masterClrMapping/>
  </p:clrMapOvr>
  <p:transition spd="med">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FB6B7-2196-D37C-A718-2E0895FA1DB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EBC8C3D-FE54-9845-48FE-835A18C8EC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87ADDF57-E8CD-3038-415D-AF5BE2058528}"/>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a:t>
            </a:r>
            <a:r>
              <a:rPr lang="ar-EG"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7</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 </a:t>
            </a:r>
            <a:r>
              <a:rPr lang="en-US" sz="2400" dirty="0"/>
              <a:t>Common Patterns Solved - Responsive Contact Form</a:t>
            </a:r>
            <a:endParaRPr lang="en-US" sz="2800" dirty="0"/>
          </a:p>
        </p:txBody>
      </p:sp>
      <p:pic>
        <p:nvPicPr>
          <p:cNvPr id="5" name="Picture 4">
            <a:extLst>
              <a:ext uri="{FF2B5EF4-FFF2-40B4-BE49-F238E27FC236}">
                <a16:creationId xmlns:a16="http://schemas.microsoft.com/office/drawing/2014/main" id="{C2A468D6-1581-8459-EF98-F76084DA57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7" name="Rectangle: Diagonal Corners Rounded 6">
            <a:extLst>
              <a:ext uri="{FF2B5EF4-FFF2-40B4-BE49-F238E27FC236}">
                <a16:creationId xmlns:a16="http://schemas.microsoft.com/office/drawing/2014/main" id="{2CD2750C-FF02-31E7-8717-5B1EE5783243}"/>
              </a:ext>
            </a:extLst>
          </p:cNvPr>
          <p:cNvSpPr/>
          <p:nvPr/>
        </p:nvSpPr>
        <p:spPr>
          <a:xfrm>
            <a:off x="1165353" y="2767897"/>
            <a:ext cx="10027920" cy="3237005"/>
          </a:xfrm>
          <a:prstGeom prst="round2Diag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R="0" lvl="0" indent="0" algn="r" rtl="1" fontAlgn="base">
              <a:lnSpc>
                <a:spcPct val="100000"/>
              </a:lnSpc>
              <a:spcBef>
                <a:spcPct val="0"/>
              </a:spcBef>
              <a:spcAft>
                <a:spcPct val="0"/>
              </a:spcAft>
              <a:buClrTx/>
              <a:buSzTx/>
              <a:buFontTx/>
              <a:buNone/>
              <a:tabLst/>
            </a:pPr>
            <a:endParaRPr lang="en-US" altLang="en-US" sz="2400" dirty="0">
              <a:solidFill>
                <a:schemeClr val="tx1"/>
              </a:solidFill>
              <a:effectLst>
                <a:outerShdw blurRad="38100" dist="38100" dir="2700000" algn="tl">
                  <a:srgbClr val="000000">
                    <a:alpha val="43137"/>
                  </a:srgbClr>
                </a:outerShdw>
              </a:effectLst>
              <a:latin typeface="quote-cjk-patch"/>
              <a:cs typeface="+mj-cs"/>
            </a:endParaRPr>
          </a:p>
        </p:txBody>
      </p:sp>
      <p:sp>
        <p:nvSpPr>
          <p:cNvPr id="9" name="Rectangle: Rounded Corners 8">
            <a:extLst>
              <a:ext uri="{FF2B5EF4-FFF2-40B4-BE49-F238E27FC236}">
                <a16:creationId xmlns:a16="http://schemas.microsoft.com/office/drawing/2014/main" id="{C4CDA501-2160-C09A-0B26-A54E1164E595}"/>
              </a:ext>
            </a:extLst>
          </p:cNvPr>
          <p:cNvSpPr/>
          <p:nvPr/>
        </p:nvSpPr>
        <p:spPr>
          <a:xfrm>
            <a:off x="1657971" y="1660649"/>
            <a:ext cx="8845826" cy="91310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ar-EG" sz="2000" b="0" i="0" dirty="0">
                <a:solidFill>
                  <a:schemeClr val="tx1"/>
                </a:solidFill>
                <a:effectLst>
                  <a:outerShdw blurRad="38100" dist="38100" dir="2700000" algn="tl">
                    <a:srgbClr val="000000">
                      <a:alpha val="43137"/>
                    </a:srgbClr>
                  </a:outerShdw>
                </a:effectLst>
                <a:latin typeface="quote-cjk-patch"/>
                <a:cs typeface="+mj-cs"/>
              </a:rPr>
              <a:t>في </a:t>
            </a:r>
            <a:r>
              <a:rPr lang="en-US" sz="2000" b="0" i="0" dirty="0">
                <a:solidFill>
                  <a:schemeClr val="tx1"/>
                </a:solidFill>
                <a:effectLst>
                  <a:outerShdw blurRad="38100" dist="38100" dir="2700000" algn="tl">
                    <a:srgbClr val="000000">
                      <a:alpha val="43137"/>
                    </a:srgbClr>
                  </a:outerShdw>
                </a:effectLst>
                <a:latin typeface="quote-cjk-patch"/>
                <a:cs typeface="+mj-cs"/>
              </a:rPr>
              <a:t>Bootstrap </a:t>
            </a:r>
            <a:r>
              <a:rPr lang="ar-EG" sz="2000" b="0" i="0" dirty="0">
                <a:solidFill>
                  <a:schemeClr val="tx1"/>
                </a:solidFill>
                <a:effectLst>
                  <a:outerShdw blurRad="38100" dist="38100" dir="2700000" algn="tl">
                    <a:srgbClr val="000000">
                      <a:alpha val="43137"/>
                    </a:srgbClr>
                  </a:outerShdw>
                </a:effectLst>
                <a:latin typeface="quote-cjk-patch"/>
                <a:cs typeface="+mj-cs"/>
              </a:rPr>
              <a:t> ليس من الضروري تجهيز الفورم من الصفر، يوجد تنسيقات جاهزة للفورمات تعمل على جميع الأجهزة وتظهر بشكل مرتب ومتجاوب.</a:t>
            </a:r>
            <a:endParaRPr lang="en-US" sz="2000" dirty="0">
              <a:solidFill>
                <a:schemeClr val="tx1"/>
              </a:solidFill>
              <a:effectLst>
                <a:outerShdw blurRad="38100" dist="38100" dir="2700000" algn="tl">
                  <a:srgbClr val="000000">
                    <a:alpha val="43137"/>
                  </a:srgbClr>
                </a:outerShdw>
              </a:effectLst>
              <a:cs typeface="+mj-cs"/>
            </a:endParaRPr>
          </a:p>
        </p:txBody>
      </p:sp>
      <p:pic>
        <p:nvPicPr>
          <p:cNvPr id="12" name="Picture 11">
            <a:extLst>
              <a:ext uri="{FF2B5EF4-FFF2-40B4-BE49-F238E27FC236}">
                <a16:creationId xmlns:a16="http://schemas.microsoft.com/office/drawing/2014/main" id="{5572AA21-444C-45CE-D9EC-757579A02ECE}"/>
              </a:ext>
            </a:extLst>
          </p:cNvPr>
          <p:cNvPicPr>
            <a:picLocks noChangeAspect="1"/>
          </p:cNvPicPr>
          <p:nvPr/>
        </p:nvPicPr>
        <p:blipFill>
          <a:blip r:embed="rId4">
            <a:extLst>
              <a:ext uri="{28A0092B-C50C-407E-A947-70E740481C1C}">
                <a14:useLocalDpi xmlns:a14="http://schemas.microsoft.com/office/drawing/2010/main" val="0"/>
              </a:ext>
            </a:extLst>
          </a:blip>
          <a:srcRect r="30779" b="73982"/>
          <a:stretch>
            <a:fillRect/>
          </a:stretch>
        </p:blipFill>
        <p:spPr>
          <a:xfrm>
            <a:off x="2209142" y="2925353"/>
            <a:ext cx="4158717" cy="12755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3" name="Picture 12">
            <a:extLst>
              <a:ext uri="{FF2B5EF4-FFF2-40B4-BE49-F238E27FC236}">
                <a16:creationId xmlns:a16="http://schemas.microsoft.com/office/drawing/2014/main" id="{C170E257-97DA-952D-AD41-AD3F9318BE11}"/>
              </a:ext>
            </a:extLst>
          </p:cNvPr>
          <p:cNvPicPr>
            <a:picLocks noChangeAspect="1"/>
          </p:cNvPicPr>
          <p:nvPr/>
        </p:nvPicPr>
        <p:blipFill>
          <a:blip r:embed="rId4">
            <a:extLst>
              <a:ext uri="{28A0092B-C50C-407E-A947-70E740481C1C}">
                <a14:useLocalDpi xmlns:a14="http://schemas.microsoft.com/office/drawing/2010/main" val="0"/>
              </a:ext>
            </a:extLst>
          </a:blip>
          <a:srcRect l="1305" t="26567" r="28363" b="53390"/>
          <a:stretch>
            <a:fillRect/>
          </a:stretch>
        </p:blipFill>
        <p:spPr>
          <a:xfrm>
            <a:off x="6670940" y="3315867"/>
            <a:ext cx="4225445" cy="9826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F76127B0-5C62-A4D5-1996-68D38ACB342F}"/>
              </a:ext>
            </a:extLst>
          </p:cNvPr>
          <p:cNvPicPr>
            <a:picLocks noChangeAspect="1"/>
          </p:cNvPicPr>
          <p:nvPr/>
        </p:nvPicPr>
        <p:blipFill>
          <a:blip r:embed="rId4">
            <a:extLst>
              <a:ext uri="{28A0092B-C50C-407E-A947-70E740481C1C}">
                <a14:useLocalDpi xmlns:a14="http://schemas.microsoft.com/office/drawing/2010/main" val="0"/>
              </a:ext>
            </a:extLst>
          </a:blip>
          <a:srcRect l="4624" t="46838" r="20334" b="31379"/>
          <a:stretch>
            <a:fillRect/>
          </a:stretch>
        </p:blipFill>
        <p:spPr>
          <a:xfrm>
            <a:off x="1172307" y="4358347"/>
            <a:ext cx="4508417" cy="10679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Cloud 9">
            <a:extLst>
              <a:ext uri="{FF2B5EF4-FFF2-40B4-BE49-F238E27FC236}">
                <a16:creationId xmlns:a16="http://schemas.microsoft.com/office/drawing/2014/main" id="{75C9C49D-2D05-B36F-F728-DDC2C180C874}"/>
              </a:ext>
            </a:extLst>
          </p:cNvPr>
          <p:cNvSpPr/>
          <p:nvPr/>
        </p:nvSpPr>
        <p:spPr>
          <a:xfrm>
            <a:off x="226392" y="2437655"/>
            <a:ext cx="2005531" cy="1405406"/>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t>Ex </a:t>
            </a:r>
            <a:r>
              <a:rPr lang="ar-EG" sz="1600" b="1" dirty="0"/>
              <a:t>1</a:t>
            </a:r>
            <a:r>
              <a:rPr lang="en-US" sz="1600" b="1" dirty="0"/>
              <a:t>: </a:t>
            </a:r>
            <a:endParaRPr lang="ar-EG" sz="1600" b="1" dirty="0"/>
          </a:p>
          <a:p>
            <a:pPr algn="ctr"/>
            <a:r>
              <a:rPr lang="en-US" sz="1600" b="1" dirty="0"/>
              <a:t>Responsive Contact Form</a:t>
            </a:r>
          </a:p>
        </p:txBody>
      </p:sp>
      <p:pic>
        <p:nvPicPr>
          <p:cNvPr id="16" name="Picture 15">
            <a:extLst>
              <a:ext uri="{FF2B5EF4-FFF2-40B4-BE49-F238E27FC236}">
                <a16:creationId xmlns:a16="http://schemas.microsoft.com/office/drawing/2014/main" id="{589B8851-03B9-54BB-7D7A-2FB7C30EB4C3}"/>
              </a:ext>
            </a:extLst>
          </p:cNvPr>
          <p:cNvPicPr>
            <a:picLocks noChangeAspect="1"/>
          </p:cNvPicPr>
          <p:nvPr/>
        </p:nvPicPr>
        <p:blipFill>
          <a:blip r:embed="rId4">
            <a:extLst>
              <a:ext uri="{28A0092B-C50C-407E-A947-70E740481C1C}">
                <a14:useLocalDpi xmlns:a14="http://schemas.microsoft.com/office/drawing/2010/main" val="0"/>
              </a:ext>
            </a:extLst>
          </a:blip>
          <a:srcRect l="-488" t="67395" r="9574" b="-679"/>
          <a:stretch>
            <a:fillRect/>
          </a:stretch>
        </p:blipFill>
        <p:spPr>
          <a:xfrm>
            <a:off x="5806013" y="4460493"/>
            <a:ext cx="4969655" cy="14846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7" name="Rectangle: Rounded Corners 16">
            <a:extLst>
              <a:ext uri="{FF2B5EF4-FFF2-40B4-BE49-F238E27FC236}">
                <a16:creationId xmlns:a16="http://schemas.microsoft.com/office/drawing/2014/main" id="{E387B7FC-57C3-8D65-9B55-BE630EFEA56A}"/>
              </a:ext>
            </a:extLst>
          </p:cNvPr>
          <p:cNvSpPr/>
          <p:nvPr/>
        </p:nvSpPr>
        <p:spPr>
          <a:xfrm>
            <a:off x="1082040" y="5668989"/>
            <a:ext cx="4563661" cy="63510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ar-EG" sz="1600" b="1" dirty="0"/>
              <a:t>الناتج:</a:t>
            </a:r>
          </a:p>
          <a:p>
            <a:pPr algn="ctr"/>
            <a:r>
              <a:rPr lang="ar-EG" sz="1600" b="1" dirty="0"/>
              <a:t>فورم متجاوب يأخذ اسم، إيميل، رسالة، وزر إرسال</a:t>
            </a:r>
            <a:endParaRPr lang="ar-EG" sz="1600" dirty="0"/>
          </a:p>
        </p:txBody>
      </p:sp>
      <p:sp>
        <p:nvSpPr>
          <p:cNvPr id="18" name="Oval 17">
            <a:extLst>
              <a:ext uri="{FF2B5EF4-FFF2-40B4-BE49-F238E27FC236}">
                <a16:creationId xmlns:a16="http://schemas.microsoft.com/office/drawing/2014/main" id="{4BA5B53C-E5D2-7194-8B96-853D63559A00}"/>
              </a:ext>
            </a:extLst>
          </p:cNvPr>
          <p:cNvSpPr/>
          <p:nvPr/>
        </p:nvSpPr>
        <p:spPr>
          <a:xfrm>
            <a:off x="2050221" y="3429000"/>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1</a:t>
            </a:r>
            <a:endParaRPr lang="en-US" dirty="0"/>
          </a:p>
        </p:txBody>
      </p:sp>
      <p:sp>
        <p:nvSpPr>
          <p:cNvPr id="19" name="Oval 18">
            <a:extLst>
              <a:ext uri="{FF2B5EF4-FFF2-40B4-BE49-F238E27FC236}">
                <a16:creationId xmlns:a16="http://schemas.microsoft.com/office/drawing/2014/main" id="{7DD4430D-A634-5C28-4477-C9590C460B11}"/>
              </a:ext>
            </a:extLst>
          </p:cNvPr>
          <p:cNvSpPr/>
          <p:nvPr/>
        </p:nvSpPr>
        <p:spPr>
          <a:xfrm>
            <a:off x="6526780" y="3169490"/>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2</a:t>
            </a:r>
            <a:endParaRPr lang="en-US" dirty="0"/>
          </a:p>
        </p:txBody>
      </p:sp>
      <p:sp>
        <p:nvSpPr>
          <p:cNvPr id="20" name="Oval 19">
            <a:extLst>
              <a:ext uri="{FF2B5EF4-FFF2-40B4-BE49-F238E27FC236}">
                <a16:creationId xmlns:a16="http://schemas.microsoft.com/office/drawing/2014/main" id="{6EF205B8-B063-6393-4BCF-CC684B46DFE9}"/>
              </a:ext>
            </a:extLst>
          </p:cNvPr>
          <p:cNvSpPr/>
          <p:nvPr/>
        </p:nvSpPr>
        <p:spPr>
          <a:xfrm>
            <a:off x="998727" y="4243047"/>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3</a:t>
            </a:r>
            <a:endParaRPr lang="en-US" dirty="0"/>
          </a:p>
        </p:txBody>
      </p:sp>
      <p:sp>
        <p:nvSpPr>
          <p:cNvPr id="21" name="Oval 20">
            <a:extLst>
              <a:ext uri="{FF2B5EF4-FFF2-40B4-BE49-F238E27FC236}">
                <a16:creationId xmlns:a16="http://schemas.microsoft.com/office/drawing/2014/main" id="{6C993E2B-BCD0-4771-84FC-B937A6873C02}"/>
              </a:ext>
            </a:extLst>
          </p:cNvPr>
          <p:cNvSpPr/>
          <p:nvPr/>
        </p:nvSpPr>
        <p:spPr>
          <a:xfrm>
            <a:off x="5764037" y="4395035"/>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4</a:t>
            </a:r>
            <a:endParaRPr lang="en-US" dirty="0"/>
          </a:p>
        </p:txBody>
      </p:sp>
    </p:spTree>
    <p:extLst>
      <p:ext uri="{BB962C8B-B14F-4D97-AF65-F5344CB8AC3E}">
        <p14:creationId xmlns:p14="http://schemas.microsoft.com/office/powerpoint/2010/main" val="743966377"/>
      </p:ext>
    </p:extLst>
  </p:cSld>
  <p:clrMapOvr>
    <a:masterClrMapping/>
  </p:clrMapOvr>
  <p:transition spd="med">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D34FB-A598-9877-7C73-6EDFCA3F6EF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2A7C4A-C44C-29E3-2528-FE0E6E5CC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F106902A-9299-240F-F266-22CC200D1290}"/>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a:t>
            </a:r>
            <a:r>
              <a:rPr lang="ar-EG"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7</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 </a:t>
            </a:r>
            <a:r>
              <a:rPr lang="en-US" sz="2400" dirty="0"/>
              <a:t>Common Patterns Solved - Responsive Contact Form</a:t>
            </a:r>
            <a:endParaRPr lang="en-US" sz="2800" dirty="0"/>
          </a:p>
        </p:txBody>
      </p:sp>
      <p:pic>
        <p:nvPicPr>
          <p:cNvPr id="5" name="Picture 4">
            <a:extLst>
              <a:ext uri="{FF2B5EF4-FFF2-40B4-BE49-F238E27FC236}">
                <a16:creationId xmlns:a16="http://schemas.microsoft.com/office/drawing/2014/main" id="{6D33CAC9-7059-3D18-028D-CDDF41756C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7" name="Rectangle: Diagonal Corners Rounded 6">
            <a:extLst>
              <a:ext uri="{FF2B5EF4-FFF2-40B4-BE49-F238E27FC236}">
                <a16:creationId xmlns:a16="http://schemas.microsoft.com/office/drawing/2014/main" id="{7BB1C339-1704-7F6C-9822-93BFAC5B5E27}"/>
              </a:ext>
            </a:extLst>
          </p:cNvPr>
          <p:cNvSpPr/>
          <p:nvPr/>
        </p:nvSpPr>
        <p:spPr>
          <a:xfrm>
            <a:off x="1082040" y="1919689"/>
            <a:ext cx="10027920" cy="4085216"/>
          </a:xfrm>
          <a:prstGeom prst="round2Diag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R="0" lvl="0" indent="0" algn="r" rtl="1" fontAlgn="base">
              <a:lnSpc>
                <a:spcPct val="100000"/>
              </a:lnSpc>
              <a:spcBef>
                <a:spcPct val="0"/>
              </a:spcBef>
              <a:spcAft>
                <a:spcPct val="0"/>
              </a:spcAft>
              <a:buClrTx/>
              <a:buSzTx/>
              <a:buFontTx/>
              <a:buNone/>
              <a:tabLst/>
            </a:pPr>
            <a:endParaRPr lang="en-US" altLang="en-US" sz="2400" dirty="0">
              <a:solidFill>
                <a:schemeClr val="tx1"/>
              </a:solidFill>
              <a:effectLst>
                <a:outerShdw blurRad="38100" dist="38100" dir="2700000" algn="tl">
                  <a:srgbClr val="000000">
                    <a:alpha val="43137"/>
                  </a:srgbClr>
                </a:outerShdw>
              </a:effectLst>
              <a:latin typeface="quote-cjk-patch"/>
              <a:cs typeface="+mj-cs"/>
            </a:endParaRPr>
          </a:p>
        </p:txBody>
      </p:sp>
      <p:sp>
        <p:nvSpPr>
          <p:cNvPr id="17" name="Rectangle: Rounded Corners 16">
            <a:extLst>
              <a:ext uri="{FF2B5EF4-FFF2-40B4-BE49-F238E27FC236}">
                <a16:creationId xmlns:a16="http://schemas.microsoft.com/office/drawing/2014/main" id="{EA1FDB39-52D9-3E01-0EE6-5E9AB17C3C6A}"/>
              </a:ext>
            </a:extLst>
          </p:cNvPr>
          <p:cNvSpPr/>
          <p:nvPr/>
        </p:nvSpPr>
        <p:spPr>
          <a:xfrm>
            <a:off x="1082040" y="5668989"/>
            <a:ext cx="4563661" cy="63510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ar-EG" sz="1600" b="1" dirty="0"/>
              <a:t>الناتج:</a:t>
            </a:r>
          </a:p>
          <a:p>
            <a:pPr algn="ctr" rtl="1"/>
            <a:r>
              <a:rPr lang="ar-EG" sz="1600" b="1" dirty="0"/>
              <a:t>فورم جاهز بتعبئة بيانات وهمية قادمة من </a:t>
            </a:r>
            <a:r>
              <a:rPr lang="en-US" sz="1600" b="1" dirty="0"/>
              <a:t>API</a:t>
            </a:r>
            <a:r>
              <a:rPr lang="ar-EG" sz="1600" b="1" dirty="0"/>
              <a:t> </a:t>
            </a:r>
            <a:r>
              <a:rPr lang="en-US" sz="1600" b="1" dirty="0"/>
              <a:t> </a:t>
            </a:r>
            <a:r>
              <a:rPr lang="ar-EG" sz="1600" b="1" dirty="0"/>
              <a:t>(ثابتة هنا كمثال)</a:t>
            </a:r>
            <a:endParaRPr lang="ar-EG" sz="1600" dirty="0"/>
          </a:p>
        </p:txBody>
      </p:sp>
      <p:pic>
        <p:nvPicPr>
          <p:cNvPr id="6" name="Picture 5">
            <a:extLst>
              <a:ext uri="{FF2B5EF4-FFF2-40B4-BE49-F238E27FC236}">
                <a16:creationId xmlns:a16="http://schemas.microsoft.com/office/drawing/2014/main" id="{DF7D2DA3-747E-2580-C9B2-EF2B7CFAA2C7}"/>
              </a:ext>
            </a:extLst>
          </p:cNvPr>
          <p:cNvPicPr>
            <a:picLocks noChangeAspect="1"/>
          </p:cNvPicPr>
          <p:nvPr/>
        </p:nvPicPr>
        <p:blipFill>
          <a:blip r:embed="rId4">
            <a:extLst>
              <a:ext uri="{28A0092B-C50C-407E-A947-70E740481C1C}">
                <a14:useLocalDpi xmlns:a14="http://schemas.microsoft.com/office/drawing/2010/main" val="0"/>
              </a:ext>
            </a:extLst>
          </a:blip>
          <a:srcRect r="16853" b="73022"/>
          <a:stretch>
            <a:fillRect/>
          </a:stretch>
        </p:blipFill>
        <p:spPr>
          <a:xfrm>
            <a:off x="1939995" y="2058482"/>
            <a:ext cx="4516001" cy="1052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C177B910-3B7E-1649-0C2B-2B3BE4383473}"/>
              </a:ext>
            </a:extLst>
          </p:cNvPr>
          <p:cNvPicPr>
            <a:picLocks noChangeAspect="1"/>
          </p:cNvPicPr>
          <p:nvPr/>
        </p:nvPicPr>
        <p:blipFill>
          <a:blip r:embed="rId4">
            <a:extLst>
              <a:ext uri="{28A0092B-C50C-407E-A947-70E740481C1C}">
                <a14:useLocalDpi xmlns:a14="http://schemas.microsoft.com/office/drawing/2010/main" val="0"/>
              </a:ext>
            </a:extLst>
          </a:blip>
          <a:srcRect l="2887" t="26340" r="11036" b="52184"/>
          <a:stretch>
            <a:fillRect/>
          </a:stretch>
        </p:blipFill>
        <p:spPr>
          <a:xfrm>
            <a:off x="5923983" y="3190748"/>
            <a:ext cx="4942476" cy="8853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B5E3D374-9870-6432-8D7A-4A56AAB1BDD7}"/>
              </a:ext>
            </a:extLst>
          </p:cNvPr>
          <p:cNvPicPr>
            <a:picLocks noChangeAspect="1"/>
          </p:cNvPicPr>
          <p:nvPr/>
        </p:nvPicPr>
        <p:blipFill>
          <a:blip r:embed="rId4">
            <a:extLst>
              <a:ext uri="{28A0092B-C50C-407E-A947-70E740481C1C}">
                <a14:useLocalDpi xmlns:a14="http://schemas.microsoft.com/office/drawing/2010/main" val="0"/>
              </a:ext>
            </a:extLst>
          </a:blip>
          <a:srcRect l="2600" t="45355" r="1917" b="33169"/>
          <a:stretch>
            <a:fillRect/>
          </a:stretch>
        </p:blipFill>
        <p:spPr>
          <a:xfrm>
            <a:off x="1172307" y="4236576"/>
            <a:ext cx="5339080" cy="8621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a:extLst>
              <a:ext uri="{FF2B5EF4-FFF2-40B4-BE49-F238E27FC236}">
                <a16:creationId xmlns:a16="http://schemas.microsoft.com/office/drawing/2014/main" id="{36F106EF-4AE8-6D3D-D22C-8239AA204B44}"/>
              </a:ext>
            </a:extLst>
          </p:cNvPr>
          <p:cNvPicPr>
            <a:picLocks noChangeAspect="1"/>
          </p:cNvPicPr>
          <p:nvPr/>
        </p:nvPicPr>
        <p:blipFill>
          <a:blip r:embed="rId4">
            <a:extLst>
              <a:ext uri="{28A0092B-C50C-407E-A947-70E740481C1C}">
                <a14:useLocalDpi xmlns:a14="http://schemas.microsoft.com/office/drawing/2010/main" val="0"/>
              </a:ext>
            </a:extLst>
          </a:blip>
          <a:srcRect l="-647" t="66483" r="23401" b="848"/>
          <a:stretch>
            <a:fillRect/>
          </a:stretch>
        </p:blipFill>
        <p:spPr>
          <a:xfrm>
            <a:off x="6601654" y="4438599"/>
            <a:ext cx="4264805" cy="12949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Cloud 9">
            <a:extLst>
              <a:ext uri="{FF2B5EF4-FFF2-40B4-BE49-F238E27FC236}">
                <a16:creationId xmlns:a16="http://schemas.microsoft.com/office/drawing/2014/main" id="{11F782E3-C550-6F96-D858-EA37EC3280C6}"/>
              </a:ext>
            </a:extLst>
          </p:cNvPr>
          <p:cNvSpPr/>
          <p:nvPr/>
        </p:nvSpPr>
        <p:spPr>
          <a:xfrm>
            <a:off x="189296" y="1598641"/>
            <a:ext cx="1750699" cy="1414334"/>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t>Ex </a:t>
            </a:r>
            <a:r>
              <a:rPr lang="ar-EG" sz="1600" b="1" dirty="0"/>
              <a:t>2</a:t>
            </a:r>
            <a:r>
              <a:rPr lang="en-US" sz="1600" b="1" dirty="0"/>
              <a:t>: </a:t>
            </a:r>
            <a:endParaRPr lang="ar-EG" sz="1600" b="1" dirty="0"/>
          </a:p>
          <a:p>
            <a:pPr algn="ctr"/>
            <a:r>
              <a:rPr lang="en-US" sz="1500" b="1" dirty="0"/>
              <a:t>Contact Form with Placeholder Data from API</a:t>
            </a:r>
          </a:p>
        </p:txBody>
      </p:sp>
      <p:sp>
        <p:nvSpPr>
          <p:cNvPr id="19" name="Oval 18">
            <a:extLst>
              <a:ext uri="{FF2B5EF4-FFF2-40B4-BE49-F238E27FC236}">
                <a16:creationId xmlns:a16="http://schemas.microsoft.com/office/drawing/2014/main" id="{386EE4CE-F589-AE3C-B60E-D768C3600C91}"/>
              </a:ext>
            </a:extLst>
          </p:cNvPr>
          <p:cNvSpPr/>
          <p:nvPr/>
        </p:nvSpPr>
        <p:spPr>
          <a:xfrm>
            <a:off x="1813289" y="2886792"/>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1</a:t>
            </a:r>
            <a:endParaRPr lang="en-US" dirty="0"/>
          </a:p>
        </p:txBody>
      </p:sp>
      <p:sp>
        <p:nvSpPr>
          <p:cNvPr id="20" name="Oval 19">
            <a:extLst>
              <a:ext uri="{FF2B5EF4-FFF2-40B4-BE49-F238E27FC236}">
                <a16:creationId xmlns:a16="http://schemas.microsoft.com/office/drawing/2014/main" id="{0961DF29-9837-1088-3107-9E35BC7AE126}"/>
              </a:ext>
            </a:extLst>
          </p:cNvPr>
          <p:cNvSpPr/>
          <p:nvPr/>
        </p:nvSpPr>
        <p:spPr>
          <a:xfrm>
            <a:off x="5710397" y="3117926"/>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2</a:t>
            </a:r>
            <a:endParaRPr lang="en-US" dirty="0"/>
          </a:p>
        </p:txBody>
      </p:sp>
      <p:sp>
        <p:nvSpPr>
          <p:cNvPr id="21" name="Oval 20">
            <a:extLst>
              <a:ext uri="{FF2B5EF4-FFF2-40B4-BE49-F238E27FC236}">
                <a16:creationId xmlns:a16="http://schemas.microsoft.com/office/drawing/2014/main" id="{DA24A8BC-BD3D-3300-0816-4D7EA81E93D0}"/>
              </a:ext>
            </a:extLst>
          </p:cNvPr>
          <p:cNvSpPr/>
          <p:nvPr/>
        </p:nvSpPr>
        <p:spPr>
          <a:xfrm>
            <a:off x="1082040" y="4054274"/>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3</a:t>
            </a:r>
            <a:endParaRPr lang="en-US" dirty="0"/>
          </a:p>
        </p:txBody>
      </p:sp>
      <p:sp>
        <p:nvSpPr>
          <p:cNvPr id="22" name="Oval 21">
            <a:extLst>
              <a:ext uri="{FF2B5EF4-FFF2-40B4-BE49-F238E27FC236}">
                <a16:creationId xmlns:a16="http://schemas.microsoft.com/office/drawing/2014/main" id="{7B8A0DC9-4531-2210-714F-B55167D8CBA8}"/>
              </a:ext>
            </a:extLst>
          </p:cNvPr>
          <p:cNvSpPr/>
          <p:nvPr/>
        </p:nvSpPr>
        <p:spPr>
          <a:xfrm>
            <a:off x="6585241" y="4335091"/>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4</a:t>
            </a:r>
            <a:endParaRPr lang="en-US" dirty="0"/>
          </a:p>
        </p:txBody>
      </p:sp>
    </p:spTree>
    <p:extLst>
      <p:ext uri="{BB962C8B-B14F-4D97-AF65-F5344CB8AC3E}">
        <p14:creationId xmlns:p14="http://schemas.microsoft.com/office/powerpoint/2010/main" val="810684940"/>
      </p:ext>
    </p:extLst>
  </p:cSld>
  <p:clrMapOvr>
    <a:masterClrMapping/>
  </p:clrMapOvr>
  <p:transition spd="med">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8BEFE-ED7D-5E7D-948F-A69693063514}"/>
            </a:ext>
          </a:extLst>
        </p:cNvPr>
        <p:cNvGrpSpPr/>
        <p:nvPr/>
      </p:nvGrpSpPr>
      <p:grpSpPr>
        <a:xfrm>
          <a:off x="0" y="0"/>
          <a:ext cx="0" cy="0"/>
          <a:chOff x="0" y="0"/>
          <a:chExt cx="0" cy="0"/>
        </a:xfrm>
      </p:grpSpPr>
      <p:sp>
        <p:nvSpPr>
          <p:cNvPr id="16" name="Rectangle: Diagonal Corners Rounded 15">
            <a:extLst>
              <a:ext uri="{FF2B5EF4-FFF2-40B4-BE49-F238E27FC236}">
                <a16:creationId xmlns:a16="http://schemas.microsoft.com/office/drawing/2014/main" id="{066C01EB-EB93-837C-003E-BBBBA8C60407}"/>
              </a:ext>
            </a:extLst>
          </p:cNvPr>
          <p:cNvSpPr/>
          <p:nvPr/>
        </p:nvSpPr>
        <p:spPr>
          <a:xfrm>
            <a:off x="1574800" y="2568488"/>
            <a:ext cx="8666480" cy="3679386"/>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EB0603D5-8E44-4EBE-E7D6-FF5E09261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CB6C4CB0-78F4-609B-9080-E913AD64B085}"/>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7: </a:t>
            </a:r>
            <a:r>
              <a:rPr lang="ar-EG" sz="2800" dirty="0">
                <a:solidFill>
                  <a:schemeClr val="tx1"/>
                </a:solidFill>
                <a:effectLst>
                  <a:outerShdw blurRad="38100" dist="38100" dir="2700000" algn="tl">
                    <a:srgbClr val="000000">
                      <a:alpha val="43137"/>
                    </a:srgbClr>
                  </a:outerShdw>
                </a:effectLst>
                <a:latin typeface="quote-cjk-patch"/>
              </a:rPr>
              <a:t>🧠</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Task</a:t>
            </a:r>
          </a:p>
        </p:txBody>
      </p:sp>
      <p:pic>
        <p:nvPicPr>
          <p:cNvPr id="5" name="Picture 4">
            <a:extLst>
              <a:ext uri="{FF2B5EF4-FFF2-40B4-BE49-F238E27FC236}">
                <a16:creationId xmlns:a16="http://schemas.microsoft.com/office/drawing/2014/main" id="{561FE63C-7531-5E46-511C-C5A6CC5F3B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14" name="Rectangle: Rounded Corners 13">
            <a:extLst>
              <a:ext uri="{FF2B5EF4-FFF2-40B4-BE49-F238E27FC236}">
                <a16:creationId xmlns:a16="http://schemas.microsoft.com/office/drawing/2014/main" id="{9D0BC161-9F00-3891-A3D5-9BF6B5310A30}"/>
              </a:ext>
            </a:extLst>
          </p:cNvPr>
          <p:cNvSpPr/>
          <p:nvPr/>
        </p:nvSpPr>
        <p:spPr>
          <a:xfrm>
            <a:off x="1657970" y="1563660"/>
            <a:ext cx="8876059" cy="88616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ar-EG" dirty="0"/>
              <a:t>اكتب كود لعمل فورم فيه:</a:t>
            </a:r>
          </a:p>
          <a:p>
            <a:pPr algn="ctr" rtl="1"/>
            <a:r>
              <a:rPr lang="ar-EG" dirty="0"/>
              <a:t>✅ خانة اسم         ✅ خانة إيميل            ✅ خانة تليفون        ✅ </a:t>
            </a:r>
            <a:r>
              <a:rPr lang="ar-EG" dirty="0" err="1"/>
              <a:t>زرار</a:t>
            </a:r>
            <a:r>
              <a:rPr lang="ar-EG" dirty="0"/>
              <a:t> إرسال</a:t>
            </a:r>
          </a:p>
          <a:p>
            <a:pPr algn="ctr" rtl="1"/>
            <a:r>
              <a:rPr lang="ar-EG" dirty="0"/>
              <a:t>الفورم يكون متجاوب</a:t>
            </a:r>
          </a:p>
        </p:txBody>
      </p:sp>
      <p:sp>
        <p:nvSpPr>
          <p:cNvPr id="11" name="Cloud 10">
            <a:extLst>
              <a:ext uri="{FF2B5EF4-FFF2-40B4-BE49-F238E27FC236}">
                <a16:creationId xmlns:a16="http://schemas.microsoft.com/office/drawing/2014/main" id="{8876820B-9F4C-A36B-1FDC-937716027A4D}"/>
              </a:ext>
            </a:extLst>
          </p:cNvPr>
          <p:cNvSpPr/>
          <p:nvPr/>
        </p:nvSpPr>
        <p:spPr>
          <a:xfrm>
            <a:off x="499717" y="2492290"/>
            <a:ext cx="1537522" cy="1051560"/>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Solution</a:t>
            </a:r>
          </a:p>
        </p:txBody>
      </p:sp>
      <p:pic>
        <p:nvPicPr>
          <p:cNvPr id="6" name="Picture 5">
            <a:extLst>
              <a:ext uri="{FF2B5EF4-FFF2-40B4-BE49-F238E27FC236}">
                <a16:creationId xmlns:a16="http://schemas.microsoft.com/office/drawing/2014/main" id="{5488DCE0-D88E-2E3C-0E62-81161802AF0A}"/>
              </a:ext>
            </a:extLst>
          </p:cNvPr>
          <p:cNvPicPr>
            <a:picLocks noChangeAspect="1"/>
          </p:cNvPicPr>
          <p:nvPr/>
        </p:nvPicPr>
        <p:blipFill>
          <a:blip r:embed="rId4">
            <a:extLst>
              <a:ext uri="{28A0092B-C50C-407E-A947-70E740481C1C}">
                <a14:useLocalDpi xmlns:a14="http://schemas.microsoft.com/office/drawing/2010/main" val="0"/>
              </a:ext>
            </a:extLst>
          </a:blip>
          <a:srcRect r="28499" b="73903"/>
          <a:stretch>
            <a:fillRect/>
          </a:stretch>
        </p:blipFill>
        <p:spPr>
          <a:xfrm>
            <a:off x="2499677" y="2868471"/>
            <a:ext cx="3775710" cy="97837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a:extLst>
              <a:ext uri="{FF2B5EF4-FFF2-40B4-BE49-F238E27FC236}">
                <a16:creationId xmlns:a16="http://schemas.microsoft.com/office/drawing/2014/main" id="{08995C83-1D8D-7188-F2F7-6C1420CD6CAD}"/>
              </a:ext>
            </a:extLst>
          </p:cNvPr>
          <p:cNvPicPr>
            <a:picLocks noChangeAspect="1"/>
          </p:cNvPicPr>
          <p:nvPr/>
        </p:nvPicPr>
        <p:blipFill>
          <a:blip r:embed="rId4">
            <a:extLst>
              <a:ext uri="{28A0092B-C50C-407E-A947-70E740481C1C}">
                <a14:useLocalDpi xmlns:a14="http://schemas.microsoft.com/office/drawing/2010/main" val="0"/>
              </a:ext>
            </a:extLst>
          </a:blip>
          <a:srcRect l="1924" t="24918" r="29762" b="34709"/>
          <a:stretch>
            <a:fillRect/>
          </a:stretch>
        </p:blipFill>
        <p:spPr>
          <a:xfrm>
            <a:off x="6379845" y="3308617"/>
            <a:ext cx="3607435" cy="15135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6B789AB3-8E7F-DC90-B7D9-B672A100B561}"/>
              </a:ext>
            </a:extLst>
          </p:cNvPr>
          <p:cNvPicPr>
            <a:picLocks noChangeAspect="1"/>
          </p:cNvPicPr>
          <p:nvPr/>
        </p:nvPicPr>
        <p:blipFill>
          <a:blip r:embed="rId4">
            <a:extLst>
              <a:ext uri="{28A0092B-C50C-407E-A947-70E740481C1C}">
                <a14:useLocalDpi xmlns:a14="http://schemas.microsoft.com/office/drawing/2010/main" val="0"/>
              </a:ext>
            </a:extLst>
          </a:blip>
          <a:srcRect l="523" t="63154" r="4816" b="3981"/>
          <a:stretch>
            <a:fillRect/>
          </a:stretch>
        </p:blipFill>
        <p:spPr>
          <a:xfrm>
            <a:off x="1725677" y="4940877"/>
            <a:ext cx="4998720" cy="12321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Oval 9">
            <a:extLst>
              <a:ext uri="{FF2B5EF4-FFF2-40B4-BE49-F238E27FC236}">
                <a16:creationId xmlns:a16="http://schemas.microsoft.com/office/drawing/2014/main" id="{3EEB31BF-D9DB-E285-40AE-F264B34F6277}"/>
              </a:ext>
            </a:extLst>
          </p:cNvPr>
          <p:cNvSpPr/>
          <p:nvPr/>
        </p:nvSpPr>
        <p:spPr>
          <a:xfrm>
            <a:off x="2288833" y="2763122"/>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1</a:t>
            </a:r>
            <a:endParaRPr lang="en-US" dirty="0"/>
          </a:p>
        </p:txBody>
      </p:sp>
      <p:sp>
        <p:nvSpPr>
          <p:cNvPr id="13" name="Oval 12">
            <a:extLst>
              <a:ext uri="{FF2B5EF4-FFF2-40B4-BE49-F238E27FC236}">
                <a16:creationId xmlns:a16="http://schemas.microsoft.com/office/drawing/2014/main" id="{B07ACC7B-39F0-0E84-5895-1FAE9175C89A}"/>
              </a:ext>
            </a:extLst>
          </p:cNvPr>
          <p:cNvSpPr/>
          <p:nvPr/>
        </p:nvSpPr>
        <p:spPr>
          <a:xfrm>
            <a:off x="6275387" y="3285646"/>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2</a:t>
            </a:r>
            <a:endParaRPr lang="en-US" dirty="0"/>
          </a:p>
        </p:txBody>
      </p:sp>
      <p:sp>
        <p:nvSpPr>
          <p:cNvPr id="17" name="Oval 16">
            <a:extLst>
              <a:ext uri="{FF2B5EF4-FFF2-40B4-BE49-F238E27FC236}">
                <a16:creationId xmlns:a16="http://schemas.microsoft.com/office/drawing/2014/main" id="{4FB09C73-A040-7839-5115-A5E2D9A52063}"/>
              </a:ext>
            </a:extLst>
          </p:cNvPr>
          <p:cNvSpPr/>
          <p:nvPr/>
        </p:nvSpPr>
        <p:spPr>
          <a:xfrm>
            <a:off x="1657970" y="4866008"/>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3</a:t>
            </a:r>
            <a:endParaRPr lang="en-US" dirty="0"/>
          </a:p>
        </p:txBody>
      </p:sp>
    </p:spTree>
    <p:extLst>
      <p:ext uri="{BB962C8B-B14F-4D97-AF65-F5344CB8AC3E}">
        <p14:creationId xmlns:p14="http://schemas.microsoft.com/office/powerpoint/2010/main" val="2139864270"/>
      </p:ext>
    </p:extLst>
  </p:cSld>
  <p:clrMapOvr>
    <a:masterClrMapping/>
  </p:clrMapOvr>
  <p:transition spd="med">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9794BF-1A72-B6EB-E63E-C5DE312EA0A0}"/>
              </a:ext>
            </a:extLst>
          </p:cNvPr>
          <p:cNvSpPr>
            <a:spLocks noGrp="1"/>
          </p:cNvSpPr>
          <p:nvPr>
            <p:ph type="title"/>
          </p:nvPr>
        </p:nvSpPr>
        <p:spPr>
          <a:xfrm>
            <a:off x="2975092" y="516576"/>
            <a:ext cx="6241816" cy="622885"/>
          </a:xfrm>
        </p:spPr>
        <p:txBody>
          <a:bodyPr>
            <a:normAutofit/>
          </a:bodyPr>
          <a:lstStyle/>
          <a:p>
            <a:pPr algn="ctr"/>
            <a:r>
              <a:rPr lang="en-US" sz="3200" b="1" dirty="0">
                <a:solidFill>
                  <a:schemeClr val="accent2"/>
                </a:solidFill>
                <a:latin typeface="Calibri" panose="020F0502020204030204" pitchFamily="34" charset="0"/>
                <a:ea typeface="Calibri" panose="020F0502020204030204" pitchFamily="34" charset="0"/>
                <a:cs typeface="Calibri" panose="020F0502020204030204" pitchFamily="34" charset="0"/>
              </a:rPr>
              <a:t>Instructors</a:t>
            </a:r>
            <a:endParaRPr lang="ar-EG" sz="32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p:txBody>
      </p:sp>
      <p:sp>
        <p:nvSpPr>
          <p:cNvPr id="8" name="Rectangle: Rounded Corners 7">
            <a:extLst>
              <a:ext uri="{FF2B5EF4-FFF2-40B4-BE49-F238E27FC236}">
                <a16:creationId xmlns:a16="http://schemas.microsoft.com/office/drawing/2014/main" id="{D2B0C967-072F-FDE5-8DEE-FEA7D7D2303C}"/>
              </a:ext>
            </a:extLst>
          </p:cNvPr>
          <p:cNvSpPr/>
          <p:nvPr/>
        </p:nvSpPr>
        <p:spPr>
          <a:xfrm>
            <a:off x="2533086" y="3771922"/>
            <a:ext cx="7734864" cy="2383572"/>
          </a:xfrm>
          <a:prstGeom prst="roundRect">
            <a:avLst>
              <a:gd name="adj" fmla="val 8275"/>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Eng. Nada Harby </a:t>
            </a:r>
            <a:r>
              <a:rPr lang="en-US" sz="2400" b="1" dirty="0" err="1">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Motawe</a:t>
            </a:r>
            <a:endPar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endParaRPr>
          </a:p>
          <a:p>
            <a:endPar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endParaRP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Computer science engineer</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Full stack web developer </a:t>
            </a:r>
            <a:endParaRPr lang="ar-EG"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4">
            <a:extLst>
              <a:ext uri="{FF2B5EF4-FFF2-40B4-BE49-F238E27FC236}">
                <a16:creationId xmlns:a16="http://schemas.microsoft.com/office/drawing/2014/main" id="{E7C43F61-7BED-04BB-69F7-53DBD46174A8}"/>
              </a:ext>
            </a:extLst>
          </p:cNvPr>
          <p:cNvSpPr txBox="1">
            <a:spLocks/>
          </p:cNvSpPr>
          <p:nvPr/>
        </p:nvSpPr>
        <p:spPr>
          <a:xfrm>
            <a:off x="1257862" y="4112649"/>
            <a:ext cx="6241816" cy="622885"/>
          </a:xfrm>
          <a:prstGeom prst="rect">
            <a:avLst/>
          </a:prstGeom>
        </p:spPr>
        <p:txBody>
          <a:bodyPr vert="horz" lIns="91440" tIns="45720" rIns="91440" bIns="45720" rtlCol="0" anchor="t">
            <a:normAutofit/>
          </a:bodyPr>
          <a:lstStyle>
            <a:lvl1pPr marL="0" indent="0" algn="ctr" defTabSz="457200" rtl="1" eaLnBrk="1" latinLnBrk="0" hangingPunct="1">
              <a:spcBef>
                <a:spcPct val="20000"/>
              </a:spcBef>
              <a:spcAft>
                <a:spcPts val="600"/>
              </a:spcAft>
              <a:buClr>
                <a:schemeClr val="accent1"/>
              </a:buClr>
              <a:buSzPct val="115000"/>
              <a:buFont typeface="Arial"/>
              <a:buNone/>
              <a:defRPr sz="1800" kern="1200" cap="none">
                <a:solidFill>
                  <a:schemeClr val="tx1">
                    <a:lumMod val="85000"/>
                    <a:lumOff val="15000"/>
                  </a:schemeClr>
                </a:solidFill>
                <a:effectLst/>
                <a:latin typeface="+mn-lt"/>
                <a:ea typeface="+mn-ea"/>
                <a:cs typeface="+mn-cs"/>
              </a:defRPr>
            </a:lvl1pPr>
            <a:lvl2pPr marL="457200" indent="0" algn="r" defTabSz="457200" rtl="1" eaLnBrk="1" latinLnBrk="0" hangingPunct="1">
              <a:spcBef>
                <a:spcPct val="20000"/>
              </a:spcBef>
              <a:spcAft>
                <a:spcPts val="600"/>
              </a:spcAft>
              <a:buClr>
                <a:schemeClr val="accent1"/>
              </a:buClr>
              <a:buSzPct val="115000"/>
              <a:buFont typeface="Arial"/>
              <a:buNone/>
              <a:defRPr sz="1200" kern="1200" cap="none">
                <a:solidFill>
                  <a:schemeClr val="tx1">
                    <a:lumMod val="85000"/>
                    <a:lumOff val="15000"/>
                  </a:schemeClr>
                </a:solidFill>
                <a:effectLst/>
                <a:latin typeface="+mn-lt"/>
                <a:ea typeface="+mn-ea"/>
                <a:cs typeface="+mn-cs"/>
              </a:defRPr>
            </a:lvl2pPr>
            <a:lvl3pPr marL="914400" indent="0" algn="r" defTabSz="457200" rtl="1" eaLnBrk="1" latinLnBrk="0" hangingPunct="1">
              <a:spcBef>
                <a:spcPct val="20000"/>
              </a:spcBef>
              <a:spcAft>
                <a:spcPts val="600"/>
              </a:spcAft>
              <a:buClr>
                <a:schemeClr val="accent1"/>
              </a:buClr>
              <a:buSzPct val="115000"/>
              <a:buFont typeface="Arial"/>
              <a:buNone/>
              <a:defRPr sz="1000" kern="1200" cap="none">
                <a:solidFill>
                  <a:schemeClr val="tx1">
                    <a:lumMod val="85000"/>
                    <a:lumOff val="15000"/>
                  </a:schemeClr>
                </a:solidFill>
                <a:effectLst/>
                <a:latin typeface="+mn-lt"/>
                <a:ea typeface="+mn-ea"/>
                <a:cs typeface="+mn-cs"/>
              </a:defRPr>
            </a:lvl3pPr>
            <a:lvl4pPr marL="1371600" indent="0" algn="r" defTabSz="457200" rtl="1"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4pPr>
            <a:lvl5pPr marL="1828800" indent="0" algn="r" defTabSz="457200" rtl="1"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5pPr>
            <a:lvl6pPr marL="2286000" indent="0" algn="r" defTabSz="457200" rtl="1"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6pPr>
            <a:lvl7pPr marL="2743200" indent="0" algn="r" defTabSz="457200" rtl="1"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7pPr>
            <a:lvl8pPr marL="3200400" indent="0" algn="r" defTabSz="457200" rtl="1"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8pPr>
            <a:lvl9pPr marL="3657600" indent="0" algn="r" defTabSz="457200" rtl="1" eaLnBrk="1" latinLnBrk="0" hangingPunct="1">
              <a:spcBef>
                <a:spcPct val="20000"/>
              </a:spcBef>
              <a:spcAft>
                <a:spcPts val="600"/>
              </a:spcAft>
              <a:buClr>
                <a:schemeClr val="accent1"/>
              </a:buClr>
              <a:buSzPct val="115000"/>
              <a:buFont typeface="Arial"/>
              <a:buNone/>
              <a:defRPr sz="900" kern="1200" cap="none">
                <a:solidFill>
                  <a:schemeClr val="tx1">
                    <a:lumMod val="85000"/>
                    <a:lumOff val="15000"/>
                  </a:schemeClr>
                </a:solidFill>
                <a:effectLst/>
                <a:latin typeface="+mn-lt"/>
                <a:ea typeface="+mn-ea"/>
                <a:cs typeface="+mn-cs"/>
              </a:defRPr>
            </a:lvl9pPr>
          </a:lstStyle>
          <a:p>
            <a:pPr rtl="0"/>
            <a:endParaRPr lang="ar-EG"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1352310A-5917-DA33-8A15-0162A0F9DB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778" y="3868051"/>
            <a:ext cx="2191314" cy="2191314"/>
          </a:xfrm>
          <a:prstGeom prst="rect">
            <a:avLst/>
          </a:prstGeom>
        </p:spPr>
      </p:pic>
      <p:sp>
        <p:nvSpPr>
          <p:cNvPr id="14" name="Rectangle: Rounded Corners 13">
            <a:extLst>
              <a:ext uri="{FF2B5EF4-FFF2-40B4-BE49-F238E27FC236}">
                <a16:creationId xmlns:a16="http://schemas.microsoft.com/office/drawing/2014/main" id="{91DDB792-CECD-C0C7-43CD-5BD135A843C7}"/>
              </a:ext>
            </a:extLst>
          </p:cNvPr>
          <p:cNvSpPr/>
          <p:nvPr/>
        </p:nvSpPr>
        <p:spPr>
          <a:xfrm>
            <a:off x="2533086" y="1291540"/>
            <a:ext cx="7734864" cy="2356657"/>
          </a:xfrm>
          <a:prstGeom prst="roundRect">
            <a:avLst>
              <a:gd name="adj" fmla="val 6922"/>
            </a:avLst>
          </a:prstGeom>
        </p:spPr>
        <p:style>
          <a:lnRef idx="1">
            <a:schemeClr val="dk1"/>
          </a:lnRef>
          <a:fillRef idx="3">
            <a:schemeClr val="dk1"/>
          </a:fillRef>
          <a:effectRef idx="2">
            <a:schemeClr val="dk1"/>
          </a:effectRef>
          <a:fontRef idx="minor">
            <a:schemeClr val="lt1"/>
          </a:fontRef>
        </p:style>
        <p:txBody>
          <a:bodyPr rtlCol="0" anchor="ctr"/>
          <a:lstStyle/>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Eng. Ahmed Mohamed Abu-Bakr</a:t>
            </a:r>
          </a:p>
          <a:p>
            <a:endPar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endParaRP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IC Layout engineer</a:t>
            </a:r>
          </a:p>
          <a:p>
            <a:r>
              <a:rPr 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rPr>
              <a:t>Full stack web developer Laravel-react </a:t>
            </a:r>
            <a:endParaRPr lang="ar-EG" sz="2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19" name="Picture 18" descr="A qr code with a white background&#10;&#10;Description automatically generated">
            <a:extLst>
              <a:ext uri="{FF2B5EF4-FFF2-40B4-BE49-F238E27FC236}">
                <a16:creationId xmlns:a16="http://schemas.microsoft.com/office/drawing/2014/main" id="{21550942-E33E-9395-27C3-CC3CF528E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8778" y="1374211"/>
            <a:ext cx="2191314" cy="2191314"/>
          </a:xfrm>
          <a:prstGeom prst="rect">
            <a:avLst/>
          </a:prstGeom>
        </p:spPr>
      </p:pic>
    </p:spTree>
    <p:extLst>
      <p:ext uri="{BB962C8B-B14F-4D97-AF65-F5344CB8AC3E}">
        <p14:creationId xmlns:p14="http://schemas.microsoft.com/office/powerpoint/2010/main" val="3588173122"/>
      </p:ext>
    </p:extLst>
  </p:cSld>
  <p:clrMapOvr>
    <a:masterClrMapping/>
  </p:clrMapOvr>
  <p:transition spd="med">
    <p:pull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nodePh="1">
                                  <p:stCondLst>
                                    <p:cond delay="0"/>
                                  </p:stCondLst>
                                  <p:endCondLst>
                                    <p:cond evt="begin" delay="0">
                                      <p:tn val="9"/>
                                    </p:cond>
                                  </p:end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barn(inVertical)">
                                      <p:cBhvr>
                                        <p:cTn id="11" dur="500"/>
                                        <p:tgtEl>
                                          <p:spTgt spid="9">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80">
                                          <p:stCondLst>
                                            <p:cond delay="0"/>
                                          </p:stCondLst>
                                        </p:cTn>
                                        <p:tgtEl>
                                          <p:spTgt spid="19"/>
                                        </p:tgtEl>
                                      </p:cBhvr>
                                    </p:animEffect>
                                    <p:anim calcmode="lin" valueType="num">
                                      <p:cBhvr>
                                        <p:cTn id="17"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2" dur="26">
                                          <p:stCondLst>
                                            <p:cond delay="650"/>
                                          </p:stCondLst>
                                        </p:cTn>
                                        <p:tgtEl>
                                          <p:spTgt spid="19"/>
                                        </p:tgtEl>
                                      </p:cBhvr>
                                      <p:to x="100000" y="60000"/>
                                    </p:animScale>
                                    <p:animScale>
                                      <p:cBhvr>
                                        <p:cTn id="23" dur="166" decel="50000">
                                          <p:stCondLst>
                                            <p:cond delay="676"/>
                                          </p:stCondLst>
                                        </p:cTn>
                                        <p:tgtEl>
                                          <p:spTgt spid="19"/>
                                        </p:tgtEl>
                                      </p:cBhvr>
                                      <p:to x="100000" y="100000"/>
                                    </p:animScale>
                                    <p:animScale>
                                      <p:cBhvr>
                                        <p:cTn id="24" dur="26">
                                          <p:stCondLst>
                                            <p:cond delay="1312"/>
                                          </p:stCondLst>
                                        </p:cTn>
                                        <p:tgtEl>
                                          <p:spTgt spid="19"/>
                                        </p:tgtEl>
                                      </p:cBhvr>
                                      <p:to x="100000" y="80000"/>
                                    </p:animScale>
                                    <p:animScale>
                                      <p:cBhvr>
                                        <p:cTn id="25" dur="166" decel="50000">
                                          <p:stCondLst>
                                            <p:cond delay="1338"/>
                                          </p:stCondLst>
                                        </p:cTn>
                                        <p:tgtEl>
                                          <p:spTgt spid="19"/>
                                        </p:tgtEl>
                                      </p:cBhvr>
                                      <p:to x="100000" y="100000"/>
                                    </p:animScale>
                                    <p:animScale>
                                      <p:cBhvr>
                                        <p:cTn id="26" dur="26">
                                          <p:stCondLst>
                                            <p:cond delay="1642"/>
                                          </p:stCondLst>
                                        </p:cTn>
                                        <p:tgtEl>
                                          <p:spTgt spid="19"/>
                                        </p:tgtEl>
                                      </p:cBhvr>
                                      <p:to x="100000" y="90000"/>
                                    </p:animScale>
                                    <p:animScale>
                                      <p:cBhvr>
                                        <p:cTn id="27" dur="166" decel="50000">
                                          <p:stCondLst>
                                            <p:cond delay="1668"/>
                                          </p:stCondLst>
                                        </p:cTn>
                                        <p:tgtEl>
                                          <p:spTgt spid="19"/>
                                        </p:tgtEl>
                                      </p:cBhvr>
                                      <p:to x="100000" y="100000"/>
                                    </p:animScale>
                                    <p:animScale>
                                      <p:cBhvr>
                                        <p:cTn id="28" dur="26">
                                          <p:stCondLst>
                                            <p:cond delay="1808"/>
                                          </p:stCondLst>
                                        </p:cTn>
                                        <p:tgtEl>
                                          <p:spTgt spid="19"/>
                                        </p:tgtEl>
                                      </p:cBhvr>
                                      <p:to x="100000" y="95000"/>
                                    </p:animScale>
                                    <p:animScale>
                                      <p:cBhvr>
                                        <p:cTn id="29" dur="166" decel="50000">
                                          <p:stCondLst>
                                            <p:cond delay="1834"/>
                                          </p:stCondLst>
                                        </p:cTn>
                                        <p:tgtEl>
                                          <p:spTgt spid="1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D527B-F947-E46C-12BD-7F356DD4345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BC35BDA-753C-7D02-7487-73B56A9B98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33286832-8721-FBFD-4F03-63DFFE20A4FF}"/>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a:t>
            </a:r>
            <a:r>
              <a:rPr lang="ar-EG"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7</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 </a:t>
            </a:r>
            <a:r>
              <a:rPr lang="en-US" sz="2400" dirty="0"/>
              <a:t>Common Patterns Solved - Pricing Table</a:t>
            </a:r>
            <a:endParaRPr lang="en-US" sz="2800" dirty="0"/>
          </a:p>
        </p:txBody>
      </p:sp>
      <p:pic>
        <p:nvPicPr>
          <p:cNvPr id="5" name="Picture 4">
            <a:extLst>
              <a:ext uri="{FF2B5EF4-FFF2-40B4-BE49-F238E27FC236}">
                <a16:creationId xmlns:a16="http://schemas.microsoft.com/office/drawing/2014/main" id="{6E58A439-1A07-894E-D3B1-F9BBF12CA4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7" name="Rectangle: Diagonal Corners Rounded 6">
            <a:extLst>
              <a:ext uri="{FF2B5EF4-FFF2-40B4-BE49-F238E27FC236}">
                <a16:creationId xmlns:a16="http://schemas.microsoft.com/office/drawing/2014/main" id="{F38692DD-C6CE-A2DB-D716-84D2B02E60C2}"/>
              </a:ext>
            </a:extLst>
          </p:cNvPr>
          <p:cNvSpPr/>
          <p:nvPr/>
        </p:nvSpPr>
        <p:spPr>
          <a:xfrm>
            <a:off x="1082040" y="2774700"/>
            <a:ext cx="10134600" cy="3230205"/>
          </a:xfrm>
          <a:prstGeom prst="round2Diag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R="0" lvl="0" indent="0" algn="r" rtl="1" fontAlgn="base">
              <a:lnSpc>
                <a:spcPct val="100000"/>
              </a:lnSpc>
              <a:spcBef>
                <a:spcPct val="0"/>
              </a:spcBef>
              <a:spcAft>
                <a:spcPct val="0"/>
              </a:spcAft>
              <a:buClrTx/>
              <a:buSzTx/>
              <a:buFontTx/>
              <a:buNone/>
              <a:tabLst/>
            </a:pPr>
            <a:endParaRPr lang="en-US" altLang="en-US" sz="2400" dirty="0">
              <a:solidFill>
                <a:schemeClr val="tx1"/>
              </a:solidFill>
              <a:effectLst>
                <a:outerShdw blurRad="38100" dist="38100" dir="2700000" algn="tl">
                  <a:srgbClr val="000000">
                    <a:alpha val="43137"/>
                  </a:srgbClr>
                </a:outerShdw>
              </a:effectLst>
              <a:latin typeface="quote-cjk-patch"/>
              <a:cs typeface="+mj-cs"/>
            </a:endParaRPr>
          </a:p>
        </p:txBody>
      </p:sp>
      <p:sp>
        <p:nvSpPr>
          <p:cNvPr id="2" name="Rectangle: Rounded Corners 1">
            <a:extLst>
              <a:ext uri="{FF2B5EF4-FFF2-40B4-BE49-F238E27FC236}">
                <a16:creationId xmlns:a16="http://schemas.microsoft.com/office/drawing/2014/main" id="{79B44584-41AB-BFCD-8110-9AC49F743C67}"/>
              </a:ext>
            </a:extLst>
          </p:cNvPr>
          <p:cNvSpPr/>
          <p:nvPr/>
        </p:nvSpPr>
        <p:spPr>
          <a:xfrm>
            <a:off x="1657971" y="1660649"/>
            <a:ext cx="8845826" cy="91310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ar-EG" sz="2000" b="0" i="0" dirty="0">
                <a:solidFill>
                  <a:schemeClr val="tx1"/>
                </a:solidFill>
                <a:effectLst>
                  <a:outerShdw blurRad="38100" dist="38100" dir="2700000" algn="tl">
                    <a:srgbClr val="000000">
                      <a:alpha val="43137"/>
                    </a:srgbClr>
                  </a:outerShdw>
                </a:effectLst>
                <a:latin typeface="quote-cjk-patch"/>
                <a:cs typeface="+mj-cs"/>
              </a:rPr>
              <a:t>ممكن بسهولة تستخدم كروت </a:t>
            </a:r>
            <a:r>
              <a:rPr lang="en-US" sz="2000" b="0" i="0" dirty="0">
                <a:solidFill>
                  <a:schemeClr val="tx1"/>
                </a:solidFill>
                <a:effectLst>
                  <a:outerShdw blurRad="38100" dist="38100" dir="2700000" algn="tl">
                    <a:srgbClr val="000000">
                      <a:alpha val="43137"/>
                    </a:srgbClr>
                  </a:outerShdw>
                </a:effectLst>
                <a:latin typeface="quote-cjk-patch"/>
                <a:cs typeface="+mj-cs"/>
              </a:rPr>
              <a:t>Bootstrap </a:t>
            </a:r>
            <a:r>
              <a:rPr lang="ar-EG" sz="2000" b="0" i="0" dirty="0">
                <a:solidFill>
                  <a:schemeClr val="tx1"/>
                </a:solidFill>
                <a:effectLst>
                  <a:outerShdw blurRad="38100" dist="38100" dir="2700000" algn="tl">
                    <a:srgbClr val="000000">
                      <a:alpha val="43137"/>
                    </a:srgbClr>
                  </a:outerShdw>
                </a:effectLst>
                <a:latin typeface="quote-cjk-patch"/>
                <a:cs typeface="+mj-cs"/>
              </a:rPr>
              <a:t> لعمل جدول أسعار احترافي ومتجاوب، مناسب للمنتجات أو الباقات.</a:t>
            </a:r>
            <a:endParaRPr lang="en-US" sz="2000" dirty="0">
              <a:solidFill>
                <a:schemeClr val="tx1"/>
              </a:solidFill>
              <a:effectLst>
                <a:outerShdw blurRad="38100" dist="38100" dir="2700000" algn="tl">
                  <a:srgbClr val="000000">
                    <a:alpha val="43137"/>
                  </a:srgbClr>
                </a:outerShdw>
              </a:effectLst>
              <a:cs typeface="+mj-cs"/>
            </a:endParaRPr>
          </a:p>
        </p:txBody>
      </p:sp>
      <p:pic>
        <p:nvPicPr>
          <p:cNvPr id="12" name="Picture 11">
            <a:extLst>
              <a:ext uri="{FF2B5EF4-FFF2-40B4-BE49-F238E27FC236}">
                <a16:creationId xmlns:a16="http://schemas.microsoft.com/office/drawing/2014/main" id="{BDD580C2-D381-E127-A99F-7A479F85C19B}"/>
              </a:ext>
            </a:extLst>
          </p:cNvPr>
          <p:cNvPicPr>
            <a:picLocks noChangeAspect="1"/>
          </p:cNvPicPr>
          <p:nvPr/>
        </p:nvPicPr>
        <p:blipFill>
          <a:blip r:embed="rId4">
            <a:extLst>
              <a:ext uri="{28A0092B-C50C-407E-A947-70E740481C1C}">
                <a14:useLocalDpi xmlns:a14="http://schemas.microsoft.com/office/drawing/2010/main" val="0"/>
              </a:ext>
            </a:extLst>
          </a:blip>
          <a:srcRect t="1" r="40193" b="40098"/>
          <a:stretch>
            <a:fillRect/>
          </a:stretch>
        </p:blipFill>
        <p:spPr>
          <a:xfrm>
            <a:off x="1855789" y="2940222"/>
            <a:ext cx="3454427" cy="26565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Picture 14">
            <a:extLst>
              <a:ext uri="{FF2B5EF4-FFF2-40B4-BE49-F238E27FC236}">
                <a16:creationId xmlns:a16="http://schemas.microsoft.com/office/drawing/2014/main" id="{0D9D2D7D-9C96-702E-0F37-A4A637E80F2A}"/>
              </a:ext>
            </a:extLst>
          </p:cNvPr>
          <p:cNvPicPr>
            <a:picLocks noChangeAspect="1"/>
          </p:cNvPicPr>
          <p:nvPr/>
        </p:nvPicPr>
        <p:blipFill>
          <a:blip r:embed="rId4">
            <a:extLst>
              <a:ext uri="{28A0092B-C50C-407E-A947-70E740481C1C}">
                <a14:useLocalDpi xmlns:a14="http://schemas.microsoft.com/office/drawing/2010/main" val="0"/>
              </a:ext>
            </a:extLst>
          </a:blip>
          <a:srcRect l="1406" t="61488" r="2258"/>
          <a:stretch>
            <a:fillRect/>
          </a:stretch>
        </p:blipFill>
        <p:spPr>
          <a:xfrm>
            <a:off x="5481293" y="3700951"/>
            <a:ext cx="5564270" cy="17079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Cloud 9">
            <a:extLst>
              <a:ext uri="{FF2B5EF4-FFF2-40B4-BE49-F238E27FC236}">
                <a16:creationId xmlns:a16="http://schemas.microsoft.com/office/drawing/2014/main" id="{3ACE43BB-633E-BB5E-4678-E2BD51517A43}"/>
              </a:ext>
            </a:extLst>
          </p:cNvPr>
          <p:cNvSpPr/>
          <p:nvPr/>
        </p:nvSpPr>
        <p:spPr>
          <a:xfrm>
            <a:off x="206690" y="2027114"/>
            <a:ext cx="1750699" cy="1414334"/>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t>Ex </a:t>
            </a:r>
            <a:r>
              <a:rPr lang="ar-EG" sz="1600" b="1" dirty="0"/>
              <a:t>1</a:t>
            </a:r>
            <a:r>
              <a:rPr lang="en-US" sz="1600" b="1" dirty="0"/>
              <a:t>: </a:t>
            </a:r>
            <a:endParaRPr lang="ar-EG" sz="1600" b="1" dirty="0"/>
          </a:p>
          <a:p>
            <a:pPr algn="ctr"/>
            <a:r>
              <a:rPr lang="en-US" sz="1500" b="1" dirty="0"/>
              <a:t>Simple Pricing Card</a:t>
            </a:r>
          </a:p>
        </p:txBody>
      </p:sp>
      <p:sp>
        <p:nvSpPr>
          <p:cNvPr id="16" name="Oval 15">
            <a:extLst>
              <a:ext uri="{FF2B5EF4-FFF2-40B4-BE49-F238E27FC236}">
                <a16:creationId xmlns:a16="http://schemas.microsoft.com/office/drawing/2014/main" id="{4CBBEC58-5FFA-2436-FA89-68C2DB1CEF3E}"/>
              </a:ext>
            </a:extLst>
          </p:cNvPr>
          <p:cNvSpPr/>
          <p:nvPr/>
        </p:nvSpPr>
        <p:spPr>
          <a:xfrm>
            <a:off x="1662810" y="3313515"/>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1</a:t>
            </a:r>
            <a:endParaRPr lang="en-US" dirty="0"/>
          </a:p>
        </p:txBody>
      </p:sp>
      <p:sp>
        <p:nvSpPr>
          <p:cNvPr id="21" name="Oval 20">
            <a:extLst>
              <a:ext uri="{FF2B5EF4-FFF2-40B4-BE49-F238E27FC236}">
                <a16:creationId xmlns:a16="http://schemas.microsoft.com/office/drawing/2014/main" id="{1B68DA81-CA5E-AB6E-56E3-DE38EB1E4A0D}"/>
              </a:ext>
            </a:extLst>
          </p:cNvPr>
          <p:cNvSpPr/>
          <p:nvPr/>
        </p:nvSpPr>
        <p:spPr>
          <a:xfrm>
            <a:off x="5376489" y="3602044"/>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2</a:t>
            </a:r>
            <a:endParaRPr lang="en-US" dirty="0"/>
          </a:p>
        </p:txBody>
      </p:sp>
      <p:sp>
        <p:nvSpPr>
          <p:cNvPr id="17" name="Rectangle: Rounded Corners 16">
            <a:extLst>
              <a:ext uri="{FF2B5EF4-FFF2-40B4-BE49-F238E27FC236}">
                <a16:creationId xmlns:a16="http://schemas.microsoft.com/office/drawing/2014/main" id="{4B52031E-557E-951F-A3B9-6D9643840369}"/>
              </a:ext>
            </a:extLst>
          </p:cNvPr>
          <p:cNvSpPr/>
          <p:nvPr/>
        </p:nvSpPr>
        <p:spPr>
          <a:xfrm>
            <a:off x="5981597" y="5687354"/>
            <a:ext cx="4563661" cy="635101"/>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ar-EG" sz="1600" b="1" dirty="0"/>
              <a:t>الناتج:</a:t>
            </a:r>
          </a:p>
          <a:p>
            <a:pPr algn="ctr" rtl="1"/>
            <a:r>
              <a:rPr lang="ar-EG" sz="1600" b="1" dirty="0"/>
              <a:t>كارت فيه عنوان الباقة، السعر، المزايا، </a:t>
            </a:r>
            <a:r>
              <a:rPr lang="ar-EG" sz="1600" b="1" dirty="0" err="1"/>
              <a:t>وزرار</a:t>
            </a:r>
            <a:r>
              <a:rPr lang="ar-EG" sz="1600" b="1" dirty="0"/>
              <a:t> شراء</a:t>
            </a:r>
            <a:endParaRPr lang="ar-EG" sz="1600" dirty="0"/>
          </a:p>
        </p:txBody>
      </p:sp>
    </p:spTree>
    <p:extLst>
      <p:ext uri="{BB962C8B-B14F-4D97-AF65-F5344CB8AC3E}">
        <p14:creationId xmlns:p14="http://schemas.microsoft.com/office/powerpoint/2010/main" val="713567816"/>
      </p:ext>
    </p:extLst>
  </p:cSld>
  <p:clrMapOvr>
    <a:masterClrMapping/>
  </p:clrMapOvr>
  <p:transition spd="med">
    <p:pull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85522-2107-F893-F19C-56846F6F923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3A3CD4E-63A4-4F44-CF37-11CFBB690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CC60F993-7E6A-BC9D-936A-4081A8E98707}"/>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a:t>
            </a:r>
            <a:r>
              <a:rPr lang="ar-EG"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7</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 </a:t>
            </a:r>
            <a:r>
              <a:rPr lang="en-US" sz="2400" dirty="0"/>
              <a:t>Common Patterns Solved - Pricing Table</a:t>
            </a:r>
            <a:endParaRPr lang="en-US" sz="2800" dirty="0"/>
          </a:p>
        </p:txBody>
      </p:sp>
      <p:pic>
        <p:nvPicPr>
          <p:cNvPr id="5" name="Picture 4">
            <a:extLst>
              <a:ext uri="{FF2B5EF4-FFF2-40B4-BE49-F238E27FC236}">
                <a16:creationId xmlns:a16="http://schemas.microsoft.com/office/drawing/2014/main" id="{B246D59C-E718-5F39-C5A9-085F3A1FAA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7" name="Rectangle: Diagonal Corners Rounded 6">
            <a:extLst>
              <a:ext uri="{FF2B5EF4-FFF2-40B4-BE49-F238E27FC236}">
                <a16:creationId xmlns:a16="http://schemas.microsoft.com/office/drawing/2014/main" id="{8A2F57CC-3B01-7180-CE2E-ED5AE792CB2D}"/>
              </a:ext>
            </a:extLst>
          </p:cNvPr>
          <p:cNvSpPr/>
          <p:nvPr/>
        </p:nvSpPr>
        <p:spPr>
          <a:xfrm>
            <a:off x="1146436" y="1738134"/>
            <a:ext cx="10070203" cy="4266771"/>
          </a:xfrm>
          <a:prstGeom prst="round2Diag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R="0" lvl="0" indent="0" algn="r" rtl="1" fontAlgn="base">
              <a:lnSpc>
                <a:spcPct val="100000"/>
              </a:lnSpc>
              <a:spcBef>
                <a:spcPct val="0"/>
              </a:spcBef>
              <a:spcAft>
                <a:spcPct val="0"/>
              </a:spcAft>
              <a:buClrTx/>
              <a:buSzTx/>
              <a:buFontTx/>
              <a:buNone/>
              <a:tabLst/>
            </a:pPr>
            <a:endParaRPr lang="en-US" altLang="en-US" sz="2400" dirty="0">
              <a:solidFill>
                <a:schemeClr val="tx1"/>
              </a:solidFill>
              <a:effectLst>
                <a:outerShdw blurRad="38100" dist="38100" dir="2700000" algn="tl">
                  <a:srgbClr val="000000">
                    <a:alpha val="43137"/>
                  </a:srgbClr>
                </a:outerShdw>
              </a:effectLst>
              <a:latin typeface="quote-cjk-patch"/>
              <a:cs typeface="+mj-cs"/>
            </a:endParaRPr>
          </a:p>
        </p:txBody>
      </p:sp>
      <p:sp>
        <p:nvSpPr>
          <p:cNvPr id="10" name="Cloud 9">
            <a:extLst>
              <a:ext uri="{FF2B5EF4-FFF2-40B4-BE49-F238E27FC236}">
                <a16:creationId xmlns:a16="http://schemas.microsoft.com/office/drawing/2014/main" id="{AD931658-E20B-260E-02CE-683BF2B2DB84}"/>
              </a:ext>
            </a:extLst>
          </p:cNvPr>
          <p:cNvSpPr/>
          <p:nvPr/>
        </p:nvSpPr>
        <p:spPr>
          <a:xfrm>
            <a:off x="173816" y="1468630"/>
            <a:ext cx="2213784" cy="2044339"/>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t>Ex </a:t>
            </a:r>
            <a:r>
              <a:rPr lang="ar-EG" sz="1600" b="1" dirty="0"/>
              <a:t>2</a:t>
            </a:r>
            <a:r>
              <a:rPr lang="en-US" sz="1600" b="1" dirty="0"/>
              <a:t>: </a:t>
            </a:r>
            <a:endParaRPr lang="ar-EG" sz="1600" b="1" dirty="0"/>
          </a:p>
          <a:p>
            <a:pPr algn="ctr"/>
            <a:r>
              <a:rPr lang="en-US" sz="1500" b="1" dirty="0"/>
              <a:t> Full Responsive Pricing Table with 3 </a:t>
            </a:r>
            <a:r>
              <a:rPr lang="en-US" sz="1500" b="1" dirty="0" err="1"/>
              <a:t>PlanshtmlCopyEdit</a:t>
            </a:r>
            <a:endParaRPr lang="en-US" sz="1500" b="1" dirty="0"/>
          </a:p>
        </p:txBody>
      </p:sp>
      <p:pic>
        <p:nvPicPr>
          <p:cNvPr id="26" name="Picture 25">
            <a:extLst>
              <a:ext uri="{FF2B5EF4-FFF2-40B4-BE49-F238E27FC236}">
                <a16:creationId xmlns:a16="http://schemas.microsoft.com/office/drawing/2014/main" id="{CA635AFA-FA54-56B7-0557-DEF572C00B43}"/>
              </a:ext>
            </a:extLst>
          </p:cNvPr>
          <p:cNvPicPr>
            <a:picLocks noChangeAspect="1"/>
          </p:cNvPicPr>
          <p:nvPr/>
        </p:nvPicPr>
        <p:blipFill>
          <a:blip r:embed="rId4">
            <a:extLst>
              <a:ext uri="{28A0092B-C50C-407E-A947-70E740481C1C}">
                <a14:useLocalDpi xmlns:a14="http://schemas.microsoft.com/office/drawing/2010/main" val="0"/>
              </a:ext>
            </a:extLst>
          </a:blip>
          <a:srcRect r="6779" b="62713"/>
          <a:stretch>
            <a:fillRect/>
          </a:stretch>
        </p:blipFill>
        <p:spPr>
          <a:xfrm>
            <a:off x="1852383" y="3283562"/>
            <a:ext cx="4766364" cy="15513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Oval 21">
            <a:extLst>
              <a:ext uri="{FF2B5EF4-FFF2-40B4-BE49-F238E27FC236}">
                <a16:creationId xmlns:a16="http://schemas.microsoft.com/office/drawing/2014/main" id="{3579D9B1-C8C3-3999-2691-E94D8535EE7A}"/>
              </a:ext>
            </a:extLst>
          </p:cNvPr>
          <p:cNvSpPr/>
          <p:nvPr/>
        </p:nvSpPr>
        <p:spPr>
          <a:xfrm>
            <a:off x="1725677" y="3303746"/>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3</a:t>
            </a:r>
            <a:endParaRPr lang="en-US" dirty="0"/>
          </a:p>
        </p:txBody>
      </p:sp>
      <p:pic>
        <p:nvPicPr>
          <p:cNvPr id="40" name="Picture 39">
            <a:extLst>
              <a:ext uri="{FF2B5EF4-FFF2-40B4-BE49-F238E27FC236}">
                <a16:creationId xmlns:a16="http://schemas.microsoft.com/office/drawing/2014/main" id="{6DF5B4F5-1A82-9A49-592B-713D46063BF0}"/>
              </a:ext>
            </a:extLst>
          </p:cNvPr>
          <p:cNvPicPr>
            <a:picLocks noChangeAspect="1"/>
          </p:cNvPicPr>
          <p:nvPr/>
        </p:nvPicPr>
        <p:blipFill>
          <a:blip r:embed="rId5">
            <a:extLst>
              <a:ext uri="{28A0092B-C50C-407E-A947-70E740481C1C}">
                <a14:useLocalDpi xmlns:a14="http://schemas.microsoft.com/office/drawing/2010/main" val="0"/>
              </a:ext>
            </a:extLst>
          </a:blip>
          <a:srcRect l="742" t="1" r="-742" b="57868"/>
          <a:stretch>
            <a:fillRect/>
          </a:stretch>
        </p:blipFill>
        <p:spPr>
          <a:xfrm>
            <a:off x="2422257" y="1899464"/>
            <a:ext cx="4640580" cy="1306614"/>
          </a:xfrm>
          <a:prstGeom prst="rect">
            <a:avLst/>
          </a:prstGeom>
        </p:spPr>
      </p:pic>
      <p:sp>
        <p:nvSpPr>
          <p:cNvPr id="20" name="Oval 19">
            <a:extLst>
              <a:ext uri="{FF2B5EF4-FFF2-40B4-BE49-F238E27FC236}">
                <a16:creationId xmlns:a16="http://schemas.microsoft.com/office/drawing/2014/main" id="{D35315F5-16EB-E171-2D3D-D1C282ECEDB6}"/>
              </a:ext>
            </a:extLst>
          </p:cNvPr>
          <p:cNvSpPr/>
          <p:nvPr/>
        </p:nvSpPr>
        <p:spPr>
          <a:xfrm>
            <a:off x="2395366" y="1899464"/>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1</a:t>
            </a:r>
            <a:endParaRPr lang="en-US" dirty="0"/>
          </a:p>
        </p:txBody>
      </p:sp>
      <p:pic>
        <p:nvPicPr>
          <p:cNvPr id="41" name="Picture 40">
            <a:extLst>
              <a:ext uri="{FF2B5EF4-FFF2-40B4-BE49-F238E27FC236}">
                <a16:creationId xmlns:a16="http://schemas.microsoft.com/office/drawing/2014/main" id="{3FEEE465-1DCE-A202-4910-E7FACE7F5232}"/>
              </a:ext>
            </a:extLst>
          </p:cNvPr>
          <p:cNvPicPr>
            <a:picLocks noChangeAspect="1"/>
          </p:cNvPicPr>
          <p:nvPr/>
        </p:nvPicPr>
        <p:blipFill>
          <a:blip r:embed="rId5">
            <a:extLst>
              <a:ext uri="{28A0092B-C50C-407E-A947-70E740481C1C}">
                <a14:useLocalDpi xmlns:a14="http://schemas.microsoft.com/office/drawing/2010/main" val="0"/>
              </a:ext>
            </a:extLst>
          </a:blip>
          <a:srcRect l="1037" t="42267" r="24552" b="7711"/>
          <a:stretch>
            <a:fillRect/>
          </a:stretch>
        </p:blipFill>
        <p:spPr>
          <a:xfrm>
            <a:off x="7296202" y="3012898"/>
            <a:ext cx="3453078" cy="1551348"/>
          </a:xfrm>
          <a:prstGeom prst="rect">
            <a:avLst/>
          </a:prstGeom>
        </p:spPr>
      </p:pic>
      <p:sp>
        <p:nvSpPr>
          <p:cNvPr id="21" name="Oval 20">
            <a:extLst>
              <a:ext uri="{FF2B5EF4-FFF2-40B4-BE49-F238E27FC236}">
                <a16:creationId xmlns:a16="http://schemas.microsoft.com/office/drawing/2014/main" id="{0B5346C4-23DA-D536-24A6-7E3D3881C955}"/>
              </a:ext>
            </a:extLst>
          </p:cNvPr>
          <p:cNvSpPr/>
          <p:nvPr/>
        </p:nvSpPr>
        <p:spPr>
          <a:xfrm>
            <a:off x="7169496" y="2869544"/>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2</a:t>
            </a:r>
            <a:endParaRPr lang="en-US" dirty="0"/>
          </a:p>
        </p:txBody>
      </p:sp>
      <p:pic>
        <p:nvPicPr>
          <p:cNvPr id="43" name="Picture 42">
            <a:extLst>
              <a:ext uri="{FF2B5EF4-FFF2-40B4-BE49-F238E27FC236}">
                <a16:creationId xmlns:a16="http://schemas.microsoft.com/office/drawing/2014/main" id="{D4921BD3-66DC-1F79-1A83-EA49187E98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7408" y="4891826"/>
            <a:ext cx="4297401" cy="10252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3" name="Oval 32">
            <a:extLst>
              <a:ext uri="{FF2B5EF4-FFF2-40B4-BE49-F238E27FC236}">
                <a16:creationId xmlns:a16="http://schemas.microsoft.com/office/drawing/2014/main" id="{AEB18696-C5BA-4A64-8AEB-BA4B360E7B22}"/>
              </a:ext>
            </a:extLst>
          </p:cNvPr>
          <p:cNvSpPr/>
          <p:nvPr/>
        </p:nvSpPr>
        <p:spPr>
          <a:xfrm>
            <a:off x="6181537" y="4826631"/>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4</a:t>
            </a:r>
            <a:endParaRPr lang="en-US" dirty="0"/>
          </a:p>
        </p:txBody>
      </p:sp>
    </p:spTree>
    <p:extLst>
      <p:ext uri="{BB962C8B-B14F-4D97-AF65-F5344CB8AC3E}">
        <p14:creationId xmlns:p14="http://schemas.microsoft.com/office/powerpoint/2010/main" val="3657781350"/>
      </p:ext>
    </p:extLst>
  </p:cSld>
  <p:clrMapOvr>
    <a:masterClrMapping/>
  </p:clrMapOvr>
  <p:transition spd="med">
    <p:pull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57F9C-1255-408A-4B80-9B287E9786D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36B738F-9E29-9C11-AB6A-C226FE23F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5770647B-19CA-B8F2-9051-05E9E0BF2F50}"/>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a:t>
            </a:r>
            <a:r>
              <a:rPr lang="ar-EG"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7</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 </a:t>
            </a:r>
            <a:r>
              <a:rPr lang="en-US" sz="2400" dirty="0"/>
              <a:t>Common Patterns Solved - Pricing Table</a:t>
            </a:r>
            <a:endParaRPr lang="en-US" sz="2800" dirty="0"/>
          </a:p>
        </p:txBody>
      </p:sp>
      <p:pic>
        <p:nvPicPr>
          <p:cNvPr id="5" name="Picture 4">
            <a:extLst>
              <a:ext uri="{FF2B5EF4-FFF2-40B4-BE49-F238E27FC236}">
                <a16:creationId xmlns:a16="http://schemas.microsoft.com/office/drawing/2014/main" id="{9792C3AB-FA05-F832-F2EC-9DDECC0DEA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7" name="Rectangle: Diagonal Corners Rounded 6">
            <a:extLst>
              <a:ext uri="{FF2B5EF4-FFF2-40B4-BE49-F238E27FC236}">
                <a16:creationId xmlns:a16="http://schemas.microsoft.com/office/drawing/2014/main" id="{E821E137-75A5-0E24-D273-7FCEFBA72C34}"/>
              </a:ext>
            </a:extLst>
          </p:cNvPr>
          <p:cNvSpPr/>
          <p:nvPr/>
        </p:nvSpPr>
        <p:spPr>
          <a:xfrm>
            <a:off x="1146436" y="1738134"/>
            <a:ext cx="10070203" cy="4266771"/>
          </a:xfrm>
          <a:prstGeom prst="round2Diag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R="0" lvl="0" indent="0" algn="r" rtl="1" fontAlgn="base">
              <a:lnSpc>
                <a:spcPct val="100000"/>
              </a:lnSpc>
              <a:spcBef>
                <a:spcPct val="0"/>
              </a:spcBef>
              <a:spcAft>
                <a:spcPct val="0"/>
              </a:spcAft>
              <a:buClrTx/>
              <a:buSzTx/>
              <a:buFontTx/>
              <a:buNone/>
              <a:tabLst/>
            </a:pPr>
            <a:endParaRPr lang="en-US" altLang="en-US" sz="2400" dirty="0">
              <a:solidFill>
                <a:schemeClr val="tx1"/>
              </a:solidFill>
              <a:effectLst>
                <a:outerShdw blurRad="38100" dist="38100" dir="2700000" algn="tl">
                  <a:srgbClr val="000000">
                    <a:alpha val="43137"/>
                  </a:srgbClr>
                </a:outerShdw>
              </a:effectLst>
              <a:latin typeface="quote-cjk-patch"/>
              <a:cs typeface="+mj-cs"/>
            </a:endParaRPr>
          </a:p>
        </p:txBody>
      </p:sp>
      <p:sp>
        <p:nvSpPr>
          <p:cNvPr id="10" name="Cloud 9">
            <a:extLst>
              <a:ext uri="{FF2B5EF4-FFF2-40B4-BE49-F238E27FC236}">
                <a16:creationId xmlns:a16="http://schemas.microsoft.com/office/drawing/2014/main" id="{1EDC954A-A0B1-D9F0-DCB7-005D7BBCBCF7}"/>
              </a:ext>
            </a:extLst>
          </p:cNvPr>
          <p:cNvSpPr/>
          <p:nvPr/>
        </p:nvSpPr>
        <p:spPr>
          <a:xfrm>
            <a:off x="173816" y="1468630"/>
            <a:ext cx="2213784" cy="2044339"/>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t>Ex </a:t>
            </a:r>
            <a:r>
              <a:rPr lang="ar-EG" sz="1600" b="1" dirty="0"/>
              <a:t>2</a:t>
            </a:r>
            <a:r>
              <a:rPr lang="en-US" sz="1600" b="1" dirty="0"/>
              <a:t>: </a:t>
            </a:r>
            <a:endParaRPr lang="ar-EG" sz="1600" b="1" dirty="0"/>
          </a:p>
          <a:p>
            <a:pPr algn="ctr"/>
            <a:r>
              <a:rPr lang="en-US" sz="1500" b="1" dirty="0"/>
              <a:t> Full Responsive Pricing Table with 3 </a:t>
            </a:r>
            <a:r>
              <a:rPr lang="en-US" sz="1500" b="1" dirty="0" err="1"/>
              <a:t>PlanshtmlCopyEdit</a:t>
            </a:r>
            <a:endParaRPr lang="en-US" sz="1500" b="1" dirty="0"/>
          </a:p>
        </p:txBody>
      </p:sp>
      <p:pic>
        <p:nvPicPr>
          <p:cNvPr id="6" name="Picture 5">
            <a:extLst>
              <a:ext uri="{FF2B5EF4-FFF2-40B4-BE49-F238E27FC236}">
                <a16:creationId xmlns:a16="http://schemas.microsoft.com/office/drawing/2014/main" id="{B6595C4D-8BAC-E5F9-3415-5CC7BF507D83}"/>
              </a:ext>
            </a:extLst>
          </p:cNvPr>
          <p:cNvPicPr>
            <a:picLocks noChangeAspect="1"/>
          </p:cNvPicPr>
          <p:nvPr/>
        </p:nvPicPr>
        <p:blipFill>
          <a:blip r:embed="rId4">
            <a:extLst>
              <a:ext uri="{28A0092B-C50C-407E-A947-70E740481C1C}">
                <a14:useLocalDpi xmlns:a14="http://schemas.microsoft.com/office/drawing/2010/main" val="0"/>
              </a:ext>
            </a:extLst>
          </a:blip>
          <a:srcRect r="31338" b="60988"/>
          <a:stretch>
            <a:fillRect/>
          </a:stretch>
        </p:blipFill>
        <p:spPr>
          <a:xfrm>
            <a:off x="2434326" y="1832561"/>
            <a:ext cx="3339904" cy="15136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0" name="Oval 19">
            <a:extLst>
              <a:ext uri="{FF2B5EF4-FFF2-40B4-BE49-F238E27FC236}">
                <a16:creationId xmlns:a16="http://schemas.microsoft.com/office/drawing/2014/main" id="{3CD51C08-246A-A75C-ABFB-5AD7F7B32826}"/>
              </a:ext>
            </a:extLst>
          </p:cNvPr>
          <p:cNvSpPr/>
          <p:nvPr/>
        </p:nvSpPr>
        <p:spPr>
          <a:xfrm>
            <a:off x="2354358" y="1739197"/>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5</a:t>
            </a:r>
            <a:endParaRPr lang="en-US" dirty="0"/>
          </a:p>
        </p:txBody>
      </p:sp>
      <p:pic>
        <p:nvPicPr>
          <p:cNvPr id="13" name="Picture 12">
            <a:extLst>
              <a:ext uri="{FF2B5EF4-FFF2-40B4-BE49-F238E27FC236}">
                <a16:creationId xmlns:a16="http://schemas.microsoft.com/office/drawing/2014/main" id="{FAB46DE0-798C-C944-EDF2-9F039D41361A}"/>
              </a:ext>
            </a:extLst>
          </p:cNvPr>
          <p:cNvPicPr>
            <a:picLocks noChangeAspect="1"/>
          </p:cNvPicPr>
          <p:nvPr/>
        </p:nvPicPr>
        <p:blipFill>
          <a:blip r:embed="rId4">
            <a:extLst>
              <a:ext uri="{28A0092B-C50C-407E-A947-70E740481C1C}">
                <a14:useLocalDpi xmlns:a14="http://schemas.microsoft.com/office/drawing/2010/main" val="0"/>
              </a:ext>
            </a:extLst>
          </a:blip>
          <a:srcRect l="63" t="37622" r="9498" b="27011"/>
          <a:stretch>
            <a:fillRect/>
          </a:stretch>
        </p:blipFill>
        <p:spPr>
          <a:xfrm>
            <a:off x="6112725" y="1943730"/>
            <a:ext cx="4315290" cy="1346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Oval 20">
            <a:extLst>
              <a:ext uri="{FF2B5EF4-FFF2-40B4-BE49-F238E27FC236}">
                <a16:creationId xmlns:a16="http://schemas.microsoft.com/office/drawing/2014/main" id="{BE633135-8F28-4BE9-6C64-779B802AACC4}"/>
              </a:ext>
            </a:extLst>
          </p:cNvPr>
          <p:cNvSpPr/>
          <p:nvPr/>
        </p:nvSpPr>
        <p:spPr>
          <a:xfrm>
            <a:off x="6049274" y="1832561"/>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6</a:t>
            </a:r>
            <a:endParaRPr lang="en-US" dirty="0"/>
          </a:p>
        </p:txBody>
      </p:sp>
      <p:pic>
        <p:nvPicPr>
          <p:cNvPr id="15" name="Picture 14">
            <a:extLst>
              <a:ext uri="{FF2B5EF4-FFF2-40B4-BE49-F238E27FC236}">
                <a16:creationId xmlns:a16="http://schemas.microsoft.com/office/drawing/2014/main" id="{B554E7FA-C721-6C02-298B-EF52580CF33D}"/>
              </a:ext>
            </a:extLst>
          </p:cNvPr>
          <p:cNvPicPr>
            <a:picLocks noChangeAspect="1"/>
          </p:cNvPicPr>
          <p:nvPr/>
        </p:nvPicPr>
        <p:blipFill>
          <a:blip r:embed="rId4">
            <a:extLst>
              <a:ext uri="{28A0092B-C50C-407E-A947-70E740481C1C}">
                <a14:useLocalDpi xmlns:a14="http://schemas.microsoft.com/office/drawing/2010/main" val="0"/>
              </a:ext>
            </a:extLst>
          </a:blip>
          <a:srcRect l="131" t="77383" r="19858" b="1357"/>
          <a:stretch>
            <a:fillRect/>
          </a:stretch>
        </p:blipFill>
        <p:spPr>
          <a:xfrm>
            <a:off x="5983178" y="3456244"/>
            <a:ext cx="3831843" cy="8121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2" name="Oval 21">
            <a:extLst>
              <a:ext uri="{FF2B5EF4-FFF2-40B4-BE49-F238E27FC236}">
                <a16:creationId xmlns:a16="http://schemas.microsoft.com/office/drawing/2014/main" id="{6D450912-466B-9571-B802-0A95AE4E4AA7}"/>
              </a:ext>
            </a:extLst>
          </p:cNvPr>
          <p:cNvSpPr/>
          <p:nvPr/>
        </p:nvSpPr>
        <p:spPr>
          <a:xfrm>
            <a:off x="5859313" y="3317029"/>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7</a:t>
            </a:r>
            <a:endParaRPr lang="en-US" dirty="0"/>
          </a:p>
        </p:txBody>
      </p:sp>
      <p:pic>
        <p:nvPicPr>
          <p:cNvPr id="18" name="Picture 17">
            <a:extLst>
              <a:ext uri="{FF2B5EF4-FFF2-40B4-BE49-F238E27FC236}">
                <a16:creationId xmlns:a16="http://schemas.microsoft.com/office/drawing/2014/main" id="{F7ACCAB7-9A10-D4FD-0F27-C711DB9DED3B}"/>
              </a:ext>
            </a:extLst>
          </p:cNvPr>
          <p:cNvPicPr>
            <a:picLocks noChangeAspect="1"/>
          </p:cNvPicPr>
          <p:nvPr/>
        </p:nvPicPr>
        <p:blipFill>
          <a:blip r:embed="rId5">
            <a:extLst>
              <a:ext uri="{28A0092B-C50C-407E-A947-70E740481C1C}">
                <a14:useLocalDpi xmlns:a14="http://schemas.microsoft.com/office/drawing/2010/main" val="0"/>
              </a:ext>
            </a:extLst>
          </a:blip>
          <a:srcRect r="40040" b="48684"/>
          <a:stretch>
            <a:fillRect/>
          </a:stretch>
        </p:blipFill>
        <p:spPr>
          <a:xfrm>
            <a:off x="2143304" y="3521893"/>
            <a:ext cx="3077661" cy="151578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a:extLst>
              <a:ext uri="{FF2B5EF4-FFF2-40B4-BE49-F238E27FC236}">
                <a16:creationId xmlns:a16="http://schemas.microsoft.com/office/drawing/2014/main" id="{6E2BE8E1-C3C9-92F1-F194-17F61DF738C9}"/>
              </a:ext>
            </a:extLst>
          </p:cNvPr>
          <p:cNvPicPr>
            <a:picLocks noChangeAspect="1"/>
          </p:cNvPicPr>
          <p:nvPr/>
        </p:nvPicPr>
        <p:blipFill>
          <a:blip r:embed="rId5">
            <a:extLst>
              <a:ext uri="{28A0092B-C50C-407E-A947-70E740481C1C}">
                <a14:useLocalDpi xmlns:a14="http://schemas.microsoft.com/office/drawing/2010/main" val="0"/>
              </a:ext>
            </a:extLst>
          </a:blip>
          <a:srcRect l="746" t="46932" r="1956" b="1752"/>
          <a:stretch>
            <a:fillRect/>
          </a:stretch>
        </p:blipFill>
        <p:spPr>
          <a:xfrm>
            <a:off x="5417991" y="4546789"/>
            <a:ext cx="4572591" cy="1387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3" name="Oval 32">
            <a:extLst>
              <a:ext uri="{FF2B5EF4-FFF2-40B4-BE49-F238E27FC236}">
                <a16:creationId xmlns:a16="http://schemas.microsoft.com/office/drawing/2014/main" id="{FF2B806B-6049-BB3D-4F13-B09A07A8D9F4}"/>
              </a:ext>
            </a:extLst>
          </p:cNvPr>
          <p:cNvSpPr/>
          <p:nvPr/>
        </p:nvSpPr>
        <p:spPr>
          <a:xfrm>
            <a:off x="2016598" y="3429000"/>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8</a:t>
            </a:r>
            <a:endParaRPr lang="en-US" dirty="0"/>
          </a:p>
        </p:txBody>
      </p:sp>
      <p:sp>
        <p:nvSpPr>
          <p:cNvPr id="23" name="Oval 22">
            <a:extLst>
              <a:ext uri="{FF2B5EF4-FFF2-40B4-BE49-F238E27FC236}">
                <a16:creationId xmlns:a16="http://schemas.microsoft.com/office/drawing/2014/main" id="{5637D78C-1DD8-56E7-DE47-B244BE31AEDA}"/>
              </a:ext>
            </a:extLst>
          </p:cNvPr>
          <p:cNvSpPr/>
          <p:nvPr/>
        </p:nvSpPr>
        <p:spPr>
          <a:xfrm>
            <a:off x="5286727" y="4404048"/>
            <a:ext cx="253412" cy="286707"/>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ar-EG" dirty="0"/>
              <a:t>9</a:t>
            </a:r>
            <a:endParaRPr lang="en-US" dirty="0"/>
          </a:p>
        </p:txBody>
      </p:sp>
      <p:sp>
        <p:nvSpPr>
          <p:cNvPr id="29" name="Rectangle: Rounded Corners 28">
            <a:extLst>
              <a:ext uri="{FF2B5EF4-FFF2-40B4-BE49-F238E27FC236}">
                <a16:creationId xmlns:a16="http://schemas.microsoft.com/office/drawing/2014/main" id="{52336C58-409C-F399-B2C3-CF1DBCA43217}"/>
              </a:ext>
            </a:extLst>
          </p:cNvPr>
          <p:cNvSpPr/>
          <p:nvPr/>
        </p:nvSpPr>
        <p:spPr>
          <a:xfrm>
            <a:off x="1371600" y="5506720"/>
            <a:ext cx="3535680" cy="702163"/>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ar-EG" sz="1600" b="1" dirty="0"/>
              <a:t>الناتج:</a:t>
            </a:r>
          </a:p>
          <a:p>
            <a:pPr algn="ctr" rtl="1"/>
            <a:r>
              <a:rPr lang="ar-EG" sz="1600" b="1" dirty="0"/>
              <a:t>3 باقات أسعار بشكل متجاوب ومنسق</a:t>
            </a:r>
            <a:endParaRPr lang="ar-EG" sz="1600" dirty="0"/>
          </a:p>
        </p:txBody>
      </p:sp>
    </p:spTree>
    <p:extLst>
      <p:ext uri="{BB962C8B-B14F-4D97-AF65-F5344CB8AC3E}">
        <p14:creationId xmlns:p14="http://schemas.microsoft.com/office/powerpoint/2010/main" val="3056946234"/>
      </p:ext>
    </p:extLst>
  </p:cSld>
  <p:clrMapOvr>
    <a:masterClrMapping/>
  </p:clrMapOvr>
  <p:transition spd="med">
    <p:pull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CE3A-5785-426C-AB32-3F601A2B2699}"/>
              </a:ext>
            </a:extLst>
          </p:cNvPr>
          <p:cNvSpPr>
            <a:spLocks noGrp="1"/>
          </p:cNvSpPr>
          <p:nvPr>
            <p:ph type="title"/>
          </p:nvPr>
        </p:nvSpPr>
        <p:spPr/>
        <p:txBody>
          <a:bodyPr>
            <a:normAutofit/>
          </a:bodyPr>
          <a:lstStyle/>
          <a:p>
            <a:pPr algn="ctr"/>
            <a:r>
              <a:rPr lang="en-US" sz="4400" b="1" dirty="0">
                <a:solidFill>
                  <a:schemeClr val="accent2"/>
                </a:solidFill>
              </a:rPr>
              <a:t>The End </a:t>
            </a:r>
          </a:p>
        </p:txBody>
      </p:sp>
      <p:sp>
        <p:nvSpPr>
          <p:cNvPr id="7" name="TextBox 6">
            <a:extLst>
              <a:ext uri="{FF2B5EF4-FFF2-40B4-BE49-F238E27FC236}">
                <a16:creationId xmlns:a16="http://schemas.microsoft.com/office/drawing/2014/main" id="{4DDA9555-72D3-F9DF-3FC3-E5E93E2BAF86}"/>
              </a:ext>
            </a:extLst>
          </p:cNvPr>
          <p:cNvSpPr txBox="1"/>
          <p:nvPr/>
        </p:nvSpPr>
        <p:spPr>
          <a:xfrm>
            <a:off x="3514819" y="2569779"/>
            <a:ext cx="5162362" cy="369332"/>
          </a:xfrm>
          <a:prstGeom prst="rect">
            <a:avLst/>
          </a:prstGeom>
          <a:noFill/>
        </p:spPr>
        <p:txBody>
          <a:bodyPr wrap="square" rtlCol="1">
            <a:spAutoFit/>
          </a:bodyPr>
          <a:lstStyle/>
          <a:p>
            <a:r>
              <a:rPr lang="en-US" dirty="0">
                <a:solidFill>
                  <a:schemeClr val="bg1"/>
                </a:solidFill>
              </a:rPr>
              <a:t>in the end I hope you understood  all I said contact on :</a:t>
            </a:r>
            <a:endParaRPr lang="ar-EG" dirty="0">
              <a:solidFill>
                <a:schemeClr val="bg1"/>
              </a:solidFill>
            </a:endParaRPr>
          </a:p>
        </p:txBody>
      </p:sp>
      <p:sp>
        <p:nvSpPr>
          <p:cNvPr id="9" name="TextBox 8">
            <a:extLst>
              <a:ext uri="{FF2B5EF4-FFF2-40B4-BE49-F238E27FC236}">
                <a16:creationId xmlns:a16="http://schemas.microsoft.com/office/drawing/2014/main" id="{33A6FA61-E3A5-5C1B-8A13-C36D5DE1425F}"/>
              </a:ext>
            </a:extLst>
          </p:cNvPr>
          <p:cNvSpPr txBox="1"/>
          <p:nvPr/>
        </p:nvSpPr>
        <p:spPr>
          <a:xfrm>
            <a:off x="1040524" y="5024709"/>
            <a:ext cx="3988675" cy="369332"/>
          </a:xfrm>
          <a:prstGeom prst="rect">
            <a:avLst/>
          </a:prstGeom>
          <a:noFill/>
        </p:spPr>
        <p:txBody>
          <a:bodyPr wrap="square">
            <a:spAutoFit/>
          </a:bodyPr>
          <a:lstStyle/>
          <a:p>
            <a:r>
              <a:rPr lang="en-US">
                <a:solidFill>
                  <a:schemeClr val="accent1">
                    <a:lumMod val="75000"/>
                  </a:schemeClr>
                </a:solidFill>
                <a:hlinkClick r:id="rId2">
                  <a:extLst>
                    <a:ext uri="{A12FA001-AC4F-418D-AE19-62706E023703}">
                      <ahyp:hlinkClr xmlns:ahyp="http://schemas.microsoft.com/office/drawing/2018/hyperlinkcolor" val="tx"/>
                    </a:ext>
                  </a:extLst>
                </a:hlinkClick>
              </a:rPr>
              <a:t>https://www.facebook.com/abobakr143</a:t>
            </a:r>
            <a:endParaRPr lang="ar-EG" dirty="0">
              <a:solidFill>
                <a:schemeClr val="accent1">
                  <a:lumMod val="75000"/>
                </a:schemeClr>
              </a:solidFill>
            </a:endParaRPr>
          </a:p>
        </p:txBody>
      </p:sp>
      <p:pic>
        <p:nvPicPr>
          <p:cNvPr id="17" name="Picture 16">
            <a:extLst>
              <a:ext uri="{FF2B5EF4-FFF2-40B4-BE49-F238E27FC236}">
                <a16:creationId xmlns:a16="http://schemas.microsoft.com/office/drawing/2014/main" id="{AD5388BC-4B3C-F6A3-CC25-E3D2E183E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827" y="3429000"/>
            <a:ext cx="1306067" cy="1306067"/>
          </a:xfrm>
          <a:prstGeom prst="rect">
            <a:avLst/>
          </a:prstGeom>
        </p:spPr>
      </p:pic>
      <p:pic>
        <p:nvPicPr>
          <p:cNvPr id="19" name="Picture 18">
            <a:extLst>
              <a:ext uri="{FF2B5EF4-FFF2-40B4-BE49-F238E27FC236}">
                <a16:creationId xmlns:a16="http://schemas.microsoft.com/office/drawing/2014/main" id="{F8BDD4BF-2D53-6D1E-BBE4-2F7D234BDA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4147" y="3428999"/>
            <a:ext cx="1306068" cy="1306068"/>
          </a:xfrm>
          <a:prstGeom prst="rect">
            <a:avLst/>
          </a:prstGeom>
        </p:spPr>
      </p:pic>
      <p:sp>
        <p:nvSpPr>
          <p:cNvPr id="21" name="TextBox 20">
            <a:extLst>
              <a:ext uri="{FF2B5EF4-FFF2-40B4-BE49-F238E27FC236}">
                <a16:creationId xmlns:a16="http://schemas.microsoft.com/office/drawing/2014/main" id="{B2FC02C1-C499-A67E-826C-79EB1128F33C}"/>
              </a:ext>
            </a:extLst>
          </p:cNvPr>
          <p:cNvSpPr txBox="1"/>
          <p:nvPr/>
        </p:nvSpPr>
        <p:spPr>
          <a:xfrm>
            <a:off x="7237767" y="5022207"/>
            <a:ext cx="2878827" cy="369332"/>
          </a:xfrm>
          <a:prstGeom prst="rect">
            <a:avLst/>
          </a:prstGeom>
          <a:noFill/>
        </p:spPr>
        <p:txBody>
          <a:bodyPr wrap="square">
            <a:spAutoFit/>
          </a:bodyPr>
          <a:lstStyle/>
          <a:p>
            <a:r>
              <a:rPr lang="ar-EG" dirty="0">
                <a:solidFill>
                  <a:schemeClr val="accent1">
                    <a:lumMod val="75000"/>
                  </a:schemeClr>
                </a:solidFill>
                <a:hlinkClick r:id="rId5"/>
              </a:rPr>
              <a:t>https://wa.me/</a:t>
            </a:r>
            <a:r>
              <a:rPr lang="en-US" dirty="0">
                <a:solidFill>
                  <a:schemeClr val="accent1">
                    <a:lumMod val="75000"/>
                  </a:schemeClr>
                </a:solidFill>
                <a:hlinkClick r:id="rId5"/>
              </a:rPr>
              <a:t>201113284597</a:t>
            </a:r>
            <a:endParaRPr lang="ar-EG" dirty="0">
              <a:solidFill>
                <a:schemeClr val="accent1">
                  <a:lumMod val="75000"/>
                </a:schemeClr>
              </a:solidFill>
            </a:endParaRPr>
          </a:p>
        </p:txBody>
      </p:sp>
    </p:spTree>
    <p:extLst>
      <p:ext uri="{BB962C8B-B14F-4D97-AF65-F5344CB8AC3E}">
        <p14:creationId xmlns:p14="http://schemas.microsoft.com/office/powerpoint/2010/main" val="306975024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odern Web Development - Full stack comic">
            <a:extLst>
              <a:ext uri="{FF2B5EF4-FFF2-40B4-BE49-F238E27FC236}">
                <a16:creationId xmlns:a16="http://schemas.microsoft.com/office/drawing/2014/main" id="{F8989F1C-EC5A-497A-8D8B-C19F565BF189}"/>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p:spPr>
      </p:pic>
    </p:spTree>
    <p:extLst>
      <p:ext uri="{BB962C8B-B14F-4D97-AF65-F5344CB8AC3E}">
        <p14:creationId xmlns:p14="http://schemas.microsoft.com/office/powerpoint/2010/main" val="305358935"/>
      </p:ext>
    </p:extLst>
  </p:cSld>
  <p:clrMapOvr>
    <a:masterClrMapping/>
  </p:clrMapOvr>
  <p:transition spd="med">
    <p:pull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A7B9C40-E991-6295-415D-EACE542D1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7:  </a:t>
            </a:r>
            <a:r>
              <a:rPr lang="en-US" sz="2800" dirty="0">
                <a:solidFill>
                  <a:schemeClr val="dk1"/>
                </a:solidFill>
              </a:rPr>
              <a:t>The</a:t>
            </a:r>
            <a:r>
              <a:rPr lang="en-US" sz="2800" dirty="0"/>
              <a:t> Grid System (Your Layout Foundation)</a:t>
            </a:r>
            <a:endPar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endParaRPr>
          </a:p>
        </p:txBody>
      </p:sp>
      <p:pic>
        <p:nvPicPr>
          <p:cNvPr id="5" name="Picture 4">
            <a:extLst>
              <a:ext uri="{FF2B5EF4-FFF2-40B4-BE49-F238E27FC236}">
                <a16:creationId xmlns:a16="http://schemas.microsoft.com/office/drawing/2014/main" id="{F672BDFC-4FF6-3E22-D785-645E51F44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14" name="Rectangle: Rounded Corners 13">
            <a:extLst>
              <a:ext uri="{FF2B5EF4-FFF2-40B4-BE49-F238E27FC236}">
                <a16:creationId xmlns:a16="http://schemas.microsoft.com/office/drawing/2014/main" id="{3DC2CE27-9982-DB90-BCC1-8FD7EF36C979}"/>
              </a:ext>
            </a:extLst>
          </p:cNvPr>
          <p:cNvSpPr/>
          <p:nvPr/>
        </p:nvSpPr>
        <p:spPr>
          <a:xfrm>
            <a:off x="1374912" y="1861595"/>
            <a:ext cx="9442174" cy="363324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r" rtl="1"/>
            <a:r>
              <a:rPr lang="en-US" sz="2800"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 </a:t>
            </a:r>
            <a:r>
              <a:rPr lang="ar-EG" sz="2800"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نظام</a:t>
            </a:r>
            <a:r>
              <a:rPr lang="ar-EG" sz="2800" dirty="0"/>
              <a:t> الـ</a:t>
            </a:r>
            <a:r>
              <a:rPr lang="en-US" sz="2800" dirty="0"/>
              <a:t>Grid </a:t>
            </a:r>
            <a:r>
              <a:rPr lang="ar-EG" sz="2800" dirty="0"/>
              <a:t> في </a:t>
            </a:r>
            <a:r>
              <a:rPr lang="en-US" sz="2800" dirty="0"/>
              <a:t>Bootstrap </a:t>
            </a:r>
            <a:r>
              <a:rPr lang="ar-EG" sz="2800" dirty="0"/>
              <a:t> </a:t>
            </a:r>
          </a:p>
          <a:p>
            <a:pPr algn="r" rtl="1"/>
            <a:r>
              <a:rPr lang="ar-EG" sz="2800" dirty="0" err="1"/>
              <a:t>بيساعدك</a:t>
            </a:r>
            <a:r>
              <a:rPr lang="ar-EG" sz="2800" dirty="0"/>
              <a:t> ترتب الصفحة زي ما بترتب مكعبات الليجو. كل حاجة </a:t>
            </a:r>
            <a:r>
              <a:rPr lang="ar-EG" sz="2800" dirty="0" err="1"/>
              <a:t>بتتحط</a:t>
            </a:r>
            <a:r>
              <a:rPr lang="ar-EG" sz="2800" dirty="0"/>
              <a:t> جوه شبكة </a:t>
            </a:r>
            <a:r>
              <a:rPr lang="ar-EG" sz="2800" dirty="0" err="1"/>
              <a:t>متقسمة</a:t>
            </a:r>
            <a:r>
              <a:rPr lang="ar-EG" sz="2800" dirty="0"/>
              <a:t> لـ 12 عمود، تقدر تتحكم في عرض كل جزء بسهولة.</a:t>
            </a:r>
            <a:endParaRPr lang="en-US" sz="2800" dirty="0">
              <a:solidFill>
                <a:schemeClr val="tx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8037483"/>
      </p:ext>
    </p:extLst>
  </p:cSld>
  <p:clrMapOvr>
    <a:masterClrMapping/>
  </p:clrMapOvr>
  <p:transition spd="med">
    <p:pull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A7B9C40-E991-6295-415D-EACE542D1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7: </a:t>
            </a:r>
            <a:r>
              <a:rPr lang="en-US" sz="2800" dirty="0"/>
              <a:t>The Grid System Components</a:t>
            </a:r>
            <a:r>
              <a:rPr lang="ar-EG" sz="2800" dirty="0"/>
              <a:t> </a:t>
            </a:r>
            <a:endPar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endParaRPr>
          </a:p>
        </p:txBody>
      </p:sp>
      <p:pic>
        <p:nvPicPr>
          <p:cNvPr id="5" name="Picture 4">
            <a:extLst>
              <a:ext uri="{FF2B5EF4-FFF2-40B4-BE49-F238E27FC236}">
                <a16:creationId xmlns:a16="http://schemas.microsoft.com/office/drawing/2014/main" id="{F672BDFC-4FF6-3E22-D785-645E51F44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2" name="Rectangle 1">
            <a:extLst>
              <a:ext uri="{FF2B5EF4-FFF2-40B4-BE49-F238E27FC236}">
                <a16:creationId xmlns:a16="http://schemas.microsoft.com/office/drawing/2014/main" id="{B103606B-8586-F8B5-3F49-6F92018E836E}"/>
              </a:ext>
            </a:extLst>
          </p:cNvPr>
          <p:cNvSpPr/>
          <p:nvPr/>
        </p:nvSpPr>
        <p:spPr>
          <a:xfrm>
            <a:off x="1657971" y="1803692"/>
            <a:ext cx="2097951" cy="885906"/>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txBody>
          <a:bodyPr rtlCol="0" anchor="ctr"/>
          <a:lstStyle/>
          <a:p>
            <a:pPr algn="ctr"/>
            <a:endParaRPr lang="ar-EG" b="1" dirty="0"/>
          </a:p>
          <a:p>
            <a:pPr algn="ctr"/>
            <a:r>
              <a:rPr lang="en-US" b="1" dirty="0"/>
              <a:t>Containers</a:t>
            </a:r>
          </a:p>
          <a:p>
            <a:pPr algn="ctr"/>
            <a:r>
              <a:rPr lang="ar-EG" dirty="0" err="1"/>
              <a:t>بتحتوي</a:t>
            </a:r>
            <a:r>
              <a:rPr lang="ar-EG" dirty="0"/>
              <a:t> علي كل حاجة</a:t>
            </a:r>
          </a:p>
          <a:p>
            <a:pPr algn="ctr"/>
            <a:endParaRPr lang="en-US" dirty="0"/>
          </a:p>
        </p:txBody>
      </p:sp>
      <p:sp>
        <p:nvSpPr>
          <p:cNvPr id="7" name="Rectangle 6">
            <a:extLst>
              <a:ext uri="{FF2B5EF4-FFF2-40B4-BE49-F238E27FC236}">
                <a16:creationId xmlns:a16="http://schemas.microsoft.com/office/drawing/2014/main" id="{CAC6C8BF-8607-4685-66CC-B055787001FF}"/>
              </a:ext>
            </a:extLst>
          </p:cNvPr>
          <p:cNvSpPr/>
          <p:nvPr/>
        </p:nvSpPr>
        <p:spPr>
          <a:xfrm>
            <a:off x="4896466" y="1809304"/>
            <a:ext cx="2097951" cy="885906"/>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Rows</a:t>
            </a:r>
          </a:p>
          <a:p>
            <a:pPr algn="ctr"/>
            <a:r>
              <a:rPr lang="en-US" dirty="0"/>
              <a:t> </a:t>
            </a:r>
            <a:r>
              <a:rPr lang="ar-EG" dirty="0"/>
              <a:t>هي الصفوف الأفقية</a:t>
            </a:r>
            <a:endParaRPr lang="en-US" dirty="0"/>
          </a:p>
        </p:txBody>
      </p:sp>
      <p:sp>
        <p:nvSpPr>
          <p:cNvPr id="8" name="Rectangle 7">
            <a:extLst>
              <a:ext uri="{FF2B5EF4-FFF2-40B4-BE49-F238E27FC236}">
                <a16:creationId xmlns:a16="http://schemas.microsoft.com/office/drawing/2014/main" id="{0578BDCB-F012-A1E4-989C-64C785D0F3F5}"/>
              </a:ext>
            </a:extLst>
          </p:cNvPr>
          <p:cNvSpPr/>
          <p:nvPr/>
        </p:nvSpPr>
        <p:spPr>
          <a:xfrm>
            <a:off x="8436078" y="1809304"/>
            <a:ext cx="2097951" cy="885906"/>
          </a:xfrm>
          <a:prstGeom prst="rect">
            <a:avLst/>
          </a:prstGeom>
          <a:ln>
            <a:noFill/>
          </a:ln>
          <a:effectLst>
            <a:outerShdw blurRad="127000" dist="38100" dir="2700000" algn="ctr">
              <a:srgbClr val="000000">
                <a:alpha val="45000"/>
              </a:srgbClr>
            </a:outerShdw>
          </a:effectLst>
          <a:scene3d>
            <a:camera prst="perspectiveFront" fov="2700000">
              <a:rot lat="20376000" lon="1938000" rev="20112001"/>
            </a:camera>
            <a:lightRig rig="soft" dir="t">
              <a:rot lat="0" lon="0" rev="0"/>
            </a:lightRig>
          </a:scene3d>
          <a:sp3d prstMaterial="translucentPowder">
            <a:bevelT w="203200" h="50800" prst="softRound"/>
          </a:sp3d>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Columns </a:t>
            </a:r>
          </a:p>
          <a:p>
            <a:pPr algn="ctr"/>
            <a:r>
              <a:rPr lang="ar-EG" dirty="0"/>
              <a:t>بتقسم المحتوى</a:t>
            </a:r>
            <a:endParaRPr lang="en-US" dirty="0"/>
          </a:p>
        </p:txBody>
      </p:sp>
      <p:sp>
        <p:nvSpPr>
          <p:cNvPr id="15" name="TextBox 14">
            <a:extLst>
              <a:ext uri="{FF2B5EF4-FFF2-40B4-BE49-F238E27FC236}">
                <a16:creationId xmlns:a16="http://schemas.microsoft.com/office/drawing/2014/main" id="{1A9F2637-2C7A-A8AB-9947-B65F7200BEBF}"/>
              </a:ext>
            </a:extLst>
          </p:cNvPr>
          <p:cNvSpPr txBox="1"/>
          <p:nvPr/>
        </p:nvSpPr>
        <p:spPr>
          <a:xfrm>
            <a:off x="1694559" y="3429000"/>
            <a:ext cx="2097950" cy="707886"/>
          </a:xfrm>
          <a:prstGeom prst="rect">
            <a:avLst/>
          </a:prstGeom>
          <a:noFill/>
        </p:spPr>
        <p:txBody>
          <a:bodyPr wrap="square" rtlCol="0">
            <a:spAutoFit/>
          </a:bodyPr>
          <a:lstStyle/>
          <a:p>
            <a:pPr algn="ctr"/>
            <a:r>
              <a:rPr lang="en-US" sz="2000" dirty="0"/>
              <a:t>.</a:t>
            </a:r>
            <a:r>
              <a:rPr lang="en-US" sz="2000" dirty="0">
                <a:solidFill>
                  <a:schemeClr val="bg1"/>
                </a:solidFill>
              </a:rPr>
              <a:t>container.</a:t>
            </a:r>
          </a:p>
          <a:p>
            <a:pPr algn="ctr"/>
            <a:r>
              <a:rPr lang="ar-EG" sz="2000" dirty="0">
                <a:solidFill>
                  <a:schemeClr val="bg1"/>
                </a:solidFill>
              </a:rPr>
              <a:t>عرض ثابت للمحتوى</a:t>
            </a:r>
            <a:endParaRPr lang="en-US" sz="2000" dirty="0">
              <a:solidFill>
                <a:schemeClr val="bg1"/>
              </a:solidFill>
            </a:endParaRPr>
          </a:p>
        </p:txBody>
      </p:sp>
      <p:sp>
        <p:nvSpPr>
          <p:cNvPr id="19" name="TextBox 18">
            <a:extLst>
              <a:ext uri="{FF2B5EF4-FFF2-40B4-BE49-F238E27FC236}">
                <a16:creationId xmlns:a16="http://schemas.microsoft.com/office/drawing/2014/main" id="{2D9FA1AF-FF1D-CE03-8008-C6336DF78AF4}"/>
              </a:ext>
            </a:extLst>
          </p:cNvPr>
          <p:cNvSpPr txBox="1"/>
          <p:nvPr/>
        </p:nvSpPr>
        <p:spPr>
          <a:xfrm>
            <a:off x="1694559" y="4688719"/>
            <a:ext cx="2097950" cy="707886"/>
          </a:xfrm>
          <a:prstGeom prst="rect">
            <a:avLst/>
          </a:prstGeom>
          <a:noFill/>
        </p:spPr>
        <p:txBody>
          <a:bodyPr wrap="square" rtlCol="0">
            <a:spAutoFit/>
          </a:bodyPr>
          <a:lstStyle/>
          <a:p>
            <a:pPr algn="ctr"/>
            <a:r>
              <a:rPr lang="en-US" sz="2000" dirty="0">
                <a:solidFill>
                  <a:schemeClr val="bg1"/>
                </a:solidFill>
              </a:rPr>
              <a:t>container-fluid.</a:t>
            </a:r>
          </a:p>
          <a:p>
            <a:pPr algn="ctr"/>
            <a:r>
              <a:rPr lang="ar-EG" sz="2000" dirty="0">
                <a:solidFill>
                  <a:schemeClr val="bg1"/>
                </a:solidFill>
              </a:rPr>
              <a:t>عرض كامل للشاشة</a:t>
            </a:r>
            <a:endParaRPr lang="en-US" sz="2000" dirty="0">
              <a:solidFill>
                <a:schemeClr val="bg1"/>
              </a:solidFill>
            </a:endParaRPr>
          </a:p>
        </p:txBody>
      </p:sp>
      <p:sp>
        <p:nvSpPr>
          <p:cNvPr id="20" name="TextBox 19">
            <a:extLst>
              <a:ext uri="{FF2B5EF4-FFF2-40B4-BE49-F238E27FC236}">
                <a16:creationId xmlns:a16="http://schemas.microsoft.com/office/drawing/2014/main" id="{F5A2D9D0-F606-489C-DE2F-3973D2636656}"/>
              </a:ext>
            </a:extLst>
          </p:cNvPr>
          <p:cNvSpPr txBox="1"/>
          <p:nvPr/>
        </p:nvSpPr>
        <p:spPr>
          <a:xfrm>
            <a:off x="4896466" y="3350348"/>
            <a:ext cx="2097950" cy="646331"/>
          </a:xfrm>
          <a:prstGeom prst="rect">
            <a:avLst/>
          </a:prstGeom>
          <a:noFill/>
        </p:spPr>
        <p:txBody>
          <a:bodyPr wrap="square" rtlCol="0">
            <a:spAutoFit/>
          </a:bodyPr>
          <a:lstStyle/>
          <a:p>
            <a:pPr algn="ctr"/>
            <a:r>
              <a:rPr lang="ar-EG" dirty="0">
                <a:solidFill>
                  <a:schemeClr val="bg1"/>
                </a:solidFill>
              </a:rPr>
              <a:t>لازم </a:t>
            </a:r>
            <a:r>
              <a:rPr lang="ar-EG" dirty="0" err="1">
                <a:solidFill>
                  <a:schemeClr val="bg1"/>
                </a:solidFill>
              </a:rPr>
              <a:t>تيجي</a:t>
            </a:r>
            <a:r>
              <a:rPr lang="ar-EG" dirty="0">
                <a:solidFill>
                  <a:schemeClr val="bg1"/>
                </a:solidFill>
              </a:rPr>
              <a:t> بعد الـ </a:t>
            </a:r>
            <a:r>
              <a:rPr lang="en-US" dirty="0">
                <a:solidFill>
                  <a:schemeClr val="bg1"/>
                </a:solidFill>
              </a:rPr>
              <a:t>Container</a:t>
            </a:r>
          </a:p>
        </p:txBody>
      </p:sp>
      <p:sp>
        <p:nvSpPr>
          <p:cNvPr id="21" name="TextBox 20">
            <a:extLst>
              <a:ext uri="{FF2B5EF4-FFF2-40B4-BE49-F238E27FC236}">
                <a16:creationId xmlns:a16="http://schemas.microsoft.com/office/drawing/2014/main" id="{1ED3DAB0-0C62-C68F-BEE3-C95AC3E37302}"/>
              </a:ext>
            </a:extLst>
          </p:cNvPr>
          <p:cNvSpPr txBox="1"/>
          <p:nvPr/>
        </p:nvSpPr>
        <p:spPr>
          <a:xfrm>
            <a:off x="4896466" y="4650549"/>
            <a:ext cx="2097950" cy="923330"/>
          </a:xfrm>
          <a:prstGeom prst="rect">
            <a:avLst/>
          </a:prstGeom>
          <a:noFill/>
        </p:spPr>
        <p:txBody>
          <a:bodyPr wrap="square" rtlCol="0">
            <a:spAutoFit/>
          </a:bodyPr>
          <a:lstStyle/>
          <a:p>
            <a:pPr algn="ctr"/>
            <a:r>
              <a:rPr lang="ar-EG" dirty="0">
                <a:solidFill>
                  <a:schemeClr val="bg1"/>
                </a:solidFill>
              </a:rPr>
              <a:t>تقدر تستخدم </a:t>
            </a:r>
            <a:endParaRPr lang="en-US" dirty="0">
              <a:solidFill>
                <a:schemeClr val="bg1"/>
              </a:solidFill>
            </a:endParaRPr>
          </a:p>
          <a:p>
            <a:pPr algn="ctr" rtl="1"/>
            <a:r>
              <a:rPr lang="en-US" dirty="0">
                <a:solidFill>
                  <a:schemeClr val="bg1"/>
                </a:solidFill>
                <a:highlight>
                  <a:srgbClr val="FFFF00"/>
                </a:highlight>
              </a:rPr>
              <a:t> *-g</a:t>
            </a:r>
          </a:p>
          <a:p>
            <a:pPr algn="ctr"/>
            <a:r>
              <a:rPr lang="en-US" dirty="0">
                <a:solidFill>
                  <a:schemeClr val="bg1"/>
                </a:solidFill>
              </a:rPr>
              <a:t> </a:t>
            </a:r>
            <a:r>
              <a:rPr lang="ar-EG" dirty="0">
                <a:solidFill>
                  <a:schemeClr val="bg1"/>
                </a:solidFill>
              </a:rPr>
              <a:t>للمسافات بين الأعمدة</a:t>
            </a:r>
            <a:endParaRPr lang="en-US" dirty="0">
              <a:solidFill>
                <a:schemeClr val="bg1"/>
              </a:solidFill>
            </a:endParaRPr>
          </a:p>
        </p:txBody>
      </p:sp>
      <p:sp>
        <p:nvSpPr>
          <p:cNvPr id="22" name="TextBox 21">
            <a:extLst>
              <a:ext uri="{FF2B5EF4-FFF2-40B4-BE49-F238E27FC236}">
                <a16:creationId xmlns:a16="http://schemas.microsoft.com/office/drawing/2014/main" id="{C3BFB486-A369-CE4A-B8D2-C1F607667D6D}"/>
              </a:ext>
            </a:extLst>
          </p:cNvPr>
          <p:cNvSpPr txBox="1"/>
          <p:nvPr/>
        </p:nvSpPr>
        <p:spPr>
          <a:xfrm>
            <a:off x="8436078" y="3350349"/>
            <a:ext cx="2416109" cy="646331"/>
          </a:xfrm>
          <a:prstGeom prst="rect">
            <a:avLst/>
          </a:prstGeom>
          <a:noFill/>
        </p:spPr>
        <p:txBody>
          <a:bodyPr wrap="square" rtlCol="0">
            <a:spAutoFit/>
          </a:bodyPr>
          <a:lstStyle/>
          <a:p>
            <a:pPr algn="ctr"/>
            <a:r>
              <a:rPr lang="en-US" dirty="0">
                <a:solidFill>
                  <a:schemeClr val="bg1"/>
                </a:solidFill>
              </a:rPr>
              <a:t>Columns </a:t>
            </a:r>
          </a:p>
          <a:p>
            <a:pPr algn="ctr"/>
            <a:r>
              <a:rPr lang="ar-EG" dirty="0">
                <a:solidFill>
                  <a:schemeClr val="bg1"/>
                </a:solidFill>
              </a:rPr>
              <a:t>بتقسم المحتوى</a:t>
            </a:r>
            <a:r>
              <a:rPr lang="en-US" dirty="0">
                <a:solidFill>
                  <a:schemeClr val="bg1"/>
                </a:solidFill>
              </a:rPr>
              <a:t>.</a:t>
            </a:r>
          </a:p>
        </p:txBody>
      </p:sp>
      <p:sp>
        <p:nvSpPr>
          <p:cNvPr id="23" name="TextBox 22">
            <a:extLst>
              <a:ext uri="{FF2B5EF4-FFF2-40B4-BE49-F238E27FC236}">
                <a16:creationId xmlns:a16="http://schemas.microsoft.com/office/drawing/2014/main" id="{041B6CE9-C335-1D6F-5751-C4292006A127}"/>
              </a:ext>
            </a:extLst>
          </p:cNvPr>
          <p:cNvSpPr txBox="1"/>
          <p:nvPr/>
        </p:nvSpPr>
        <p:spPr>
          <a:xfrm>
            <a:off x="8546859" y="4365554"/>
            <a:ext cx="2097950" cy="646331"/>
          </a:xfrm>
          <a:prstGeom prst="rect">
            <a:avLst/>
          </a:prstGeom>
          <a:noFill/>
        </p:spPr>
        <p:txBody>
          <a:bodyPr wrap="square" rtlCol="0">
            <a:spAutoFit/>
          </a:bodyPr>
          <a:lstStyle/>
          <a:p>
            <a:pPr algn="ctr" rtl="1"/>
            <a:r>
              <a:rPr lang="en-US" dirty="0"/>
              <a:t>.</a:t>
            </a:r>
            <a:r>
              <a:rPr lang="ar-EG" dirty="0">
                <a:solidFill>
                  <a:schemeClr val="bg1"/>
                </a:solidFill>
              </a:rPr>
              <a:t> لازم الأرقام تجمع 12 مثلاً: </a:t>
            </a:r>
            <a:r>
              <a:rPr lang="en-US" dirty="0">
                <a:solidFill>
                  <a:schemeClr val="bg1"/>
                </a:solidFill>
              </a:rPr>
              <a:t>(col-4 + col-8).</a:t>
            </a:r>
          </a:p>
        </p:txBody>
      </p:sp>
      <p:sp>
        <p:nvSpPr>
          <p:cNvPr id="6" name="TextBox 5">
            <a:extLst>
              <a:ext uri="{FF2B5EF4-FFF2-40B4-BE49-F238E27FC236}">
                <a16:creationId xmlns:a16="http://schemas.microsoft.com/office/drawing/2014/main" id="{7D407639-B06B-6498-DEF1-0ECD21FBA254}"/>
              </a:ext>
            </a:extLst>
          </p:cNvPr>
          <p:cNvSpPr txBox="1"/>
          <p:nvPr/>
        </p:nvSpPr>
        <p:spPr>
          <a:xfrm>
            <a:off x="8546859" y="5380759"/>
            <a:ext cx="2097950" cy="923330"/>
          </a:xfrm>
          <a:prstGeom prst="rect">
            <a:avLst/>
          </a:prstGeom>
          <a:noFill/>
        </p:spPr>
        <p:txBody>
          <a:bodyPr wrap="square" rtlCol="0">
            <a:spAutoFit/>
          </a:bodyPr>
          <a:lstStyle/>
          <a:p>
            <a:pPr algn="ctr" rtl="1"/>
            <a:r>
              <a:rPr lang="ar-EG" dirty="0">
                <a:solidFill>
                  <a:schemeClr val="bg1"/>
                </a:solidFill>
              </a:rPr>
              <a:t>تستخدم </a:t>
            </a:r>
            <a:r>
              <a:rPr lang="en-US" dirty="0">
                <a:solidFill>
                  <a:schemeClr val="bg1"/>
                </a:solidFill>
              </a:rPr>
              <a:t>Breakpoints </a:t>
            </a:r>
            <a:r>
              <a:rPr lang="ar-EG" dirty="0">
                <a:solidFill>
                  <a:schemeClr val="bg1"/>
                </a:solidFill>
              </a:rPr>
              <a:t>للتحكم في العرض حسب حجم الشاشة</a:t>
            </a:r>
            <a:endParaRPr lang="en-US" dirty="0">
              <a:solidFill>
                <a:schemeClr val="bg1"/>
              </a:solidFill>
            </a:endParaRPr>
          </a:p>
        </p:txBody>
      </p:sp>
      <p:sp>
        <p:nvSpPr>
          <p:cNvPr id="9" name="Arrow: Curved Right 8">
            <a:extLst>
              <a:ext uri="{FF2B5EF4-FFF2-40B4-BE49-F238E27FC236}">
                <a16:creationId xmlns:a16="http://schemas.microsoft.com/office/drawing/2014/main" id="{6E238FA6-5534-4C4B-9315-EC7BFDA36E5B}"/>
              </a:ext>
            </a:extLst>
          </p:cNvPr>
          <p:cNvSpPr/>
          <p:nvPr/>
        </p:nvSpPr>
        <p:spPr>
          <a:xfrm>
            <a:off x="1012723" y="2526890"/>
            <a:ext cx="412954" cy="1106739"/>
          </a:xfrm>
          <a:prstGeom prst="curv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0" name="Arrow: Curved Right 9">
            <a:extLst>
              <a:ext uri="{FF2B5EF4-FFF2-40B4-BE49-F238E27FC236}">
                <a16:creationId xmlns:a16="http://schemas.microsoft.com/office/drawing/2014/main" id="{51DAB9D0-FE90-B77A-173A-76589534D056}"/>
              </a:ext>
            </a:extLst>
          </p:cNvPr>
          <p:cNvSpPr/>
          <p:nvPr/>
        </p:nvSpPr>
        <p:spPr>
          <a:xfrm>
            <a:off x="1012723" y="4005475"/>
            <a:ext cx="412954" cy="1106739"/>
          </a:xfrm>
          <a:prstGeom prst="curved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4" name="Arrow: Curved Left 23">
            <a:extLst>
              <a:ext uri="{FF2B5EF4-FFF2-40B4-BE49-F238E27FC236}">
                <a16:creationId xmlns:a16="http://schemas.microsoft.com/office/drawing/2014/main" id="{AECE16CC-165E-FB5A-8FDD-A4C5F9285529}"/>
              </a:ext>
            </a:extLst>
          </p:cNvPr>
          <p:cNvSpPr/>
          <p:nvPr/>
        </p:nvSpPr>
        <p:spPr>
          <a:xfrm>
            <a:off x="10768597" y="5011885"/>
            <a:ext cx="292693" cy="923331"/>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5" name="Arrow: Curved Left 24">
            <a:extLst>
              <a:ext uri="{FF2B5EF4-FFF2-40B4-BE49-F238E27FC236}">
                <a16:creationId xmlns:a16="http://schemas.microsoft.com/office/drawing/2014/main" id="{65E13DD9-833D-9F04-0F81-2C3447F13EDE}"/>
              </a:ext>
            </a:extLst>
          </p:cNvPr>
          <p:cNvSpPr/>
          <p:nvPr/>
        </p:nvSpPr>
        <p:spPr>
          <a:xfrm>
            <a:off x="10768597" y="2627962"/>
            <a:ext cx="292693" cy="923331"/>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6" name="Arrow: Curved Left 25">
            <a:extLst>
              <a:ext uri="{FF2B5EF4-FFF2-40B4-BE49-F238E27FC236}">
                <a16:creationId xmlns:a16="http://schemas.microsoft.com/office/drawing/2014/main" id="{09F967C8-C6A5-AA44-1466-09FA706129F4}"/>
              </a:ext>
            </a:extLst>
          </p:cNvPr>
          <p:cNvSpPr/>
          <p:nvPr/>
        </p:nvSpPr>
        <p:spPr>
          <a:xfrm>
            <a:off x="10767344" y="3819923"/>
            <a:ext cx="292693" cy="923331"/>
          </a:xfrm>
          <a:prstGeom prst="curvedLef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27" name="Arrow: Up-Down 26">
            <a:extLst>
              <a:ext uri="{FF2B5EF4-FFF2-40B4-BE49-F238E27FC236}">
                <a16:creationId xmlns:a16="http://schemas.microsoft.com/office/drawing/2014/main" id="{5521B781-7957-6B59-ACD4-E9DABC847FB3}"/>
              </a:ext>
            </a:extLst>
          </p:cNvPr>
          <p:cNvSpPr/>
          <p:nvPr/>
        </p:nvSpPr>
        <p:spPr>
          <a:xfrm>
            <a:off x="5848839" y="2756618"/>
            <a:ext cx="193203" cy="597019"/>
          </a:xfrm>
          <a:prstGeom prst="up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8" name="Arrow: Up-Down 27">
            <a:extLst>
              <a:ext uri="{FF2B5EF4-FFF2-40B4-BE49-F238E27FC236}">
                <a16:creationId xmlns:a16="http://schemas.microsoft.com/office/drawing/2014/main" id="{BC1C739C-D904-29A6-18C8-BFC924DCE0F0}"/>
              </a:ext>
            </a:extLst>
          </p:cNvPr>
          <p:cNvSpPr/>
          <p:nvPr/>
        </p:nvSpPr>
        <p:spPr>
          <a:xfrm>
            <a:off x="5848839" y="4053530"/>
            <a:ext cx="193203" cy="597019"/>
          </a:xfrm>
          <a:prstGeom prst="upDown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48542278"/>
      </p:ext>
    </p:extLst>
  </p:cSld>
  <p:clrMapOvr>
    <a:masterClrMapping/>
  </p:clrMapOvr>
  <p:transition spd="med">
    <p:pull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A7B9C40-E991-6295-415D-EACE542D1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a:t>
            </a:r>
            <a:r>
              <a:rPr lang="ar-EG"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7</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 </a:t>
            </a:r>
            <a:r>
              <a:rPr lang="en-US" sz="2800" dirty="0"/>
              <a:t>Example 1: Basic 2-Column Layout</a:t>
            </a:r>
          </a:p>
        </p:txBody>
      </p:sp>
      <p:pic>
        <p:nvPicPr>
          <p:cNvPr id="5" name="Picture 4">
            <a:extLst>
              <a:ext uri="{FF2B5EF4-FFF2-40B4-BE49-F238E27FC236}">
                <a16:creationId xmlns:a16="http://schemas.microsoft.com/office/drawing/2014/main" id="{F672BDFC-4FF6-3E22-D785-645E51F44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14" name="Rectangle: Rounded Corners 13">
            <a:extLst>
              <a:ext uri="{FF2B5EF4-FFF2-40B4-BE49-F238E27FC236}">
                <a16:creationId xmlns:a16="http://schemas.microsoft.com/office/drawing/2014/main" id="{3DC2CE27-9982-DB90-BCC1-8FD7EF36C979}"/>
              </a:ext>
            </a:extLst>
          </p:cNvPr>
          <p:cNvSpPr/>
          <p:nvPr/>
        </p:nvSpPr>
        <p:spPr>
          <a:xfrm>
            <a:off x="2231923" y="5148509"/>
            <a:ext cx="8006924" cy="77051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ar-EG" sz="2400" b="1" dirty="0"/>
              <a:t>الناتج:</a:t>
            </a:r>
            <a:br>
              <a:rPr lang="ar-EG" sz="2400" dirty="0"/>
            </a:br>
            <a:r>
              <a:rPr lang="ar-EG" sz="2400" dirty="0"/>
              <a:t>نصف الشاشة أزرق والنصف </a:t>
            </a:r>
            <a:r>
              <a:rPr lang="ar-EG" sz="2400" dirty="0" err="1"/>
              <a:t>التاني</a:t>
            </a:r>
            <a:r>
              <a:rPr lang="ar-EG" sz="2400" dirty="0"/>
              <a:t> أخضر على الشاشات المتوسطة وأكبر</a:t>
            </a:r>
            <a:endParaRPr lang="en-US" sz="2400" dirty="0">
              <a:solidFill>
                <a:schemeClr val="tx1"/>
              </a:solidFill>
              <a:effectLst>
                <a:outerShdw blurRad="38100" dist="38100" dir="2700000" algn="tl">
                  <a:srgbClr val="000000">
                    <a:alpha val="43137"/>
                  </a:srgbClr>
                </a:outerShdw>
              </a:effectLst>
              <a:cs typeface="+mj-cs"/>
            </a:endParaRPr>
          </a:p>
        </p:txBody>
      </p:sp>
      <p:sp>
        <p:nvSpPr>
          <p:cNvPr id="7" name="Rectangle: Diagonal Corners Rounded 6">
            <a:extLst>
              <a:ext uri="{FF2B5EF4-FFF2-40B4-BE49-F238E27FC236}">
                <a16:creationId xmlns:a16="http://schemas.microsoft.com/office/drawing/2014/main" id="{2A062D30-EBF1-6455-EB44-101666C73E8E}"/>
              </a:ext>
            </a:extLst>
          </p:cNvPr>
          <p:cNvSpPr/>
          <p:nvPr/>
        </p:nvSpPr>
        <p:spPr>
          <a:xfrm>
            <a:off x="1725677" y="2016731"/>
            <a:ext cx="8845826" cy="2574753"/>
          </a:xfrm>
          <a:prstGeom prst="round2Diag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R="0" lvl="0" indent="0" algn="r" rtl="1" fontAlgn="base">
              <a:lnSpc>
                <a:spcPct val="100000"/>
              </a:lnSpc>
              <a:spcBef>
                <a:spcPct val="0"/>
              </a:spcBef>
              <a:spcAft>
                <a:spcPct val="0"/>
              </a:spcAft>
              <a:buClrTx/>
              <a:buSzTx/>
              <a:buFontTx/>
              <a:buNone/>
              <a:tabLst/>
            </a:pPr>
            <a:endParaRPr lang="en-US" altLang="en-US" sz="2400" dirty="0">
              <a:solidFill>
                <a:schemeClr val="tx1"/>
              </a:solidFill>
              <a:effectLst>
                <a:outerShdw blurRad="38100" dist="38100" dir="2700000" algn="tl">
                  <a:srgbClr val="000000">
                    <a:alpha val="43137"/>
                  </a:srgbClr>
                </a:outerShdw>
              </a:effectLst>
              <a:latin typeface="quote-cjk-patch"/>
              <a:cs typeface="+mj-cs"/>
            </a:endParaRPr>
          </a:p>
        </p:txBody>
      </p:sp>
      <p:pic>
        <p:nvPicPr>
          <p:cNvPr id="9" name="Picture 8" descr="A computer screen with green text&#10;&#10;AI-generated content may be incorrect.">
            <a:extLst>
              <a:ext uri="{FF2B5EF4-FFF2-40B4-BE49-F238E27FC236}">
                <a16:creationId xmlns:a16="http://schemas.microsoft.com/office/drawing/2014/main" id="{E4915D4B-F47E-2D9C-0A95-5EC49B04B3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5578" y="2243041"/>
            <a:ext cx="7406023" cy="21221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76397184"/>
      </p:ext>
    </p:extLst>
  </p:cSld>
  <p:clrMapOvr>
    <a:masterClrMapping/>
  </p:clrMapOvr>
  <p:transition spd="med">
    <p:pull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A7B9C40-E991-6295-415D-EACE542D1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a:t>
            </a:r>
            <a:r>
              <a:rPr lang="ar-EG"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7</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 </a:t>
            </a:r>
            <a:r>
              <a:rPr lang="en-US" sz="2800" dirty="0"/>
              <a:t>Example 2: Responsive Columns</a:t>
            </a:r>
          </a:p>
        </p:txBody>
      </p:sp>
      <p:pic>
        <p:nvPicPr>
          <p:cNvPr id="5" name="Picture 4">
            <a:extLst>
              <a:ext uri="{FF2B5EF4-FFF2-40B4-BE49-F238E27FC236}">
                <a16:creationId xmlns:a16="http://schemas.microsoft.com/office/drawing/2014/main" id="{F672BDFC-4FF6-3E22-D785-645E51F44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8" name="Rectangle: Diagonal Corners Rounded 7">
            <a:extLst>
              <a:ext uri="{FF2B5EF4-FFF2-40B4-BE49-F238E27FC236}">
                <a16:creationId xmlns:a16="http://schemas.microsoft.com/office/drawing/2014/main" id="{EF934F21-5AF6-6034-2FFB-54F95FA5FADB}"/>
              </a:ext>
            </a:extLst>
          </p:cNvPr>
          <p:cNvSpPr/>
          <p:nvPr/>
        </p:nvSpPr>
        <p:spPr>
          <a:xfrm>
            <a:off x="1627737" y="1840083"/>
            <a:ext cx="8845826" cy="2574753"/>
          </a:xfrm>
          <a:prstGeom prst="round2Diag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R="0" lvl="0" indent="0" algn="r" rtl="1" fontAlgn="base">
              <a:lnSpc>
                <a:spcPct val="100000"/>
              </a:lnSpc>
              <a:spcBef>
                <a:spcPct val="0"/>
              </a:spcBef>
              <a:spcAft>
                <a:spcPct val="0"/>
              </a:spcAft>
              <a:buClrTx/>
              <a:buSzTx/>
              <a:buFontTx/>
              <a:buNone/>
              <a:tabLst/>
            </a:pPr>
            <a:endParaRPr lang="en-US" altLang="en-US" sz="2400" dirty="0">
              <a:solidFill>
                <a:schemeClr val="tx1"/>
              </a:solidFill>
              <a:effectLst>
                <a:outerShdw blurRad="38100" dist="38100" dir="2700000" algn="tl">
                  <a:srgbClr val="000000">
                    <a:alpha val="43137"/>
                  </a:srgbClr>
                </a:outerShdw>
              </a:effectLst>
              <a:latin typeface="quote-cjk-patch"/>
              <a:cs typeface="+mj-cs"/>
            </a:endParaRPr>
          </a:p>
        </p:txBody>
      </p:sp>
      <p:sp>
        <p:nvSpPr>
          <p:cNvPr id="10" name="Rectangle: Rounded Corners 9">
            <a:extLst>
              <a:ext uri="{FF2B5EF4-FFF2-40B4-BE49-F238E27FC236}">
                <a16:creationId xmlns:a16="http://schemas.microsoft.com/office/drawing/2014/main" id="{53A27F0C-FEFA-B62E-277E-3DE300BB07F1}"/>
              </a:ext>
            </a:extLst>
          </p:cNvPr>
          <p:cNvSpPr/>
          <p:nvPr/>
        </p:nvSpPr>
        <p:spPr>
          <a:xfrm>
            <a:off x="2097390" y="4971528"/>
            <a:ext cx="8141457" cy="976988"/>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ar-EG" sz="2000" b="1" dirty="0"/>
              <a:t>الناتج:</a:t>
            </a:r>
            <a:endParaRPr lang="ar-EG" sz="2000" dirty="0"/>
          </a:p>
          <a:p>
            <a:pPr algn="ctr"/>
            <a:r>
              <a:rPr lang="ar-EG" sz="2000" dirty="0"/>
              <a:t>على الموبايل: العناصر </a:t>
            </a:r>
            <a:r>
              <a:rPr lang="ar-EG" sz="2000" dirty="0" err="1"/>
              <a:t>بتترتب</a:t>
            </a:r>
            <a:r>
              <a:rPr lang="ar-EG" sz="2000" dirty="0"/>
              <a:t> تحت بعض</a:t>
            </a:r>
          </a:p>
          <a:p>
            <a:pPr algn="ctr"/>
            <a:r>
              <a:rPr lang="ar-EG" sz="2000" dirty="0"/>
              <a:t>على الشاشات الأكبر: أول جزء </a:t>
            </a:r>
            <a:r>
              <a:rPr lang="ar-EG" sz="2000" dirty="0" err="1"/>
              <a:t>بياخد</a:t>
            </a:r>
            <a:r>
              <a:rPr lang="ar-EG" sz="2000" dirty="0"/>
              <a:t> تلت الصفحة، </a:t>
            </a:r>
            <a:r>
              <a:rPr lang="ar-EG" sz="2000" dirty="0" err="1"/>
              <a:t>التاني</a:t>
            </a:r>
            <a:r>
              <a:rPr lang="ar-EG" sz="2000" dirty="0"/>
              <a:t> </a:t>
            </a:r>
            <a:r>
              <a:rPr lang="ar-EG" sz="2000" dirty="0" err="1"/>
              <a:t>بياخد</a:t>
            </a:r>
            <a:r>
              <a:rPr lang="ar-EG" sz="2000" dirty="0"/>
              <a:t> التلتين</a:t>
            </a:r>
          </a:p>
        </p:txBody>
      </p:sp>
      <p:pic>
        <p:nvPicPr>
          <p:cNvPr id="13" name="Picture 12" descr="A computer screen with green text&#10;&#10;AI-generated content may be incorrect.">
            <a:extLst>
              <a:ext uri="{FF2B5EF4-FFF2-40B4-BE49-F238E27FC236}">
                <a16:creationId xmlns:a16="http://schemas.microsoft.com/office/drawing/2014/main" id="{850F1C6C-FA4C-8DB2-1D7F-2E8B73D6EC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8690" y="2214329"/>
            <a:ext cx="7687310" cy="19243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78286210"/>
      </p:ext>
    </p:extLst>
  </p:cSld>
  <p:clrMapOvr>
    <a:masterClrMapping/>
  </p:clrMapOvr>
  <p:transition spd="med">
    <p:pull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16" name="Rectangle: Diagonal Corners Rounded 15">
            <a:extLst>
              <a:ext uri="{FF2B5EF4-FFF2-40B4-BE49-F238E27FC236}">
                <a16:creationId xmlns:a16="http://schemas.microsoft.com/office/drawing/2014/main" id="{A1690B89-8111-9F6E-BEEB-A3C9E91959F1}"/>
              </a:ext>
            </a:extLst>
          </p:cNvPr>
          <p:cNvSpPr/>
          <p:nvPr/>
        </p:nvSpPr>
        <p:spPr>
          <a:xfrm>
            <a:off x="2689860" y="2758440"/>
            <a:ext cx="6591300" cy="2110740"/>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9A7B9C40-E991-6295-415D-EACE542D1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7: </a:t>
            </a:r>
            <a:r>
              <a:rPr lang="ar-EG" sz="2800" dirty="0">
                <a:solidFill>
                  <a:schemeClr val="tx1"/>
                </a:solidFill>
                <a:effectLst>
                  <a:outerShdw blurRad="38100" dist="38100" dir="2700000" algn="tl">
                    <a:srgbClr val="000000">
                      <a:alpha val="43137"/>
                    </a:srgbClr>
                  </a:outerShdw>
                </a:effectLst>
                <a:latin typeface="quote-cjk-patch"/>
              </a:rPr>
              <a:t>🧠</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Task</a:t>
            </a:r>
          </a:p>
        </p:txBody>
      </p:sp>
      <p:pic>
        <p:nvPicPr>
          <p:cNvPr id="5" name="Picture 4">
            <a:extLst>
              <a:ext uri="{FF2B5EF4-FFF2-40B4-BE49-F238E27FC236}">
                <a16:creationId xmlns:a16="http://schemas.microsoft.com/office/drawing/2014/main" id="{F672BDFC-4FF6-3E22-D785-645E51F44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14" name="Rectangle: Rounded Corners 13">
            <a:extLst>
              <a:ext uri="{FF2B5EF4-FFF2-40B4-BE49-F238E27FC236}">
                <a16:creationId xmlns:a16="http://schemas.microsoft.com/office/drawing/2014/main" id="{3DC2CE27-9982-DB90-BCC1-8FD7EF36C979}"/>
              </a:ext>
            </a:extLst>
          </p:cNvPr>
          <p:cNvSpPr/>
          <p:nvPr/>
        </p:nvSpPr>
        <p:spPr>
          <a:xfrm>
            <a:off x="1657970" y="1563660"/>
            <a:ext cx="8876059" cy="88616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ar-EG" dirty="0"/>
              <a:t>اكتب كود يعمل شبكة فيها:</a:t>
            </a:r>
            <a:br>
              <a:rPr lang="ar-EG" dirty="0"/>
            </a:br>
            <a:r>
              <a:rPr lang="en-US" dirty="0"/>
              <a:t>3 ✅</a:t>
            </a:r>
            <a:r>
              <a:rPr lang="ar-EG" dirty="0"/>
              <a:t> أعمدة متساوية على الشاشات الكبيرة</a:t>
            </a:r>
            <a:r>
              <a:rPr lang="en-US" dirty="0"/>
              <a:t> ✅                                            </a:t>
            </a:r>
            <a:r>
              <a:rPr lang="ar-EG" dirty="0"/>
              <a:t>عمودين على الشاشات المتوسطة</a:t>
            </a:r>
            <a:br>
              <a:rPr lang="ar-EG" dirty="0"/>
            </a:br>
            <a:r>
              <a:rPr lang="en-US" dirty="0"/>
              <a:t>✅ </a:t>
            </a:r>
            <a:r>
              <a:rPr lang="ar-EG" dirty="0"/>
              <a:t>عمود واحد على الشاشات الصغيرة</a:t>
            </a:r>
          </a:p>
        </p:txBody>
      </p:sp>
      <p:sp>
        <p:nvSpPr>
          <p:cNvPr id="9" name="Rectangle: Rounded Corners 8">
            <a:extLst>
              <a:ext uri="{FF2B5EF4-FFF2-40B4-BE49-F238E27FC236}">
                <a16:creationId xmlns:a16="http://schemas.microsoft.com/office/drawing/2014/main" id="{C3C93F14-C5D0-D8F3-0B31-3253234F31D1}"/>
              </a:ext>
            </a:extLst>
          </p:cNvPr>
          <p:cNvSpPr/>
          <p:nvPr/>
        </p:nvSpPr>
        <p:spPr>
          <a:xfrm>
            <a:off x="1657970" y="5154670"/>
            <a:ext cx="8876059" cy="64142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rtl="1"/>
            <a:r>
              <a:rPr lang="ar-EG" dirty="0"/>
              <a:t>الناتج:</a:t>
            </a:r>
          </a:p>
          <a:p>
            <a:pPr algn="ctr" rtl="1"/>
            <a:r>
              <a:rPr lang="ar-EG" sz="1600" dirty="0"/>
              <a:t>شاشة صغيرة: عمود واحد تحت بعض       شاشة متوسطة: عمودين في كل صف     شاشة كبيرة: 3 أعمدة في صف واحد</a:t>
            </a:r>
            <a:endParaRPr lang="en-US" sz="1600" dirty="0"/>
          </a:p>
        </p:txBody>
      </p:sp>
      <p:sp>
        <p:nvSpPr>
          <p:cNvPr id="11" name="Cloud 10">
            <a:extLst>
              <a:ext uri="{FF2B5EF4-FFF2-40B4-BE49-F238E27FC236}">
                <a16:creationId xmlns:a16="http://schemas.microsoft.com/office/drawing/2014/main" id="{03BA1E59-0878-0AC9-74DF-DBA84780B81C}"/>
              </a:ext>
            </a:extLst>
          </p:cNvPr>
          <p:cNvSpPr/>
          <p:nvPr/>
        </p:nvSpPr>
        <p:spPr>
          <a:xfrm>
            <a:off x="695138" y="3044848"/>
            <a:ext cx="1537522" cy="1051560"/>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Solution</a:t>
            </a:r>
          </a:p>
        </p:txBody>
      </p:sp>
      <p:pic>
        <p:nvPicPr>
          <p:cNvPr id="19" name="Picture 18" descr="A computer screen with green text&#10;&#10;AI-generated content may be incorrect.">
            <a:extLst>
              <a:ext uri="{FF2B5EF4-FFF2-40B4-BE49-F238E27FC236}">
                <a16:creationId xmlns:a16="http://schemas.microsoft.com/office/drawing/2014/main" id="{203001C8-DD12-83C0-B0BB-F6CB09CE65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50870" y="2895600"/>
            <a:ext cx="5669280" cy="18364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71230147"/>
      </p:ext>
    </p:extLst>
  </p:cSld>
  <p:clrMapOvr>
    <a:masterClrMapping/>
  </p:clrMapOvr>
  <p:transition spd="med">
    <p:pull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5647C-8FE8-8A99-2F9E-CF86C5F8AE5D}"/>
            </a:ext>
          </a:extLst>
        </p:cNvPr>
        <p:cNvGrpSpPr/>
        <p:nvPr/>
      </p:nvGrpSpPr>
      <p:grpSpPr>
        <a:xfrm>
          <a:off x="0" y="0"/>
          <a:ext cx="0" cy="0"/>
          <a:chOff x="0" y="0"/>
          <a:chExt cx="0" cy="0"/>
        </a:xfrm>
      </p:grpSpPr>
      <p:sp>
        <p:nvSpPr>
          <p:cNvPr id="8" name="Rectangle: Diagonal Corners Rounded 7">
            <a:extLst>
              <a:ext uri="{FF2B5EF4-FFF2-40B4-BE49-F238E27FC236}">
                <a16:creationId xmlns:a16="http://schemas.microsoft.com/office/drawing/2014/main" id="{137E6117-654A-DE8E-6054-FEB0FA053974}"/>
              </a:ext>
            </a:extLst>
          </p:cNvPr>
          <p:cNvSpPr/>
          <p:nvPr/>
        </p:nvSpPr>
        <p:spPr>
          <a:xfrm>
            <a:off x="2194559" y="2968329"/>
            <a:ext cx="7947659" cy="2396151"/>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9A7B9C40-E991-6295-415D-EACE542D1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44809" y="553911"/>
            <a:ext cx="1106739" cy="1106739"/>
          </a:xfrm>
          <a:prstGeom prst="rect">
            <a:avLst/>
          </a:prstGeom>
        </p:spPr>
      </p:pic>
      <p:sp>
        <p:nvSpPr>
          <p:cNvPr id="4" name="Rectangle 3">
            <a:extLst>
              <a:ext uri="{FF2B5EF4-FFF2-40B4-BE49-F238E27FC236}">
                <a16:creationId xmlns:a16="http://schemas.microsoft.com/office/drawing/2014/main" id="{AE184918-B069-F869-B1BA-7E7A664B23EE}"/>
              </a:ext>
            </a:extLst>
          </p:cNvPr>
          <p:cNvSpPr/>
          <p:nvPr/>
        </p:nvSpPr>
        <p:spPr>
          <a:xfrm>
            <a:off x="1657970" y="754856"/>
            <a:ext cx="8876059" cy="704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spcBef>
                <a:spcPts val="1029"/>
              </a:spcBef>
              <a:spcAft>
                <a:spcPts val="1029"/>
              </a:spcAft>
            </a:pP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Day </a:t>
            </a:r>
            <a:r>
              <a:rPr lang="ar-EG"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7</a:t>
            </a:r>
            <a:r>
              <a:rPr lang="en-US" sz="2800" dirty="0">
                <a:ln w="0">
                  <a:solidFill>
                    <a:schemeClr val="bg2"/>
                  </a:solidFill>
                </a:ln>
                <a:solidFill>
                  <a:schemeClr val="tx1"/>
                </a:solidFill>
                <a:effectLst>
                  <a:outerShdw blurRad="38100" dist="19050" dir="2700000" algn="tl" rotWithShape="0">
                    <a:schemeClr val="dk1">
                      <a:alpha val="40000"/>
                    </a:schemeClr>
                  </a:outerShdw>
                </a:effectLst>
                <a:latin typeface="quote-cjk-patch"/>
              </a:rPr>
              <a:t>:  Cards (Perfect for Products)</a:t>
            </a:r>
          </a:p>
        </p:txBody>
      </p:sp>
      <p:pic>
        <p:nvPicPr>
          <p:cNvPr id="5" name="Picture 4">
            <a:extLst>
              <a:ext uri="{FF2B5EF4-FFF2-40B4-BE49-F238E27FC236}">
                <a16:creationId xmlns:a16="http://schemas.microsoft.com/office/drawing/2014/main" id="{F672BDFC-4FF6-3E22-D785-645E51F44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38" y="553910"/>
            <a:ext cx="1106739" cy="1106739"/>
          </a:xfrm>
          <a:prstGeom prst="rect">
            <a:avLst/>
          </a:prstGeom>
        </p:spPr>
      </p:pic>
      <p:sp>
        <p:nvSpPr>
          <p:cNvPr id="14" name="Rectangle: Rounded Corners 13">
            <a:extLst>
              <a:ext uri="{FF2B5EF4-FFF2-40B4-BE49-F238E27FC236}">
                <a16:creationId xmlns:a16="http://schemas.microsoft.com/office/drawing/2014/main" id="{3DC2CE27-9982-DB90-BCC1-8FD7EF36C979}"/>
              </a:ext>
            </a:extLst>
          </p:cNvPr>
          <p:cNvSpPr/>
          <p:nvPr/>
        </p:nvSpPr>
        <p:spPr>
          <a:xfrm>
            <a:off x="1657970" y="1660648"/>
            <a:ext cx="8876059" cy="1106739"/>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ar-EG" sz="2000" b="0" i="0" dirty="0">
                <a:solidFill>
                  <a:schemeClr val="tx1"/>
                </a:solidFill>
                <a:effectLst>
                  <a:outerShdw blurRad="38100" dist="38100" dir="2700000" algn="tl">
                    <a:srgbClr val="000000">
                      <a:alpha val="43137"/>
                    </a:srgbClr>
                  </a:outerShdw>
                </a:effectLst>
                <a:latin typeface="quote-cjk-patch"/>
                <a:cs typeface="+mj-cs"/>
              </a:rPr>
              <a:t> الـ </a:t>
            </a:r>
            <a:r>
              <a:rPr lang="en-US" sz="2000" b="0" i="0" dirty="0">
                <a:solidFill>
                  <a:schemeClr val="tx1"/>
                </a:solidFill>
                <a:effectLst>
                  <a:outerShdw blurRad="38100" dist="38100" dir="2700000" algn="tl">
                    <a:srgbClr val="000000">
                      <a:alpha val="43137"/>
                    </a:srgbClr>
                  </a:outerShdw>
                </a:effectLst>
                <a:latin typeface="quote-cjk-patch"/>
                <a:cs typeface="+mj-cs"/>
              </a:rPr>
              <a:t>Cards </a:t>
            </a:r>
            <a:r>
              <a:rPr lang="ar-EG" sz="2000" b="0" i="0" dirty="0">
                <a:solidFill>
                  <a:schemeClr val="tx1"/>
                </a:solidFill>
                <a:effectLst>
                  <a:outerShdw blurRad="38100" dist="38100" dir="2700000" algn="tl">
                    <a:srgbClr val="000000">
                      <a:alpha val="43137"/>
                    </a:srgbClr>
                  </a:outerShdw>
                </a:effectLst>
                <a:latin typeface="quote-cjk-patch"/>
                <a:cs typeface="+mj-cs"/>
              </a:rPr>
              <a:t>في </a:t>
            </a:r>
            <a:r>
              <a:rPr lang="en-US" sz="2000" b="0" i="0" dirty="0">
                <a:solidFill>
                  <a:schemeClr val="tx1"/>
                </a:solidFill>
                <a:effectLst>
                  <a:outerShdw blurRad="38100" dist="38100" dir="2700000" algn="tl">
                    <a:srgbClr val="000000">
                      <a:alpha val="43137"/>
                    </a:srgbClr>
                  </a:outerShdw>
                </a:effectLst>
                <a:latin typeface="quote-cjk-patch"/>
                <a:cs typeface="+mj-cs"/>
              </a:rPr>
              <a:t>Bootstrap </a:t>
            </a:r>
            <a:r>
              <a:rPr lang="ar-EG" sz="2000" b="0" i="0" dirty="0">
                <a:solidFill>
                  <a:schemeClr val="tx1"/>
                </a:solidFill>
                <a:effectLst>
                  <a:outerShdw blurRad="38100" dist="38100" dir="2700000" algn="tl">
                    <a:srgbClr val="000000">
                      <a:alpha val="43137"/>
                    </a:srgbClr>
                  </a:outerShdw>
                </a:effectLst>
                <a:latin typeface="quote-cjk-patch"/>
                <a:cs typeface="+mj-cs"/>
              </a:rPr>
              <a:t>تساعدك بعرض المنتجات أو المعلومات في صناديق منسقة وجاهزة. </a:t>
            </a:r>
          </a:p>
          <a:p>
            <a:pPr algn="ctr"/>
            <a:r>
              <a:rPr lang="ar-EG" sz="2000" b="0" i="0" dirty="0">
                <a:solidFill>
                  <a:schemeClr val="tx1"/>
                </a:solidFill>
                <a:effectLst>
                  <a:outerShdw blurRad="38100" dist="38100" dir="2700000" algn="tl">
                    <a:srgbClr val="000000">
                      <a:alpha val="43137"/>
                    </a:srgbClr>
                  </a:outerShdw>
                </a:effectLst>
                <a:latin typeface="quote-cjk-patch"/>
                <a:cs typeface="+mj-cs"/>
              </a:rPr>
              <a:t>تمكنك من وضع صورة بها، عنوان، وصف، </a:t>
            </a:r>
            <a:r>
              <a:rPr lang="ar-EG" sz="2000" b="0" i="0" dirty="0" err="1">
                <a:solidFill>
                  <a:schemeClr val="tx1"/>
                </a:solidFill>
                <a:effectLst>
                  <a:outerShdw blurRad="38100" dist="38100" dir="2700000" algn="tl">
                    <a:srgbClr val="000000">
                      <a:alpha val="43137"/>
                    </a:srgbClr>
                  </a:outerShdw>
                </a:effectLst>
                <a:latin typeface="quote-cjk-patch"/>
                <a:cs typeface="+mj-cs"/>
              </a:rPr>
              <a:t>وزرار</a:t>
            </a:r>
            <a:r>
              <a:rPr lang="ar-EG" sz="2000" b="0" i="0" dirty="0">
                <a:solidFill>
                  <a:schemeClr val="tx1"/>
                </a:solidFill>
                <a:effectLst>
                  <a:outerShdw blurRad="38100" dist="38100" dir="2700000" algn="tl">
                    <a:srgbClr val="000000">
                      <a:alpha val="43137"/>
                    </a:srgbClr>
                  </a:outerShdw>
                </a:effectLst>
                <a:latin typeface="quote-cjk-patch"/>
                <a:cs typeface="+mj-cs"/>
              </a:rPr>
              <a:t> بسهولة.</a:t>
            </a:r>
            <a:endParaRPr lang="en-US" sz="2000" dirty="0">
              <a:solidFill>
                <a:schemeClr val="tx1"/>
              </a:solidFill>
              <a:effectLst>
                <a:outerShdw blurRad="38100" dist="38100" dir="2700000" algn="tl">
                  <a:srgbClr val="000000">
                    <a:alpha val="43137"/>
                  </a:srgbClr>
                </a:outerShdw>
              </a:effectLst>
              <a:cs typeface="+mj-cs"/>
            </a:endParaRPr>
          </a:p>
        </p:txBody>
      </p:sp>
      <p:sp>
        <p:nvSpPr>
          <p:cNvPr id="9" name="Rectangle: Rounded Corners 8">
            <a:extLst>
              <a:ext uri="{FF2B5EF4-FFF2-40B4-BE49-F238E27FC236}">
                <a16:creationId xmlns:a16="http://schemas.microsoft.com/office/drawing/2014/main" id="{02E47A5C-FC59-5538-D489-1EE754920399}"/>
              </a:ext>
            </a:extLst>
          </p:cNvPr>
          <p:cNvSpPr/>
          <p:nvPr/>
        </p:nvSpPr>
        <p:spPr>
          <a:xfrm>
            <a:off x="2918460" y="5527459"/>
            <a:ext cx="6678309" cy="758529"/>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ar-EG" sz="2000" b="1" dirty="0"/>
              <a:t>الناتج:</a:t>
            </a:r>
            <a:br>
              <a:rPr lang="ar-EG" sz="2000" dirty="0"/>
            </a:br>
            <a:r>
              <a:rPr lang="ar-EG" sz="2000" dirty="0"/>
              <a:t>كارت يحتوي على صورة منتج، اسم المنتج، السعر، وزر شراء</a:t>
            </a:r>
          </a:p>
        </p:txBody>
      </p:sp>
      <p:sp>
        <p:nvSpPr>
          <p:cNvPr id="11" name="Cloud 10">
            <a:extLst>
              <a:ext uri="{FF2B5EF4-FFF2-40B4-BE49-F238E27FC236}">
                <a16:creationId xmlns:a16="http://schemas.microsoft.com/office/drawing/2014/main" id="{E174FB4E-8E63-57E7-B890-6B5437B20AB5}"/>
              </a:ext>
            </a:extLst>
          </p:cNvPr>
          <p:cNvSpPr/>
          <p:nvPr/>
        </p:nvSpPr>
        <p:spPr>
          <a:xfrm>
            <a:off x="524309" y="3337560"/>
            <a:ext cx="1525473" cy="1025548"/>
          </a:xfrm>
          <a:prstGeom prst="cloud">
            <a:avLst/>
          </a:prstGeom>
          <a:ln/>
          <a:effectLst>
            <a:outerShdw blurRad="50800" dist="38100" dir="8100000" algn="tr"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600" b="1" dirty="0"/>
              <a:t>Ex 1: Simple Product Card</a:t>
            </a:r>
          </a:p>
        </p:txBody>
      </p:sp>
      <p:pic>
        <p:nvPicPr>
          <p:cNvPr id="13" name="Picture 12">
            <a:extLst>
              <a:ext uri="{FF2B5EF4-FFF2-40B4-BE49-F238E27FC236}">
                <a16:creationId xmlns:a16="http://schemas.microsoft.com/office/drawing/2014/main" id="{C8FAB7F5-A365-5E07-19E5-8A60ADA2AC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0348" y="3277112"/>
            <a:ext cx="6736080" cy="19202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6492894"/>
      </p:ext>
    </p:extLst>
  </p:cSld>
  <p:clrMapOvr>
    <a:masterClrMapping/>
  </p:clrMapOvr>
  <p:transition spd="med">
    <p:pull dir="u"/>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AB946B"/>
      </a:accent1>
      <a:accent2>
        <a:srgbClr val="C04F32"/>
      </a:accent2>
      <a:accent3>
        <a:srgbClr val="DD8C3C"/>
      </a:accent3>
      <a:accent4>
        <a:srgbClr val="8E684C"/>
      </a:accent4>
      <a:accent5>
        <a:srgbClr val="CBAF62"/>
      </a:accent5>
      <a:accent6>
        <a:srgbClr val="803348"/>
      </a:accent6>
      <a:hlink>
        <a:srgbClr val="86724D"/>
      </a:hlink>
      <a:folHlink>
        <a:srgbClr val="B99E84"/>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A2BEDC8B-F191-493B-BA33-0F4F800A8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437" row="0">
    <wetp:webextensionref xmlns:r="http://schemas.openxmlformats.org/officeDocument/2006/relationships" r:id="rId1"/>
  </wetp:taskpane>
  <wetp:taskpane dockstate="right" visibility="0" width="438" row="0">
    <wetp:webextensionref xmlns:r="http://schemas.openxmlformats.org/officeDocument/2006/relationships" r:id="rId2"/>
  </wetp:taskpane>
  <wetp:taskpane dockstate="right" visibility="0" width="438" row="1">
    <wetp:webextensionref xmlns:r="http://schemas.openxmlformats.org/officeDocument/2006/relationships" r:id="rId3"/>
  </wetp:taskpane>
  <wetp:taskpane dockstate="right" visibility="0" width="438" row="0">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69919FC3-BF3D-40B1-9520-23B4D2182837}">
  <we:reference id="wa104380907" version="3.1.0.0" store="en-US" storeType="OMEX"/>
  <we:alternateReferences>
    <we:reference id="wa104380907" version="3.1.0.0" store="wa104380907"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FE3CFA8E-480B-4E31-9582-8E31B797B93E}">
  <we:reference id="wa104051163" version="1.2.0.3" store="en-US" storeType="OMEX"/>
  <we:alternateReferences>
    <we:reference id="WA104051163" version="1.2.0.3" store=""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CD6C9E13-0760-49D4-BBA2-66BE35F524CB}">
  <we:reference id="wa200003220" version="1.0.0.0" store="en-US" storeType="OMEX"/>
  <we:alternateReferences>
    <we:reference id="wa200003220" version="1.0.0.0" store="wa200003220"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B2F350B8-3966-489D-950D-E77135AE65A1}">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Organic</Template>
  <TotalTime>18214</TotalTime>
  <Words>4070</Words>
  <Application>Microsoft Office PowerPoint</Application>
  <PresentationFormat>Widescreen</PresentationFormat>
  <Paragraphs>350</Paragraphs>
  <Slides>23</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Garamond</vt:lpstr>
      <vt:lpstr>quote-cjk-patch</vt:lpstr>
      <vt:lpstr>Organic</vt:lpstr>
      <vt:lpstr>Introduction to Modern JavaScript (ES6+)</vt:lpstr>
      <vt:lpstr>Instructors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End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port</dc:title>
  <dc:creator>Ahmed Abubakr</dc:creator>
  <cp:keywords>Day 4</cp:keywords>
  <cp:lastModifiedBy>Asmaa kh</cp:lastModifiedBy>
  <cp:revision>249</cp:revision>
  <dcterms:created xsi:type="dcterms:W3CDTF">2020-11-16T17:20:29Z</dcterms:created>
  <dcterms:modified xsi:type="dcterms:W3CDTF">2025-07-06T15:42:09Z</dcterms:modified>
</cp:coreProperties>
</file>