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  <p:sldMasterId id="2147483669" r:id="rId7"/>
    <p:sldMasterId id="2147483674" r:id="rId8"/>
    <p:sldMasterId id="2147483679" r:id="rId9"/>
    <p:sldMasterId id="2147483684" r:id="rId10"/>
    <p:sldMasterId id="2147483689" r:id="rId11"/>
    <p:sldMasterId id="2147483694" r:id="rId12"/>
  </p:sldMasterIdLst>
  <p:notesMasterIdLst>
    <p:notesMasterId r:id="rId14"/>
  </p:notesMasterIdLst>
  <p:handoutMasterIdLst>
    <p:handoutMasterId r:id="rId94"/>
  </p:handoutMasterIdLst>
  <p:sldIdLst>
    <p:sldId id="284" r:id="rId13"/>
    <p:sldId id="912" r:id="rId15"/>
    <p:sldId id="913" r:id="rId16"/>
    <p:sldId id="871" r:id="rId17"/>
    <p:sldId id="872" r:id="rId18"/>
    <p:sldId id="914" r:id="rId19"/>
    <p:sldId id="915" r:id="rId20"/>
    <p:sldId id="873" r:id="rId21"/>
    <p:sldId id="874" r:id="rId22"/>
    <p:sldId id="875" r:id="rId23"/>
    <p:sldId id="876" r:id="rId24"/>
    <p:sldId id="877" r:id="rId25"/>
    <p:sldId id="878" r:id="rId26"/>
    <p:sldId id="879" r:id="rId27"/>
    <p:sldId id="880" r:id="rId28"/>
    <p:sldId id="916" r:id="rId29"/>
    <p:sldId id="917" r:id="rId30"/>
    <p:sldId id="960" r:id="rId31"/>
    <p:sldId id="961" r:id="rId32"/>
    <p:sldId id="963" r:id="rId33"/>
    <p:sldId id="999" r:id="rId34"/>
    <p:sldId id="1000" r:id="rId35"/>
    <p:sldId id="1001" r:id="rId36"/>
    <p:sldId id="966" r:id="rId37"/>
    <p:sldId id="968" r:id="rId38"/>
    <p:sldId id="969" r:id="rId39"/>
    <p:sldId id="975" r:id="rId40"/>
    <p:sldId id="920" r:id="rId41"/>
    <p:sldId id="919" r:id="rId42"/>
    <p:sldId id="976" r:id="rId43"/>
    <p:sldId id="921" r:id="rId44"/>
    <p:sldId id="978" r:id="rId45"/>
    <p:sldId id="922" r:id="rId46"/>
    <p:sldId id="979" r:id="rId47"/>
    <p:sldId id="984" r:id="rId48"/>
    <p:sldId id="985" r:id="rId49"/>
    <p:sldId id="980" r:id="rId50"/>
    <p:sldId id="981" r:id="rId51"/>
    <p:sldId id="982" r:id="rId52"/>
    <p:sldId id="983" r:id="rId53"/>
    <p:sldId id="986" r:id="rId54"/>
    <p:sldId id="987" r:id="rId55"/>
    <p:sldId id="926" r:id="rId56"/>
    <p:sldId id="1002" r:id="rId57"/>
    <p:sldId id="1003" r:id="rId58"/>
    <p:sldId id="927" r:id="rId59"/>
    <p:sldId id="1004" r:id="rId60"/>
    <p:sldId id="1005" r:id="rId61"/>
    <p:sldId id="1006" r:id="rId62"/>
    <p:sldId id="1007" r:id="rId63"/>
    <p:sldId id="1008" r:id="rId64"/>
    <p:sldId id="1009" r:id="rId65"/>
    <p:sldId id="1010" r:id="rId66"/>
    <p:sldId id="1011" r:id="rId67"/>
    <p:sldId id="1012" r:id="rId68"/>
    <p:sldId id="1013" r:id="rId69"/>
    <p:sldId id="1014" r:id="rId70"/>
    <p:sldId id="1016" r:id="rId71"/>
    <p:sldId id="1017" r:id="rId72"/>
    <p:sldId id="1018" r:id="rId73"/>
    <p:sldId id="1019" r:id="rId74"/>
    <p:sldId id="1020" r:id="rId75"/>
    <p:sldId id="1021" r:id="rId76"/>
    <p:sldId id="1022" r:id="rId77"/>
    <p:sldId id="1023" r:id="rId78"/>
    <p:sldId id="1024" r:id="rId79"/>
    <p:sldId id="1025" r:id="rId80"/>
    <p:sldId id="1026" r:id="rId81"/>
    <p:sldId id="1027" r:id="rId82"/>
    <p:sldId id="1028" r:id="rId83"/>
    <p:sldId id="1029" r:id="rId84"/>
    <p:sldId id="1030" r:id="rId85"/>
    <p:sldId id="1031" r:id="rId86"/>
    <p:sldId id="1032" r:id="rId87"/>
    <p:sldId id="1033" r:id="rId88"/>
    <p:sldId id="1034" r:id="rId89"/>
    <p:sldId id="1035" r:id="rId90"/>
    <p:sldId id="1057" r:id="rId91"/>
    <p:sldId id="1058" r:id="rId92"/>
    <p:sldId id="862" r:id="rId93"/>
  </p:sldIdLst>
  <p:sldSz cx="12192000" cy="6858000"/>
  <p:notesSz cx="6858000" cy="9144000"/>
  <p:custDataLst>
    <p:tags r:id="rId99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Y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0"/>
        <p:guide pos="3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gs" Target="tags/tag1.xml"/><Relationship Id="rId98" Type="http://schemas.openxmlformats.org/officeDocument/2006/relationships/commentAuthors" Target="commentAuthors.xml"/><Relationship Id="rId97" Type="http://schemas.openxmlformats.org/officeDocument/2006/relationships/tableStyles" Target="tableStyles.xml"/><Relationship Id="rId96" Type="http://schemas.openxmlformats.org/officeDocument/2006/relationships/viewProps" Target="viewProps.xml"/><Relationship Id="rId95" Type="http://schemas.openxmlformats.org/officeDocument/2006/relationships/presProps" Target="presProps.xml"/><Relationship Id="rId94" Type="http://schemas.openxmlformats.org/officeDocument/2006/relationships/handoutMaster" Target="handoutMasters/handoutMaster1.xml"/><Relationship Id="rId93" Type="http://schemas.openxmlformats.org/officeDocument/2006/relationships/slide" Target="slides/slide80.xml"/><Relationship Id="rId92" Type="http://schemas.openxmlformats.org/officeDocument/2006/relationships/slide" Target="slides/slide79.xml"/><Relationship Id="rId91" Type="http://schemas.openxmlformats.org/officeDocument/2006/relationships/slide" Target="slides/slide78.xml"/><Relationship Id="rId90" Type="http://schemas.openxmlformats.org/officeDocument/2006/relationships/slide" Target="slides/slide77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76.xml"/><Relationship Id="rId88" Type="http://schemas.openxmlformats.org/officeDocument/2006/relationships/slide" Target="slides/slide75.xml"/><Relationship Id="rId87" Type="http://schemas.openxmlformats.org/officeDocument/2006/relationships/slide" Target="slides/slide74.xml"/><Relationship Id="rId86" Type="http://schemas.openxmlformats.org/officeDocument/2006/relationships/slide" Target="slides/slide73.xml"/><Relationship Id="rId85" Type="http://schemas.openxmlformats.org/officeDocument/2006/relationships/slide" Target="slides/slide72.xml"/><Relationship Id="rId84" Type="http://schemas.openxmlformats.org/officeDocument/2006/relationships/slide" Target="slides/slide71.xml"/><Relationship Id="rId83" Type="http://schemas.openxmlformats.org/officeDocument/2006/relationships/slide" Target="slides/slide70.xml"/><Relationship Id="rId82" Type="http://schemas.openxmlformats.org/officeDocument/2006/relationships/slide" Target="slides/slide69.xml"/><Relationship Id="rId81" Type="http://schemas.openxmlformats.org/officeDocument/2006/relationships/slide" Target="slides/slide68.xml"/><Relationship Id="rId80" Type="http://schemas.openxmlformats.org/officeDocument/2006/relationships/slide" Target="slides/slide67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66.xml"/><Relationship Id="rId78" Type="http://schemas.openxmlformats.org/officeDocument/2006/relationships/slide" Target="slides/slide65.xml"/><Relationship Id="rId77" Type="http://schemas.openxmlformats.org/officeDocument/2006/relationships/slide" Target="slides/slide64.xml"/><Relationship Id="rId76" Type="http://schemas.openxmlformats.org/officeDocument/2006/relationships/slide" Target="slides/slide63.xml"/><Relationship Id="rId75" Type="http://schemas.openxmlformats.org/officeDocument/2006/relationships/slide" Target="slides/slide62.xml"/><Relationship Id="rId74" Type="http://schemas.openxmlformats.org/officeDocument/2006/relationships/slide" Target="slides/slide61.xml"/><Relationship Id="rId73" Type="http://schemas.openxmlformats.org/officeDocument/2006/relationships/slide" Target="slides/slide60.xml"/><Relationship Id="rId72" Type="http://schemas.openxmlformats.org/officeDocument/2006/relationships/slide" Target="slides/slide59.xml"/><Relationship Id="rId71" Type="http://schemas.openxmlformats.org/officeDocument/2006/relationships/slide" Target="slides/slide58.xml"/><Relationship Id="rId70" Type="http://schemas.openxmlformats.org/officeDocument/2006/relationships/slide" Target="slides/slide57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6.xml"/><Relationship Id="rId68" Type="http://schemas.openxmlformats.org/officeDocument/2006/relationships/slide" Target="slides/slide55.xml"/><Relationship Id="rId67" Type="http://schemas.openxmlformats.org/officeDocument/2006/relationships/slide" Target="slides/slide54.xml"/><Relationship Id="rId66" Type="http://schemas.openxmlformats.org/officeDocument/2006/relationships/slide" Target="slides/slide53.xml"/><Relationship Id="rId65" Type="http://schemas.openxmlformats.org/officeDocument/2006/relationships/slide" Target="slides/slide52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60" Type="http://schemas.openxmlformats.org/officeDocument/2006/relationships/slide" Target="slides/slide47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6.xml"/><Relationship Id="rId58" Type="http://schemas.openxmlformats.org/officeDocument/2006/relationships/slide" Target="slides/slide45.xml"/><Relationship Id="rId57" Type="http://schemas.openxmlformats.org/officeDocument/2006/relationships/slide" Target="slides/slide44.xml"/><Relationship Id="rId56" Type="http://schemas.openxmlformats.org/officeDocument/2006/relationships/slide" Target="slides/slide43.xml"/><Relationship Id="rId55" Type="http://schemas.openxmlformats.org/officeDocument/2006/relationships/slide" Target="slides/slide42.xml"/><Relationship Id="rId54" Type="http://schemas.openxmlformats.org/officeDocument/2006/relationships/slide" Target="slides/slide41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6.xml"/><Relationship Id="rId48" Type="http://schemas.openxmlformats.org/officeDocument/2006/relationships/slide" Target="slides/slide35.xml"/><Relationship Id="rId47" Type="http://schemas.openxmlformats.org/officeDocument/2006/relationships/slide" Target="slides/slide34.xml"/><Relationship Id="rId46" Type="http://schemas.openxmlformats.org/officeDocument/2006/relationships/slide" Target="slides/slide33.xml"/><Relationship Id="rId45" Type="http://schemas.openxmlformats.org/officeDocument/2006/relationships/slide" Target="slides/slide32.xml"/><Relationship Id="rId44" Type="http://schemas.openxmlformats.org/officeDocument/2006/relationships/slide" Target="slides/slide31.xml"/><Relationship Id="rId43" Type="http://schemas.openxmlformats.org/officeDocument/2006/relationships/slide" Target="slides/slide30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0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function log(msg)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console.log(msg);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}</a:t>
            </a:r>
            <a:endParaRPr lang="zh-CN" altLang="en-US"/>
          </a:p>
          <a:p>
            <a:r>
              <a:rPr lang="zh-CN" altLang="en-US">
                <a:sym typeface="+mn-ea"/>
              </a:rPr>
              <a:t>        log(1); //1</a:t>
            </a:r>
            <a:endParaRPr lang="zh-CN" altLang="en-US"/>
          </a:p>
          <a:p>
            <a:r>
              <a:rPr lang="zh-CN" altLang="en-US">
                <a:sym typeface="+mn-ea"/>
              </a:rPr>
              <a:t>        log(1, 2); //1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    function log()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console.log.apply(console, arguments);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}</a:t>
            </a:r>
            <a:endParaRPr lang="zh-CN" altLang="en-US"/>
          </a:p>
          <a:p>
            <a:r>
              <a:rPr lang="zh-CN" altLang="en-US">
                <a:sym typeface="+mn-ea"/>
              </a:rPr>
              <a:t>        log(1); //1</a:t>
            </a:r>
            <a:endParaRPr lang="zh-CN" altLang="en-US"/>
          </a:p>
          <a:p>
            <a:r>
              <a:rPr lang="zh-CN" altLang="en-US">
                <a:sym typeface="+mn-ea"/>
              </a:rPr>
              <a:t>        log(1, 2); //1 2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function log(...args) {</a:t>
            </a:r>
            <a:endParaRPr lang="zh-CN" altLang="en-US"/>
          </a:p>
          <a:p>
            <a:r>
              <a:rPr lang="zh-CN" altLang="en-US"/>
              <a:t>            console.log(args);</a:t>
            </a:r>
            <a:endParaRPr lang="zh-CN" altLang="en-US"/>
          </a:p>
          <a:p>
            <a:r>
              <a:rPr lang="zh-CN" altLang="en-US"/>
              <a:t>            console.log(...args);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log(1);</a:t>
            </a:r>
            <a:endParaRPr lang="zh-CN" altLang="en-US"/>
          </a:p>
          <a:p>
            <a:r>
              <a:rPr lang="zh-CN" altLang="en-US"/>
              <a:t>        log(1, 2);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初学者可能会蒙圈，到底学哪个版本？这个问题，根本不重要</a:t>
            </a:r>
            <a:endParaRPr lang="zh-CN" altLang="en-US"/>
          </a:p>
          <a:p>
            <a:r>
              <a:rPr lang="zh-CN" altLang="en-US"/>
              <a:t>因为它和软件版本不同，需要各大浏览器兼容性保持一致和兼容，超花时间</a:t>
            </a:r>
            <a:endParaRPr lang="zh-CN" altLang="en-US"/>
          </a:p>
          <a:p>
            <a:r>
              <a:rPr lang="zh-CN" altLang="en-US"/>
              <a:t>经过五年多的发展兼容，ES6 大部分标准得以稳定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箭头函数具有单一的总体结构，然后在特殊情况下可以通过多种方式简化它们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在箭头函数出现之前，每一个新函数根据它是被如何调用的来定义这个函数的this值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箭头函数的出现，彻底解决了 this 在内部指向的问题</a:t>
            </a:r>
            <a:r>
              <a:rPr lang="en-US" altLang="zh-CN"/>
              <a:t>,</a:t>
            </a:r>
            <a:r>
              <a:rPr lang="zh-CN" altLang="en-US"/>
              <a:t> 因为，箭头函数中的 this 是最外层定义的函数绑定，不受内部影响；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函数也可以作为函数的参数来传递</a:t>
            </a:r>
            <a:endParaRPr lang="zh-CN" altLang="en-US"/>
          </a:p>
          <a:p>
            <a:r>
              <a:rPr lang="zh-CN" altLang="en-US"/>
              <a:t>需要注意的很重要的一点是回调函数并不会马上被执行。它会在包含它的函数内的某个特定时间点被“回调”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在箭头函数出现之前，每一个新函数根据它是被如何调用的来定义这个函数的this值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ES6 可以让对象字面量中属性初始值实现简写，一定程度降低了代码量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ES6 允许对象字面量中，使用表达式进行属性名称的拼装操作</a:t>
            </a:r>
            <a:endParaRPr lang="zh-CN" altLang="en-US"/>
          </a:p>
          <a:p>
            <a:r>
              <a:rPr lang="zh-CN" altLang="en-US"/>
              <a:t>ES6 在对象字面量方法上，也可以使用拼装名称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let 更适合局部变量，非常容易掌控且不会导致凌乱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“</a:t>
            </a:r>
            <a:r>
              <a:rPr lang="en-US" altLang="zh-CN">
                <a:cs typeface="+mn-ea"/>
                <a:sym typeface="+mn-ea"/>
              </a:rPr>
              <a:t>暂时性死区</a:t>
            </a:r>
            <a:r>
              <a:rPr lang="en-US" altLang="zh-CN"/>
              <a:t>”</a:t>
            </a:r>
            <a:r>
              <a:rPr lang="zh-CN" altLang="en-US"/>
              <a:t>“临时死区”简称：TDZ，这段区域使用 typeof 也会报错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//通过构造参数初始化集合 </a:t>
            </a:r>
            <a:endParaRPr lang="zh-CN" altLang="en-US"/>
          </a:p>
          <a:p>
            <a:r>
              <a:rPr lang="zh-CN" altLang="en-US"/>
              <a:t>let map = new Map([ ['name', 'Mr.Lee'], ['age', 100] ])</a:t>
            </a: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在循环中，var 和 let 的区别尤为明显，let 只在循环内部有效</a:t>
            </a:r>
            <a:endParaRPr lang="zh-CN" altLang="en-US"/>
          </a:p>
          <a:p>
            <a:r>
              <a:rPr lang="zh-CN" altLang="en-US"/>
              <a:t>var 全局有效，导致后续再使用 i 会引起干扰，而 let 则不会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常量约定俗成大写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对数组和对象的字面量提取相关数据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为何要使用解构操作？是因为 JSON 格式的普及，导致大量数据提取工作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，如果所指定的本地变量在对象中没有找到同名属性，那么该变量 会被赋值为 undefined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如果不想要对象属性名作为解构变量，可以通过键值对的方式更改变量名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...var 的语法，可以将没有赋值的内容都赋值给这个变量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hyperlink" Target="%20http://babeljs.io/" TargetMode="External"/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hyperlink" Target="https://ruanyf.github.io/es-checker/index.cn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hyperlink" Target="%20http://es6.ruanyifeng.com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5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6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6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ES5 只有全局作用域和函数作用域，没有块级作用域</a:t>
            </a:r>
            <a:r>
              <a:rPr lang="zh-CN" altLang="en-US"/>
              <a:t>，</a:t>
            </a:r>
            <a:r>
              <a:rPr lang="en-US" altLang="zh-CN"/>
              <a:t>ES6 引入块级</a:t>
            </a:r>
            <a:r>
              <a:rPr lang="en-US" altLang="zh-CN">
                <a:sym typeface="+mn-ea"/>
              </a:rPr>
              <a:t>作用域</a:t>
            </a:r>
            <a:r>
              <a:rPr lang="zh-CN" altLang="en-US">
                <a:sym typeface="+mn-ea"/>
              </a:rPr>
              <a:t>，</a:t>
            </a:r>
            <a:r>
              <a:rPr lang="en-US" altLang="zh-CN"/>
              <a:t>块级作用域在如下情况被创建：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1. 在一个函数内部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2. 在一个代码块（由一对花括号包裹）内部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en-US" altLang="zh-CN">
                <a:sym typeface="+mn-ea"/>
              </a:rPr>
              <a:t> 块级声明让所声明的变量在指定块的作用域外无法被访问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代码块（块级作用域）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7185" y="4009390"/>
            <a:ext cx="5682615" cy="22694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let </a:t>
            </a:r>
            <a:r>
              <a:rPr lang="zh-CN" altLang="en-US"/>
              <a:t>声明的特点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禁止</a:t>
            </a:r>
            <a:r>
              <a:rPr lang="en-US" altLang="zh-CN"/>
              <a:t>重复声明</a:t>
            </a:r>
            <a:endParaRPr lang="en-US" altLang="zh-CN"/>
          </a:p>
          <a:p>
            <a:pPr lvl="2"/>
            <a:r>
              <a:rPr lang="en-US" altLang="zh-CN" sz="2000"/>
              <a:t>let 不允许在相同作用域内，重复声明同一个变量。</a:t>
            </a:r>
            <a:endParaRPr lang="en-US" altLang="zh-CN" sz="2000"/>
          </a:p>
          <a:p>
            <a:pPr lvl="1"/>
            <a:r>
              <a:rPr lang="en-US" altLang="zh-CN" sz="3000"/>
              <a:t> </a:t>
            </a:r>
            <a:r>
              <a:rPr lang="en-US" altLang="zh-CN" sz="2400">
                <a:cs typeface="+mn-ea"/>
              </a:rPr>
              <a:t>不存在变量提升</a:t>
            </a:r>
            <a:endParaRPr lang="en-US" altLang="zh-CN" sz="2400">
              <a:cs typeface="+mn-ea"/>
            </a:endParaRPr>
          </a:p>
          <a:p>
            <a:pPr lvl="1"/>
            <a:r>
              <a:rPr lang="en-US" altLang="zh-CN" sz="2400">
                <a:cs typeface="+mn-ea"/>
              </a:rPr>
              <a:t> 暂时性死区</a:t>
            </a:r>
            <a:endParaRPr lang="en-US" altLang="zh-CN" sz="2400">
              <a:cs typeface="+mn-ea"/>
            </a:endParaRPr>
          </a:p>
          <a:p>
            <a:pPr lvl="2"/>
            <a:r>
              <a:rPr lang="en-US" altLang="zh-CN" sz="2000">
                <a:cs typeface="+mn-ea"/>
              </a:rPr>
              <a:t>只要块级作用域内存在 let 命令，它所声明的变量就“绑定”（binding）这个区域，不再受外部的影响。</a:t>
            </a:r>
            <a:endParaRPr lang="en-US" altLang="zh-CN" sz="2000"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let </a:t>
            </a:r>
            <a:r>
              <a:rPr lang="zh-CN" altLang="en-US"/>
              <a:t>命令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07015" y="621220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let 命令</a:t>
            </a:r>
            <a:r>
              <a:rPr lang="zh-CN" altLang="en-US"/>
              <a:t>应用场景 </a:t>
            </a:r>
            <a:r>
              <a:rPr lang="en-US" altLang="zh-CN"/>
              <a:t>—— 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or循环</a:t>
            </a:r>
            <a:r>
              <a:rPr lang="en-US" altLang="zh-CN">
                <a:sym typeface="+mn-ea"/>
              </a:rPr>
              <a:t>的计数器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let </a:t>
            </a:r>
            <a:r>
              <a:rPr lang="zh-CN" altLang="en-US"/>
              <a:t>命令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9535" y="2317115"/>
            <a:ext cx="3286125" cy="2870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07015" y="621220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810" y="2004060"/>
            <a:ext cx="6172835" cy="34969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8" name="直接连接符 7"/>
          <p:cNvCxnSpPr/>
          <p:nvPr/>
        </p:nvCxnSpPr>
        <p:spPr>
          <a:xfrm>
            <a:off x="5945505" y="2695575"/>
            <a:ext cx="125857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const </a:t>
            </a:r>
            <a:r>
              <a:rPr lang="zh-CN" altLang="en-US"/>
              <a:t>命令</a:t>
            </a:r>
            <a:endParaRPr lang="zh-CN" altLang="en-US"/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声明一个只读的常量。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一旦声明，常量的值就不能改变</a:t>
            </a:r>
            <a:r>
              <a:rPr lang="zh-CN" altLang="en-US">
                <a:solidFill>
                  <a:schemeClr val="tx1"/>
                </a:solidFill>
              </a:rPr>
              <a:t>（声明时进行初始化）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const </a:t>
            </a:r>
            <a:r>
              <a:rPr lang="zh-CN" altLang="en-US"/>
              <a:t>命令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970" y="3059430"/>
            <a:ext cx="7985760" cy="24606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const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声明的特点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禁止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重复声明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不存在变量提升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暂时性死区</a:t>
            </a:r>
            <a:endParaRPr lang="en-US" altLang="zh-CN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cs typeface="+mn-ea"/>
                <a:sym typeface="+mn-ea"/>
              </a:rPr>
              <a:t>变量不可修改</a:t>
            </a:r>
            <a:endParaRPr lang="zh-CN" altLang="en-US">
              <a:solidFill>
                <a:srgbClr val="C00000"/>
              </a:solidFill>
              <a:cs typeface="+mn-ea"/>
              <a:sym typeface="+mn-ea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cs typeface="+mn-ea"/>
                <a:sym typeface="+mn-ea"/>
              </a:rPr>
              <a:t> 声明后必须立刻赋值，否则会报错</a:t>
            </a:r>
            <a:endParaRPr lang="zh-CN" altLang="en-US">
              <a:solidFill>
                <a:srgbClr val="C00000"/>
              </a:solidFill>
              <a:cs typeface="+mn-ea"/>
              <a:sym typeface="+mn-ea"/>
            </a:endParaRPr>
          </a:p>
          <a:p>
            <a:pPr lvl="2"/>
            <a:r>
              <a:rPr lang="en-US" altLang="zh-CN" b="1">
                <a:solidFill>
                  <a:srgbClr val="C00000"/>
                </a:solidFill>
                <a:cs typeface="+mn-ea"/>
              </a:rPr>
              <a:t> </a:t>
            </a:r>
            <a:endParaRPr lang="en-US" altLang="zh-CN" b="1">
              <a:solidFill>
                <a:srgbClr val="C00000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const </a:t>
            </a:r>
            <a:r>
              <a:rPr lang="zh-CN" altLang="en-US"/>
              <a:t>命令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590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当在全局作用域上使用 var 时，它会创建一个新的全局变量，并</a:t>
            </a:r>
            <a:r>
              <a:rPr lang="en-US" altLang="zh-CN">
                <a:solidFill>
                  <a:srgbClr val="FF0000"/>
                </a:solidFill>
              </a:rPr>
              <a:t>成为</a:t>
            </a:r>
            <a:r>
              <a:rPr lang="en-US" altLang="zh-CN"/>
              <a:t>全局对象（在浏览器中是 window ）的一个属性。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使用 </a:t>
            </a:r>
            <a:r>
              <a:rPr lang="en-US" altLang="zh-CN"/>
              <a:t>let</a:t>
            </a:r>
            <a:r>
              <a:rPr lang="zh-CN" altLang="en-US"/>
              <a:t>、</a:t>
            </a:r>
            <a:r>
              <a:rPr lang="en-US" altLang="zh-CN"/>
              <a:t>const </a:t>
            </a:r>
            <a:r>
              <a:rPr lang="en-US" altLang="zh-CN">
                <a:sym typeface="+mn-ea"/>
              </a:rPr>
              <a:t>创建一个新的全局变量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不会</a:t>
            </a:r>
            <a:r>
              <a:rPr lang="en-US" altLang="zh-CN"/>
              <a:t>在全局对象上创建属性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let/const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6530" y="3363595"/>
            <a:ext cx="7002780" cy="24917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94961" y="3137218"/>
            <a:ext cx="1402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默认值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ES6 之前，不能直接为函数的参数指定默认值，只能采用变通的方法。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函数默认值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880" y="2644140"/>
            <a:ext cx="5181600" cy="2423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左箭头标注 4"/>
          <p:cNvSpPr/>
          <p:nvPr/>
        </p:nvSpPr>
        <p:spPr>
          <a:xfrm>
            <a:off x="6605905" y="2934970"/>
            <a:ext cx="4550410" cy="988060"/>
          </a:xfrm>
          <a:prstGeom prst="leftArrowCallout">
            <a:avLst>
              <a:gd name="adj1" fmla="val 40359"/>
              <a:gd name="adj2" fmla="val 32712"/>
              <a:gd name="adj3" fmla="val 25000"/>
              <a:gd name="adj4" fmla="val 857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非严格判断相等</a:t>
            </a: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ES6 允许为函数的参数设置默认值，即直接写在参数定义的后面。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函数默认值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457450"/>
            <a:ext cx="5219700" cy="21488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4808220"/>
            <a:ext cx="5309870" cy="11842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下箭头标注 7"/>
          <p:cNvSpPr/>
          <p:nvPr/>
        </p:nvSpPr>
        <p:spPr>
          <a:xfrm>
            <a:off x="7536180" y="3702050"/>
            <a:ext cx="3061335" cy="1007745"/>
          </a:xfrm>
          <a:prstGeom prst="down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严格相等判断</a:t>
            </a: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1761" y="3137218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解构赋值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引例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rcRect r="55152" b="89025"/>
          <a:stretch>
            <a:fillRect/>
          </a:stretch>
        </p:blipFill>
        <p:spPr>
          <a:xfrm>
            <a:off x="699135" y="1385570"/>
            <a:ext cx="3267075" cy="5619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rcRect t="10231" r="63616" b="66282"/>
          <a:stretch>
            <a:fillRect/>
          </a:stretch>
        </p:blipFill>
        <p:spPr>
          <a:xfrm>
            <a:off x="699135" y="2226945"/>
            <a:ext cx="2650490" cy="12026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" y="3783965"/>
            <a:ext cx="6886575" cy="5556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4944"/>
          <a:stretch>
            <a:fillRect/>
          </a:stretch>
        </p:blipFill>
        <p:spPr>
          <a:xfrm>
            <a:off x="671195" y="4664075"/>
            <a:ext cx="4346575" cy="8997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407015" y="621220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rcRect t="32602" r="54873" b="43936"/>
          <a:stretch>
            <a:fillRect/>
          </a:stretch>
        </p:blipFill>
        <p:spPr>
          <a:xfrm>
            <a:off x="5598160" y="2227580"/>
            <a:ext cx="3287395" cy="12014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8" name="右箭头 17"/>
          <p:cNvSpPr/>
          <p:nvPr/>
        </p:nvSpPr>
        <p:spPr>
          <a:xfrm>
            <a:off x="3580130" y="2756218"/>
            <a:ext cx="1872615" cy="144145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t="84784" r="31224"/>
          <a:stretch>
            <a:fillRect/>
          </a:stretch>
        </p:blipFill>
        <p:spPr>
          <a:xfrm>
            <a:off x="6581140" y="4697413"/>
            <a:ext cx="5356860" cy="8331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9" name="右箭头 18"/>
          <p:cNvSpPr/>
          <p:nvPr/>
        </p:nvSpPr>
        <p:spPr>
          <a:xfrm>
            <a:off x="5114925" y="5046980"/>
            <a:ext cx="1349375" cy="133985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29900" cy="4921885"/>
          </a:xfrm>
        </p:spPr>
        <p:txBody>
          <a:bodyPr/>
          <a:p>
            <a:r>
              <a:rPr lang="en-US" altLang="zh-CN">
                <a:sym typeface="+mn-ea"/>
              </a:rPr>
              <a:t> 解构赋值（Destructuring）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解构赋值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按照一定模式，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将属性/值从对象/数组中取出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赋值给其他变量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解构赋值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属于“</a:t>
            </a:r>
            <a:r>
              <a:rPr lang="en-US" altLang="zh-CN">
                <a:sym typeface="+mn-ea"/>
              </a:rPr>
              <a:t>模式匹配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”，只要等号两边的模式相同，左边的变量就会被赋予对应的值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解构赋值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26210" y="3966210"/>
            <a:ext cx="10165715" cy="10744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目的：简化提取信息的任务</a:t>
            </a: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69500" cy="4922520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对象解构赋值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对象的解构赋值的机制是：先找到同名属性，然后再赋给对应的变量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>
              <a:spcBef>
                <a:spcPts val="1200"/>
              </a:spcBef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赋值给和属性不同的变量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名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解构不成功，变量的值</a:t>
            </a:r>
            <a:r>
              <a:rPr lang="zh-CN" altLang="en-US">
                <a:solidFill>
                  <a:schemeClr val="tx1"/>
                </a:solidFill>
              </a:rPr>
              <a:t>赋值</a:t>
            </a:r>
            <a:r>
              <a:rPr lang="zh-CN" altLang="en-US">
                <a:solidFill>
                  <a:schemeClr val="tx1"/>
                </a:solidFill>
              </a:rPr>
              <a:t>为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undefined</a:t>
            </a:r>
            <a:endParaRPr lang="en-US" altLang="zh-CN" b="1">
              <a:solidFill>
                <a:schemeClr val="tx1"/>
              </a:solidFill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解构赋值允许指定</a:t>
            </a:r>
            <a:r>
              <a:rPr lang="en-US" altLang="zh-CN" b="1">
                <a:solidFill>
                  <a:schemeClr val="tx1"/>
                </a:solidFill>
              </a:rPr>
              <a:t>默认值</a:t>
            </a:r>
            <a:endParaRPr lang="en-US" altLang="zh-CN" b="1">
              <a:solidFill>
                <a:schemeClr val="tx1"/>
              </a:solidFill>
            </a:endParaRPr>
          </a:p>
          <a:p>
            <a:pPr lvl="2"/>
            <a:r>
              <a:rPr lang="en-US" altLang="zh-CN" sz="2000">
                <a:solidFill>
                  <a:srgbClr val="FF0000"/>
                </a:solidFill>
              </a:rPr>
              <a:t>当</a:t>
            </a:r>
            <a:r>
              <a:rPr lang="zh-CN" altLang="en-US" sz="2000">
                <a:solidFill>
                  <a:srgbClr val="FF0000"/>
                </a:solidFill>
              </a:rPr>
              <a:t>属性值</a:t>
            </a:r>
            <a:r>
              <a:rPr lang="en-US" altLang="zh-CN" sz="2000" b="1">
                <a:solidFill>
                  <a:srgbClr val="FF0000"/>
                </a:solidFill>
              </a:rPr>
              <a:t>严格等于 </a:t>
            </a:r>
            <a:r>
              <a:rPr lang="en-US" altLang="zh-CN" sz="2000">
                <a:solidFill>
                  <a:srgbClr val="FF0000"/>
                </a:solidFill>
              </a:rPr>
              <a:t>undefined，默认值才会生效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对象解构赋值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t="3668" b="72323"/>
          <a:stretch>
            <a:fillRect/>
          </a:stretch>
        </p:blipFill>
        <p:spPr>
          <a:xfrm>
            <a:off x="1628775" y="2334895"/>
            <a:ext cx="8042910" cy="5111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t="76171" b="1879"/>
          <a:stretch>
            <a:fillRect/>
          </a:stretch>
        </p:blipFill>
        <p:spPr>
          <a:xfrm>
            <a:off x="1628775" y="4048125"/>
            <a:ext cx="8042910" cy="4673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t="32419" b="45004"/>
          <a:stretch>
            <a:fillRect/>
          </a:stretch>
        </p:blipFill>
        <p:spPr>
          <a:xfrm>
            <a:off x="1628775" y="2915285"/>
            <a:ext cx="8042910" cy="4806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858500" y="613092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数组解构赋值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对象的属性</a:t>
            </a:r>
            <a:r>
              <a:rPr lang="en-US" altLang="zh-CN">
                <a:cs typeface="+mn-ea"/>
              </a:rPr>
              <a:t>没有次序</a:t>
            </a:r>
            <a:r>
              <a:rPr lang="en-US" altLang="zh-CN">
                <a:solidFill>
                  <a:schemeClr val="tx1"/>
                </a:solidFill>
              </a:rPr>
              <a:t>，变量</a:t>
            </a:r>
            <a:r>
              <a:rPr lang="zh-CN" altLang="en-US">
                <a:solidFill>
                  <a:schemeClr val="tx1"/>
                </a:solidFill>
              </a:rPr>
              <a:t>名</a:t>
            </a:r>
            <a:r>
              <a:rPr lang="en-US" altLang="zh-CN">
                <a:solidFill>
                  <a:schemeClr val="tx1"/>
                </a:solidFill>
              </a:rPr>
              <a:t>与属性同名，</a:t>
            </a:r>
            <a:r>
              <a:rPr lang="zh-CN" altLang="en-US">
                <a:solidFill>
                  <a:schemeClr val="tx1"/>
                </a:solidFill>
              </a:rPr>
              <a:t>就能</a:t>
            </a:r>
            <a:r>
              <a:rPr lang="en-US" altLang="zh-CN">
                <a:solidFill>
                  <a:schemeClr val="tx1"/>
                </a:solidFill>
              </a:rPr>
              <a:t>取到正确的值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数组的元素是</a:t>
            </a:r>
            <a:r>
              <a:rPr lang="en-US" altLang="zh-CN">
                <a:sym typeface="+mn-ea"/>
              </a:rPr>
              <a:t>按次序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排列的，变量的取值由它的位置决定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数组解构赋值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2938145"/>
            <a:ext cx="4998720" cy="3192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858500" y="613092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7750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数组解构赋值有一个非常独特的用例，能轻易地互换两个变量的值。互换变量值在排序算法中十分常用，而在 ES5 中需要使用第三个变量作为临时变量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数组解构赋值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260" y="2777490"/>
            <a:ext cx="3002280" cy="34677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140" y="2837180"/>
            <a:ext cx="4093845" cy="34080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函数解构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函数参数的解构赋值</a:t>
            </a:r>
            <a:endParaRPr dirty="0" smtClean="0">
              <a:sym typeface="+mn-ea"/>
            </a:endParaRP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58500" y="613092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490" y="2096770"/>
            <a:ext cx="5869305" cy="286956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0798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对象与数组解构能被用在一起，以创建更复杂的解构表达式。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混合解构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58500" y="613092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0" y="1779270"/>
            <a:ext cx="4579620" cy="45796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88561" y="3137218"/>
            <a:ext cx="2214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扩展运算符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扩展运算符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0235" y="1407160"/>
            <a:ext cx="5212080" cy="20269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55" y="3997960"/>
            <a:ext cx="6339840" cy="1615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858500" y="613092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扩展运算符用</a:t>
            </a:r>
            <a:r>
              <a:rPr lang="en-US" altLang="zh-CN" b="1"/>
              <a:t>三个点号</a:t>
            </a:r>
            <a:r>
              <a:rPr lang="en-US" altLang="zh-CN"/>
              <a:t>表示，功能是把数组或类数组对象展开成一系列用逗号隔开的值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扩展运算符可以进行数组，对象的合并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扩展运算符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135" y="3190240"/>
            <a:ext cx="5204460" cy="23241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490" y="1840230"/>
            <a:ext cx="1996440" cy="31775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090" y="5176520"/>
            <a:ext cx="4587240" cy="14859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909935" y="2368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07294" y="3137218"/>
            <a:ext cx="217741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rest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运算符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定义一个 </a:t>
            </a:r>
            <a:r>
              <a:rPr lang="en-US" altLang="zh-CN">
                <a:sym typeface="+mn-ea"/>
              </a:rPr>
              <a:t>log </a:t>
            </a:r>
            <a:r>
              <a:rPr lang="zh-CN" altLang="en-US">
                <a:sym typeface="+mn-ea"/>
              </a:rPr>
              <a:t>方法，让它可以代理 </a:t>
            </a:r>
            <a:r>
              <a:rPr lang="en-US" altLang="zh-CN">
                <a:sym typeface="+mn-ea"/>
              </a:rPr>
              <a:t>console.log </a:t>
            </a:r>
            <a:r>
              <a:rPr lang="zh-CN" altLang="en-US">
                <a:sym typeface="+mn-ea"/>
              </a:rPr>
              <a:t>方法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rest</a:t>
            </a:r>
            <a:r>
              <a:rPr lang="zh-CN" altLang="en-US" dirty="0"/>
              <a:t>运算符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0995" y="1871980"/>
            <a:ext cx="3695700" cy="1905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95" y="3918585"/>
            <a:ext cx="7117080" cy="1813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5651500" y="2218690"/>
            <a:ext cx="2802255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参数个数不确定时，使用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apply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58500" y="613092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solidFill>
            <a:schemeClr val="bg1"/>
          </a:solidFill>
        </p:spPr>
        <p:txBody>
          <a:bodyPr/>
          <a:p>
            <a:r>
              <a:rPr lang="en-US" altLang="zh-CN"/>
              <a:t> rest 运算符也是三个点号</a:t>
            </a:r>
            <a:r>
              <a:rPr lang="zh-CN" altLang="en-US"/>
              <a:t>（</a:t>
            </a:r>
            <a:r>
              <a:rPr lang="en-US" altLang="zh-CN"/>
              <a:t>形式为...变量名</a:t>
            </a:r>
            <a:r>
              <a:rPr lang="zh-CN" altLang="en-US"/>
              <a:t>）</a:t>
            </a:r>
            <a:r>
              <a:rPr lang="en-US" altLang="zh-CN"/>
              <a:t>，不过其功能与扩展运算符恰好相反，把逗号隔开的值序列组合成一个数组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用于获取函数的多余参数，这样就不需要使用 arguments 对象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rest</a:t>
            </a:r>
            <a:r>
              <a:rPr lang="zh-CN" altLang="en-US" dirty="0"/>
              <a:t>运算符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220" y="3759835"/>
            <a:ext cx="3672840" cy="18821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970" y="3759835"/>
            <a:ext cx="5072380" cy="22409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858500" y="613092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rest 参数之后不能再有其他参数（即只能是最后一个参数），否则会报错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rest</a:t>
            </a:r>
            <a:r>
              <a:rPr lang="zh-CN" altLang="en-US" dirty="0">
                <a:sym typeface="+mn-ea"/>
              </a:rPr>
              <a:t>运算符</a:t>
            </a:r>
            <a:endParaRPr lang="zh-CN" altLang="en-US" dirty="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935" y="2679065"/>
            <a:ext cx="5715000" cy="21031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858500" y="613092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88561" y="3137218"/>
            <a:ext cx="2214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模板字符串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模板字符串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775" y="1524000"/>
            <a:ext cx="7368540" cy="3810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858500" y="613092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模板字符串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2031365"/>
            <a:ext cx="10467975" cy="27952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858500" y="613092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模板字符串（template string）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是增强版的字符串，用反引号（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` `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）标识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可以当作普通字符串使用，也可以用来定义多行字符串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可以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在字符串中嵌入变量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，需要将变量名写在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${expression}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之中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模板字符串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3504565"/>
            <a:ext cx="8115300" cy="22631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705" y="3359150"/>
            <a:ext cx="2724785" cy="26333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模板字符串练习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785" y="1781810"/>
            <a:ext cx="9914255" cy="35629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63835" cy="4921885"/>
          </a:xfrm>
        </p:spPr>
        <p:txBody>
          <a:bodyPr/>
          <a:p>
            <a:r>
              <a:rPr lang="en-US" altLang="zh-CN"/>
              <a:t> includes(), startsWith(), endsWith()</a:t>
            </a:r>
            <a:endParaRPr lang="en-US" altLang="zh-CN"/>
          </a:p>
          <a:p>
            <a:pPr lvl="1"/>
            <a:r>
              <a:rPr lang="en-US" altLang="zh-CN"/>
              <a:t>includes()：</a:t>
            </a:r>
            <a:r>
              <a:rPr lang="en-US" altLang="zh-CN">
                <a:solidFill>
                  <a:schemeClr val="tx1"/>
                </a:solidFill>
              </a:rPr>
              <a:t>返回布尔值，表示是否找到了参数字符串。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startsWith()：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返回布尔值，表示参数字符串是否在原字符串的头部。</a:t>
            </a:r>
            <a:endParaRPr lang="en-US" altLang="zh-CN"/>
          </a:p>
          <a:p>
            <a:pPr lvl="1"/>
            <a:r>
              <a:rPr lang="en-US" altLang="zh-CN"/>
              <a:t>endsWith()：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返回布尔值，表示参数字符串是否在原字符串的尾部。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字符串方法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33517" b="54491"/>
          <a:stretch>
            <a:fillRect/>
          </a:stretch>
        </p:blipFill>
        <p:spPr>
          <a:xfrm>
            <a:off x="1395730" y="3897630"/>
            <a:ext cx="3900805" cy="15570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44488"/>
          <a:stretch>
            <a:fillRect/>
          </a:stretch>
        </p:blipFill>
        <p:spPr>
          <a:xfrm>
            <a:off x="5699125" y="3726815"/>
            <a:ext cx="5867400" cy="18992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ECMAScript 6.0（ES6）是 JavaScript 语言的下一代标准，已经在 2015 年 6 月正式发布了。</a:t>
            </a:r>
            <a:endParaRPr lang="en-US" altLang="zh-CN"/>
          </a:p>
          <a:p>
            <a:r>
              <a:rPr lang="zh-CN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</a:t>
            </a:r>
            <a:r>
              <a:rPr lang="en-US" altLang="zh-CN">
                <a:sym typeface="+mn-ea"/>
              </a:rPr>
              <a:t>查看当前环境对 ES6 的支持情况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  <a:hlinkClick r:id="rId1" action="ppaction://hlinkfile"/>
              </a:rPr>
              <a:t>https://ruanyf.github.io/es-checker/index.cn.html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  <a:hlinkClick r:id="rId2" action="ppaction://hlinkfile"/>
              </a:rPr>
              <a:t>https://kangax.github.io/compat-table/es6/  </a:t>
            </a:r>
            <a:endParaRPr lang="en-US" altLang="zh-CN">
              <a:sym typeface="+mn-ea"/>
              <a:hlinkClick r:id="rId2" action="ppaction://hlinkfile"/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</a:t>
            </a:r>
            <a:r>
              <a:rPr lang="en-US" altLang="zh-CN">
                <a:sym typeface="+mn-ea"/>
              </a:rPr>
              <a:t>兼容问题时将 ES6 转为 ES5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  <a:hlinkClick r:id="rId3" action="ppaction://hlinkfile"/>
              </a:rPr>
              <a:t> http://babeljs.io/</a:t>
            </a:r>
            <a:endParaRPr lang="en-US" altLang="zh-CN">
              <a:sym typeface="+mn-ea"/>
            </a:endParaRPr>
          </a:p>
          <a:p>
            <a:pPr lvl="0"/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ES6</a:t>
            </a:r>
            <a:r>
              <a:rPr lang="zh-CN" altLang="en-US"/>
              <a:t>简介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90" y="2067560"/>
            <a:ext cx="3232785" cy="180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repeat()</a:t>
            </a:r>
            <a:r>
              <a:rPr lang="en-US" altLang="zh-CN">
                <a:sym typeface="+mn-ea"/>
              </a:rPr>
              <a:t>, </a:t>
            </a:r>
            <a:r>
              <a:rPr lang="en-US" altLang="zh-CN">
                <a:sym typeface="+mn-ea"/>
              </a:rPr>
              <a:t>padStart(), </a:t>
            </a:r>
            <a:r>
              <a:rPr lang="en-US" altLang="zh-CN">
                <a:sym typeface="+mn-ea"/>
              </a:rPr>
              <a:t>padEnd()</a:t>
            </a:r>
            <a:endParaRPr lang="en-US" altLang="zh-CN"/>
          </a:p>
          <a:p>
            <a:pPr lvl="1"/>
            <a:r>
              <a:rPr lang="en-US" altLang="zh-CN"/>
              <a:t> repeat</a:t>
            </a:r>
            <a:r>
              <a:rPr lang="en-US" altLang="zh-CN">
                <a:sym typeface="+mn-ea"/>
              </a:rPr>
              <a:t>(n)</a:t>
            </a:r>
            <a:r>
              <a:rPr lang="zh-CN" altLang="en-US"/>
              <a:t>：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返回一个新字符串，表示将原字符串重复 n 次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ym typeface="+mn-ea"/>
              </a:rPr>
              <a:t>padStart()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用另一个字符串重复填充当前字符串，以便产生的字符串达到给定的长度。填充从当前字符串的开始(</a:t>
            </a:r>
            <a:r>
              <a:rPr lang="en-US" altLang="zh-CN" b="1">
                <a:solidFill>
                  <a:srgbClr val="C00000"/>
                </a:solidFill>
                <a:cs typeface="+mn-ea"/>
                <a:sym typeface="+mn-ea"/>
              </a:rPr>
              <a:t>左侧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)应用的。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padEnd()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用另一个字符串重复填充当前字符串，以便产生的字符串达到给定的长度。填充从当前字符串的开始(</a:t>
            </a:r>
            <a:r>
              <a:rPr lang="en-US" altLang="zh-CN" b="1">
                <a:cs typeface="+mn-ea"/>
                <a:sym typeface="+mn-ea"/>
              </a:rPr>
              <a:t>右侧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)应用的。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字符串方法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60" y="4402455"/>
            <a:ext cx="5227320" cy="12268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1761" y="3137218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箭头函数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 </a:t>
            </a:r>
            <a:r>
              <a:rPr lang="zh-CN" altLang="en-US"/>
              <a:t>函数定义</a:t>
            </a:r>
            <a:endParaRPr lang="zh-CN" altLang="en-US"/>
          </a:p>
          <a:p>
            <a:r>
              <a:rPr lang="zh-CN" altLang="en-US"/>
              <a:t>  函数调用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作为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函数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直接调用</a:t>
            </a:r>
            <a:endParaRPr lang="zh-CN" altLang="en-US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作为</a:t>
            </a:r>
            <a:r>
              <a:rPr lang="zh-CN" altLang="en-US">
                <a:cs typeface="+mn-ea"/>
                <a:sym typeface="+mn-ea"/>
              </a:rPr>
              <a:t>对象方法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调用</a:t>
            </a:r>
            <a:endParaRPr lang="zh-CN" altLang="en-US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作为</a:t>
            </a:r>
            <a:r>
              <a:rPr lang="zh-CN" altLang="en-US">
                <a:cs typeface="+mn-ea"/>
                <a:sym typeface="+mn-ea"/>
              </a:rPr>
              <a:t>构造函数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调用</a:t>
            </a:r>
            <a:endParaRPr lang="zh-CN" altLang="en-US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通过</a:t>
            </a:r>
            <a:r>
              <a:rPr lang="zh-CN" altLang="en-US">
                <a:cs typeface="+mn-ea"/>
                <a:sym typeface="+mn-ea"/>
              </a:rPr>
              <a:t>call/apply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间接调用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函数</a:t>
            </a:r>
            <a:endParaRPr lang="zh-CN" altLang="en-US" dirty="0"/>
          </a:p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000625" y="2493010"/>
            <a:ext cx="5652770" cy="2448560"/>
            <a:chOff x="7875" y="3926"/>
            <a:chExt cx="8902" cy="3856"/>
          </a:xfrm>
        </p:grpSpPr>
        <p:grpSp>
          <p:nvGrpSpPr>
            <p:cNvPr id="8" name="组合 7"/>
            <p:cNvGrpSpPr/>
            <p:nvPr/>
          </p:nvGrpSpPr>
          <p:grpSpPr>
            <a:xfrm>
              <a:off x="7875" y="4033"/>
              <a:ext cx="4617" cy="725"/>
              <a:chOff x="9585" y="2662"/>
              <a:chExt cx="4617" cy="725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9585" y="3121"/>
                <a:ext cx="207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7" name="文本框 6"/>
              <p:cNvSpPr txBox="1"/>
              <p:nvPr/>
            </p:nvSpPr>
            <p:spPr>
              <a:xfrm>
                <a:off x="11994" y="2662"/>
                <a:ext cx="2208" cy="725"/>
              </a:xfrm>
              <a:prstGeom prst="rect">
                <a:avLst/>
              </a:prstGeom>
              <a:noFill/>
              <a:ln w="25400" cmpd="sng">
                <a:solidFill>
                  <a:schemeClr val="tx2"/>
                </a:solidFill>
                <a:prstDash val="solid"/>
              </a:ln>
            </p:spPr>
            <p:txBody>
              <a:bodyPr wrap="none" rtlCol="0" anchor="t">
                <a:spAutoFit/>
              </a:bodyPr>
              <a:p>
                <a:pPr algn="l"/>
                <a:r>
                  <a:rPr lang="en-US" altLang="zh-CN" sz="2400">
                    <a:sym typeface="+mn-ea"/>
                  </a:rPr>
                  <a:t>默认绑定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7875" y="5033"/>
              <a:ext cx="4617" cy="725"/>
              <a:chOff x="9585" y="2662"/>
              <a:chExt cx="4617" cy="725"/>
            </a:xfrm>
          </p:grpSpPr>
          <p:cxnSp>
            <p:nvCxnSpPr>
              <p:cNvPr id="9" name="直接箭头连接符 8"/>
              <p:cNvCxnSpPr/>
              <p:nvPr/>
            </p:nvCxnSpPr>
            <p:spPr>
              <a:xfrm>
                <a:off x="9585" y="3121"/>
                <a:ext cx="207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10" name="文本框 9"/>
              <p:cNvSpPr txBox="1"/>
              <p:nvPr/>
            </p:nvSpPr>
            <p:spPr>
              <a:xfrm>
                <a:off x="11994" y="2662"/>
                <a:ext cx="2208" cy="725"/>
              </a:xfrm>
              <a:prstGeom prst="rect">
                <a:avLst/>
              </a:prstGeom>
              <a:noFill/>
              <a:ln w="25400" cmpd="sng">
                <a:solidFill>
                  <a:schemeClr val="tx2"/>
                </a:solidFill>
                <a:prstDash val="solid"/>
              </a:ln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sz="2400">
                    <a:sym typeface="+mn-ea"/>
                  </a:rPr>
                  <a:t>隐式</a:t>
                </a:r>
                <a:r>
                  <a:rPr lang="en-US" altLang="zh-CN" sz="2400">
                    <a:sym typeface="+mn-ea"/>
                  </a:rPr>
                  <a:t>绑定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888" y="6033"/>
              <a:ext cx="4604" cy="725"/>
              <a:chOff x="9585" y="2662"/>
              <a:chExt cx="4604" cy="725"/>
            </a:xfrm>
          </p:grpSpPr>
          <p:cxnSp>
            <p:nvCxnSpPr>
              <p:cNvPr id="13" name="直接箭头连接符 12"/>
              <p:cNvCxnSpPr/>
              <p:nvPr/>
            </p:nvCxnSpPr>
            <p:spPr>
              <a:xfrm>
                <a:off x="9585" y="3121"/>
                <a:ext cx="207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14" name="文本框 13"/>
              <p:cNvSpPr txBox="1"/>
              <p:nvPr/>
            </p:nvSpPr>
            <p:spPr>
              <a:xfrm>
                <a:off x="11994" y="2662"/>
                <a:ext cx="2195" cy="725"/>
              </a:xfrm>
              <a:prstGeom prst="rect">
                <a:avLst/>
              </a:prstGeom>
              <a:noFill/>
              <a:ln w="25400" cmpd="sng">
                <a:solidFill>
                  <a:schemeClr val="tx2"/>
                </a:solidFill>
                <a:prstDash val="solid"/>
              </a:ln>
            </p:spPr>
            <p:txBody>
              <a:bodyPr wrap="none" rtlCol="0" anchor="t">
                <a:spAutoFit/>
              </a:bodyPr>
              <a:p>
                <a:pPr algn="l"/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new</a:t>
                </a:r>
                <a:r>
                  <a:rPr lang="en-US" altLang="zh-CN" sz="2400">
                    <a:sym typeface="+mn-ea"/>
                  </a:rPr>
                  <a:t>绑定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875" y="7033"/>
              <a:ext cx="4617" cy="725"/>
              <a:chOff x="9585" y="2662"/>
              <a:chExt cx="4617" cy="725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>
                <a:off x="9585" y="3121"/>
                <a:ext cx="207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17" name="文本框 16"/>
              <p:cNvSpPr txBox="1"/>
              <p:nvPr/>
            </p:nvSpPr>
            <p:spPr>
              <a:xfrm>
                <a:off x="11994" y="2662"/>
                <a:ext cx="2208" cy="725"/>
              </a:xfrm>
              <a:prstGeom prst="rect">
                <a:avLst/>
              </a:prstGeom>
              <a:noFill/>
              <a:ln w="25400" cmpd="sng">
                <a:solidFill>
                  <a:schemeClr val="tx2"/>
                </a:solidFill>
                <a:prstDash val="solid"/>
              </a:ln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sz="2400">
                    <a:sym typeface="+mn-ea"/>
                  </a:rPr>
                  <a:t>显示</a:t>
                </a:r>
                <a:r>
                  <a:rPr lang="en-US" altLang="zh-CN" sz="2400">
                    <a:sym typeface="+mn-ea"/>
                  </a:rPr>
                  <a:t>绑定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18" name="右大括号 17"/>
            <p:cNvSpPr/>
            <p:nvPr/>
          </p:nvSpPr>
          <p:spPr>
            <a:xfrm>
              <a:off x="13342" y="3926"/>
              <a:ext cx="567" cy="3856"/>
            </a:xfrm>
            <a:prstGeom prst="rightBrace">
              <a:avLst/>
            </a:prstGeom>
            <a:noFill/>
            <a:ln w="79375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407" y="5492"/>
              <a:ext cx="2370" cy="822"/>
            </a:xfrm>
            <a:prstGeom prst="rect">
              <a:avLst/>
            </a:prstGeom>
            <a:noFill/>
            <a:ln w="25400" cmpd="sng">
              <a:solidFill>
                <a:schemeClr val="tx2"/>
              </a:solidFill>
              <a:prstDash val="solid"/>
            </a:ln>
          </p:spPr>
          <p:txBody>
            <a:bodyPr wrap="none" rtlCol="0" anchor="t">
              <a:spAutoFit/>
            </a:bodyPr>
            <a:p>
              <a:pPr algn="l"/>
              <a:r>
                <a:rPr 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this</a:t>
              </a:r>
              <a:r>
                <a:rPr lang="zh-CN" altLang="en-US" sz="2800">
                  <a:sym typeface="+mn-ea"/>
                </a:rPr>
                <a:t>指向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函数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1558290"/>
            <a:ext cx="6207125" cy="42513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9" name="组合 8"/>
          <p:cNvGrpSpPr/>
          <p:nvPr/>
        </p:nvGrpSpPr>
        <p:grpSpPr>
          <a:xfrm>
            <a:off x="6843395" y="2094865"/>
            <a:ext cx="4949190" cy="3177540"/>
            <a:chOff x="2639" y="4743"/>
            <a:chExt cx="7794" cy="500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9" y="4743"/>
              <a:ext cx="7795" cy="5005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sp>
          <p:nvSpPr>
            <p:cNvPr id="7" name="矩形 6"/>
            <p:cNvSpPr/>
            <p:nvPr/>
          </p:nvSpPr>
          <p:spPr>
            <a:xfrm>
              <a:off x="4026" y="5855"/>
              <a:ext cx="2580" cy="583"/>
            </a:xfrm>
            <a:prstGeom prst="rect">
              <a:avLst/>
            </a:prstGeom>
            <a:noFill/>
            <a:ln w="508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92" y="7427"/>
              <a:ext cx="4097" cy="842"/>
            </a:xfrm>
            <a:prstGeom prst="rect">
              <a:avLst/>
            </a:prstGeom>
            <a:noFill/>
            <a:ln w="508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17.html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箭头函数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124077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ES6 提供了新的语法规则来</a:t>
            </a:r>
            <a:r>
              <a:rPr lang="zh-CN" altLang="en-US">
                <a:sym typeface="+mn-ea"/>
              </a:rPr>
              <a:t>定义函数 </a:t>
            </a:r>
            <a:r>
              <a:rPr lang="en-US" altLang="zh-CN">
                <a:sym typeface="+mn-ea"/>
              </a:rPr>
              <a:t>——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箭头函数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>
                <a:sym typeface="+mn-ea"/>
              </a:rPr>
              <a:t>语法规则：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ym typeface="+mn-ea"/>
              </a:rPr>
              <a:t>(param1, param2, …, paramN)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=&gt;</a:t>
            </a:r>
            <a:r>
              <a:rPr lang="en-US" altLang="zh-CN">
                <a:sym typeface="+mn-ea"/>
              </a:rPr>
              <a:t> { statements } 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简写形式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函数体只有返回值语句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  <a:p>
            <a:pPr lvl="2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(param1, param2, …, paramN) =&gt; 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expression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相当于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2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(param1, param2, …, paramN) =&gt;</a:t>
            </a:r>
            <a:r>
              <a:rPr lang="en-US" altLang="zh-CN" b="1">
                <a:solidFill>
                  <a:srgbClr val="C00000"/>
                </a:solidFill>
                <a:cs typeface="+mn-ea"/>
                <a:sym typeface="+mn-ea"/>
              </a:rPr>
              <a:t>{ return expression; }</a:t>
            </a:r>
            <a:endParaRPr lang="en-US" altLang="zh-CN" b="1">
              <a:solidFill>
                <a:srgbClr val="C00000"/>
              </a:solidFill>
              <a:cs typeface="+mn-ea"/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简写形式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当只有一个参数时，圆括号是可选的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  <a:p>
            <a:pPr lvl="2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</a:t>
            </a:r>
            <a:r>
              <a:rPr lang="en-US" altLang="zh-CN" b="1">
                <a:solidFill>
                  <a:srgbClr val="C00000"/>
                </a:solidFill>
                <a:cs typeface="+mn-ea"/>
                <a:sym typeface="+mn-ea"/>
              </a:rPr>
              <a:t>singleParam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=&gt; { statements }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相当于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 b="1">
                <a:solidFill>
                  <a:srgbClr val="C00000"/>
                </a:solidFill>
                <a:cs typeface="+mn-ea"/>
                <a:sym typeface="+mn-ea"/>
              </a:rPr>
              <a:t>(singleParam)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=&gt; { statements }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简写形式 3：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没有参数的函数应该写成一对圆括号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  <a:p>
            <a:pPr lvl="2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 ()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=&gt; { statements }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箭头函数</a:t>
            </a:r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1402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箭头函数特点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简洁的语法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不绑定 this</a:t>
            </a:r>
            <a:endParaRPr lang="zh-CN" altLang="en-US" sz="18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从作用域链的上一层</a:t>
            </a:r>
            <a:r>
              <a:rPr lang="zh-CN" altLang="en-US" sz="1800" b="1">
                <a:sym typeface="+mn-ea"/>
              </a:rPr>
              <a:t>继承</a:t>
            </a:r>
            <a:r>
              <a:rPr lang="zh-CN" altLang="en-US" sz="1800">
                <a:sym typeface="+mn-ea"/>
              </a:rPr>
              <a:t> this</a:t>
            </a:r>
            <a:endParaRPr lang="zh-CN" altLang="en-US" sz="18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不可以当作构造函数</a:t>
            </a:r>
            <a:endParaRPr lang="zh-CN" altLang="en-US" sz="1800">
              <a:sym typeface="+mn-ea"/>
            </a:endParaRPr>
          </a:p>
          <a:p>
            <a:pPr lvl="1"/>
            <a:r>
              <a:rPr lang="zh-CN" altLang="en-US" sz="27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没有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rguments 对象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2"/>
            <a:r>
              <a:rPr lang="zh-CN" altLang="en-US" sz="1800">
                <a:solidFill>
                  <a:schemeClr val="tx1"/>
                </a:solidFill>
                <a:sym typeface="+mn-ea"/>
              </a:rPr>
              <a:t>用 rest 参数代替</a:t>
            </a:r>
            <a:endParaRPr lang="zh-CN" altLang="en-US" sz="1800">
              <a:solidFill>
                <a:schemeClr val="tx1"/>
              </a:solidFill>
            </a:endParaRPr>
          </a:p>
          <a:p>
            <a:pPr lvl="1"/>
            <a:endParaRPr lang="zh-CN" altLang="en-US" sz="2700">
              <a:sym typeface="+mn-ea"/>
            </a:endParaRPr>
          </a:p>
          <a:p>
            <a:endParaRPr lang="en-US" altLang="zh-CN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4975" y="727075"/>
            <a:ext cx="5821680" cy="53187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箭头函数</a:t>
            </a:r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705" y="1984375"/>
            <a:ext cx="10998200" cy="28886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箭头函数</a:t>
            </a:r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1402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箭头函数应用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是匿名函数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适合匿名回调函数（map、reduce、filter）</a:t>
            </a:r>
            <a:endParaRPr lang="zh-CN" altLang="en-US" sz="2000">
              <a:solidFill>
                <a:schemeClr val="tx1"/>
              </a:solidFill>
              <a:cs typeface="+mn-ea"/>
              <a:sym typeface="+mn-ea"/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不适合深层的调用链（非常糟糕的堆栈跟踪）</a:t>
            </a:r>
            <a:endParaRPr lang="zh-CN" altLang="en-US" sz="160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不绑定 </a:t>
            </a:r>
            <a:r>
              <a:rPr lang="en-US" altLang="zh-CN">
                <a:sym typeface="+mn-ea"/>
              </a:rPr>
              <a:t>this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适合没有动态上下文的函数</a:t>
            </a:r>
            <a:endParaRPr lang="en-US" altLang="zh-CN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不适合有动态上下文的函数（对象字面量方法、对象原型方法、构造器方法）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无法使用 call（）或 apply（）来改变其运行的作用域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不能用于构造函数</a:t>
            </a:r>
            <a:endParaRPr lang="zh-CN" altLang="en-US" sz="2000">
              <a:sym typeface="+mn-ea"/>
            </a:endParaRPr>
          </a:p>
          <a:p>
            <a:pPr lvl="2"/>
            <a:endParaRPr lang="zh-CN" altLang="en-US" sz="1600">
              <a:solidFill>
                <a:schemeClr val="tx1"/>
              </a:solidFill>
              <a:cs typeface="+mn-ea"/>
              <a:sym typeface="+mn-ea"/>
            </a:endParaRPr>
          </a:p>
          <a:p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1761" y="3137218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数组扩展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类似数组转数组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sz="2800">
                <a:sym typeface="+mn-ea"/>
              </a:rPr>
              <a:t>类</a:t>
            </a:r>
            <a:r>
              <a:rPr lang="zh-CN" altLang="en-US" sz="2800" dirty="0">
                <a:sym typeface="+mn-ea"/>
              </a:rPr>
              <a:t>似</a:t>
            </a:r>
            <a:r>
              <a:rPr sz="2800">
                <a:sym typeface="+mn-ea"/>
              </a:rPr>
              <a:t>数组（array-like）</a:t>
            </a:r>
            <a:endParaRPr sz="2800">
              <a:sym typeface="+mn-ea"/>
            </a:endParaRPr>
          </a:p>
          <a:p>
            <a:pPr lvl="1"/>
            <a:r>
              <a:rPr sz="2800"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不是数组</a:t>
            </a:r>
            <a:r>
              <a:rPr lang="zh-CN">
                <a:sym typeface="+mn-ea"/>
              </a:rPr>
              <a:t>（不能够继承 </a:t>
            </a:r>
            <a:r>
              <a:rPr lang="en-US" altLang="zh-CN">
                <a:sym typeface="+mn-ea"/>
              </a:rPr>
              <a:t>Array.prototype </a:t>
            </a:r>
            <a:r>
              <a:rPr lang="zh-CN" altLang="en-US">
                <a:sym typeface="+mn-ea"/>
              </a:rPr>
              <a:t>对象上的属性和方法</a:t>
            </a:r>
            <a:r>
              <a:rPr lang="zh-CN">
                <a:sym typeface="+mn-ea"/>
              </a:rPr>
              <a:t>）</a:t>
            </a:r>
            <a:endParaRPr lang="zh-CN"/>
          </a:p>
          <a:p>
            <a:pPr lvl="1"/>
            <a:r>
              <a:rPr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有 length 属性，且属性值为非负 Number 类型即可</a:t>
            </a:r>
            <a:endParaRPr>
              <a:solidFill>
                <a:schemeClr val="tx1"/>
              </a:solidFill>
            </a:endParaRPr>
          </a:p>
          <a:p>
            <a:pPr lvl="1"/>
            <a:r>
              <a:rPr lang="zh-CN" altLang="en-US">
                <a:sym typeface="+mn-ea"/>
              </a:rPr>
              <a:t> 例：</a:t>
            </a:r>
            <a:r>
              <a:rPr lang="en-US" altLang="zh-CN">
                <a:sym typeface="+mn-ea"/>
              </a:rPr>
              <a:t>argumengts 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  <a:p>
            <a:pPr marL="168275" lvl="1" indent="0">
              <a:buNone/>
            </a:pPr>
            <a:r>
              <a:rPr lang="zh-CN" altLang="en-US">
                <a:sym typeface="+mn-ea"/>
              </a:rPr>
              <a:t>           </a:t>
            </a:r>
            <a:r>
              <a:rPr lang="en-US" altLang="zh-CN">
                <a:sym typeface="+mn-ea"/>
              </a:rPr>
              <a:t>document.getElementsByClassName()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Array-Like to Array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ym typeface="+mn-ea"/>
              </a:rPr>
              <a:t>Array.prototype.</a:t>
            </a:r>
            <a:r>
              <a:rPr lang="zh-CN" altLang="en-US" b="1">
                <a:sym typeface="+mn-ea"/>
              </a:rPr>
              <a:t>slice</a:t>
            </a:r>
            <a:r>
              <a:rPr lang="zh-CN" altLang="en-US">
                <a:sym typeface="+mn-ea"/>
              </a:rPr>
              <a:t>.call(arguments)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推荐书籍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《</a:t>
            </a:r>
            <a:r>
              <a:rPr lang="en-US" altLang="zh-CN">
                <a:solidFill>
                  <a:schemeClr val="tx1"/>
                </a:solidFill>
              </a:rPr>
              <a:t>ES6</a:t>
            </a:r>
            <a:r>
              <a:rPr lang="zh-CN" altLang="en-US">
                <a:solidFill>
                  <a:schemeClr val="tx1"/>
                </a:solidFill>
              </a:rPr>
              <a:t>标准入门》</a:t>
            </a:r>
            <a:r>
              <a:rPr lang="en-US" altLang="zh-CN">
                <a:hlinkClick r:id="rId1" action="ppaction://hlinkfile"/>
              </a:rPr>
              <a:t> http://es6.ruanyifeng.com/</a:t>
            </a:r>
            <a:endParaRPr lang="en-US" altLang="zh-CN">
              <a:hlinkClick r:id="rId1" action="ppaction://hlinkfile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《深入理解</a:t>
            </a:r>
            <a:r>
              <a:rPr lang="en-US" altLang="zh-CN">
                <a:solidFill>
                  <a:schemeClr val="tx1"/>
                </a:solidFill>
              </a:rPr>
              <a:t>ES6</a:t>
            </a:r>
            <a:r>
              <a:rPr lang="zh-CN" altLang="en-US">
                <a:solidFill>
                  <a:schemeClr val="tx1"/>
                </a:solidFill>
              </a:rPr>
              <a:t>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ES6</a:t>
            </a:r>
            <a:r>
              <a:rPr lang="zh-CN" altLang="en-US"/>
              <a:t>简介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255" y="1070610"/>
            <a:ext cx="3816985" cy="497332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Array</a:t>
            </a:r>
            <a:r>
              <a:rPr lang="zh-CN" altLang="en-US" dirty="0" smtClean="0">
                <a:sym typeface="+mn-ea"/>
              </a:rPr>
              <a:t>静态方法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 Array.from() 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ym typeface="+mn-ea"/>
              </a:rPr>
              <a:t>Array.from 方法用于将类似数组的对象（array-like object）转为真正的数组 </a:t>
            </a:r>
            <a:endParaRPr lang="en-US" altLang="zh-CN">
              <a:sym typeface="+mn-ea"/>
            </a:endParaRPr>
          </a:p>
          <a:p>
            <a:r>
              <a:rPr lang="en-US" altLang="zh-CN" sz="2800">
                <a:sym typeface="+mn-ea"/>
              </a:rPr>
              <a:t>  Array.of()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ym typeface="+mn-ea"/>
              </a:rPr>
              <a:t>Array.of() 方法用于将一组值，转换为数组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44419"/>
          <a:stretch>
            <a:fillRect/>
          </a:stretch>
        </p:blipFill>
        <p:spPr>
          <a:xfrm>
            <a:off x="568325" y="4128770"/>
            <a:ext cx="5943600" cy="13849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53670" r="22521"/>
          <a:stretch>
            <a:fillRect/>
          </a:stretch>
        </p:blipFill>
        <p:spPr>
          <a:xfrm>
            <a:off x="6685280" y="4128770"/>
            <a:ext cx="5526405" cy="13855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类似数组转换为数组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Array.prototype.slice.call(arguments)</a:t>
            </a:r>
            <a:endParaRPr lang="en-US" altLang="zh-CN"/>
          </a:p>
          <a:p>
            <a:r>
              <a:rPr lang="en-US" altLang="zh-CN">
                <a:sym typeface="+mn-ea"/>
              </a:rPr>
              <a:t> [].slice.call(arguments)</a:t>
            </a:r>
            <a:endParaRPr lang="en-US" altLang="zh-CN"/>
          </a:p>
          <a:p>
            <a:r>
              <a:rPr lang="en-US" altLang="zh-CN">
                <a:sym typeface="+mn-ea"/>
              </a:rPr>
              <a:t> Array.from(arguments)</a:t>
            </a:r>
            <a:endParaRPr lang="en-US" altLang="zh-CN"/>
          </a:p>
          <a:p>
            <a:r>
              <a:rPr lang="en-US" altLang="zh-CN">
                <a:sym typeface="+mn-ea"/>
              </a:rPr>
              <a:t> [...arguments]</a:t>
            </a:r>
            <a:endParaRPr lang="en-US" altLang="zh-CN">
              <a:sym typeface="+mn-ea"/>
            </a:endParaRPr>
          </a:p>
          <a:p>
            <a:r>
              <a:rPr lang="en-US" altLang="zh-CN"/>
              <a:t> Array.of(...arguments)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数组原型方法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数组原型扩展</a:t>
            </a:r>
            <a:endParaRPr lang="zh-CN" altLang="en-US" sz="2800"/>
          </a:p>
          <a:p>
            <a:pPr lvl="1"/>
            <a:r>
              <a:rPr lang="zh-CN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copyWithin()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find()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findIndex()  fill()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entries()  keys()   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values()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includes()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flat()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flatMap()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1761" y="3137218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对象扩展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对象扩展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 dirty="0">
                <a:sym typeface="+mn-ea"/>
              </a:rPr>
              <a:t>对象的扩展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对象简洁表示法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属性名表达式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静态方法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 sz="2800" b="1"/>
          </a:p>
          <a:p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对象</a:t>
            </a:r>
            <a:r>
              <a:rPr lang="en-US" altLang="zh-CN" sz="3200">
                <a:sym typeface="+mn-ea"/>
              </a:rPr>
              <a:t>简洁表示法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对象</a:t>
            </a:r>
            <a:r>
              <a:rPr lang="en-US" altLang="zh-CN" sz="2800">
                <a:sym typeface="+mn-ea"/>
              </a:rPr>
              <a:t>简洁表示法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属性简写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方法简写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1465" y="3385820"/>
            <a:ext cx="3634740" cy="17983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005" y="1680210"/>
            <a:ext cx="3863340" cy="34975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对象</a:t>
            </a:r>
            <a:r>
              <a:rPr lang="en-US" altLang="zh-CN">
                <a:sym typeface="+mn-ea"/>
              </a:rPr>
              <a:t>简洁表示法</a:t>
            </a:r>
            <a:endParaRPr lang="en-US" altLang="zh-CN"/>
          </a:p>
          <a:p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9965" y="1416685"/>
            <a:ext cx="7672705" cy="38862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属性名表达式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 dirty="0">
                <a:sym typeface="+mn-ea"/>
              </a:rPr>
              <a:t>属性名表达式</a:t>
            </a:r>
            <a:endParaRPr lang="zh-CN" altLang="en-US" sz="2800" dirty="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使用字面量方式定义对象（使用大括号），在 ES5 中只能使标识符定义属性。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ES6 允许字面量定义对象时，用表达式作为对象的属性名，即把表达式放在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方括号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内。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56591"/>
          <a:stretch>
            <a:fillRect/>
          </a:stretch>
        </p:blipFill>
        <p:spPr>
          <a:xfrm>
            <a:off x="2523490" y="3980815"/>
            <a:ext cx="3215640" cy="15976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42892"/>
          <a:stretch>
            <a:fillRect/>
          </a:stretch>
        </p:blipFill>
        <p:spPr>
          <a:xfrm>
            <a:off x="7141845" y="3476625"/>
            <a:ext cx="3215640" cy="210185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静态方法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Object </a:t>
            </a:r>
            <a:r>
              <a:rPr lang="zh-CN" altLang="en-US" sz="2800">
                <a:sym typeface="+mn-ea"/>
              </a:rPr>
              <a:t>静态方法扩展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Object.is()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Object.assign()</a:t>
            </a:r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Object.keys()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Object.values()  Object.entries()</a:t>
            </a:r>
            <a:endParaRPr lang="zh-CN" altLang="en-US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23.html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42878" y="3137218"/>
            <a:ext cx="170624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Symbol</a:t>
            </a:r>
            <a:endParaRPr 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数据类型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3686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ES5 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数据类型（</a:t>
            </a:r>
            <a:r>
              <a:rPr lang="en-US" altLang="zh-CN" sz="2800" dirty="0">
                <a:solidFill>
                  <a:schemeClr val="accent3"/>
                </a:solidFill>
                <a:sym typeface="+mn-ea"/>
              </a:rPr>
              <a:t>6</a:t>
            </a:r>
            <a:r>
              <a:rPr lang="zh-CN" altLang="en-US" sz="2800" dirty="0">
                <a:solidFill>
                  <a:schemeClr val="accent3"/>
                </a:solidFill>
                <a:sym typeface="+mn-ea"/>
              </a:rPr>
              <a:t>种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）及其划分（</a:t>
            </a:r>
            <a:r>
              <a:rPr lang="en-US" altLang="zh-CN" sz="2800" dirty="0">
                <a:solidFill>
                  <a:schemeClr val="accent3"/>
                </a:solidFill>
                <a:sym typeface="+mn-ea"/>
              </a:rPr>
              <a:t>2</a:t>
            </a:r>
            <a:r>
              <a:rPr lang="zh-CN" altLang="en-US" sz="2800" dirty="0">
                <a:solidFill>
                  <a:schemeClr val="accent3"/>
                </a:solidFill>
                <a:sym typeface="+mn-ea"/>
              </a:rPr>
              <a:t>类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基本（原始）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zh-CN" altLang="en-US" dirty="0">
                <a:cs typeface="+mn-ea"/>
                <a:sym typeface="+mn-ea"/>
              </a:rPr>
              <a:t>Number、String、Boolean、Null、Undefined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cs typeface="+mn-ea"/>
                <a:sym typeface="+mn-ea"/>
              </a:rPr>
              <a:t> 引用（对象）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zh-CN" altLang="en-US" dirty="0">
                <a:cs typeface="+mn-ea"/>
                <a:sym typeface="+mn-ea"/>
              </a:rPr>
              <a:t>Object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 sz="2800"/>
          </a:p>
          <a:p>
            <a:endParaRPr lang="en-US" altLang="zh-CN"/>
          </a:p>
        </p:txBody>
      </p:sp>
      <p:pic>
        <p:nvPicPr>
          <p:cNvPr id="4" name="图片 3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59878" y="2916873"/>
            <a:ext cx="5897245" cy="2969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Symbol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71880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属性名的冲突问题，以及 Symbol 的提出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ES5 的对象属性名都是字符串，这容易造成属性名的冲突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ES6 引入了一种新的原始数据类型 Symbol，表示独一无二的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类似 ID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七种</a:t>
            </a:r>
            <a:r>
              <a:rPr lang="zh-CN" altLang="en-US" sz="2800">
                <a:sym typeface="+mn-ea"/>
              </a:rPr>
              <a:t>数据类型</a:t>
            </a:r>
            <a:endParaRPr lang="zh-CN" altLang="en-US" sz="2800"/>
          </a:p>
          <a:p>
            <a:pPr lvl="1"/>
            <a:r>
              <a:rPr lang="zh-CN" altLang="en-US" sz="2800">
                <a:solidFill>
                  <a:schemeClr val="tx1"/>
                </a:solidFill>
                <a:sym typeface="+mn-ea"/>
              </a:rPr>
              <a:t> undefined、null、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b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oolean、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tring、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umber、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o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bject、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ymbol </a:t>
            </a:r>
            <a:endParaRPr lang="zh-CN" altLang="en-US" sz="2800"/>
          </a:p>
          <a:p>
            <a:pPr lvl="0"/>
            <a:r>
              <a:rPr lang="zh-CN" altLang="en-US" sz="2800">
                <a:solidFill>
                  <a:srgbClr val="FF0000"/>
                </a:solidFill>
                <a:sym typeface="+mn-ea"/>
              </a:rPr>
              <a:t> 六个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基本</a:t>
            </a:r>
            <a:r>
              <a:rPr lang="zh-CN" altLang="en-US" sz="2800">
                <a:sym typeface="+mn-ea"/>
              </a:rPr>
              <a:t>数据类型</a:t>
            </a:r>
            <a:endParaRPr lang="zh-CN" altLang="en-US" sz="2800"/>
          </a:p>
          <a:p>
            <a:pPr lvl="1"/>
            <a:r>
              <a:rPr lang="zh-CN" altLang="en-US" sz="2800">
                <a:solidFill>
                  <a:schemeClr val="tx1"/>
                </a:solidFill>
                <a:sym typeface="+mn-ea"/>
              </a:rPr>
              <a:t> undefined、null、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b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oolean、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tring、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umber、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ymbol 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Symbol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Symbol 数据类型 </a:t>
            </a:r>
            <a:endParaRPr lang="zh-CN" altLang="en-US" sz="2800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Symbol 值通过 Symbol 函数生成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Symbol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变量属于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基本数据类型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（不是对象），Symbol 函数前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不能使用 new 命令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Symbol 函数可以接受一个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字符串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作为参数，表示对 Symbol 实例的描述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，主要用于区分变量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相同参数的 Symbol 函数的返回值是</a:t>
            </a:r>
            <a:r>
              <a:rPr lang="en-US" altLang="zh-CN">
                <a:solidFill>
                  <a:srgbClr val="C00000"/>
                </a:solidFill>
                <a:cs typeface="+mn-ea"/>
                <a:sym typeface="+mn-ea"/>
              </a:rPr>
              <a:t>不相等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的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0" y="4871720"/>
            <a:ext cx="4620260" cy="12782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45" y="4943475"/>
            <a:ext cx="3496310" cy="11353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548620" y="617791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Symbol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Symbol 值可以作为标识符，用于对象的属性名</a:t>
            </a:r>
            <a:endParaRPr lang="en-US" altLang="zh-CN" sz="2800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保证不会出现同名的属性，能</a:t>
            </a:r>
            <a:r>
              <a:rPr lang="en-US" altLang="zh-CN">
                <a:cs typeface="+mn-ea"/>
                <a:sym typeface="+mn-ea"/>
              </a:rPr>
              <a:t>防止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某一个键被不小心改写或覆盖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Symbol 值作为对象属性名时，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不能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用点运算符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使用 Symbol 值定义属性时，Symbol 值必须放在</a:t>
            </a:r>
            <a:r>
              <a:rPr lang="en-US" altLang="zh-CN">
                <a:cs typeface="+mn-ea"/>
                <a:sym typeface="+mn-ea"/>
              </a:rPr>
              <a:t>方括号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之中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8620" y="617791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55096"/>
          <a:stretch>
            <a:fillRect/>
          </a:stretch>
        </p:blipFill>
        <p:spPr>
          <a:xfrm>
            <a:off x="1546860" y="4032250"/>
            <a:ext cx="3070860" cy="13036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50262"/>
          <a:stretch>
            <a:fillRect/>
          </a:stretch>
        </p:blipFill>
        <p:spPr>
          <a:xfrm>
            <a:off x="6211570" y="3961765"/>
            <a:ext cx="3070860" cy="14439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Symbol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101153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Symbol.for</a:t>
            </a:r>
            <a:r>
              <a:rPr lang="zh-CN" altLang="en-US" sz="2800">
                <a:sym typeface="+mn-ea"/>
              </a:rPr>
              <a:t>（）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接受一个字符串作为参数，然后搜索以该参数作为名称的 Symbol 值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如果有，就返回这个 Symbol 值，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如果没有，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就新建并返回一个以该字符串为名称的 Symbol 值</a:t>
            </a:r>
            <a:endParaRPr lang="en-US" altLang="zh-CN" sz="2400">
              <a:solidFill>
                <a:schemeClr val="tx1"/>
              </a:solidFill>
            </a:endParaRPr>
          </a:p>
          <a:p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3596005"/>
            <a:ext cx="7771130" cy="20218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Symbol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Symbol.keyFor（）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返回一个已登记的 Symbol 类型值的 key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645" y="2836545"/>
            <a:ext cx="6530975" cy="21520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Symbol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8415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Symbol.iterator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对象的 Symbol.iterator 属性，指向该对象的默认遍历器方法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对象进行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 for...of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循环时，会调用 Symbol.iterator 方法</a:t>
            </a:r>
            <a:endParaRPr lang="zh-CN" altLang="en-US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66641" y="3137218"/>
            <a:ext cx="24587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for...of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遍历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for...of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56190" cy="4921885"/>
          </a:xfrm>
        </p:spPr>
        <p:txBody>
          <a:bodyPr/>
          <a:p>
            <a:r>
              <a:rPr lang="en-US" altLang="zh-CN"/>
              <a:t> for...of </a:t>
            </a:r>
            <a:r>
              <a:rPr lang="zh-CN" altLang="en-US"/>
              <a:t>遍历</a:t>
            </a:r>
            <a:endParaRPr lang="zh-CN" altLang="en-US"/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for...of 循环可以使用的范围包括</a:t>
            </a:r>
            <a:r>
              <a:rPr lang="en-US" altLang="zh-CN" sz="2400">
                <a:solidFill>
                  <a:srgbClr val="C00000"/>
                </a:solidFill>
                <a:sym typeface="+mn-ea"/>
              </a:rPr>
              <a:t>数组、Set 和 Map 结构、某些类似数组的对象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（比如 arguments对象、DOM NodeList 对象）、字符串。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for...of </a:t>
            </a:r>
            <a:r>
              <a:rPr lang="en-US" altLang="zh-CN" sz="2400">
                <a:cs typeface="+mn-ea"/>
                <a:sym typeface="+mn-ea"/>
              </a:rPr>
              <a:t>不能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遍历普通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Object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对象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for...in 循环，只能获得对象的</a:t>
            </a:r>
            <a:r>
              <a:rPr lang="en-US" altLang="zh-CN" sz="2400">
                <a:solidFill>
                  <a:srgbClr val="C00000"/>
                </a:solidFill>
                <a:sym typeface="+mn-ea"/>
              </a:rPr>
              <a:t>键名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，不能直接获取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属性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值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for...of 循环，允许遍历获得</a:t>
            </a:r>
            <a:r>
              <a:rPr lang="en-US" altLang="zh-CN" sz="2400">
                <a:cs typeface="+mn-ea"/>
                <a:sym typeface="+mn-ea"/>
              </a:rPr>
              <a:t>属性</a:t>
            </a:r>
            <a:r>
              <a:rPr lang="en-US" altLang="zh-CN" sz="2400">
                <a:solidFill>
                  <a:srgbClr val="C00000"/>
                </a:solidFill>
                <a:sym typeface="+mn-ea"/>
              </a:rPr>
              <a:t>值</a:t>
            </a:r>
            <a:endParaRPr lang="en-US" altLang="zh-CN" sz="2400">
              <a:solidFill>
                <a:srgbClr val="C00000"/>
              </a:solidFill>
            </a:endParaRPr>
          </a:p>
          <a:p>
            <a:endParaRPr lang="en-US" altLang="zh-CN" sz="24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48620" y="617791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38934"/>
          <a:stretch>
            <a:fillRect/>
          </a:stretch>
        </p:blipFill>
        <p:spPr>
          <a:xfrm>
            <a:off x="1464945" y="4470400"/>
            <a:ext cx="3954780" cy="14331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56521"/>
          <a:stretch>
            <a:fillRect/>
          </a:stretch>
        </p:blipFill>
        <p:spPr>
          <a:xfrm>
            <a:off x="6021070" y="4676775"/>
            <a:ext cx="3954780" cy="10204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for...of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56190" cy="4921885"/>
          </a:xfrm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总结遍历语法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for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循环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forEach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方法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for in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遍历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for of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遍历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keys()   values()  entries()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46513" y="3137218"/>
            <a:ext cx="44989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变量声明：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let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 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const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79758" y="3137218"/>
            <a:ext cx="8324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Set</a:t>
            </a:r>
            <a:endParaRPr 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Set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数据结构</a:t>
            </a:r>
            <a:r>
              <a:rPr lang="en-US" altLang="zh-CN"/>
              <a:t>Set</a:t>
            </a:r>
            <a:endParaRPr lang="en-US" altLang="zh-CN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Set 是一个构造函数，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通过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new 生成 Set 数据结构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实例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类似于数组，但是成员的值都是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唯一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的，没有重复的值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310" y="4314825"/>
            <a:ext cx="7978140" cy="1188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021330"/>
            <a:ext cx="4892040" cy="10210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548620" y="617791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Set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Set </a:t>
            </a:r>
            <a:r>
              <a:rPr lang="zh-CN" altLang="en-US">
                <a:sym typeface="+mn-ea"/>
              </a:rPr>
              <a:t>原型</a:t>
            </a:r>
            <a:r>
              <a:rPr lang="en-US" altLang="zh-CN">
                <a:sym typeface="+mn-ea"/>
              </a:rPr>
              <a:t>的属性和方法</a:t>
            </a:r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7975" y="1246505"/>
            <a:ext cx="5326380" cy="5013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Set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90200" cy="539686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Set 结构的</a:t>
            </a:r>
            <a:r>
              <a:rPr lang="zh-CN" altLang="en-US" sz="2800">
                <a:sym typeface="+mn-ea"/>
              </a:rPr>
              <a:t>原型属性</a:t>
            </a:r>
            <a:endParaRPr lang="zh-CN" altLang="en-US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ym typeface="+mn-ea"/>
              </a:rPr>
              <a:t>size：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返回 Set 实例的成员总数。</a:t>
            </a:r>
            <a:endParaRPr lang="en-US" altLang="zh-CN">
              <a:solidFill>
                <a:schemeClr val="tx1"/>
              </a:solidFill>
            </a:endParaRPr>
          </a:p>
          <a:p>
            <a:pPr lvl="1" algn="l">
              <a:buSzTx/>
            </a:pPr>
            <a:r>
              <a:rPr lang="en-US" altLang="zh-CN">
                <a:sym typeface="+mn-ea"/>
              </a:rPr>
              <a:t> add(value)：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添加某个值，返回 Set 结构本身。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/>
            <a:r>
              <a:rPr lang="en-US" altLang="zh-CN">
                <a:sym typeface="+mn-ea"/>
              </a:rPr>
              <a:t> delete(value)：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删除某个值，返回一个布尔值，表示删除是否成功。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has(value)：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返回一个布尔值，表示该值是否为 Set 的成员。</a:t>
            </a:r>
            <a:endParaRPr lang="en-US" altLang="zh-CN"/>
          </a:p>
          <a:p>
            <a:pPr lvl="1" algn="l">
              <a:buSzTx/>
            </a:pPr>
            <a:r>
              <a:rPr lang="en-US" altLang="zh-CN">
                <a:sym typeface="+mn-ea"/>
              </a:rPr>
              <a:t> clear()：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清除所有成员，没有返回值。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en-US" altLang="zh-CN">
                <a:cs typeface="+mn-ea"/>
                <a:sym typeface="+mn-ea"/>
              </a:rPr>
              <a:t> keys()：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返回</a:t>
            </a:r>
            <a:r>
              <a:rPr lang="en-US" altLang="zh-CN" b="1">
                <a:solidFill>
                  <a:schemeClr val="tx1"/>
                </a:solidFill>
                <a:cs typeface="+mn-ea"/>
                <a:sym typeface="+mn-ea"/>
              </a:rPr>
              <a:t>键名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的遍历器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>
                <a:cs typeface="+mn-ea"/>
                <a:sym typeface="+mn-ea"/>
              </a:rPr>
              <a:t>values()：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返回</a:t>
            </a:r>
            <a:r>
              <a:rPr lang="en-US" altLang="zh-CN" b="1">
                <a:solidFill>
                  <a:schemeClr val="tx1"/>
                </a:solidFill>
                <a:cs typeface="+mn-ea"/>
                <a:sym typeface="+mn-ea"/>
              </a:rPr>
              <a:t>键值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的遍历器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>
                <a:cs typeface="+mn-ea"/>
                <a:sym typeface="+mn-ea"/>
              </a:rPr>
              <a:t>entries()：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返回</a:t>
            </a:r>
            <a:r>
              <a:rPr lang="en-US" altLang="zh-CN" b="1">
                <a:solidFill>
                  <a:schemeClr val="tx1"/>
                </a:solidFill>
                <a:cs typeface="+mn-ea"/>
                <a:sym typeface="+mn-ea"/>
              </a:rPr>
              <a:t>键值对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的遍历器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>
                <a:cs typeface="+mn-ea"/>
                <a:sym typeface="+mn-ea"/>
              </a:rPr>
              <a:t>forEach()：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使用回调函数遍历每个成员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548620" y="617791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2916" y="3137218"/>
            <a:ext cx="11061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Map</a:t>
            </a:r>
            <a:endParaRPr 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Map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77277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数</a:t>
            </a:r>
            <a:r>
              <a:rPr lang="en-US" altLang="zh-CN" sz="2800">
                <a:sym typeface="+mn-ea"/>
              </a:rPr>
              <a:t>据结构 Map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Map 是一个构造函数，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通过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new 生成 Map 数据结构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实例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类似于对象，也是键值对的集合，但是“键”的范围不限于字符串，各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种类型的值（包括对象）都可以当作键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Object 结构提供了“字符串—值”的对应，Map 结构提供了“值—值”的对应</a:t>
            </a:r>
            <a:br>
              <a:rPr lang="en-US" altLang="zh-CN">
                <a:solidFill>
                  <a:schemeClr val="tx1"/>
                </a:solidFill>
                <a:sym typeface="+mn-ea"/>
              </a:rPr>
            </a:b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b="45893"/>
          <a:stretch>
            <a:fillRect/>
          </a:stretch>
        </p:blipFill>
        <p:spPr>
          <a:xfrm>
            <a:off x="876935" y="4237990"/>
            <a:ext cx="4863465" cy="14109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t="55412"/>
          <a:stretch>
            <a:fillRect/>
          </a:stretch>
        </p:blipFill>
        <p:spPr>
          <a:xfrm>
            <a:off x="5951220" y="4237990"/>
            <a:ext cx="5904230" cy="14116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548620" y="617791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29.html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Map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Map </a:t>
            </a:r>
            <a:r>
              <a:rPr lang="zh-CN" altLang="en-US">
                <a:sym typeface="+mn-ea"/>
              </a:rPr>
              <a:t>原型</a:t>
            </a:r>
            <a:r>
              <a:rPr lang="en-US" altLang="zh-CN">
                <a:sym typeface="+mn-ea"/>
              </a:rPr>
              <a:t>的属性和方法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7055" y="1070610"/>
            <a:ext cx="5211445" cy="50622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Map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1054080" cy="5661660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Map </a:t>
            </a:r>
            <a:r>
              <a:rPr lang="en-US" altLang="zh-CN" sz="2800">
                <a:sym typeface="+mn-ea"/>
              </a:rPr>
              <a:t>结构的</a:t>
            </a:r>
            <a:r>
              <a:rPr lang="zh-CN" altLang="en-US" sz="2800">
                <a:sym typeface="+mn-ea"/>
              </a:rPr>
              <a:t>原型属性</a:t>
            </a:r>
            <a:endParaRPr lang="zh-CN" altLang="en-US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ym typeface="+mn-ea"/>
              </a:rPr>
              <a:t>size：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返回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Map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实例的成员总数。</a:t>
            </a:r>
            <a:endParaRPr lang="en-US" altLang="zh-CN">
              <a:solidFill>
                <a:schemeClr val="tx1"/>
              </a:solidFill>
            </a:endParaRPr>
          </a:p>
          <a:p>
            <a:pPr lvl="1" algn="l">
              <a:buSzTx/>
            </a:pPr>
            <a:r>
              <a:rPr lang="en-US" altLang="zh-CN">
                <a:sym typeface="+mn-ea"/>
              </a:rPr>
              <a:t> set(key,value)：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添加某个值，返回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Map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结构本身。</a:t>
            </a:r>
            <a:endParaRPr lang="en-US" altLang="zh-CN">
              <a:solidFill>
                <a:schemeClr val="tx1"/>
              </a:solidFill>
              <a:cs typeface="+mn-ea"/>
              <a:sym typeface="+mn-ea"/>
            </a:endParaRPr>
          </a:p>
          <a:p>
            <a:pPr lvl="1" algn="l">
              <a:buSzTx/>
            </a:pPr>
            <a:r>
              <a:rPr lang="en-US" altLang="zh-CN">
                <a:cs typeface="+mn-ea"/>
              </a:rPr>
              <a:t> get(key)：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读取key对应的键值，如果找不到key，返回undefined。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lvl="1"/>
            <a:r>
              <a:rPr lang="en-US" altLang="zh-CN">
                <a:sym typeface="+mn-ea"/>
              </a:rPr>
              <a:t> delete(value)：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删除某个值，返回一个布尔值，表示删除是否成功。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has(value)：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返回一个布尔值，表示该值是否为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Map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的成员。</a:t>
            </a:r>
            <a:endParaRPr lang="en-US" altLang="zh-CN"/>
          </a:p>
          <a:p>
            <a:pPr lvl="1" algn="l">
              <a:buSzTx/>
            </a:pPr>
            <a:r>
              <a:rPr lang="en-US" altLang="zh-CN">
                <a:sym typeface="+mn-ea"/>
              </a:rPr>
              <a:t> clear()：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清除所有成员，没有返回值。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marL="168275" lvl="1" indent="0" algn="l">
              <a:spcAft>
                <a:spcPts val="300"/>
              </a:spcAft>
              <a:buSzTx/>
              <a:buNone/>
            </a:pP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548620" y="617791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 ES6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/>
              <a:t> </a:t>
            </a:r>
            <a:r>
              <a:rPr lang="zh-CN" altLang="en-US"/>
              <a:t> 声明变量 </a:t>
            </a:r>
            <a:r>
              <a:rPr lang="en-US" altLang="zh-CN"/>
              <a:t>let  const</a:t>
            </a:r>
            <a:endParaRPr lang="en-US" altLang="zh-CN"/>
          </a:p>
          <a:p>
            <a:pPr lvl="1"/>
            <a:r>
              <a:rPr lang="en-US" altLang="zh-CN"/>
              <a:t>  </a:t>
            </a:r>
            <a:r>
              <a:rPr lang="zh-CN" altLang="en-US"/>
              <a:t>解构</a:t>
            </a:r>
            <a:r>
              <a:rPr lang="zh-CN" altLang="en-US"/>
              <a:t>赋值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  字符串、数组、对象、函数的扩展</a:t>
            </a:r>
            <a:endParaRPr lang="en-US" altLang="zh-CN"/>
          </a:p>
          <a:p>
            <a:pPr lvl="1"/>
            <a:r>
              <a:rPr lang="en-US" altLang="zh-CN"/>
              <a:t>  </a:t>
            </a:r>
            <a:r>
              <a:rPr lang="zh-CN" altLang="en-US"/>
              <a:t>遍历 </a:t>
            </a:r>
            <a:r>
              <a:rPr lang="en-US" altLang="zh-CN"/>
              <a:t>for...of</a:t>
            </a:r>
            <a:endParaRPr lang="en-US" altLang="zh-CN"/>
          </a:p>
          <a:p>
            <a:pPr lvl="1"/>
            <a:r>
              <a:rPr lang="en-US" altLang="zh-CN"/>
              <a:t>  </a:t>
            </a:r>
            <a:r>
              <a:rPr lang="zh-CN" altLang="en-US"/>
              <a:t>数据结构  </a:t>
            </a:r>
            <a:r>
              <a:rPr lang="en-US" altLang="zh-CN"/>
              <a:t>Symbol  Map  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/>
              <a:t>总结</a:t>
            </a:r>
            <a:endParaRPr lang="zh-C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en-US">
                <a:sym typeface="+mn-ea"/>
              </a:rPr>
              <a:t>ES6</a:t>
            </a:r>
            <a:r>
              <a:rPr lang="zh-CN" altLang="en-US">
                <a:sym typeface="+mn-ea"/>
              </a:rPr>
              <a:t>标准入门》第</a:t>
            </a:r>
            <a:r>
              <a:rPr lang="en-US">
                <a:sym typeface="+mn-ea"/>
              </a:rPr>
              <a:t>1-11</a:t>
            </a:r>
            <a:r>
              <a:rPr lang="zh-CN" altLang="en-US">
                <a:sym typeface="+mn-ea"/>
              </a:rPr>
              <a:t>章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ES6</a:t>
            </a:r>
            <a:r>
              <a:rPr lang="zh-CN" altLang="en-US">
                <a:sym typeface="+mn-ea"/>
              </a:rPr>
              <a:t>》第</a:t>
            </a:r>
            <a:r>
              <a:rPr lang="en-US">
                <a:sym typeface="+mn-ea"/>
              </a:rPr>
              <a:t>1,2,3,4,5,6,7,10</a:t>
            </a:r>
            <a:r>
              <a:rPr lang="zh-CN" altLang="en-US">
                <a:sym typeface="+mn-ea"/>
              </a:rPr>
              <a:t>章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7005" cy="4921885"/>
          </a:xfrm>
          <a:solidFill>
            <a:schemeClr val="bg1"/>
          </a:solidFill>
        </p:spPr>
        <p:txBody>
          <a:bodyPr/>
          <a:p>
            <a:r>
              <a:rPr lang="en-US" altLang="zh-CN">
                <a:sym typeface="+mn-ea"/>
              </a:rPr>
              <a:t> ES5 通过 var 声明变量（无块作用域，可能造成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变量污染</a:t>
            </a:r>
            <a:r>
              <a:rPr lang="en-US" altLang="zh-CN"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解决方案 IIFE</a:t>
            </a:r>
            <a:endParaRPr lang="en-US" altLang="zh-CN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endParaRPr kumimoji="0" lang="en-US" altLang="zh-CN" dirty="0" smtClean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endParaRPr kumimoji="0" lang="en-US" altLang="zh-CN" dirty="0" smtClean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endParaRPr kumimoji="0" lang="en-US" altLang="zh-CN" dirty="0" smtClean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endParaRPr kumimoji="0" lang="en-US" altLang="zh-CN" dirty="0" smtClean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endParaRPr kumimoji="0" lang="en-US" altLang="zh-CN" dirty="0" smtClean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endParaRPr kumimoji="0" lang="en-US" altLang="zh-CN" dirty="0" smtClean="0">
              <a:solidFill>
                <a:schemeClr val="tx1"/>
              </a:solidFill>
              <a:cs typeface="+mn-ea"/>
              <a:sym typeface="+mn-ea"/>
            </a:endParaRPr>
          </a:p>
          <a:p>
            <a:pPr lvl="0"/>
            <a:r>
              <a:rPr lang="en-US" altLang="zh-CN" sz="2800">
                <a:cs typeface="+mn-ea"/>
                <a:sym typeface="+mn-ea"/>
              </a:rPr>
              <a:t> </a:t>
            </a:r>
            <a:r>
              <a:rPr lang="zh-CN" altLang="en-US" sz="2800">
                <a:cs typeface="+mn-ea"/>
                <a:sym typeface="+mn-ea"/>
              </a:rPr>
              <a:t>变量声明提升</a:t>
            </a: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var</a:t>
            </a:r>
            <a:r>
              <a:rPr lang="zh-CN" altLang="en-US"/>
              <a:t>声明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105" y="2293620"/>
            <a:ext cx="3286125" cy="2870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585" y="1815148"/>
            <a:ext cx="6904355" cy="32283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407015" y="621220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707370" cy="4921885"/>
          </a:xfrm>
        </p:spPr>
        <p:txBody>
          <a:bodyPr/>
          <a:p>
            <a:r>
              <a:rPr lang="en-US" altLang="zh-CN"/>
              <a:t> let </a:t>
            </a:r>
            <a:r>
              <a:rPr lang="zh-CN" altLang="en-US"/>
              <a:t>声明变量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ES6 新增了 let 命令，用于声明变量，用法与 var 类似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与 var 的不同在于，用 let 声明的变量只在 let 命令所在的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代码块 { }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内有效</a:t>
            </a:r>
            <a:endParaRPr kumimoji="0" lang="en-US" altLang="zh-CN"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let </a:t>
            </a:r>
            <a:r>
              <a:rPr lang="zh-CN" altLang="en-US"/>
              <a:t>命令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335" y="3142615"/>
            <a:ext cx="5682615" cy="22694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c04303b0-bfcc-4575-9069-6a3e1400393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6018</Words>
  <Application>WPS 演示</Application>
  <PresentationFormat>宽屏</PresentationFormat>
  <Paragraphs>650</Paragraphs>
  <Slides>80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80</vt:i4>
      </vt:variant>
    </vt:vector>
  </HeadingPairs>
  <TitlesOfParts>
    <vt:vector size="10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Times New Roman</vt:lpstr>
      <vt:lpstr>Franklin Gothic Book</vt:lpstr>
      <vt:lpstr>Office 主题​​</vt:lpstr>
      <vt:lpstr>Office 主题</vt:lpstr>
      <vt:lpstr>1_Office 主题​​</vt:lpstr>
      <vt:lpstr>4_Office 主题​​</vt:lpstr>
      <vt:lpstr>5_Office 主题​​</vt:lpstr>
      <vt:lpstr>2_Office 主题​​</vt:lpstr>
      <vt:lpstr>6_Office 主题​​</vt:lpstr>
      <vt:lpstr>8_Office 主题​​</vt:lpstr>
      <vt:lpstr>9_Office 主题​​</vt:lpstr>
      <vt:lpstr>7_Office 主题​​</vt:lpstr>
      <vt:lpstr>10_Office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ky</cp:lastModifiedBy>
  <cp:revision>1176</cp:revision>
  <dcterms:created xsi:type="dcterms:W3CDTF">2013-01-31T00:22:00Z</dcterms:created>
  <dcterms:modified xsi:type="dcterms:W3CDTF">2020-06-07T10:16:21Z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