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773" r:id="rId2"/>
    <p:sldId id="882" r:id="rId3"/>
    <p:sldId id="874" r:id="rId4"/>
    <p:sldId id="883" r:id="rId5"/>
    <p:sldId id="884" r:id="rId6"/>
    <p:sldId id="885" r:id="rId7"/>
    <p:sldId id="886" r:id="rId8"/>
    <p:sldId id="897" r:id="rId9"/>
    <p:sldId id="887" r:id="rId10"/>
    <p:sldId id="894" r:id="rId11"/>
    <p:sldId id="898" r:id="rId12"/>
    <p:sldId id="893" r:id="rId13"/>
    <p:sldId id="794" r:id="rId14"/>
  </p:sldIdLst>
  <p:sldSz cx="12190413" cy="6859588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5">
          <p15:clr>
            <a:srgbClr val="A4A3A4"/>
          </p15:clr>
        </p15:guide>
        <p15:guide id="2" pos="1856">
          <p15:clr>
            <a:srgbClr val="A4A3A4"/>
          </p15:clr>
        </p15:guide>
        <p15:guide id="3" pos="7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9636" autoAdjust="0"/>
  </p:normalViewPr>
  <p:slideViewPr>
    <p:cSldViewPr snapToObjects="1">
      <p:cViewPr varScale="1">
        <p:scale>
          <a:sx n="65" d="100"/>
          <a:sy n="65" d="100"/>
        </p:scale>
        <p:origin x="810" y="72"/>
      </p:cViewPr>
      <p:guideLst>
        <p:guide orient="horz" pos="1555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00DC9A3-EED7-45C5-A7C5-6C4495AD14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7461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600" indent="-152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200" indent="-304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800" indent="-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400" indent="-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Arial" charset="0"/>
              </a:rPr>
              <a:t> 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132550EC-B1C4-4718-BD0C-5679B97EE9FD}" type="slidenum">
              <a:rPr lang="zh-CN" altLang="zh-CN" smtClean="0">
                <a:ea typeface="宋体" charset="-122"/>
              </a:rPr>
              <a:pPr/>
              <a:t>1</a:t>
            </a:fld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DE35EAA7-C3CA-4978-B6A2-97BDDB6D1801}" type="slidenum">
              <a:rPr lang="zh-CN" altLang="zh-CN" sz="3200" smtClean="0">
                <a:ea typeface="宋体" charset="-122"/>
              </a:rPr>
              <a:pPr eaLnBrk="1" hangingPunct="1"/>
              <a:t>12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B3CD3FC-A810-4E84-BC8E-C63A1BD2B2BE}" type="slidenum">
              <a:rPr lang="zh-CN" altLang="zh-CN" sz="3200" smtClean="0">
                <a:ea typeface="宋体" charset="-122"/>
              </a:rPr>
              <a:pPr eaLnBrk="1" hangingPunct="1"/>
              <a:t>4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CF1A31D-7BB0-4D01-A8AD-6827E649D829}" type="slidenum">
              <a:rPr lang="zh-CN" altLang="zh-CN" sz="3200" smtClean="0">
                <a:ea typeface="宋体" charset="-122"/>
              </a:rPr>
              <a:pPr eaLnBrk="1" hangingPunct="1"/>
              <a:t>5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84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D3F51A9-8461-4FD4-8E96-A146F5C02837}" type="slidenum">
              <a:rPr lang="zh-CN" altLang="zh-CN" sz="3200" smtClean="0">
                <a:ea typeface="宋体" charset="-122"/>
              </a:rPr>
              <a:pPr eaLnBrk="1" hangingPunct="1"/>
              <a:t>6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F8C54F79-251F-4AEE-8043-3143726BBD24}" type="slidenum">
              <a:rPr lang="zh-CN" altLang="zh-CN" sz="3200" smtClean="0">
                <a:ea typeface="宋体" charset="-122"/>
              </a:rPr>
              <a:pPr eaLnBrk="1" hangingPunct="1"/>
              <a:t>7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FE15AE1C-06A0-4A95-BF80-32629457A68A}" type="slidenum">
              <a:rPr lang="zh-CN" altLang="zh-CN" sz="3200" smtClean="0">
                <a:ea typeface="宋体" charset="-122"/>
              </a:rPr>
              <a:pPr/>
              <a:t>8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DA154C7E-DB27-4E25-98F5-CBA5239F5087}" type="slidenum">
              <a:rPr lang="zh-CN" altLang="zh-CN" sz="3200" smtClean="0">
                <a:ea typeface="宋体" charset="-122"/>
              </a:rPr>
              <a:pPr eaLnBrk="1" hangingPunct="1"/>
              <a:t>9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charset="0"/>
              </a:rPr>
              <a:t>在</a:t>
            </a:r>
            <a:r>
              <a:rPr lang="en-US" altLang="zh-CN" dirty="0" smtClean="0">
                <a:latin typeface="Arial" charset="0"/>
              </a:rPr>
              <a:t>DIV</a:t>
            </a:r>
            <a:r>
              <a:rPr lang="zh-CN" altLang="en-US" dirty="0" smtClean="0">
                <a:latin typeface="Arial" charset="0"/>
              </a:rPr>
              <a:t>上单击了一下，不会只触发</a:t>
            </a:r>
            <a:r>
              <a:rPr lang="en-US" altLang="zh-CN" dirty="0" err="1" smtClean="0">
                <a:latin typeface="Arial" charset="0"/>
              </a:rPr>
              <a:t>div.onclick</a:t>
            </a:r>
            <a:r>
              <a:rPr lang="zh-CN" altLang="en-US" dirty="0" smtClean="0">
                <a:latin typeface="Arial" charset="0"/>
              </a:rPr>
              <a:t>。会接连触发</a:t>
            </a:r>
            <a:r>
              <a:rPr lang="en-US" altLang="zh-CN" dirty="0" err="1" smtClean="0">
                <a:latin typeface="Arial" charset="0"/>
              </a:rPr>
              <a:t>body.onclick,document.documentElement.onclick,document.onclick</a:t>
            </a:r>
            <a:r>
              <a:rPr lang="zh-CN" altLang="en-US" baseline="0" smtClean="0">
                <a:latin typeface="Arial" charset="0"/>
              </a:rPr>
              <a:t> </a:t>
            </a:r>
            <a:r>
              <a:rPr lang="zh-CN" altLang="en-US" smtClean="0">
                <a:latin typeface="Arial" charset="0"/>
              </a:rPr>
              <a:t>一连串</a:t>
            </a:r>
            <a:r>
              <a:rPr lang="zh-CN" altLang="en-US" dirty="0" smtClean="0">
                <a:latin typeface="Arial" charset="0"/>
              </a:rPr>
              <a:t>连锁反应。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如何关闭这个冒泡呢？  火狐为：</a:t>
            </a:r>
            <a:r>
              <a:rPr lang="en-US" altLang="zh-CN" dirty="0" err="1" smtClean="0">
                <a:latin typeface="Arial" charset="0"/>
              </a:rPr>
              <a:t>e.stopPropagation</a:t>
            </a:r>
            <a:r>
              <a:rPr lang="en-US" altLang="zh-CN" dirty="0" smtClean="0">
                <a:latin typeface="Arial" charset="0"/>
              </a:rPr>
              <a:t>(),IE</a:t>
            </a:r>
            <a:r>
              <a:rPr lang="zh-CN" altLang="en-US" dirty="0" smtClean="0">
                <a:latin typeface="Arial" charset="0"/>
              </a:rPr>
              <a:t>为</a:t>
            </a:r>
            <a:r>
              <a:rPr lang="en-US" altLang="zh-CN" dirty="0" err="1" smtClean="0">
                <a:latin typeface="Arial" charset="0"/>
              </a:rPr>
              <a:t>e.cancelBubble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5F3C0340-1289-4F38-9D8F-A6B160CBA7C2}" type="slidenum">
              <a:rPr lang="zh-CN" altLang="zh-CN" sz="3200" smtClean="0">
                <a:ea typeface="宋体" charset="-122"/>
              </a:rPr>
              <a:pPr eaLnBrk="1" hangingPunct="1"/>
              <a:t>10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5F3C0340-1289-4F38-9D8F-A6B160CBA7C2}" type="slidenum">
              <a:rPr lang="zh-CN" altLang="zh-CN" sz="3200" smtClean="0">
                <a:ea typeface="宋体" charset="-122"/>
              </a:rPr>
              <a:pPr eaLnBrk="1" hangingPunct="1"/>
              <a:t>11</a:t>
            </a:fld>
            <a:endParaRPr lang="zh-CN" altLang="zh-CN" sz="3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819" y="1286191"/>
            <a:ext cx="9714235" cy="464451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/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571" y="236998"/>
            <a:ext cx="8190491" cy="490590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buNone/>
              <a:defRPr sz="4300" b="0">
                <a:solidFill>
                  <a:srgbClr val="C00000"/>
                </a:solidFill>
              </a:defRPr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F5CAC-3EC0-49C9-BEBB-6A1705EBA3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2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9ED83-517D-4C7D-9415-15ED044B59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7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9388"/>
            <a:ext cx="466725" cy="20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z="1100" b="1">
                <a:ea typeface="宋体" pitchFamily="2" charset="-122"/>
              </a:defRPr>
            </a:lvl1pPr>
          </a:lstStyle>
          <a:p>
            <a:pPr>
              <a:defRPr/>
            </a:pPr>
            <a:fld id="{2473EB27-62DA-4339-B25F-3AA631D11D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7900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6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6pPr>
      <a:lvl7pPr marL="12192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7pPr>
      <a:lvl8pPr marL="18288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8pPr>
      <a:lvl9pPr marL="24384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2250" indent="-22225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21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1813" indent="-3063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3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533400" indent="2428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21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00138" indent="-3222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1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2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7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33528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39624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45720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51816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84313" y="2430463"/>
            <a:ext cx="8610600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b"/>
          <a:lstStyle/>
          <a:p>
            <a:pPr algn="ctr" eaLnBrk="1" hangingPunct="1"/>
            <a:r>
              <a:rPr lang="en-US" altLang="zh-CN" sz="4800" b="1" smtClean="0"/>
              <a:t>Web</a:t>
            </a:r>
            <a:r>
              <a:rPr lang="zh-CN" altLang="en-US" sz="4800" b="1" smtClean="0"/>
              <a:t>开发（二）</a:t>
            </a:r>
            <a:endParaRPr lang="zh-CN" altLang="zh-CN" sz="4800" b="1" smtClean="0"/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5248275" y="4143375"/>
            <a:ext cx="4121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latin typeface="+mj-ea"/>
                <a:ea typeface="+mj-ea"/>
              </a:rPr>
              <a:t>---</a:t>
            </a:r>
            <a:r>
              <a:rPr lang="zh-CN" altLang="en-US" sz="3200" dirty="0">
                <a:latin typeface="+mj-ea"/>
                <a:ea typeface="+mj-ea"/>
              </a:rPr>
              <a:t>第十章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zh-CN" altLang="en-US" sz="3200" dirty="0">
                <a:latin typeface="+mj-ea"/>
                <a:ea typeface="+mj-ea"/>
              </a:rPr>
              <a:t>事件对象</a:t>
            </a:r>
          </a:p>
        </p:txBody>
      </p:sp>
      <p:pic>
        <p:nvPicPr>
          <p:cNvPr id="2053" name="图片 4" descr="软院logo横版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5786438"/>
            <a:ext cx="4508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事件冒泡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5087739" cy="5597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JavaScript </a:t>
            </a:r>
            <a:r>
              <a:rPr lang="zh-CN" altLang="en-US" sz="2800" dirty="0" smtClean="0"/>
              <a:t>中的事件冒泡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事件按照从目标元素到根元素（</a:t>
            </a:r>
            <a:r>
              <a:rPr lang="en-US" altLang="zh-CN" sz="2400" dirty="0" smtClean="0"/>
              <a:t>document </a:t>
            </a:r>
            <a:r>
              <a:rPr lang="zh-CN" altLang="en-US" sz="2400" dirty="0" smtClean="0"/>
              <a:t>对象）的顺序</a:t>
            </a:r>
            <a:r>
              <a:rPr lang="zh-CN" altLang="en-US" sz="2400" dirty="0" smtClean="0"/>
              <a:t>触发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即事件发生的顺序为：</a:t>
            </a:r>
            <a:r>
              <a:rPr lang="en-US" altLang="zh-CN" sz="2400" dirty="0" smtClean="0"/>
              <a:t>button — div — body — html — document</a:t>
            </a:r>
          </a:p>
          <a:p>
            <a:pPr lvl="1">
              <a:lnSpc>
                <a:spcPts val="5063"/>
              </a:lnSpc>
              <a:buFont typeface="Arial" panose="020B0604020202020204" pitchFamily="34" charset="0"/>
              <a:buChar char="–"/>
              <a:defRPr/>
            </a:pPr>
            <a:endParaRPr lang="en-US" altLang="zh-CN" sz="2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37" y="1357518"/>
            <a:ext cx="5817660" cy="4594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03668" y="5374685"/>
            <a:ext cx="648297" cy="754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事件冒泡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10483850" cy="5597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使用 </a:t>
            </a:r>
            <a:r>
              <a:rPr lang="en-US" altLang="zh-CN" sz="2800" dirty="0" err="1" smtClean="0"/>
              <a:t>stopPropagation</a:t>
            </a:r>
            <a:r>
              <a:rPr lang="en-US" altLang="zh-CN" sz="2800" dirty="0" smtClean="0"/>
              <a:t>() </a:t>
            </a:r>
            <a:r>
              <a:rPr lang="zh-CN" altLang="en-US" sz="2800" dirty="0" smtClean="0"/>
              <a:t>方法阻止事件冒泡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 err="1" smtClean="0"/>
              <a:t>event.stopPropagation</a:t>
            </a:r>
            <a:r>
              <a:rPr lang="en-US" altLang="zh-CN" sz="2400" dirty="0" smtClean="0"/>
              <a:t>();</a:t>
            </a:r>
          </a:p>
          <a:p>
            <a:pPr marL="222250" lvl="1" indent="-2222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更多知识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zh-CN" sz="2400" dirty="0"/>
              <a:t>http://www.w3school.com.cn/jsref/dom_obj_event.asp</a:t>
            </a:r>
          </a:p>
          <a:p>
            <a:pPr lvl="1">
              <a:lnSpc>
                <a:spcPts val="5063"/>
              </a:lnSpc>
              <a:buFont typeface="Arial" panose="020B0604020202020204" pitchFamily="34" charset="0"/>
              <a:buChar char="–"/>
              <a:defRPr/>
            </a:pPr>
            <a:endParaRPr lang="en-US" altLang="zh-CN" sz="2600" dirty="0" smtClean="0"/>
          </a:p>
        </p:txBody>
      </p:sp>
      <p:sp>
        <p:nvSpPr>
          <p:cNvPr id="18437" name="文本框 5"/>
          <p:cNvSpPr txBox="1">
            <a:spLocks noChangeArrowheads="1"/>
          </p:cNvSpPr>
          <p:nvPr/>
        </p:nvSpPr>
        <p:spPr bwMode="auto">
          <a:xfrm>
            <a:off x="8183563" y="5915025"/>
            <a:ext cx="2746900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10-4.html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28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小结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13913" cy="5311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事件对象是什么？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事件对象能够做什么？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属性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方法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取消默认动作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不再派发事件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85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62000" y="3070225"/>
            <a:ext cx="981551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b"/>
          <a:lstStyle/>
          <a:p>
            <a:pPr algn="ctr" eaLnBrk="1" hangingPunct="1"/>
            <a:r>
              <a:rPr lang="en-US" altLang="zh-CN" sz="7200" smtClean="0"/>
              <a:t>Thank </a:t>
            </a:r>
            <a:r>
              <a:rPr lang="en-US" altLang="zh-CN" sz="7200" smtClean="0">
                <a:solidFill>
                  <a:srgbClr val="FF0000"/>
                </a:solidFill>
              </a:rPr>
              <a:t>You</a:t>
            </a:r>
            <a:r>
              <a:rPr lang="zh-CN" altLang="en-US" sz="7200" smtClean="0"/>
              <a:t>！</a:t>
            </a:r>
            <a:endParaRPr lang="zh-CN" altLang="zh-CN" sz="7200" smtClean="0"/>
          </a:p>
        </p:txBody>
      </p:sp>
      <p:pic>
        <p:nvPicPr>
          <p:cNvPr id="13316" name="图片 3" descr="软院logo横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930900"/>
            <a:ext cx="4508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87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marL="166688" indent="-166688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3075" name="AutoShape 6"/>
          <p:cNvSpPr>
            <a:spLocks noChangeArrowheads="1"/>
          </p:cNvSpPr>
          <p:nvPr/>
        </p:nvSpPr>
        <p:spPr bwMode="auto">
          <a:xfrm>
            <a:off x="1809750" y="1501775"/>
            <a:ext cx="89471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7" tIns="60958" rIns="121917" bIns="60958" anchor="ctr"/>
          <a:lstStyle/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事件对象是什么？</a:t>
            </a:r>
          </a:p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事件对象能够做什么？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13913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当发生事件时，如何知道：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哪个鼠标按钮被点击？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哪个键盘按键被按下？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发生事件时，光标的坐标是？</a:t>
            </a:r>
          </a:p>
          <a:p>
            <a:pPr lvl="1">
              <a:lnSpc>
                <a:spcPct val="150000"/>
              </a:lnSpc>
            </a:pPr>
            <a:r>
              <a:rPr lang="is-IS" altLang="zh-CN" sz="2600" dirty="0" smtClean="0"/>
              <a:t>…</a:t>
            </a:r>
            <a:endParaRPr lang="en-US" altLang="zh-CN" sz="2600" dirty="0" smtClean="0"/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549275" y="5735638"/>
            <a:ext cx="4897438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5123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10634663" cy="489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在触发 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上的某个事件时，就会产生一个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事件对象 </a:t>
            </a:r>
            <a:r>
              <a:rPr lang="en-US" altLang="zh-CN" sz="2800" dirty="0" smtClean="0">
                <a:solidFill>
                  <a:srgbClr val="FF0000"/>
                </a:solidFill>
              </a:rPr>
              <a:t>Event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事件对象（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）包含了事件的状态，比如：事件在其中发生的元素、键盘按键状态、鼠标的位置、鼠标按钮的状态等。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例如：鼠标操作导致的事件对象中会包含鼠标位置的信息，而键盘操作导致的事件对象中会包含与按下的键有关的信息。</a:t>
            </a: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147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69884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事件在浏览器中是以对象的形式存在的。在事件处理函数执行时，事件对象将会</a:t>
            </a:r>
            <a:r>
              <a:rPr lang="zh-CN" altLang="en-US" sz="2800" dirty="0" smtClean="0">
                <a:solidFill>
                  <a:srgbClr val="FF0000"/>
                </a:solidFill>
              </a:rPr>
              <a:t>由浏览器自动传递给事件处理函数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在事件处理函数中，声明形参接收该参数。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例：</a:t>
            </a:r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 err="1" smtClean="0"/>
              <a:t>window.onload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</a:t>
            </a:r>
            <a:endParaRPr lang="zh-CN" altLang="en-US" sz="2400" dirty="0" smtClean="0"/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zh-CN" altLang="en-US" sz="2400" dirty="0" smtClean="0"/>
              <a:t>				      </a:t>
            </a:r>
            <a:r>
              <a:rPr lang="en-US" altLang="zh-CN" sz="2400" dirty="0" smtClean="0"/>
              <a:t>console.log(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);</a:t>
            </a:r>
            <a:endParaRPr lang="zh-CN" altLang="en-US" sz="2400" dirty="0" smtClean="0"/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事件对象在哪儿？</a:t>
            </a:r>
          </a:p>
        </p:txBody>
      </p:sp>
      <p:sp>
        <p:nvSpPr>
          <p:cNvPr id="6149" name="文本框 5"/>
          <p:cNvSpPr txBox="1">
            <a:spLocks noChangeArrowheads="1"/>
          </p:cNvSpPr>
          <p:nvPr/>
        </p:nvSpPr>
        <p:spPr bwMode="auto">
          <a:xfrm>
            <a:off x="8093075" y="5805488"/>
            <a:ext cx="2746900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10-1.html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87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marL="166688" indent="-166688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7171" name="AutoShape 6"/>
          <p:cNvSpPr>
            <a:spLocks noChangeArrowheads="1"/>
          </p:cNvSpPr>
          <p:nvPr/>
        </p:nvSpPr>
        <p:spPr bwMode="auto">
          <a:xfrm>
            <a:off x="1809750" y="1501775"/>
            <a:ext cx="89471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7" tIns="60958" rIns="121917" bIns="60958" anchor="ctr"/>
          <a:lstStyle/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事件对象是什么？</a:t>
            </a:r>
          </a:p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事件对象能够做什么？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195" name="内容占位符 4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鼠标 </a:t>
            </a:r>
            <a:r>
              <a:rPr lang="en-US" altLang="zh-CN" sz="3200" smtClean="0"/>
              <a:t>/</a:t>
            </a:r>
            <a:r>
              <a:rPr lang="zh-CN" altLang="en-US" sz="3200" smtClean="0"/>
              <a:t> 键盘属性</a:t>
            </a:r>
          </a:p>
        </p:txBody>
      </p:sp>
      <p:pic>
        <p:nvPicPr>
          <p:cNvPr id="8196" name="Picture 5" descr="C:\Users\pc\Desktop\属性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10220325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549275" y="5807075"/>
            <a:ext cx="496887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10994445" cy="436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000"/>
              </a:lnSpc>
            </a:pPr>
            <a:r>
              <a:rPr kumimoji="1" lang="en-US" altLang="zh-CN" sz="2600" dirty="0" smtClean="0"/>
              <a:t>button</a:t>
            </a:r>
            <a:r>
              <a:rPr kumimoji="1" lang="zh-CN" altLang="en-US" sz="2600" dirty="0" smtClean="0"/>
              <a:t>：返回当事件被触发时，哪个鼠标按钮被点击。</a:t>
            </a:r>
          </a:p>
          <a:p>
            <a:pPr>
              <a:lnSpc>
                <a:spcPts val="4000"/>
              </a:lnSpc>
            </a:pPr>
            <a:r>
              <a:rPr kumimoji="1" lang="en-US" altLang="zh-CN" sz="2600" dirty="0" err="1" smtClean="0"/>
              <a:t>clientX</a:t>
            </a:r>
            <a:r>
              <a:rPr kumimoji="1" lang="zh-CN" altLang="en-US" sz="2600" dirty="0" smtClean="0"/>
              <a:t>：返回当事件被触发时，鼠标指针</a:t>
            </a:r>
            <a:r>
              <a:rPr kumimoji="1" lang="zh-CN" altLang="en-US" sz="2600" dirty="0" smtClean="0">
                <a:solidFill>
                  <a:srgbClr val="C00000"/>
                </a:solidFill>
              </a:rPr>
              <a:t>相对于浏览器</a:t>
            </a:r>
            <a:r>
              <a:rPr kumimoji="1" lang="zh-CN" altLang="en-US" sz="2600" dirty="0" smtClean="0"/>
              <a:t>的水平坐标。</a:t>
            </a:r>
          </a:p>
          <a:p>
            <a:pPr>
              <a:lnSpc>
                <a:spcPts val="4000"/>
              </a:lnSpc>
            </a:pPr>
            <a:r>
              <a:rPr kumimoji="1" lang="en-US" altLang="zh-CN" sz="2600" dirty="0" err="1" smtClean="0"/>
              <a:t>clientY</a:t>
            </a:r>
            <a:r>
              <a:rPr kumimoji="1" lang="zh-CN" altLang="en-US" sz="2600" dirty="0" smtClean="0"/>
              <a:t>：鼠标指针的垂直坐标。</a:t>
            </a:r>
          </a:p>
          <a:p>
            <a:pPr>
              <a:lnSpc>
                <a:spcPts val="4000"/>
              </a:lnSpc>
            </a:pPr>
            <a:r>
              <a:rPr kumimoji="1" lang="en-US" altLang="zh-CN" sz="2600" dirty="0" err="1" smtClean="0"/>
              <a:t>screenX</a:t>
            </a:r>
            <a:r>
              <a:rPr kumimoji="1" lang="zh-CN" altLang="en-US" sz="2600" dirty="0" smtClean="0"/>
              <a:t>：鼠标指针</a:t>
            </a:r>
            <a:r>
              <a:rPr kumimoji="1" lang="zh-CN" altLang="en-US" sz="2600" dirty="0" smtClean="0">
                <a:solidFill>
                  <a:srgbClr val="C00000"/>
                </a:solidFill>
              </a:rPr>
              <a:t>相对于屏幕</a:t>
            </a:r>
            <a:r>
              <a:rPr kumimoji="1" lang="zh-CN" altLang="en-US" sz="2600" dirty="0" smtClean="0"/>
              <a:t>的水平坐标。</a:t>
            </a:r>
          </a:p>
          <a:p>
            <a:pPr>
              <a:lnSpc>
                <a:spcPts val="4000"/>
              </a:lnSpc>
            </a:pPr>
            <a:r>
              <a:rPr kumimoji="1" lang="en-US" altLang="zh-CN" sz="2600" dirty="0" err="1" smtClean="0"/>
              <a:t>screenY</a:t>
            </a:r>
            <a:r>
              <a:rPr kumimoji="1" lang="zh-CN" altLang="en-US" sz="2600" dirty="0" smtClean="0"/>
              <a:t>：鼠标指针的垂直坐标。</a:t>
            </a:r>
          </a:p>
          <a:p>
            <a:pPr>
              <a:lnSpc>
                <a:spcPts val="4000"/>
              </a:lnSpc>
            </a:pPr>
            <a:r>
              <a:rPr kumimoji="1" lang="en-US" altLang="zh-CN" sz="2600" dirty="0" err="1" smtClean="0"/>
              <a:t>keyCode</a:t>
            </a:r>
            <a:r>
              <a:rPr kumimoji="1" lang="zh-CN" altLang="en-US" sz="2600" dirty="0" smtClean="0"/>
              <a:t>：被敲击的键的虚拟键盘码。</a:t>
            </a:r>
            <a:endParaRPr kumimoji="1" lang="en-US" altLang="zh-CN" sz="2600" dirty="0" smtClean="0"/>
          </a:p>
          <a:p>
            <a:pPr>
              <a:lnSpc>
                <a:spcPts val="3600"/>
              </a:lnSpc>
            </a:pPr>
            <a:endParaRPr kumimoji="1" lang="zh-CN" altLang="en-US" sz="2600" dirty="0" smtClean="0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8324849" y="5927725"/>
            <a:ext cx="2746900" cy="5539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10-2.html</a:t>
            </a:r>
            <a:endParaRPr lang="zh-CN" altLang="en-US" sz="2800" dirty="0"/>
          </a:p>
        </p:txBody>
      </p:sp>
      <p:sp>
        <p:nvSpPr>
          <p:cNvPr id="9221" name="内容占位符 4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鼠标 </a:t>
            </a:r>
            <a:r>
              <a:rPr lang="en-US" altLang="zh-CN" sz="3200" smtClean="0"/>
              <a:t>/</a:t>
            </a:r>
            <a:r>
              <a:rPr lang="zh-CN" altLang="en-US" sz="3200" smtClean="0"/>
              <a:t> 键盘属性</a:t>
            </a: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524671" y="4710912"/>
            <a:ext cx="11380788" cy="10239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/>
              <a:t>例</a:t>
            </a:r>
            <a:r>
              <a:rPr lang="en-US" altLang="zh-CN" sz="2600" dirty="0"/>
              <a:t>: </a:t>
            </a:r>
            <a:r>
              <a:rPr lang="en-US" altLang="zh-CN" sz="2600" dirty="0" err="1"/>
              <a:t>event.button</a:t>
            </a:r>
            <a:r>
              <a:rPr lang="en-US" altLang="zh-CN" sz="2600" dirty="0"/>
              <a:t>=0|1|2</a:t>
            </a:r>
            <a:r>
              <a:rPr lang="zh-CN" altLang="en-US" sz="2600" dirty="0"/>
              <a:t>。</a:t>
            </a:r>
            <a:r>
              <a:rPr lang="en-US" altLang="zh-CN" sz="2600" dirty="0"/>
              <a:t>0</a:t>
            </a:r>
            <a:r>
              <a:rPr lang="zh-CN" altLang="en-US" sz="2600" dirty="0"/>
              <a:t>规定鼠标左键；</a:t>
            </a:r>
            <a:r>
              <a:rPr lang="en-US" altLang="zh-CN" sz="2600" dirty="0"/>
              <a:t>1</a:t>
            </a:r>
            <a:r>
              <a:rPr lang="zh-CN" altLang="en-US" sz="2600" dirty="0"/>
              <a:t>规定鼠标中键；</a:t>
            </a:r>
            <a:r>
              <a:rPr lang="en-US" altLang="zh-CN" sz="2600" dirty="0"/>
              <a:t>2</a:t>
            </a:r>
            <a:r>
              <a:rPr lang="zh-CN" altLang="en-US" sz="2600" dirty="0"/>
              <a:t>规定鼠标右键。</a:t>
            </a:r>
            <a:r>
              <a:rPr lang="zh-CN" altLang="en-US" sz="2600" dirty="0">
                <a:solidFill>
                  <a:srgbClr val="FFC000"/>
                </a:solidFill>
              </a:rPr>
              <a:t>例</a:t>
            </a:r>
            <a:r>
              <a:rPr lang="en-US" altLang="zh-CN" sz="2600" dirty="0">
                <a:solidFill>
                  <a:srgbClr val="FFC000"/>
                </a:solidFill>
              </a:rPr>
              <a:t>: </a:t>
            </a:r>
            <a:r>
              <a:rPr lang="en-US" altLang="zh-CN" sz="2600" dirty="0"/>
              <a:t>Enter</a:t>
            </a:r>
            <a:r>
              <a:rPr lang="zh-CN" altLang="en-US" sz="2600" dirty="0"/>
              <a:t>的虚拟键盘码是</a:t>
            </a:r>
            <a:r>
              <a:rPr lang="en-US" altLang="zh-CN" sz="2600" dirty="0"/>
              <a:t>13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事件方法</a:t>
            </a:r>
          </a:p>
        </p:txBody>
      </p:sp>
      <p:sp>
        <p:nvSpPr>
          <p:cNvPr id="10243" name="文本框 5"/>
          <p:cNvSpPr txBox="1">
            <a:spLocks noChangeArrowheads="1"/>
          </p:cNvSpPr>
          <p:nvPr/>
        </p:nvSpPr>
        <p:spPr bwMode="auto">
          <a:xfrm>
            <a:off x="7902575" y="5176838"/>
            <a:ext cx="2746900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10-3.html</a:t>
            </a:r>
            <a:endParaRPr lang="zh-CN" altLang="en-US" sz="2800" dirty="0"/>
          </a:p>
        </p:txBody>
      </p:sp>
      <p:pic>
        <p:nvPicPr>
          <p:cNvPr id="10244" name="Picture 5" descr="C:\Users\pc\Desktop\方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10"/>
          <a:stretch>
            <a:fillRect/>
          </a:stretch>
        </p:blipFill>
        <p:spPr bwMode="auto">
          <a:xfrm>
            <a:off x="1079500" y="1079500"/>
            <a:ext cx="990282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矩形 2"/>
          <p:cNvSpPr>
            <a:spLocks noChangeArrowheads="1"/>
          </p:cNvSpPr>
          <p:nvPr/>
        </p:nvSpPr>
        <p:spPr bwMode="auto">
          <a:xfrm>
            <a:off x="1090613" y="4010025"/>
            <a:ext cx="70215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2250" indent="-222250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>
                <a:solidFill>
                  <a:srgbClr val="006F53"/>
                </a:solidFill>
                <a:latin typeface="微软雅黑" pitchFamily="34" charset="-122"/>
              </a:rPr>
              <a:t>preventDefault(</a:t>
            </a:r>
            <a:r>
              <a:rPr lang="zh-CN" altLang="en-US" sz="280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>
                <a:solidFill>
                  <a:srgbClr val="006F53"/>
                </a:solidFill>
                <a:latin typeface="微软雅黑" pitchFamily="34" charset="-122"/>
              </a:rPr>
              <a:t>)  </a:t>
            </a:r>
            <a:r>
              <a:rPr lang="zh-CN" altLang="en-US" sz="2800">
                <a:solidFill>
                  <a:srgbClr val="006F53"/>
                </a:solidFill>
                <a:latin typeface="微软雅黑" pitchFamily="34" charset="-122"/>
              </a:rPr>
              <a:t>取消事件的默认动作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Pages>0</Pages>
  <Words>470</Words>
  <Characters>0</Characters>
  <Application>Microsoft Office PowerPoint</Application>
  <DocSecurity>0</DocSecurity>
  <PresentationFormat>自定义</PresentationFormat>
  <Lines>0</Lines>
  <Paragraphs>71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Web开发（二）</dc:title>
  <dc:creator>Microsoft Office 用户</dc:creator>
  <cp:lastModifiedBy>刘孟祎</cp:lastModifiedBy>
  <cp:revision>174</cp:revision>
  <dcterms:created xsi:type="dcterms:W3CDTF">2015-11-16T02:11:25Z</dcterms:created>
  <dcterms:modified xsi:type="dcterms:W3CDTF">2020-08-07T02:48:42Z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