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gif" ContentType="image/gif"/>
  <Default Extension="jpg" ContentType="image/jpeg"/>
  <Default Extension="png&amp;t=png&amp;o=&amp;s=full&amp;v=1533028736"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9"/>
  </p:notesMasterIdLst>
  <p:sldIdLst>
    <p:sldId id="256" r:id="rId2"/>
    <p:sldId id="547" r:id="rId3"/>
    <p:sldId id="518" r:id="rId4"/>
    <p:sldId id="500" r:id="rId5"/>
    <p:sldId id="561" r:id="rId6"/>
    <p:sldId id="554" r:id="rId7"/>
    <p:sldId id="557" r:id="rId8"/>
    <p:sldId id="528" r:id="rId9"/>
    <p:sldId id="562" r:id="rId10"/>
    <p:sldId id="563" r:id="rId11"/>
    <p:sldId id="564" r:id="rId12"/>
    <p:sldId id="529" r:id="rId13"/>
    <p:sldId id="530" r:id="rId14"/>
    <p:sldId id="531" r:id="rId15"/>
    <p:sldId id="534" r:id="rId16"/>
    <p:sldId id="532" r:id="rId17"/>
    <p:sldId id="533" r:id="rId18"/>
    <p:sldId id="501" r:id="rId19"/>
    <p:sldId id="502" r:id="rId20"/>
    <p:sldId id="503" r:id="rId21"/>
    <p:sldId id="515" r:id="rId22"/>
    <p:sldId id="516" r:id="rId23"/>
    <p:sldId id="520" r:id="rId24"/>
    <p:sldId id="558" r:id="rId25"/>
    <p:sldId id="543" r:id="rId26"/>
    <p:sldId id="560" r:id="rId27"/>
    <p:sldId id="379" r:id="rId28"/>
  </p:sldIdLst>
  <p:sldSz cx="12192000" cy="6858000"/>
  <p:notesSz cx="6858000" cy="9144000"/>
  <p:embeddedFontLst>
    <p:embeddedFont>
      <p:font typeface="Calibri Light" panose="020F0302020204030204" pitchFamily="34" charset="0"/>
      <p:regular r:id="rId30"/>
      <p:italic r:id="rId31"/>
    </p:embeddedFont>
    <p:embeddedFont>
      <p:font typeface="Calibri" panose="020F0502020204030204" pitchFamily="34" charset="0"/>
      <p:regular r:id="rId32"/>
      <p:bold r:id="rId33"/>
      <p:italic r:id="rId34"/>
      <p:boldItalic r:id="rId35"/>
    </p:embeddedFont>
    <p:embeddedFont>
      <p:font typeface="微软雅黑" panose="020B0503020204020204" pitchFamily="34" charset="-122"/>
      <p:regular r:id="rId36"/>
      <p:bold r:id="rId37"/>
    </p:embeddedFont>
    <p:embeddedFont>
      <p:font typeface="MS PGothic" panose="020B0600070205080204" pitchFamily="34" charset="-128"/>
      <p:regular r:id="rId38"/>
    </p:embeddedFont>
    <p:embeddedFont>
      <p:font typeface="隶书" panose="02010509060101010101" pitchFamily="49" charset="-122"/>
      <p:regular r:id="rId39"/>
    </p:embeddedFont>
    <p:embeddedFont>
      <p:font typeface="黑体" panose="02010609060101010101" pitchFamily="49" charset="-122"/>
      <p:regular r:id="rId4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94" userDrawn="1">
          <p15:clr>
            <a:srgbClr val="A4A3A4"/>
          </p15:clr>
        </p15:guide>
        <p15:guide id="2" pos="325" userDrawn="1">
          <p15:clr>
            <a:srgbClr val="A4A3A4"/>
          </p15:clr>
        </p15:guide>
        <p15:guide id="3" orient="horz" pos="4065" userDrawn="1">
          <p15:clr>
            <a:srgbClr val="A4A3A4"/>
          </p15:clr>
        </p15:guide>
        <p15:guide id="4" pos="7106" userDrawn="1">
          <p15:clr>
            <a:srgbClr val="A4A3A4"/>
          </p15:clr>
        </p15:guide>
        <p15:guide id="5" pos="189" userDrawn="1">
          <p15:clr>
            <a:srgbClr val="A4A3A4"/>
          </p15:clr>
        </p15:guide>
        <p15:guide id="6"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赵胜" initials="赵胜" lastIdx="1" clrIdx="0">
    <p:extLst>
      <p:ext uri="{19B8F6BF-5375-455C-9EA6-DF929625EA0E}">
        <p15:presenceInfo xmlns:p15="http://schemas.microsoft.com/office/powerpoint/2012/main" userId="970764a52baece7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BE1007"/>
    <a:srgbClr val="BF6D07"/>
    <a:srgbClr val="0D0D0D"/>
    <a:srgbClr val="404040"/>
    <a:srgbClr val="F5F5F5"/>
    <a:srgbClr val="F93D32"/>
    <a:srgbClr val="202022"/>
    <a:srgbClr val="5A9ED6"/>
    <a:srgbClr val="F1F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4982" autoAdjust="0"/>
  </p:normalViewPr>
  <p:slideViewPr>
    <p:cSldViewPr snapToGrid="0" showGuides="1">
      <p:cViewPr varScale="1">
        <p:scale>
          <a:sx n="62" d="100"/>
          <a:sy n="62" d="100"/>
        </p:scale>
        <p:origin x="1056" y="66"/>
      </p:cViewPr>
      <p:guideLst>
        <p:guide orient="horz" pos="1094"/>
        <p:guide pos="325"/>
        <p:guide orient="horz" pos="4065"/>
        <p:guide pos="7106"/>
        <p:guide pos="189"/>
        <p:guide pos="3840"/>
      </p:guideLst>
    </p:cSldViewPr>
  </p:slideViewPr>
  <p:notesTextViewPr>
    <p:cViewPr>
      <p:scale>
        <a:sx n="1" d="1"/>
        <a:sy n="1" d="1"/>
      </p:scale>
      <p:origin x="0" y="0"/>
    </p:cViewPr>
  </p:notesTextViewPr>
  <p:sorterViewPr>
    <p:cViewPr>
      <p:scale>
        <a:sx n="87" d="100"/>
        <a:sy n="87"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4C0826-6BC5-4534-8F91-2515044AF1B8}" type="datetimeFigureOut">
              <a:rPr lang="zh-CN" altLang="en-US" smtClean="0"/>
              <a:t>2020/7/23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4993C-2851-4B37-8A50-837DDC8B7B44}" type="slidenum">
              <a:rPr lang="zh-CN" altLang="en-US" smtClean="0"/>
              <a:t>‹#›</a:t>
            </a:fld>
            <a:endParaRPr lang="zh-CN" altLang="en-US"/>
          </a:p>
        </p:txBody>
      </p:sp>
    </p:spTree>
    <p:extLst>
      <p:ext uri="{BB962C8B-B14F-4D97-AF65-F5344CB8AC3E}">
        <p14:creationId xmlns:p14="http://schemas.microsoft.com/office/powerpoint/2010/main" val="3119557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t>2</a:t>
            </a:fld>
            <a:endParaRPr lang="zh-CN" altLang="en-US"/>
          </a:p>
        </p:txBody>
      </p:sp>
    </p:spTree>
    <p:extLst>
      <p:ext uri="{BB962C8B-B14F-4D97-AF65-F5344CB8AC3E}">
        <p14:creationId xmlns:p14="http://schemas.microsoft.com/office/powerpoint/2010/main" val="4027788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fld id="{0B1267BA-4535-46CB-A9D2-E95C81A35E99}" type="slidenum">
              <a:rPr lang="zh-CN" altLang="en-US" sz="1200">
                <a:solidFill>
                  <a:schemeClr val="tx1"/>
                </a:solidFill>
                <a:latin typeface="Arial" panose="020B0604020202020204" pitchFamily="34" charset="0"/>
                <a:ea typeface="MS PGothic" panose="020B0600070205080204" pitchFamily="34" charset="-128"/>
              </a:rPr>
              <a:pPr/>
              <a:t>18</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5411" name="Rectangle 2"/>
          <p:cNvSpPr>
            <a:spLocks noGrp="1" noRot="1" noChangeAspect="1" noChangeArrowheads="1" noTextEdit="1"/>
          </p:cNvSpPr>
          <p:nvPr>
            <p:ph type="sldImg"/>
          </p:nvPr>
        </p:nvSpPr>
        <p:spPr>
          <a:xfrm>
            <a:off x="90488" y="744538"/>
            <a:ext cx="6616700" cy="3722687"/>
          </a:xfrm>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219107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fld id="{66B4361B-BD86-4390-AE10-4217902674F9}" type="slidenum">
              <a:rPr lang="zh-CN" altLang="en-US" sz="1200">
                <a:solidFill>
                  <a:schemeClr val="tx1"/>
                </a:solidFill>
                <a:latin typeface="Arial" panose="020B0604020202020204" pitchFamily="34" charset="0"/>
                <a:ea typeface="MS PGothic" panose="020B0600070205080204" pitchFamily="34" charset="-128"/>
              </a:rPr>
              <a:pPr/>
              <a:t>19</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6435" name="Rectangle 2"/>
          <p:cNvSpPr>
            <a:spLocks noGrp="1" noRot="1" noChangeAspect="1" noChangeArrowheads="1" noTextEdit="1"/>
          </p:cNvSpPr>
          <p:nvPr>
            <p:ph type="sldImg"/>
          </p:nvPr>
        </p:nvSpPr>
        <p:spPr>
          <a:xfrm>
            <a:off x="90488" y="744538"/>
            <a:ext cx="6616700" cy="3722687"/>
          </a:xfrm>
          <a:ln/>
        </p:spPr>
      </p:sp>
      <p:sp>
        <p:nvSpPr>
          <p:cNvPr id="146436"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200" b="0" i="0" kern="1200" dirty="0" smtClean="0">
                <a:solidFill>
                  <a:schemeClr val="tx1"/>
                </a:solidFill>
                <a:effectLst/>
                <a:latin typeface="+mn-lt"/>
                <a:ea typeface="+mn-ea"/>
                <a:cs typeface="+mn-cs"/>
              </a:rPr>
              <a:t>Test-Driven Development</a:t>
            </a:r>
            <a:endParaRPr lang="zh-CN" altLang="en-US" dirty="0"/>
          </a:p>
        </p:txBody>
      </p:sp>
    </p:spTree>
    <p:extLst>
      <p:ext uri="{BB962C8B-B14F-4D97-AF65-F5344CB8AC3E}">
        <p14:creationId xmlns:p14="http://schemas.microsoft.com/office/powerpoint/2010/main" val="3272554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fld id="{45EC5C47-3B49-4E76-8820-672EF255674A}" type="slidenum">
              <a:rPr lang="zh-CN" altLang="en-US" sz="1200">
                <a:solidFill>
                  <a:schemeClr val="tx1"/>
                </a:solidFill>
                <a:latin typeface="Arial" panose="020B0604020202020204" pitchFamily="34" charset="0"/>
                <a:ea typeface="MS PGothic" panose="020B0600070205080204" pitchFamily="34" charset="-128"/>
              </a:rPr>
              <a:pPr/>
              <a:t>20</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7459" name="Rectangle 2"/>
          <p:cNvSpPr>
            <a:spLocks noGrp="1" noRot="1" noChangeAspect="1" noChangeArrowheads="1" noTextEdit="1"/>
          </p:cNvSpPr>
          <p:nvPr>
            <p:ph type="sldImg"/>
          </p:nvPr>
        </p:nvSpPr>
        <p:spPr>
          <a:xfrm>
            <a:off x="90488" y="744538"/>
            <a:ext cx="6616700" cy="3722687"/>
          </a:xfrm>
          <a:ln/>
        </p:spPr>
      </p:sp>
      <p:sp>
        <p:nvSpPr>
          <p:cNvPr id="147460"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t>Continuous Integration</a:t>
            </a:r>
          </a:p>
          <a:p>
            <a:pPr eaLnBrk="1" hangingPunct="1"/>
            <a:r>
              <a:rPr lang="zh-CN" altLang="en-US" sz="1200" b="0" i="0" kern="1200" dirty="0" smtClean="0">
                <a:solidFill>
                  <a:schemeClr val="tx1"/>
                </a:solidFill>
                <a:effectLst/>
                <a:latin typeface="+mn-lt"/>
                <a:ea typeface="+mn-ea"/>
                <a:cs typeface="+mn-cs"/>
              </a:rPr>
              <a:t>持续交付</a:t>
            </a:r>
            <a:r>
              <a:rPr lang="en-US" altLang="zh-CN" sz="1200" b="0" i="0" kern="1200" dirty="0" smtClean="0">
                <a:solidFill>
                  <a:schemeClr val="tx1"/>
                </a:solidFill>
                <a:effectLst/>
                <a:latin typeface="+mn-lt"/>
                <a:ea typeface="+mn-ea"/>
                <a:cs typeface="+mn-cs"/>
              </a:rPr>
              <a:t>Continuous Delivery</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CD</a:t>
            </a:r>
            <a:r>
              <a:rPr lang="zh-CN" altLang="en-US" sz="1200" b="0" i="0" kern="1200" dirty="0" smtClean="0">
                <a:solidFill>
                  <a:schemeClr val="tx1"/>
                </a:solidFill>
                <a:effectLst/>
                <a:latin typeface="+mn-lt"/>
                <a:ea typeface="+mn-ea"/>
                <a:cs typeface="+mn-cs"/>
              </a:rPr>
              <a:t>中，每次检查提交是否达到了部署到生产环境的要求，并持续地把信息反馈出来，把每次的提交当成候选发布版本来对待。</a:t>
            </a:r>
            <a:endParaRPr lang="zh-CN" altLang="en-US" dirty="0"/>
          </a:p>
        </p:txBody>
      </p:sp>
    </p:spTree>
    <p:extLst>
      <p:ext uri="{BB962C8B-B14F-4D97-AF65-F5344CB8AC3E}">
        <p14:creationId xmlns:p14="http://schemas.microsoft.com/office/powerpoint/2010/main" val="2750214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fld id="{45EC5C47-3B49-4E76-8820-672EF255674A}" type="slidenum">
              <a:rPr lang="zh-CN" altLang="en-US" sz="1200">
                <a:solidFill>
                  <a:schemeClr val="tx1"/>
                </a:solidFill>
                <a:latin typeface="Arial" panose="020B0604020202020204" pitchFamily="34" charset="0"/>
                <a:ea typeface="MS PGothic" panose="020B0600070205080204" pitchFamily="34" charset="-128"/>
              </a:rPr>
              <a:pPr/>
              <a:t>21</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7459" name="Rectangle 2"/>
          <p:cNvSpPr>
            <a:spLocks noGrp="1" noRot="1" noChangeAspect="1" noChangeArrowheads="1" noTextEdit="1"/>
          </p:cNvSpPr>
          <p:nvPr>
            <p:ph type="sldImg"/>
          </p:nvPr>
        </p:nvSpPr>
        <p:spPr>
          <a:xfrm>
            <a:off x="90488" y="744538"/>
            <a:ext cx="6616700" cy="3722687"/>
          </a:xfrm>
          <a:ln/>
        </p:spPr>
      </p:sp>
      <p:sp>
        <p:nvSpPr>
          <p:cNvPr id="147460"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550228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fld id="{45EC5C47-3B49-4E76-8820-672EF255674A}" type="slidenum">
              <a:rPr lang="zh-CN" altLang="en-US" sz="1200">
                <a:solidFill>
                  <a:schemeClr val="tx1"/>
                </a:solidFill>
                <a:latin typeface="Arial" panose="020B0604020202020204" pitchFamily="34" charset="0"/>
                <a:ea typeface="MS PGothic" panose="020B0600070205080204" pitchFamily="34" charset="-128"/>
              </a:rPr>
              <a:pPr/>
              <a:t>22</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7459" name="Rectangle 2"/>
          <p:cNvSpPr>
            <a:spLocks noGrp="1" noRot="1" noChangeAspect="1" noChangeArrowheads="1" noTextEdit="1"/>
          </p:cNvSpPr>
          <p:nvPr>
            <p:ph type="sldImg"/>
          </p:nvPr>
        </p:nvSpPr>
        <p:spPr>
          <a:xfrm>
            <a:off x="90488" y="744538"/>
            <a:ext cx="6616700" cy="3722687"/>
          </a:xfrm>
          <a:ln/>
        </p:spPr>
      </p:sp>
      <p:sp>
        <p:nvSpPr>
          <p:cNvPr id="147460"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231684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release</a:t>
            </a:r>
            <a:r>
              <a:rPr lang="zh-CN" altLang="en-US" sz="1200" b="0" i="0" kern="1200" dirty="0" smtClean="0">
                <a:solidFill>
                  <a:schemeClr val="tx1"/>
                </a:solidFill>
                <a:effectLst/>
                <a:latin typeface="+mn-lt"/>
                <a:ea typeface="+mn-ea"/>
                <a:cs typeface="+mn-cs"/>
              </a:rPr>
              <a:t>释放</a:t>
            </a:r>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t>23</a:t>
            </a:fld>
            <a:endParaRPr lang="zh-CN" altLang="en-US"/>
          </a:p>
        </p:txBody>
      </p:sp>
    </p:spTree>
    <p:extLst>
      <p:ext uri="{BB962C8B-B14F-4D97-AF65-F5344CB8AC3E}">
        <p14:creationId xmlns:p14="http://schemas.microsoft.com/office/powerpoint/2010/main" val="2146646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t>24</a:t>
            </a:fld>
            <a:endParaRPr lang="zh-CN" altLang="en-US"/>
          </a:p>
        </p:txBody>
      </p:sp>
    </p:spTree>
    <p:extLst>
      <p:ext uri="{BB962C8B-B14F-4D97-AF65-F5344CB8AC3E}">
        <p14:creationId xmlns:p14="http://schemas.microsoft.com/office/powerpoint/2010/main" val="3369534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fld id="{DD87617F-14CE-494F-B126-D0D0758067CE}" type="slidenum">
              <a:rPr lang="zh-CN" altLang="en-US" sz="1200">
                <a:solidFill>
                  <a:schemeClr val="tx1"/>
                </a:solidFill>
                <a:latin typeface="Arial" panose="020B0604020202020204" pitchFamily="34" charset="0"/>
                <a:ea typeface="MS PGothic" panose="020B0600070205080204" pitchFamily="34" charset="-128"/>
              </a:rPr>
              <a:pPr/>
              <a:t>4</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4387" name="Rectangle 2"/>
          <p:cNvSpPr>
            <a:spLocks noGrp="1" noRot="1" noChangeAspect="1" noChangeArrowheads="1" noTextEdit="1"/>
          </p:cNvSpPr>
          <p:nvPr>
            <p:ph type="sldImg"/>
          </p:nvPr>
        </p:nvSpPr>
        <p:spPr>
          <a:xfrm>
            <a:off x="90488" y="744538"/>
            <a:ext cx="6616700" cy="3722687"/>
          </a:xfrm>
          <a:ln/>
        </p:spPr>
      </p:sp>
      <p:sp>
        <p:nvSpPr>
          <p:cNvPr id="144388"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200" b="0" i="0" kern="1200" dirty="0" smtClean="0">
                <a:solidFill>
                  <a:schemeClr val="tx1"/>
                </a:solidFill>
                <a:effectLst/>
                <a:latin typeface="+mn-lt"/>
                <a:ea typeface="+mn-ea"/>
                <a:cs typeface="+mn-cs"/>
              </a:rPr>
              <a:t>因此，一个好的用户故事就包括了这三个要素：</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角色：使用者。</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功能：需要完成什么样的功能。</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价值：为什么需要这个功能，这个功能带来什么样的价值。</a:t>
            </a:r>
            <a:endParaRPr lang="zh-CN" altLang="en-US" dirty="0"/>
          </a:p>
        </p:txBody>
      </p:sp>
    </p:spTree>
    <p:extLst>
      <p:ext uri="{BB962C8B-B14F-4D97-AF65-F5344CB8AC3E}">
        <p14:creationId xmlns:p14="http://schemas.microsoft.com/office/powerpoint/2010/main" val="3930047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fld id="{DD87617F-14CE-494F-B126-D0D0758067CE}" type="slidenum">
              <a:rPr lang="zh-CN" altLang="en-US" sz="1200">
                <a:solidFill>
                  <a:schemeClr val="tx1"/>
                </a:solidFill>
                <a:latin typeface="Arial" panose="020B0604020202020204" pitchFamily="34" charset="0"/>
                <a:ea typeface="MS PGothic" panose="020B0600070205080204" pitchFamily="34" charset="-128"/>
              </a:rPr>
              <a:pPr/>
              <a:t>5</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4387" name="Rectangle 2"/>
          <p:cNvSpPr>
            <a:spLocks noGrp="1" noRot="1" noChangeAspect="1" noChangeArrowheads="1" noTextEdit="1"/>
          </p:cNvSpPr>
          <p:nvPr>
            <p:ph type="sldImg"/>
          </p:nvPr>
        </p:nvSpPr>
        <p:spPr>
          <a:xfrm>
            <a:off x="90488" y="744538"/>
            <a:ext cx="6616700" cy="3722687"/>
          </a:xfrm>
          <a:ln/>
        </p:spPr>
      </p:sp>
      <p:sp>
        <p:nvSpPr>
          <p:cNvPr id="144388"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710653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fld id="{DD87617F-14CE-494F-B126-D0D0758067CE}" type="slidenum">
              <a:rPr lang="zh-CN" altLang="en-US" sz="1200">
                <a:solidFill>
                  <a:schemeClr val="tx1"/>
                </a:solidFill>
                <a:latin typeface="Arial" panose="020B0604020202020204" pitchFamily="34" charset="0"/>
                <a:ea typeface="MS PGothic" panose="020B0600070205080204" pitchFamily="34" charset="-128"/>
              </a:rPr>
              <a:pPr/>
              <a:t>6</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4387" name="Rectangle 2"/>
          <p:cNvSpPr>
            <a:spLocks noGrp="1" noRot="1" noChangeAspect="1" noChangeArrowheads="1" noTextEdit="1"/>
          </p:cNvSpPr>
          <p:nvPr>
            <p:ph type="sldImg"/>
          </p:nvPr>
        </p:nvSpPr>
        <p:spPr>
          <a:xfrm>
            <a:off x="90488" y="744538"/>
            <a:ext cx="6616700" cy="3722687"/>
          </a:xfrm>
          <a:ln/>
        </p:spPr>
      </p:sp>
      <p:sp>
        <p:nvSpPr>
          <p:cNvPr id="144388"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582978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第一层为月度级别，即史诗级别。</a:t>
            </a:r>
            <a:r>
              <a:rPr lang="zh-CN" altLang="en-US" sz="1200" b="0" i="0" kern="1200" baseline="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第二层为星期级别，大于一个冲刺，也称为特性。第三层为天级别，冲刺就绪。</a:t>
            </a:r>
          </a:p>
          <a:p>
            <a:r>
              <a:rPr lang="zh-CN" altLang="en-US" sz="1200" b="0" i="0" kern="1200" dirty="0" smtClean="0">
                <a:solidFill>
                  <a:schemeClr val="tx1"/>
                </a:solidFill>
                <a:effectLst/>
                <a:latin typeface="+mn-lt"/>
                <a:ea typeface="+mn-ea"/>
                <a:cs typeface="+mn-cs"/>
              </a:rPr>
              <a:t>底层为小时级别，是具体的任务（任务并不是故事，比如强调的是如何构建不少构建什么）。</a:t>
            </a:r>
          </a:p>
          <a:p>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t>12</a:t>
            </a:fld>
            <a:endParaRPr lang="zh-CN" altLang="en-US"/>
          </a:p>
        </p:txBody>
      </p:sp>
    </p:spTree>
    <p:extLst>
      <p:ext uri="{BB962C8B-B14F-4D97-AF65-F5344CB8AC3E}">
        <p14:creationId xmlns:p14="http://schemas.microsoft.com/office/powerpoint/2010/main" val="2137234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好的用户故事的</a:t>
            </a:r>
            <a:r>
              <a:rPr lang="en-US" altLang="zh-CN" dirty="0" smtClean="0"/>
              <a:t>6</a:t>
            </a:r>
            <a:r>
              <a:rPr lang="zh-CN" altLang="en-US" dirty="0" smtClean="0"/>
              <a:t>大标准即</a:t>
            </a:r>
            <a:r>
              <a:rPr lang="en-US" altLang="zh-CN" dirty="0" smtClean="0"/>
              <a:t>INVEST</a:t>
            </a:r>
            <a:r>
              <a:rPr lang="zh-CN" altLang="en-US" dirty="0" smtClean="0"/>
              <a:t>。</a:t>
            </a:r>
            <a:endParaRPr lang="en-US" altLang="zh-CN" dirty="0" smtClean="0"/>
          </a:p>
          <a:p>
            <a:r>
              <a:rPr lang="zh-CN" altLang="en-US" b="1" dirty="0" smtClean="0"/>
              <a:t>独立性</a:t>
            </a:r>
            <a:r>
              <a:rPr lang="zh-CN" altLang="en-US" dirty="0" smtClean="0"/>
              <a:t>：</a:t>
            </a:r>
            <a:r>
              <a:rPr lang="zh-CN" altLang="en-US" dirty="0" smtClean="0"/>
              <a:t>用户故事是独立的，至少应是松耦合。因为依赖程度过高会使得估算、排序规划都比较复杂</a:t>
            </a:r>
            <a:r>
              <a:rPr lang="zh-CN" altLang="en-US" dirty="0" smtClean="0"/>
              <a:t>。一般可以通过组合用户故事或者分割用户故事来减少用户故事间的相互依赖性。</a:t>
            </a:r>
            <a:endParaRPr lang="zh-CN" altLang="en-US" dirty="0" smtClean="0"/>
          </a:p>
          <a:p>
            <a:r>
              <a:rPr lang="zh-CN" altLang="en-US" b="1" dirty="0" smtClean="0"/>
              <a:t>可协商</a:t>
            </a:r>
            <a:r>
              <a:rPr lang="zh-CN" altLang="en-US" dirty="0" smtClean="0"/>
              <a:t>：</a:t>
            </a:r>
            <a:r>
              <a:rPr lang="zh-CN" altLang="en-US" sz="1200" b="0" i="0" kern="1200" dirty="0" smtClean="0">
                <a:solidFill>
                  <a:schemeClr val="tx1"/>
                </a:solidFill>
                <a:effectLst/>
                <a:latin typeface="+mn-lt"/>
                <a:ea typeface="+mn-ea"/>
                <a:cs typeface="+mn-cs"/>
              </a:rPr>
              <a:t>用户故事是由客户或者</a:t>
            </a:r>
            <a:r>
              <a:rPr lang="en-US" altLang="zh-CN" sz="1200" b="0" i="0" kern="1200" dirty="0" smtClean="0">
                <a:solidFill>
                  <a:schemeClr val="tx1"/>
                </a:solidFill>
                <a:effectLst/>
                <a:latin typeface="+mn-lt"/>
                <a:ea typeface="+mn-ea"/>
                <a:cs typeface="+mn-cs"/>
              </a:rPr>
              <a:t>PO</a:t>
            </a:r>
            <a:r>
              <a:rPr lang="zh-CN" altLang="en-US" sz="1200" b="0" i="0" kern="1200" dirty="0" smtClean="0">
                <a:solidFill>
                  <a:schemeClr val="tx1"/>
                </a:solidFill>
                <a:effectLst/>
                <a:latin typeface="+mn-lt"/>
                <a:ea typeface="+mn-ea"/>
                <a:cs typeface="+mn-cs"/>
              </a:rPr>
              <a:t>同开发小组的成员共同协商制定的，用户故事代表了一个用户群体的需求，而这个需求是零散的，通过相关人员的沟通，协商经常可以丰富用户故事。</a:t>
            </a:r>
            <a:endParaRPr lang="en-US" altLang="zh-CN" sz="1200" b="0" i="0" kern="1200" dirty="0" smtClean="0">
              <a:solidFill>
                <a:schemeClr val="tx1"/>
              </a:solidFill>
              <a:effectLst/>
              <a:latin typeface="+mn-lt"/>
              <a:ea typeface="+mn-ea"/>
              <a:cs typeface="+mn-cs"/>
            </a:endParaRPr>
          </a:p>
          <a:p>
            <a:r>
              <a:rPr lang="zh-CN" altLang="en-US" b="1" dirty="0" smtClean="0"/>
              <a:t>有价值</a:t>
            </a:r>
            <a:r>
              <a:rPr lang="zh-CN" altLang="en-US" dirty="0" smtClean="0"/>
              <a:t>：故事有价值，客户才会支付产品。当然对于技术性故事属于完成因为价值所涉及的任务</a:t>
            </a:r>
            <a:r>
              <a:rPr lang="zh-CN" altLang="en-US" dirty="0" smtClean="0"/>
              <a:t>。</a:t>
            </a:r>
            <a:r>
              <a:rPr lang="zh-CN" altLang="en-US" sz="1200" b="0" i="0" kern="1200" dirty="0" smtClean="0">
                <a:solidFill>
                  <a:schemeClr val="tx1"/>
                </a:solidFill>
                <a:effectLst/>
                <a:latin typeface="+mn-lt"/>
                <a:ea typeface="+mn-ea"/>
                <a:cs typeface="+mn-cs"/>
              </a:rPr>
              <a:t>描述的是一个一个的</a:t>
            </a:r>
            <a:r>
              <a:rPr lang="en-US" altLang="zh-CN" sz="1200" b="0" i="0" kern="1200" dirty="0" smtClean="0">
                <a:solidFill>
                  <a:schemeClr val="tx1"/>
                </a:solidFill>
                <a:effectLst/>
                <a:latin typeface="+mn-lt"/>
                <a:ea typeface="+mn-ea"/>
                <a:cs typeface="+mn-cs"/>
              </a:rPr>
              <a:t>feature</a:t>
            </a:r>
            <a:r>
              <a:rPr lang="zh-CN" altLang="en-US" sz="1200" b="0" i="0" kern="1200" dirty="0" smtClean="0">
                <a:solidFill>
                  <a:schemeClr val="tx1"/>
                </a:solidFill>
                <a:effectLst/>
                <a:latin typeface="+mn-lt"/>
                <a:ea typeface="+mn-ea"/>
                <a:cs typeface="+mn-cs"/>
              </a:rPr>
              <a:t>，而非一个一个的</a:t>
            </a:r>
            <a:r>
              <a:rPr lang="en-US" altLang="zh-CN" sz="1200" b="0" i="0" kern="1200" dirty="0" smtClean="0">
                <a:solidFill>
                  <a:schemeClr val="tx1"/>
                </a:solidFill>
                <a:effectLst/>
                <a:latin typeface="+mn-lt"/>
                <a:ea typeface="+mn-ea"/>
                <a:cs typeface="+mn-cs"/>
              </a:rPr>
              <a:t>task</a:t>
            </a:r>
            <a:r>
              <a:rPr lang="zh-CN" altLang="en-US" sz="1200" b="0" i="0" kern="1200" dirty="0" smtClean="0">
                <a:solidFill>
                  <a:schemeClr val="tx1"/>
                </a:solidFill>
                <a:effectLst/>
                <a:latin typeface="+mn-lt"/>
                <a:ea typeface="+mn-ea"/>
                <a:cs typeface="+mn-cs"/>
              </a:rPr>
              <a:t>。</a:t>
            </a:r>
            <a:endParaRPr lang="zh-CN" altLang="en-US" dirty="0" smtClean="0"/>
          </a:p>
          <a:p>
            <a:r>
              <a:rPr lang="zh-CN" altLang="en-US" dirty="0" smtClean="0"/>
              <a:t>可估算：指的是故事的故事的工作量和成本。如果团队无法衡量故事大小，原因不外乎两个：故事太大或太模糊；团队积累的知识不够。</a:t>
            </a:r>
          </a:p>
          <a:p>
            <a:r>
              <a:rPr lang="zh-CN" altLang="en-US" b="1" dirty="0" smtClean="0"/>
              <a:t>短小</a:t>
            </a:r>
            <a:r>
              <a:rPr lang="zh-CN" altLang="en-US" dirty="0" smtClean="0"/>
              <a:t>：</a:t>
            </a:r>
            <a:r>
              <a:rPr lang="zh-CN" altLang="en-US" sz="1200" b="0" i="0" kern="1200" dirty="0" smtClean="0">
                <a:solidFill>
                  <a:schemeClr val="tx1"/>
                </a:solidFill>
                <a:effectLst/>
                <a:latin typeface="+mn-lt"/>
                <a:ea typeface="+mn-ea"/>
                <a:cs typeface="+mn-cs"/>
              </a:rPr>
              <a:t>故事应该尽量的短小，当然也不是说越小越好。短小的故事可以减少分解过程中估算的误差，最好的故事是能够在一个迭代周期之内完成的。如果太大就应该考虑将其拆分为多个粒度更小的用户故事。</a:t>
            </a:r>
            <a:endParaRPr lang="en-US" altLang="zh-CN" sz="1200" b="0" i="0" kern="1200" dirty="0" smtClean="0">
              <a:solidFill>
                <a:schemeClr val="tx1"/>
              </a:solidFill>
              <a:effectLst/>
              <a:latin typeface="+mn-lt"/>
              <a:ea typeface="+mn-ea"/>
              <a:cs typeface="+mn-cs"/>
            </a:endParaRPr>
          </a:p>
          <a:p>
            <a:r>
              <a:rPr lang="zh-CN" altLang="en-US" b="1" dirty="0" smtClean="0"/>
              <a:t>可</a:t>
            </a:r>
            <a:r>
              <a:rPr lang="zh-CN" altLang="en-US" b="1" dirty="0" smtClean="0"/>
              <a:t>测试</a:t>
            </a:r>
            <a:r>
              <a:rPr lang="zh-CN" altLang="en-US" dirty="0" smtClean="0"/>
              <a:t>：</a:t>
            </a:r>
            <a:r>
              <a:rPr lang="zh-CN" altLang="en-US" sz="1200" b="0" i="0" kern="1200" dirty="0" smtClean="0">
                <a:solidFill>
                  <a:schemeClr val="tx1"/>
                </a:solidFill>
                <a:effectLst/>
                <a:latin typeface="+mn-lt"/>
                <a:ea typeface="+mn-ea"/>
                <a:cs typeface="+mn-cs"/>
              </a:rPr>
              <a:t>如果一个用户故事无法进行测试，那么也就无法判断该故事是否真的完成。所以，用户故事必须在定义了验收测试通过的标准后才能认为用户故事开发完毕。</a:t>
            </a:r>
            <a:endParaRPr lang="zh-CN" altLang="en-US" dirty="0" smtClean="0"/>
          </a:p>
        </p:txBody>
      </p:sp>
      <p:sp>
        <p:nvSpPr>
          <p:cNvPr id="4" name="灯片编号占位符 3"/>
          <p:cNvSpPr>
            <a:spLocks noGrp="1"/>
          </p:cNvSpPr>
          <p:nvPr>
            <p:ph type="sldNum" sz="quarter" idx="10"/>
          </p:nvPr>
        </p:nvSpPr>
        <p:spPr/>
        <p:txBody>
          <a:bodyPr/>
          <a:lstStyle/>
          <a:p>
            <a:fld id="{2954993C-2851-4B37-8A50-837DDC8B7B44}" type="slidenum">
              <a:rPr lang="zh-CN" altLang="en-US" smtClean="0"/>
              <a:t>13</a:t>
            </a:fld>
            <a:endParaRPr lang="zh-CN" altLang="en-US"/>
          </a:p>
        </p:txBody>
      </p:sp>
    </p:spTree>
    <p:extLst>
      <p:ext uri="{BB962C8B-B14F-4D97-AF65-F5344CB8AC3E}">
        <p14:creationId xmlns:p14="http://schemas.microsoft.com/office/powerpoint/2010/main" val="2966993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、非功能需求算不算故事？</a:t>
            </a:r>
          </a:p>
          <a:p>
            <a:r>
              <a:rPr lang="zh-CN" altLang="en-US" sz="1200" b="0" i="0" kern="1200" dirty="0" smtClean="0">
                <a:solidFill>
                  <a:schemeClr val="tx1"/>
                </a:solidFill>
                <a:effectLst/>
                <a:latin typeface="+mn-lt"/>
                <a:ea typeface="+mn-ea"/>
                <a:cs typeface="+mn-cs"/>
              </a:rPr>
              <a:t>非功能需求是系统级约束，可以写到用户故事中，如支持的浏览器等。但也不写，但非功能需求是完成定义的主要目标。任何一个测试不能正常工作，都是没有完成。</a:t>
            </a:r>
          </a:p>
          <a:p>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t>15</a:t>
            </a:fld>
            <a:endParaRPr lang="zh-CN" altLang="en-US"/>
          </a:p>
        </p:txBody>
      </p:sp>
    </p:spTree>
    <p:extLst>
      <p:ext uri="{BB962C8B-B14F-4D97-AF65-F5344CB8AC3E}">
        <p14:creationId xmlns:p14="http://schemas.microsoft.com/office/powerpoint/2010/main" val="3501212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、知识获取型故事</a:t>
            </a:r>
          </a:p>
          <a:p>
            <a:r>
              <a:rPr lang="zh-CN" altLang="en-US" sz="1200" b="0" i="0" kern="1200" dirty="0" smtClean="0">
                <a:solidFill>
                  <a:schemeClr val="tx1"/>
                </a:solidFill>
                <a:effectLst/>
                <a:latin typeface="+mn-lt"/>
                <a:ea typeface="+mn-ea"/>
                <a:cs typeface="+mn-cs"/>
              </a:rPr>
              <a:t>相当于预言工作，由于受到成本、时间限制，不可能无限探索，如何决策就显得很重要。抛硬币、快速失败策略都是不错的选择。</a:t>
            </a:r>
          </a:p>
          <a:p>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t>16</a:t>
            </a:fld>
            <a:endParaRPr lang="zh-CN" altLang="en-US"/>
          </a:p>
        </p:txBody>
      </p:sp>
    </p:spTree>
    <p:extLst>
      <p:ext uri="{BB962C8B-B14F-4D97-AF65-F5344CB8AC3E}">
        <p14:creationId xmlns:p14="http://schemas.microsoft.com/office/powerpoint/2010/main" val="3352980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问用户想要什么不靠谱，而让用户作为团队的一员则效果会好很多。采用用户故事研讨会、绘制故事地图是两种比较有效的方法。</a:t>
            </a:r>
          </a:p>
          <a:p>
            <a:r>
              <a:rPr lang="zh-CN" altLang="en-US" dirty="0" smtClean="0"/>
              <a:t>用户故事研讨会：可以集中进行头脑风暴，讨论预期的业务价值，并为目标产品和服务创建用户故事占位符。</a:t>
            </a:r>
          </a:p>
          <a:p>
            <a:r>
              <a:rPr lang="zh-CN" altLang="en-US" dirty="0" smtClean="0"/>
              <a:t>绘制故事地图：将概要性用户活动分解为工作流，工作流还可以继续分解为一套明确的任务。如下图所示，横轴为工作流（使用顺序）纵轴为优先顺序。它结合了用户为中心和故事分解这两大概念。</a:t>
            </a:r>
          </a:p>
        </p:txBody>
      </p:sp>
      <p:sp>
        <p:nvSpPr>
          <p:cNvPr id="4" name="灯片编号占位符 3"/>
          <p:cNvSpPr>
            <a:spLocks noGrp="1"/>
          </p:cNvSpPr>
          <p:nvPr>
            <p:ph type="sldNum" sz="quarter" idx="10"/>
          </p:nvPr>
        </p:nvSpPr>
        <p:spPr/>
        <p:txBody>
          <a:bodyPr/>
          <a:lstStyle/>
          <a:p>
            <a:fld id="{2954993C-2851-4B37-8A50-837DDC8B7B44}" type="slidenum">
              <a:rPr lang="zh-CN" altLang="en-US" smtClean="0"/>
              <a:t>17</a:t>
            </a:fld>
            <a:endParaRPr lang="zh-CN" altLang="en-US"/>
          </a:p>
        </p:txBody>
      </p:sp>
    </p:spTree>
    <p:extLst>
      <p:ext uri="{BB962C8B-B14F-4D97-AF65-F5344CB8AC3E}">
        <p14:creationId xmlns:p14="http://schemas.microsoft.com/office/powerpoint/2010/main" val="11134719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2020/7/23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矩形 7"/>
          <p:cNvSpPr/>
          <p:nvPr userDrawn="1"/>
        </p:nvSpPr>
        <p:spPr>
          <a:xfrm>
            <a:off x="0" y="6555346"/>
            <a:ext cx="12192000" cy="302654"/>
          </a:xfrm>
          <a:prstGeom prst="rect">
            <a:avLst/>
          </a:prstGeom>
          <a:gradFill>
            <a:gsLst>
              <a:gs pos="0">
                <a:srgbClr val="404040"/>
              </a:gs>
              <a:gs pos="94000">
                <a:srgbClr val="0D0D0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a:off x="0" y="6465194"/>
            <a:ext cx="2305316" cy="392806"/>
          </a:xfrm>
          <a:custGeom>
            <a:avLst/>
            <a:gdLst>
              <a:gd name="connsiteX0" fmla="*/ 0 w 2305316"/>
              <a:gd name="connsiteY0" fmla="*/ 0 h 392806"/>
              <a:gd name="connsiteX1" fmla="*/ 2305316 w 2305316"/>
              <a:gd name="connsiteY1" fmla="*/ 0 h 392806"/>
              <a:gd name="connsiteX2" fmla="*/ 2163649 w 2305316"/>
              <a:gd name="connsiteY2" fmla="*/ 392806 h 392806"/>
              <a:gd name="connsiteX3" fmla="*/ 0 w 2305316"/>
              <a:gd name="connsiteY3" fmla="*/ 392806 h 392806"/>
            </a:gdLst>
            <a:ahLst/>
            <a:cxnLst>
              <a:cxn ang="0">
                <a:pos x="connsiteX0" y="connsiteY0"/>
              </a:cxn>
              <a:cxn ang="0">
                <a:pos x="connsiteX1" y="connsiteY1"/>
              </a:cxn>
              <a:cxn ang="0">
                <a:pos x="connsiteX2" y="connsiteY2"/>
              </a:cxn>
              <a:cxn ang="0">
                <a:pos x="connsiteX3" y="connsiteY3"/>
              </a:cxn>
            </a:cxnLst>
            <a:rect l="l" t="t" r="r" b="b"/>
            <a:pathLst>
              <a:path w="2305316" h="392806">
                <a:moveTo>
                  <a:pt x="0" y="0"/>
                </a:moveTo>
                <a:lnTo>
                  <a:pt x="2305316" y="0"/>
                </a:lnTo>
                <a:lnTo>
                  <a:pt x="2163649" y="392806"/>
                </a:lnTo>
                <a:lnTo>
                  <a:pt x="0" y="392806"/>
                </a:lnTo>
                <a:close/>
              </a:path>
            </a:pathLst>
          </a:custGeom>
          <a:gradFill flip="none" rotWithShape="1">
            <a:gsLst>
              <a:gs pos="0">
                <a:srgbClr val="F5715B"/>
              </a:gs>
              <a:gs pos="71000">
                <a:srgbClr val="B82E2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99511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2020/7/23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spTree>
    <p:extLst>
      <p:ext uri="{BB962C8B-B14F-4D97-AF65-F5344CB8AC3E}">
        <p14:creationId xmlns:p14="http://schemas.microsoft.com/office/powerpoint/2010/main" val="3948699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2020/7/23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spTree>
    <p:extLst>
      <p:ext uri="{BB962C8B-B14F-4D97-AF65-F5344CB8AC3E}">
        <p14:creationId xmlns:p14="http://schemas.microsoft.com/office/powerpoint/2010/main" val="3548890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r>
              <a:rPr lang="de-DE" altLang="zh-CN"/>
              <a:t>Page </a:t>
            </a:r>
            <a:fld id="{A55C48AD-9FA6-401F-8E30-852763D2AD7D}" type="slidenum">
              <a:rPr lang="de-DE" altLang="zh-CN"/>
              <a:pPr/>
              <a:t>‹#›</a:t>
            </a:fld>
            <a:endParaRPr lang="en-GB" altLang="zh-CN"/>
          </a:p>
        </p:txBody>
      </p:sp>
    </p:spTree>
    <p:extLst>
      <p:ext uri="{BB962C8B-B14F-4D97-AF65-F5344CB8AC3E}">
        <p14:creationId xmlns:p14="http://schemas.microsoft.com/office/powerpoint/2010/main" val="3039810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011226"/>
            <a:ext cx="10972800" cy="774700"/>
          </a:xfrm>
        </p:spPr>
        <p:txBody>
          <a:bodyPr/>
          <a:lstStyle>
            <a:lvl1pPr>
              <a:defRPr sz="5000" b="1">
                <a:latin typeface="隶书" panose="02010509060101010101" pitchFamily="49" charset="-122"/>
                <a:ea typeface="隶书" panose="02010509060101010101" pitchFamily="49" charset="-122"/>
              </a:defRPr>
            </a:lvl1pPr>
          </a:lstStyle>
          <a:p>
            <a:r>
              <a:rPr lang="zh-CN" altLang="en-US"/>
              <a:t>单击此处编辑母版标题样式</a:t>
            </a:r>
          </a:p>
        </p:txBody>
      </p:sp>
      <p:sp>
        <p:nvSpPr>
          <p:cNvPr id="4" name="日期占位符 3"/>
          <p:cNvSpPr>
            <a:spLocks noGrp="1"/>
          </p:cNvSpPr>
          <p:nvPr>
            <p:ph type="dt" sz="half" idx="10"/>
          </p:nvPr>
        </p:nvSpPr>
        <p:spPr/>
        <p:txBody>
          <a:bodyPr/>
          <a:lstStyle>
            <a:lvl1pPr>
              <a:defRPr/>
            </a:lvl1pPr>
          </a:lstStyle>
          <a:p>
            <a:fld id="{9FADFB2E-885B-491E-A32A-9031AA86B1B0}" type="datetimeFigureOut">
              <a:rPr lang="zh-CN" altLang="en-US"/>
              <a:t>2020/7/23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46D3D19-AF27-447E-95DA-1DCD44E4E178}" type="slidenum">
              <a:rPr lang="zh-CN" altLang="en-US"/>
              <a:t>‹#›</a:t>
            </a:fld>
            <a:endParaRPr lang="zh-CN" altLang="en-US"/>
          </a:p>
        </p:txBody>
      </p:sp>
      <p:sp>
        <p:nvSpPr>
          <p:cNvPr id="7" name="内容占位符 2"/>
          <p:cNvSpPr>
            <a:spLocks noGrp="1"/>
          </p:cNvSpPr>
          <p:nvPr>
            <p:ph idx="1"/>
          </p:nvPr>
        </p:nvSpPr>
        <p:spPr>
          <a:xfrm>
            <a:off x="609600" y="1935480"/>
            <a:ext cx="10972800" cy="4389120"/>
          </a:xfrm>
        </p:spPr>
        <p:txBody>
          <a:bodyPr/>
          <a:lstStyle>
            <a:lvl1pPr>
              <a:buFont typeface="Arial" panose="020B0604020202020204" pitchFamily="34" charset="0"/>
              <a:buChar char="•"/>
              <a:defRPr sz="2600">
                <a:latin typeface="微软雅黑" panose="020B0503020204020204" pitchFamily="34" charset="-122"/>
                <a:ea typeface="微软雅黑" panose="020B0503020204020204" pitchFamily="34" charset="-122"/>
              </a:defRPr>
            </a:lvl1pPr>
            <a:lvl2pPr>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defRPr sz="2100">
                <a:latin typeface="微软雅黑" panose="020B0503020204020204" pitchFamily="34" charset="-122"/>
                <a:ea typeface="微软雅黑" panose="020B0503020204020204" pitchFamily="34" charset="-122"/>
              </a:defRPr>
            </a:lvl3pPr>
            <a:lvl4pPr>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extLst>
      <p:ext uri="{BB962C8B-B14F-4D97-AF65-F5344CB8AC3E}">
        <p14:creationId xmlns:p14="http://schemas.microsoft.com/office/powerpoint/2010/main" val="3541575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3118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1843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4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2020/7/23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spTree>
    <p:extLst>
      <p:ext uri="{BB962C8B-B14F-4D97-AF65-F5344CB8AC3E}">
        <p14:creationId xmlns:p14="http://schemas.microsoft.com/office/powerpoint/2010/main" val="1483981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2020/7/23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spTree>
    <p:extLst>
      <p:ext uri="{BB962C8B-B14F-4D97-AF65-F5344CB8AC3E}">
        <p14:creationId xmlns:p14="http://schemas.microsoft.com/office/powerpoint/2010/main" val="3562627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2020/7/23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spTree>
    <p:extLst>
      <p:ext uri="{BB962C8B-B14F-4D97-AF65-F5344CB8AC3E}">
        <p14:creationId xmlns:p14="http://schemas.microsoft.com/office/powerpoint/2010/main" val="246022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2020/7/23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spTree>
    <p:extLst>
      <p:ext uri="{BB962C8B-B14F-4D97-AF65-F5344CB8AC3E}">
        <p14:creationId xmlns:p14="http://schemas.microsoft.com/office/powerpoint/2010/main" val="2298188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2020/7/23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spTree>
    <p:extLst>
      <p:ext uri="{BB962C8B-B14F-4D97-AF65-F5344CB8AC3E}">
        <p14:creationId xmlns:p14="http://schemas.microsoft.com/office/powerpoint/2010/main" val="2137630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gradFill flip="none" rotWithShape="1">
            <a:gsLst>
              <a:gs pos="100000">
                <a:schemeClr val="bg1">
                  <a:alpha val="59000"/>
                </a:schemeClr>
              </a:gs>
              <a:gs pos="0">
                <a:schemeClr val="bg1">
                  <a:alpha val="34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555346"/>
            <a:ext cx="12192000" cy="302654"/>
          </a:xfrm>
          <a:prstGeom prst="rect">
            <a:avLst/>
          </a:prstGeom>
          <a:gradFill>
            <a:gsLst>
              <a:gs pos="0">
                <a:srgbClr val="404040"/>
              </a:gs>
              <a:gs pos="94000">
                <a:srgbClr val="0D0D0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a:off x="0" y="6465194"/>
            <a:ext cx="2305316" cy="392806"/>
          </a:xfrm>
          <a:custGeom>
            <a:avLst/>
            <a:gdLst>
              <a:gd name="connsiteX0" fmla="*/ 0 w 2305316"/>
              <a:gd name="connsiteY0" fmla="*/ 0 h 392806"/>
              <a:gd name="connsiteX1" fmla="*/ 2305316 w 2305316"/>
              <a:gd name="connsiteY1" fmla="*/ 0 h 392806"/>
              <a:gd name="connsiteX2" fmla="*/ 2163649 w 2305316"/>
              <a:gd name="connsiteY2" fmla="*/ 392806 h 392806"/>
              <a:gd name="connsiteX3" fmla="*/ 0 w 2305316"/>
              <a:gd name="connsiteY3" fmla="*/ 392806 h 392806"/>
            </a:gdLst>
            <a:ahLst/>
            <a:cxnLst>
              <a:cxn ang="0">
                <a:pos x="connsiteX0" y="connsiteY0"/>
              </a:cxn>
              <a:cxn ang="0">
                <a:pos x="connsiteX1" y="connsiteY1"/>
              </a:cxn>
              <a:cxn ang="0">
                <a:pos x="connsiteX2" y="connsiteY2"/>
              </a:cxn>
              <a:cxn ang="0">
                <a:pos x="connsiteX3" y="connsiteY3"/>
              </a:cxn>
            </a:cxnLst>
            <a:rect l="l" t="t" r="r" b="b"/>
            <a:pathLst>
              <a:path w="2305316" h="392806">
                <a:moveTo>
                  <a:pt x="0" y="0"/>
                </a:moveTo>
                <a:lnTo>
                  <a:pt x="2305316" y="0"/>
                </a:lnTo>
                <a:lnTo>
                  <a:pt x="2163649" y="392806"/>
                </a:lnTo>
                <a:lnTo>
                  <a:pt x="0" y="392806"/>
                </a:lnTo>
                <a:close/>
              </a:path>
            </a:pathLst>
          </a:custGeom>
          <a:gradFill flip="none" rotWithShape="1">
            <a:gsLst>
              <a:gs pos="0">
                <a:srgbClr val="F93D32"/>
              </a:gs>
              <a:gs pos="91000">
                <a:srgbClr val="BE100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567314"/>
            <a:ext cx="167640" cy="453766"/>
          </a:xfrm>
          <a:custGeom>
            <a:avLst/>
            <a:gdLst>
              <a:gd name="connsiteX0" fmla="*/ 0 w 2305316"/>
              <a:gd name="connsiteY0" fmla="*/ 0 h 392806"/>
              <a:gd name="connsiteX1" fmla="*/ 2305316 w 2305316"/>
              <a:gd name="connsiteY1" fmla="*/ 0 h 392806"/>
              <a:gd name="connsiteX2" fmla="*/ 2163649 w 2305316"/>
              <a:gd name="connsiteY2" fmla="*/ 392806 h 392806"/>
              <a:gd name="connsiteX3" fmla="*/ 0 w 2305316"/>
              <a:gd name="connsiteY3" fmla="*/ 392806 h 392806"/>
            </a:gdLst>
            <a:ahLst/>
            <a:cxnLst>
              <a:cxn ang="0">
                <a:pos x="connsiteX0" y="connsiteY0"/>
              </a:cxn>
              <a:cxn ang="0">
                <a:pos x="connsiteX1" y="connsiteY1"/>
              </a:cxn>
              <a:cxn ang="0">
                <a:pos x="connsiteX2" y="connsiteY2"/>
              </a:cxn>
              <a:cxn ang="0">
                <a:pos x="connsiteX3" y="connsiteY3"/>
              </a:cxn>
            </a:cxnLst>
            <a:rect l="l" t="t" r="r" b="b"/>
            <a:pathLst>
              <a:path w="2305316" h="392806">
                <a:moveTo>
                  <a:pt x="0" y="0"/>
                </a:moveTo>
                <a:lnTo>
                  <a:pt x="2305316" y="0"/>
                </a:lnTo>
                <a:lnTo>
                  <a:pt x="2163649" y="392806"/>
                </a:lnTo>
                <a:lnTo>
                  <a:pt x="0" y="392806"/>
                </a:lnTo>
                <a:close/>
              </a:path>
            </a:pathLst>
          </a:cu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09562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amp;t=png&amp;o=&amp;s=full&amp;v=1533028736"/><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722772" y="3245476"/>
            <a:ext cx="5469228" cy="64394"/>
          </a:xfrm>
          <a:prstGeom prst="rect">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634092" y="2522200"/>
            <a:ext cx="2339102" cy="523220"/>
          </a:xfrm>
          <a:prstGeom prst="rect">
            <a:avLst/>
          </a:prstGeom>
          <a:noFill/>
        </p:spPr>
        <p:txBody>
          <a:bodyPr wrap="none" rtlCol="0">
            <a:spAutoFit/>
          </a:bodyPr>
          <a:lstStyle/>
          <a:p>
            <a:r>
              <a:rPr lang="zh-CN" altLang="en-US" sz="2800" b="1" dirty="0">
                <a:solidFill>
                  <a:srgbClr val="BE1007"/>
                </a:solidFill>
                <a:latin typeface="华康俪金黑W8(P)" panose="020B0800000000000000" pitchFamily="34" charset="-122"/>
                <a:ea typeface="华康俪金黑W8(P)" panose="020B0800000000000000" pitchFamily="34" charset="-122"/>
              </a:rPr>
              <a:t>敏捷工程实践</a:t>
            </a:r>
          </a:p>
        </p:txBody>
      </p:sp>
    </p:spTree>
    <p:extLst>
      <p:ext uri="{BB962C8B-B14F-4D97-AF65-F5344CB8AC3E}">
        <p14:creationId xmlns:p14="http://schemas.microsoft.com/office/powerpoint/2010/main" val="553819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7363" y="48772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1688">
              <a:lnSpc>
                <a:spcPct val="110000"/>
              </a:lnSpc>
            </a:pPr>
            <a:r>
              <a:rPr lang="zh-CN" altLang="en-US" sz="3200" dirty="0">
                <a:solidFill>
                  <a:srgbClr val="990000"/>
                </a:solidFill>
                <a:latin typeface="FrutigerNext LT Medium" pitchFamily="34" charset="0"/>
                <a:ea typeface="黑体" panose="02010609060101010101" pitchFamily="49" charset="-122"/>
              </a:rPr>
              <a:t>用户</a:t>
            </a:r>
            <a:r>
              <a:rPr lang="zh-CN" altLang="en-US" sz="3200" dirty="0" smtClean="0">
                <a:solidFill>
                  <a:srgbClr val="990000"/>
                </a:solidFill>
                <a:latin typeface="FrutigerNext LT Medium" pitchFamily="34" charset="0"/>
                <a:ea typeface="黑体" panose="02010609060101010101" pitchFamily="49" charset="-122"/>
              </a:rPr>
              <a:t>故事的</a:t>
            </a:r>
            <a:r>
              <a:rPr lang="zh-CN" altLang="en-US" sz="3200" dirty="0">
                <a:solidFill>
                  <a:srgbClr val="990000"/>
                </a:solidFill>
                <a:latin typeface="FrutigerNext LT Medium" pitchFamily="34" charset="0"/>
                <a:ea typeface="黑体" panose="02010609060101010101" pitchFamily="49" charset="-122"/>
              </a:rPr>
              <a:t>流转</a:t>
            </a:r>
            <a:r>
              <a:rPr lang="zh-CN" altLang="en-US" sz="3200" dirty="0" smtClean="0">
                <a:solidFill>
                  <a:srgbClr val="990000"/>
                </a:solidFill>
                <a:latin typeface="FrutigerNext LT Medium" pitchFamily="34" charset="0"/>
                <a:ea typeface="黑体" panose="02010609060101010101" pitchFamily="49" charset="-122"/>
              </a:rPr>
              <a:t>过程（以</a:t>
            </a:r>
            <a:r>
              <a:rPr lang="en-US" altLang="zh-CN" sz="3200" dirty="0" smtClean="0">
                <a:solidFill>
                  <a:srgbClr val="990000"/>
                </a:solidFill>
                <a:latin typeface="FrutigerNext LT Medium" pitchFamily="34" charset="0"/>
                <a:ea typeface="黑体" panose="02010609060101010101" pitchFamily="49" charset="-122"/>
              </a:rPr>
              <a:t>Scrum</a:t>
            </a:r>
            <a:r>
              <a:rPr lang="zh-CN" altLang="en-US" sz="3200" dirty="0" smtClean="0">
                <a:solidFill>
                  <a:srgbClr val="990000"/>
                </a:solidFill>
                <a:latin typeface="FrutigerNext LT Medium" pitchFamily="34" charset="0"/>
                <a:ea typeface="黑体" panose="02010609060101010101" pitchFamily="49" charset="-122"/>
              </a:rPr>
              <a:t>为例）</a:t>
            </a:r>
            <a:endParaRPr lang="en-US" altLang="zh-CN" sz="3200" dirty="0">
              <a:solidFill>
                <a:srgbClr val="990000"/>
              </a:solidFill>
              <a:latin typeface="FrutigerNext LT Medium" pitchFamily="34" charset="0"/>
              <a:ea typeface="黑体" panose="02010609060101010101" pitchFamily="49" charset="-122"/>
              <a:cs typeface="+mn-cs"/>
            </a:endParaRPr>
          </a:p>
        </p:txBody>
      </p:sp>
      <p:sp>
        <p:nvSpPr>
          <p:cNvPr id="4" name="标题 1"/>
          <p:cNvSpPr txBox="1">
            <a:spLocks/>
          </p:cNvSpPr>
          <p:nvPr/>
        </p:nvSpPr>
        <p:spPr>
          <a:xfrm>
            <a:off x="599607" y="1360259"/>
            <a:ext cx="11422504" cy="4965589"/>
          </a:xfrm>
        </p:spPr>
        <p:txBody>
          <a:bodyPr lIns="80009" tIns="40006" rIns="80009" bIns="40006"/>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50000"/>
              </a:lnSpc>
              <a:buFont typeface="Arial" panose="020B0604020202020204" pitchFamily="34" charset="0"/>
              <a:buChar char="•"/>
            </a:pPr>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产品负责人负责整理</a:t>
            </a:r>
            <a:r>
              <a:rPr lang="en-US" altLang="zh-CN" sz="2200" dirty="0">
                <a:latin typeface="微软雅黑" panose="020B0503020204020204" pitchFamily="34" charset="-122"/>
                <a:ea typeface="微软雅黑" panose="020B0503020204020204" pitchFamily="34" charset="-122"/>
              </a:rPr>
              <a:t>user story</a:t>
            </a:r>
            <a:r>
              <a:rPr lang="zh-CN" altLang="en-US" sz="2200" dirty="0">
                <a:latin typeface="微软雅黑" panose="020B0503020204020204" pitchFamily="34" charset="-122"/>
                <a:ea typeface="微软雅黑" panose="020B0503020204020204" pitchFamily="34" charset="-122"/>
              </a:rPr>
              <a:t>，</a:t>
            </a:r>
            <a:r>
              <a:rPr lang="zh-CN" altLang="en-US" sz="2200" dirty="0" smtClean="0">
                <a:latin typeface="微软雅黑" panose="020B0503020204020204" pitchFamily="34" charset="-122"/>
                <a:ea typeface="微软雅黑" panose="020B0503020204020204" pitchFamily="34" charset="-122"/>
              </a:rPr>
              <a:t>形成</a:t>
            </a:r>
            <a:r>
              <a:rPr lang="en-US" altLang="zh-CN" sz="2200" dirty="0" smtClean="0">
                <a:latin typeface="微软雅黑" panose="020B0503020204020204" pitchFamily="34" charset="-122"/>
                <a:ea typeface="微软雅黑" panose="020B0503020204020204" pitchFamily="34" charset="-122"/>
              </a:rPr>
              <a:t>product </a:t>
            </a:r>
            <a:r>
              <a:rPr lang="en-US" altLang="zh-CN" sz="2200" dirty="0">
                <a:latin typeface="微软雅黑" panose="020B0503020204020204" pitchFamily="34" charset="-122"/>
                <a:ea typeface="微软雅黑" panose="020B0503020204020204" pitchFamily="34" charset="-122"/>
              </a:rPr>
              <a:t>backlog</a:t>
            </a:r>
            <a:r>
              <a:rPr lang="zh-CN" altLang="en-US" sz="2200" dirty="0">
                <a:latin typeface="微软雅黑" panose="020B0503020204020204" pitchFamily="34" charset="-122"/>
                <a:ea typeface="微软雅黑" panose="020B0503020204020204" pitchFamily="34" charset="-122"/>
              </a:rPr>
              <a:t>。 </a:t>
            </a:r>
            <a:r>
              <a:rPr lang="en-US" altLang="zh-CN" sz="2200" dirty="0" smtClean="0">
                <a:latin typeface="微软雅黑" panose="020B0503020204020204" pitchFamily="34" charset="-122"/>
                <a:ea typeface="微软雅黑" panose="020B0503020204020204" pitchFamily="34" charset="-122"/>
              </a:rPr>
              <a:t>—— </a:t>
            </a:r>
            <a:r>
              <a:rPr lang="zh-CN" altLang="en-US" sz="2200" b="1" dirty="0" smtClean="0">
                <a:solidFill>
                  <a:srgbClr val="00B050"/>
                </a:solidFill>
                <a:latin typeface="微软雅黑" panose="020B0503020204020204" pitchFamily="34" charset="-122"/>
                <a:ea typeface="微软雅黑" panose="020B0503020204020204" pitchFamily="34" charset="-122"/>
              </a:rPr>
              <a:t>用户故事整理</a:t>
            </a:r>
            <a:endParaRPr lang="en-US" altLang="zh-CN" sz="2200" b="1" dirty="0" smtClean="0">
              <a:solidFill>
                <a:srgbClr val="00B050"/>
              </a:solidFill>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en-US" altLang="zh-CN" sz="2200" dirty="0" smtClean="0">
                <a:latin typeface="微软雅黑" panose="020B0503020204020204" pitchFamily="34" charset="-122"/>
                <a:ea typeface="微软雅黑" panose="020B0503020204020204" pitchFamily="34" charset="-122"/>
              </a:rPr>
              <a:t>2.</a:t>
            </a:r>
            <a:r>
              <a:rPr lang="zh-CN" altLang="en-US" sz="2200" dirty="0" smtClean="0">
                <a:latin typeface="微软雅黑" panose="020B0503020204020204" pitchFamily="34" charset="-122"/>
                <a:ea typeface="微软雅黑" panose="020B0503020204020204" pitchFamily="34" charset="-122"/>
              </a:rPr>
              <a:t>发布计划会议：</a:t>
            </a:r>
            <a:r>
              <a:rPr lang="en-US" altLang="zh-CN" sz="2200" dirty="0" smtClean="0">
                <a:latin typeface="微软雅黑" panose="020B0503020204020204" pitchFamily="34" charset="-122"/>
                <a:ea typeface="微软雅黑" panose="020B0503020204020204" pitchFamily="34" charset="-122"/>
              </a:rPr>
              <a:t>product owner</a:t>
            </a:r>
            <a:r>
              <a:rPr lang="zh-CN" altLang="en-US" sz="2200" dirty="0" smtClean="0">
                <a:latin typeface="微软雅黑" panose="020B0503020204020204" pitchFamily="34" charset="-122"/>
                <a:ea typeface="微软雅黑" panose="020B0503020204020204" pitchFamily="34" charset="-122"/>
              </a:rPr>
              <a:t>负责讲解</a:t>
            </a:r>
            <a:r>
              <a:rPr lang="en-US" altLang="zh-CN" sz="2200" dirty="0" smtClean="0">
                <a:latin typeface="微软雅黑" panose="020B0503020204020204" pitchFamily="34" charset="-122"/>
                <a:ea typeface="微软雅黑" panose="020B0503020204020204" pitchFamily="34" charset="-122"/>
              </a:rPr>
              <a:t>user story</a:t>
            </a:r>
            <a:r>
              <a:rPr lang="zh-CN" altLang="en-US" sz="2200" dirty="0" smtClean="0">
                <a:latin typeface="微软雅黑" panose="020B0503020204020204" pitchFamily="34" charset="-122"/>
                <a:ea typeface="微软雅黑" panose="020B0503020204020204" pitchFamily="34" charset="-122"/>
              </a:rPr>
              <a:t>，对其进行估算和排序，会议的产出就是制定出这一期迭代要完成的</a:t>
            </a:r>
            <a:r>
              <a:rPr lang="en-US" altLang="zh-CN" sz="2200" dirty="0" smtClean="0">
                <a:latin typeface="微软雅黑" panose="020B0503020204020204" pitchFamily="34" charset="-122"/>
                <a:ea typeface="微软雅黑" panose="020B0503020204020204" pitchFamily="34" charset="-122"/>
              </a:rPr>
              <a:t>story</a:t>
            </a:r>
            <a:r>
              <a:rPr lang="zh-CN" altLang="en-US" sz="2200" dirty="0" smtClean="0">
                <a:latin typeface="微软雅黑" panose="020B0503020204020204" pitchFamily="34" charset="-122"/>
                <a:ea typeface="微软雅黑" panose="020B0503020204020204" pitchFamily="34" charset="-122"/>
              </a:rPr>
              <a:t>列表，</a:t>
            </a:r>
            <a:r>
              <a:rPr lang="en-US" altLang="zh-CN" sz="2200" dirty="0" smtClean="0">
                <a:latin typeface="微软雅黑" panose="020B0503020204020204" pitchFamily="34" charset="-122"/>
                <a:ea typeface="微软雅黑" panose="020B0503020204020204" pitchFamily="34" charset="-122"/>
              </a:rPr>
              <a:t>sprint backlog</a:t>
            </a:r>
            <a:r>
              <a:rPr lang="zh-CN" altLang="en-US" sz="2200" dirty="0" smtClean="0">
                <a:latin typeface="微软雅黑" panose="020B0503020204020204" pitchFamily="34" charset="-122"/>
                <a:ea typeface="微软雅黑" panose="020B0503020204020204" pitchFamily="34" charset="-122"/>
              </a:rPr>
              <a:t>。 </a:t>
            </a:r>
            <a:r>
              <a:rPr lang="en-US" altLang="zh-CN" sz="2200" dirty="0" smtClean="0">
                <a:latin typeface="微软雅黑" panose="020B0503020204020204" pitchFamily="34" charset="-122"/>
                <a:ea typeface="微软雅黑" panose="020B0503020204020204" pitchFamily="34" charset="-122"/>
              </a:rPr>
              <a:t>—— </a:t>
            </a:r>
            <a:r>
              <a:rPr lang="zh-CN" altLang="en-US" sz="2200" b="1" dirty="0" smtClean="0">
                <a:solidFill>
                  <a:srgbClr val="00B050"/>
                </a:solidFill>
                <a:latin typeface="微软雅黑" panose="020B0503020204020204" pitchFamily="34" charset="-122"/>
                <a:ea typeface="微软雅黑" panose="020B0503020204020204" pitchFamily="34" charset="-122"/>
              </a:rPr>
              <a:t>用户</a:t>
            </a:r>
            <a:r>
              <a:rPr lang="zh-CN" altLang="en-US" sz="2200" b="1" dirty="0">
                <a:solidFill>
                  <a:srgbClr val="00B050"/>
                </a:solidFill>
                <a:latin typeface="微软雅黑" panose="020B0503020204020204" pitchFamily="34" charset="-122"/>
                <a:ea typeface="微软雅黑" panose="020B0503020204020204" pitchFamily="34" charset="-122"/>
              </a:rPr>
              <a:t>故事确认</a:t>
            </a:r>
            <a:endParaRPr lang="en-US" altLang="zh-CN" sz="2200" b="1" dirty="0">
              <a:solidFill>
                <a:srgbClr val="00B050"/>
              </a:solidFill>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en-US" altLang="zh-CN" sz="2200" dirty="0" smtClean="0">
                <a:latin typeface="微软雅黑" panose="020B0503020204020204" pitchFamily="34" charset="-122"/>
                <a:ea typeface="微软雅黑" panose="020B0503020204020204" pitchFamily="34" charset="-122"/>
              </a:rPr>
              <a:t>3</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迭代计划会议：项目团队对每一个</a:t>
            </a:r>
            <a:r>
              <a:rPr lang="en-US" altLang="zh-CN" sz="2200" dirty="0">
                <a:latin typeface="微软雅黑" panose="020B0503020204020204" pitchFamily="34" charset="-122"/>
                <a:ea typeface="微软雅黑" panose="020B0503020204020204" pitchFamily="34" charset="-122"/>
              </a:rPr>
              <a:t>story</a:t>
            </a:r>
            <a:r>
              <a:rPr lang="zh-CN" altLang="en-US" sz="2200" dirty="0">
                <a:latin typeface="微软雅黑" panose="020B0503020204020204" pitchFamily="34" charset="-122"/>
                <a:ea typeface="微软雅黑" panose="020B0503020204020204" pitchFamily="34" charset="-122"/>
              </a:rPr>
              <a:t>进行任务分解，分解的标准是完成该</a:t>
            </a:r>
            <a:r>
              <a:rPr lang="en-US" altLang="zh-CN" sz="2200" dirty="0">
                <a:latin typeface="微软雅黑" panose="020B0503020204020204" pitchFamily="34" charset="-122"/>
                <a:ea typeface="微软雅黑" panose="020B0503020204020204" pitchFamily="34" charset="-122"/>
              </a:rPr>
              <a:t>story</a:t>
            </a:r>
            <a:r>
              <a:rPr lang="zh-CN" altLang="en-US" sz="2200" dirty="0">
                <a:latin typeface="微软雅黑" panose="020B0503020204020204" pitchFamily="34" charset="-122"/>
                <a:ea typeface="微软雅黑" panose="020B0503020204020204" pitchFamily="34" charset="-122"/>
              </a:rPr>
              <a:t>的所有任务，终每个任务都有明确的负责人，并完成工时的初估计。 </a:t>
            </a:r>
            <a:r>
              <a:rPr lang="en-US" altLang="zh-CN" sz="2200" dirty="0" smtClean="0">
                <a:latin typeface="微软雅黑" panose="020B0503020204020204" pitchFamily="34" charset="-122"/>
                <a:ea typeface="微软雅黑" panose="020B0503020204020204" pitchFamily="34" charset="-122"/>
              </a:rPr>
              <a:t>—— </a:t>
            </a:r>
            <a:r>
              <a:rPr lang="zh-CN" altLang="en-US" sz="2200" b="1" dirty="0" smtClean="0">
                <a:solidFill>
                  <a:srgbClr val="00B050"/>
                </a:solidFill>
                <a:latin typeface="微软雅黑" panose="020B0503020204020204" pitchFamily="34" charset="-122"/>
                <a:ea typeface="微软雅黑" panose="020B0503020204020204" pitchFamily="34" charset="-122"/>
              </a:rPr>
              <a:t>用户</a:t>
            </a:r>
            <a:r>
              <a:rPr lang="zh-CN" altLang="en-US" sz="2200" b="1" dirty="0">
                <a:solidFill>
                  <a:srgbClr val="00B050"/>
                </a:solidFill>
                <a:latin typeface="微软雅黑" panose="020B0503020204020204" pitchFamily="34" charset="-122"/>
                <a:ea typeface="微软雅黑" panose="020B0503020204020204" pitchFamily="34" charset="-122"/>
              </a:rPr>
              <a:t>故事</a:t>
            </a:r>
            <a:r>
              <a:rPr lang="zh-CN" altLang="en-US" sz="2200" b="1" dirty="0">
                <a:solidFill>
                  <a:srgbClr val="00B050"/>
                </a:solidFill>
                <a:latin typeface="微软雅黑" panose="020B0503020204020204" pitchFamily="34" charset="-122"/>
                <a:ea typeface="微软雅黑" panose="020B0503020204020204" pitchFamily="34" charset="-122"/>
              </a:rPr>
              <a:t>分解</a:t>
            </a:r>
            <a:endParaRPr lang="en-US" altLang="zh-CN" sz="2200" b="1" dirty="0">
              <a:solidFill>
                <a:srgbClr val="00B050"/>
              </a:solidFill>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en-US" altLang="zh-CN" sz="2200" dirty="0" smtClean="0">
                <a:latin typeface="微软雅黑" panose="020B0503020204020204" pitchFamily="34" charset="-122"/>
                <a:ea typeface="微软雅黑" panose="020B0503020204020204" pitchFamily="34" charset="-122"/>
              </a:rPr>
              <a:t>4</a:t>
            </a:r>
            <a:r>
              <a:rPr lang="en-US" altLang="zh-CN" sz="2200" dirty="0">
                <a:latin typeface="微软雅黑" panose="020B0503020204020204" pitchFamily="34" charset="-122"/>
                <a:ea typeface="微软雅黑" panose="020B0503020204020204" pitchFamily="34" charset="-122"/>
              </a:rPr>
              <a:t>.</a:t>
            </a:r>
            <a:r>
              <a:rPr lang="zh-CN" altLang="en-US" sz="2200" dirty="0" smtClean="0">
                <a:latin typeface="微软雅黑" panose="020B0503020204020204" pitchFamily="34" charset="-122"/>
                <a:ea typeface="微软雅黑" panose="020B0503020204020204" pitchFamily="34" charset="-122"/>
              </a:rPr>
              <a:t>每日立会</a:t>
            </a:r>
            <a:r>
              <a:rPr lang="zh-CN" altLang="en-US" sz="2200" dirty="0">
                <a:latin typeface="微软雅黑" panose="020B0503020204020204" pitchFamily="34" charset="-122"/>
                <a:ea typeface="微软雅黑" panose="020B0503020204020204" pitchFamily="34" charset="-122"/>
              </a:rPr>
              <a:t>：每天</a:t>
            </a:r>
            <a:r>
              <a:rPr lang="en-US" altLang="zh-CN" sz="2200" dirty="0">
                <a:latin typeface="微软雅黑" panose="020B0503020204020204" pitchFamily="34" charset="-122"/>
                <a:ea typeface="微软雅黑" panose="020B0503020204020204" pitchFamily="34" charset="-122"/>
              </a:rPr>
              <a:t>scrum master</a:t>
            </a:r>
            <a:r>
              <a:rPr lang="zh-CN" altLang="en-US" sz="2200" dirty="0">
                <a:latin typeface="微软雅黑" panose="020B0503020204020204" pitchFamily="34" charset="-122"/>
                <a:ea typeface="微软雅黑" panose="020B0503020204020204" pitchFamily="34" charset="-122"/>
              </a:rPr>
              <a:t>召集站立会议，团队成员回答昨天做了什么今天计划做什么，有什么问题。 </a:t>
            </a:r>
            <a:r>
              <a:rPr lang="en-US" altLang="zh-CN" sz="2200" dirty="0" smtClean="0">
                <a:latin typeface="微软雅黑" panose="020B0503020204020204" pitchFamily="34" charset="-122"/>
                <a:ea typeface="微软雅黑" panose="020B0503020204020204" pitchFamily="34" charset="-122"/>
              </a:rPr>
              <a:t>—— </a:t>
            </a:r>
            <a:r>
              <a:rPr lang="zh-CN" altLang="en-US" sz="2200" b="1" dirty="0" smtClean="0">
                <a:solidFill>
                  <a:srgbClr val="00B050"/>
                </a:solidFill>
                <a:latin typeface="微软雅黑" panose="020B0503020204020204" pitchFamily="34" charset="-122"/>
                <a:ea typeface="微软雅黑" panose="020B0503020204020204" pitchFamily="34" charset="-122"/>
              </a:rPr>
              <a:t>用户</a:t>
            </a:r>
            <a:r>
              <a:rPr lang="zh-CN" altLang="en-US" sz="2200" b="1" dirty="0">
                <a:solidFill>
                  <a:srgbClr val="00B050"/>
                </a:solidFill>
                <a:latin typeface="微软雅黑" panose="020B0503020204020204" pitchFamily="34" charset="-122"/>
                <a:ea typeface="微软雅黑" panose="020B0503020204020204" pitchFamily="34" charset="-122"/>
              </a:rPr>
              <a:t>故事</a:t>
            </a:r>
            <a:r>
              <a:rPr lang="zh-CN" altLang="en-US" sz="2200" b="1" dirty="0">
                <a:solidFill>
                  <a:srgbClr val="00B050"/>
                </a:solidFill>
                <a:latin typeface="微软雅黑" panose="020B0503020204020204" pitchFamily="34" charset="-122"/>
                <a:ea typeface="微软雅黑" panose="020B0503020204020204" pitchFamily="34" charset="-122"/>
              </a:rPr>
              <a:t>实现</a:t>
            </a:r>
            <a:endParaRPr lang="en-US" altLang="zh-CN" sz="2200" b="1" dirty="0">
              <a:solidFill>
                <a:srgbClr val="00B050"/>
              </a:solidFill>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en-US" altLang="zh-CN" sz="2200" dirty="0" smtClean="0">
                <a:latin typeface="微软雅黑" panose="020B0503020204020204" pitchFamily="34" charset="-122"/>
                <a:ea typeface="微软雅黑" panose="020B0503020204020204" pitchFamily="34" charset="-122"/>
              </a:rPr>
              <a:t>5</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演示会议：迭代结束之后，召开演示会议，相关人员都受邀参加，团队负责向大家展示本次迭代取得的成果。期间大家的反馈记录下来，由</a:t>
            </a:r>
            <a:r>
              <a:rPr lang="en-US" altLang="zh-CN" sz="2200" dirty="0" err="1">
                <a:latin typeface="微软雅黑" panose="020B0503020204020204" pitchFamily="34" charset="-122"/>
                <a:ea typeface="微软雅黑" panose="020B0503020204020204" pitchFamily="34" charset="-122"/>
              </a:rPr>
              <a:t>po</a:t>
            </a:r>
            <a:r>
              <a:rPr lang="zh-CN" altLang="en-US" sz="2200" dirty="0">
                <a:latin typeface="微软雅黑" panose="020B0503020204020204" pitchFamily="34" charset="-122"/>
                <a:ea typeface="微软雅黑" panose="020B0503020204020204" pitchFamily="34" charset="-122"/>
              </a:rPr>
              <a:t>整理，形成新的</a:t>
            </a:r>
            <a:r>
              <a:rPr lang="en-US" altLang="zh-CN" sz="2200" dirty="0">
                <a:latin typeface="微软雅黑" panose="020B0503020204020204" pitchFamily="34" charset="-122"/>
                <a:ea typeface="微软雅黑" panose="020B0503020204020204" pitchFamily="34" charset="-122"/>
              </a:rPr>
              <a:t>story</a:t>
            </a: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a:t>
            </a:r>
            <a:r>
              <a:rPr lang="zh-CN" altLang="en-US" sz="2200" b="1" dirty="0">
                <a:solidFill>
                  <a:srgbClr val="00B050"/>
                </a:solidFill>
                <a:latin typeface="微软雅黑" panose="020B0503020204020204" pitchFamily="34" charset="-122"/>
                <a:ea typeface="微软雅黑" panose="020B0503020204020204" pitchFamily="34" charset="-122"/>
              </a:rPr>
              <a:t>用户故事的二次</a:t>
            </a:r>
            <a:r>
              <a:rPr lang="zh-CN" altLang="en-US" sz="2200" b="1" dirty="0">
                <a:solidFill>
                  <a:srgbClr val="00B050"/>
                </a:solidFill>
                <a:latin typeface="微软雅黑" panose="020B0503020204020204" pitchFamily="34" charset="-122"/>
                <a:ea typeface="微软雅黑" panose="020B0503020204020204" pitchFamily="34" charset="-122"/>
              </a:rPr>
              <a:t>整理</a:t>
            </a:r>
            <a:endParaRPr lang="zh-CN" altLang="en-US" sz="2200" b="1" dirty="0">
              <a:solidFill>
                <a:srgbClr val="00B050"/>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889757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7363" y="48772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1688">
              <a:lnSpc>
                <a:spcPct val="110000"/>
              </a:lnSpc>
            </a:pPr>
            <a:r>
              <a:rPr lang="zh-CN" altLang="en-US" sz="3200" dirty="0">
                <a:solidFill>
                  <a:srgbClr val="990000"/>
                </a:solidFill>
                <a:latin typeface="FrutigerNext LT Medium" pitchFamily="34" charset="0"/>
                <a:ea typeface="黑体" panose="02010609060101010101" pitchFamily="49" charset="-122"/>
              </a:rPr>
              <a:t>确认（</a:t>
            </a:r>
            <a:r>
              <a:rPr lang="en-US" altLang="zh-CN" sz="3200" dirty="0">
                <a:solidFill>
                  <a:srgbClr val="990000"/>
                </a:solidFill>
                <a:latin typeface="FrutigerNext LT Medium" pitchFamily="34" charset="0"/>
                <a:ea typeface="黑体" panose="02010609060101010101" pitchFamily="49" charset="-122"/>
              </a:rPr>
              <a:t>Confirmation</a:t>
            </a:r>
            <a:r>
              <a:rPr lang="zh-CN" altLang="en-US" sz="3200" dirty="0">
                <a:solidFill>
                  <a:srgbClr val="990000"/>
                </a:solidFill>
                <a:latin typeface="FrutigerNext LT Medium" pitchFamily="34" charset="0"/>
                <a:ea typeface="黑体" panose="02010609060101010101" pitchFamily="49" charset="-122"/>
              </a:rPr>
              <a:t>）</a:t>
            </a:r>
            <a:endParaRPr lang="en-US" altLang="zh-CN" sz="3200" dirty="0">
              <a:solidFill>
                <a:srgbClr val="990000"/>
              </a:solidFill>
              <a:latin typeface="FrutigerNext LT Medium" pitchFamily="34" charset="0"/>
              <a:ea typeface="黑体" panose="02010609060101010101" pitchFamily="49" charset="-122"/>
              <a:cs typeface="+mn-cs"/>
            </a:endParaRPr>
          </a:p>
        </p:txBody>
      </p:sp>
      <p:sp>
        <p:nvSpPr>
          <p:cNvPr id="4" name="标题 1"/>
          <p:cNvSpPr txBox="1">
            <a:spLocks/>
          </p:cNvSpPr>
          <p:nvPr/>
        </p:nvSpPr>
        <p:spPr>
          <a:xfrm>
            <a:off x="1057957" y="1360260"/>
            <a:ext cx="10001929" cy="4576082"/>
          </a:xfrm>
        </p:spPr>
        <p:txBody>
          <a:bodyPr lIns="80009" tIns="40006" rIns="80009" bIns="40006"/>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用户故事确认可以理解为对用户故事是否达到验收标准的检测。用户故事需要一系列的验收测试用以保证故事功能的完成及软件</a:t>
            </a:r>
            <a:r>
              <a:rPr lang="zh-CN" altLang="en-US" sz="2400" dirty="0" smtClean="0">
                <a:latin typeface="微软雅黑" panose="020B0503020204020204" pitchFamily="34" charset="-122"/>
                <a:ea typeface="微软雅黑" panose="020B0503020204020204" pitchFamily="34" charset="-122"/>
              </a:rPr>
              <a:t>按照预期</a:t>
            </a:r>
            <a:r>
              <a:rPr lang="zh-CN" altLang="en-US" sz="2400" dirty="0">
                <a:latin typeface="微软雅黑" panose="020B0503020204020204" pitchFamily="34" charset="-122"/>
                <a:ea typeface="微软雅黑" panose="020B0503020204020204" pitchFamily="34" charset="-122"/>
              </a:rPr>
              <a:t>运行。同时要保证这个用户故事最后实现是可以带来商业价值的</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400" dirty="0" smtClean="0">
                <a:solidFill>
                  <a:srgbClr val="C00000"/>
                </a:solidFill>
                <a:latin typeface="微软雅黑" panose="020B0503020204020204" pitchFamily="34" charset="-122"/>
                <a:ea typeface="微软雅黑" panose="020B0503020204020204" pitchFamily="34" charset="-122"/>
              </a:rPr>
              <a:t>用户</a:t>
            </a:r>
            <a:r>
              <a:rPr lang="zh-CN" altLang="en-US" sz="2400" dirty="0">
                <a:solidFill>
                  <a:srgbClr val="C00000"/>
                </a:solidFill>
                <a:latin typeface="微软雅黑" panose="020B0503020204020204" pitchFamily="34" charset="-122"/>
                <a:ea typeface="微软雅黑" panose="020B0503020204020204" pitchFamily="34" charset="-122"/>
              </a:rPr>
              <a:t>故事的确认由测试人员完成。</a:t>
            </a:r>
            <a:r>
              <a:rPr lang="zh-CN" altLang="en-US" sz="2400" dirty="0">
                <a:latin typeface="微软雅黑" panose="020B0503020204020204" pitchFamily="34" charset="-122"/>
                <a:ea typeface="微软雅黑" panose="020B0503020204020204" pitchFamily="34" charset="-122"/>
              </a:rPr>
              <a:t>测试人员在测试版本所关联的用例列表里执行用例，完成测试，然后生成测试报告</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400" dirty="0" smtClean="0">
                <a:solidFill>
                  <a:srgbClr val="C00000"/>
                </a:solidFill>
                <a:latin typeface="微软雅黑" panose="020B0503020204020204" pitchFamily="34" charset="-122"/>
                <a:ea typeface="微软雅黑" panose="020B0503020204020204" pitchFamily="34" charset="-122"/>
              </a:rPr>
              <a:t>测试报告</a:t>
            </a:r>
            <a:r>
              <a:rPr lang="zh-CN" altLang="en-US" sz="2400" dirty="0">
                <a:solidFill>
                  <a:srgbClr val="C00000"/>
                </a:solidFill>
                <a:latin typeface="微软雅黑" panose="020B0503020204020204" pitchFamily="34" charset="-122"/>
                <a:ea typeface="微软雅黑" panose="020B0503020204020204" pitchFamily="34" charset="-122"/>
              </a:rPr>
              <a:t>是对用户故事实现程度的最直接体现。</a:t>
            </a:r>
            <a:r>
              <a:rPr lang="zh-CN" altLang="en-US" sz="2400" dirty="0">
                <a:latin typeface="微软雅黑" panose="020B0503020204020204" pitchFamily="34" charset="-122"/>
                <a:ea typeface="微软雅黑" panose="020B0503020204020204" pitchFamily="34" charset="-122"/>
              </a:rPr>
              <a:t>如果一个用例执行失败，可以直接由这个测试用例创建一个</a:t>
            </a:r>
            <a:r>
              <a:rPr lang="en-US" altLang="zh-CN" sz="2400" dirty="0">
                <a:latin typeface="微软雅黑" panose="020B0503020204020204" pitchFamily="34" charset="-122"/>
                <a:ea typeface="微软雅黑" panose="020B0503020204020204" pitchFamily="34" charset="-122"/>
              </a:rPr>
              <a:t>Bug</a:t>
            </a:r>
            <a:r>
              <a:rPr lang="zh-CN" altLang="en-US" sz="2400" dirty="0">
                <a:latin typeface="微软雅黑" panose="020B0503020204020204" pitchFamily="34" charset="-122"/>
                <a:ea typeface="微软雅黑" panose="020B0503020204020204" pitchFamily="34" charset="-122"/>
              </a:rPr>
              <a:t>，由开发人员进行二次开发和修复，直到测试通过</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25372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7363" y="51770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1688">
              <a:lnSpc>
                <a:spcPct val="110000"/>
              </a:lnSpc>
            </a:pPr>
            <a:r>
              <a:rPr lang="zh-CN" altLang="en-US" sz="3200" dirty="0">
                <a:solidFill>
                  <a:srgbClr val="990000"/>
                </a:solidFill>
                <a:latin typeface="FrutigerNext LT Medium" pitchFamily="34" charset="0"/>
                <a:ea typeface="黑体" panose="02010609060101010101" pitchFamily="49" charset="-122"/>
              </a:rPr>
              <a:t>用户故事大小级别</a:t>
            </a:r>
            <a:endParaRPr lang="en-US" altLang="zh-CN" sz="3200" dirty="0">
              <a:solidFill>
                <a:srgbClr val="990000"/>
              </a:solidFill>
              <a:latin typeface="FrutigerNext LT Medium" pitchFamily="34" charset="0"/>
              <a:ea typeface="黑体" panose="02010609060101010101" pitchFamily="49" charset="-122"/>
              <a:cs typeface="+mn-cs"/>
            </a:endParaRPr>
          </a:p>
        </p:txBody>
      </p:sp>
      <p:sp>
        <p:nvSpPr>
          <p:cNvPr id="4" name="标题 1"/>
          <p:cNvSpPr txBox="1">
            <a:spLocks/>
          </p:cNvSpPr>
          <p:nvPr/>
        </p:nvSpPr>
        <p:spPr>
          <a:xfrm>
            <a:off x="1057957" y="1461860"/>
            <a:ext cx="10001929" cy="4576082"/>
          </a:xfrm>
        </p:spPr>
        <p:txBody>
          <a:bodyPr lIns="80009" tIns="40006" rIns="80009" bIns="40006"/>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50000"/>
              </a:lnSpc>
              <a:buFont typeface="Arial" panose="020B0604020202020204" pitchFamily="34" charset="0"/>
              <a:buChar char="•"/>
            </a:pPr>
            <a:r>
              <a:rPr lang="zh-CN" altLang="en-US" sz="2600" dirty="0">
                <a:latin typeface="微软雅黑" panose="020B0503020204020204" pitchFamily="34" charset="-122"/>
                <a:ea typeface="微软雅黑" panose="020B0503020204020204" pitchFamily="34" charset="-122"/>
              </a:rPr>
              <a:t>史诗故事（</a:t>
            </a:r>
            <a:r>
              <a:rPr lang="en-US" altLang="zh-CN" sz="2600" dirty="0">
                <a:latin typeface="微软雅黑" panose="020B0503020204020204" pitchFamily="34" charset="-122"/>
                <a:ea typeface="微软雅黑" panose="020B0503020204020204" pitchFamily="34" charset="-122"/>
              </a:rPr>
              <a:t>1-2</a:t>
            </a:r>
            <a:r>
              <a:rPr lang="zh-CN" altLang="en-US" sz="2600" dirty="0">
                <a:latin typeface="微软雅黑" panose="020B0503020204020204" pitchFamily="34" charset="-122"/>
                <a:ea typeface="微软雅黑" panose="020B0503020204020204" pitchFamily="34" charset="-122"/>
              </a:rPr>
              <a:t>个月）</a:t>
            </a:r>
            <a:endParaRPr lang="en-US" altLang="zh-CN" sz="2600" dirty="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600" dirty="0">
                <a:latin typeface="微软雅黑" panose="020B0503020204020204" pitchFamily="34" charset="-122"/>
                <a:ea typeface="微软雅黑" panose="020B0503020204020204" pitchFamily="34" charset="-122"/>
              </a:rPr>
              <a:t>特性故事（</a:t>
            </a:r>
            <a:r>
              <a:rPr lang="en-US" altLang="zh-CN" sz="2600" dirty="0">
                <a:latin typeface="微软雅黑" panose="020B0503020204020204" pitchFamily="34" charset="-122"/>
                <a:ea typeface="微软雅黑" panose="020B0503020204020204" pitchFamily="34" charset="-122"/>
              </a:rPr>
              <a:t>1-2</a:t>
            </a:r>
            <a:r>
              <a:rPr lang="zh-CN" altLang="en-US" sz="2600" dirty="0">
                <a:latin typeface="微软雅黑" panose="020B0503020204020204" pitchFamily="34" charset="-122"/>
                <a:ea typeface="微软雅黑" panose="020B0503020204020204" pitchFamily="34" charset="-122"/>
              </a:rPr>
              <a:t>周）</a:t>
            </a:r>
            <a:endParaRPr lang="en-US" altLang="zh-CN" sz="2600" dirty="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600" dirty="0">
                <a:latin typeface="微软雅黑" panose="020B0503020204020204" pitchFamily="34" charset="-122"/>
                <a:ea typeface="微软雅黑" panose="020B0503020204020204" pitchFamily="34" charset="-122"/>
              </a:rPr>
              <a:t>冲刺故事（</a:t>
            </a:r>
            <a:r>
              <a:rPr lang="en-US" altLang="zh-CN" sz="2600" dirty="0">
                <a:latin typeface="微软雅黑" panose="020B0503020204020204" pitchFamily="34" charset="-122"/>
                <a:ea typeface="微软雅黑" panose="020B0503020204020204" pitchFamily="34" charset="-122"/>
              </a:rPr>
              <a:t>1-2</a:t>
            </a:r>
            <a:r>
              <a:rPr lang="zh-CN" altLang="en-US" sz="2600" dirty="0">
                <a:latin typeface="微软雅黑" panose="020B0503020204020204" pitchFamily="34" charset="-122"/>
                <a:ea typeface="微软雅黑" panose="020B0503020204020204" pitchFamily="34" charset="-122"/>
              </a:rPr>
              <a:t>天）</a:t>
            </a:r>
            <a:endParaRPr lang="en-US" altLang="zh-CN" sz="2600" dirty="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600" dirty="0">
                <a:latin typeface="微软雅黑" panose="020B0503020204020204" pitchFamily="34" charset="-122"/>
                <a:ea typeface="微软雅黑" panose="020B0503020204020204" pitchFamily="34" charset="-122"/>
              </a:rPr>
              <a:t>任务（几小时）：可分工执行</a:t>
            </a:r>
            <a:endParaRPr lang="en-US" altLang="zh-CN" sz="26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649041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7363" y="50271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1688">
              <a:lnSpc>
                <a:spcPct val="110000"/>
              </a:lnSpc>
            </a:pPr>
            <a:r>
              <a:rPr lang="zh-CN" altLang="en-US" sz="3200" dirty="0">
                <a:solidFill>
                  <a:srgbClr val="990000"/>
                </a:solidFill>
                <a:latin typeface="FrutigerNext LT Medium" pitchFamily="34" charset="0"/>
                <a:ea typeface="黑体" panose="02010609060101010101" pitchFamily="49" charset="-122"/>
              </a:rPr>
              <a:t>用户故事</a:t>
            </a:r>
            <a:r>
              <a:rPr lang="en-US" altLang="zh-CN" sz="3200" dirty="0">
                <a:solidFill>
                  <a:srgbClr val="990000"/>
                </a:solidFill>
                <a:latin typeface="FrutigerNext LT Medium" pitchFamily="34" charset="0"/>
                <a:ea typeface="黑体" panose="02010609060101010101" pitchFamily="49" charset="-122"/>
              </a:rPr>
              <a:t>INVEST</a:t>
            </a:r>
            <a:r>
              <a:rPr lang="zh-CN" altLang="en-US" sz="3200" dirty="0">
                <a:solidFill>
                  <a:srgbClr val="990000"/>
                </a:solidFill>
                <a:latin typeface="FrutigerNext LT Medium" pitchFamily="34" charset="0"/>
                <a:ea typeface="黑体" panose="02010609060101010101" pitchFamily="49" charset="-122"/>
              </a:rPr>
              <a:t>标准</a:t>
            </a:r>
            <a:endParaRPr lang="en-US" altLang="zh-CN" sz="3200" dirty="0">
              <a:solidFill>
                <a:srgbClr val="990000"/>
              </a:solidFill>
              <a:latin typeface="FrutigerNext LT Medium" pitchFamily="34" charset="0"/>
              <a:ea typeface="黑体" panose="02010609060101010101" pitchFamily="49" charset="-122"/>
              <a:cs typeface="+mn-cs"/>
            </a:endParaRPr>
          </a:p>
        </p:txBody>
      </p:sp>
      <p:sp>
        <p:nvSpPr>
          <p:cNvPr id="4" name="标题 1"/>
          <p:cNvSpPr txBox="1">
            <a:spLocks/>
          </p:cNvSpPr>
          <p:nvPr/>
        </p:nvSpPr>
        <p:spPr>
          <a:xfrm>
            <a:off x="599607" y="1384370"/>
            <a:ext cx="11137691" cy="4845950"/>
          </a:xfrm>
        </p:spPr>
        <p:txBody>
          <a:bodyPr lIns="80009" tIns="40006" rIns="80009" bIns="40006"/>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5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独立性（</a:t>
            </a:r>
            <a:r>
              <a:rPr lang="en-US" altLang="zh-CN" sz="2400" dirty="0">
                <a:latin typeface="微软雅黑" panose="020B0503020204020204" pitchFamily="34" charset="-122"/>
                <a:ea typeface="微软雅黑" panose="020B0503020204020204" pitchFamily="34" charset="-122"/>
              </a:rPr>
              <a:t>Independent</a:t>
            </a:r>
            <a:r>
              <a:rPr lang="zh-CN" altLang="en-US" sz="2400" dirty="0">
                <a:latin typeface="微软雅黑" panose="020B0503020204020204" pitchFamily="34" charset="-122"/>
                <a:ea typeface="微软雅黑" panose="020B0503020204020204" pitchFamily="34" charset="-122"/>
              </a:rPr>
              <a:t>）：故事之间松耦合</a:t>
            </a:r>
            <a:r>
              <a:rPr lang="zh-CN" altLang="en-US" sz="2400" dirty="0">
                <a:latin typeface="微软雅黑" panose="020B0503020204020204" pitchFamily="34" charset="-122"/>
                <a:ea typeface="微软雅黑" panose="020B0503020204020204" pitchFamily="34" charset="-122"/>
              </a:rPr>
              <a:t>，具有独立性，不应该依赖于其他的用户故事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可</a:t>
            </a:r>
            <a:r>
              <a:rPr lang="zh-CN" altLang="en-US" sz="2400" dirty="0">
                <a:latin typeface="微软雅黑" panose="020B0503020204020204" pitchFamily="34" charset="-122"/>
                <a:ea typeface="微软雅黑" panose="020B0503020204020204" pitchFamily="34" charset="-122"/>
              </a:rPr>
              <a:t>协商（</a:t>
            </a:r>
            <a:r>
              <a:rPr lang="en-US" altLang="zh-CN" sz="2400" dirty="0">
                <a:latin typeface="微软雅黑" panose="020B0503020204020204" pitchFamily="34" charset="-122"/>
                <a:ea typeface="微软雅黑" panose="020B0503020204020204" pitchFamily="34" charset="-122"/>
              </a:rPr>
              <a:t>Negotiable</a:t>
            </a:r>
            <a:r>
              <a:rPr lang="zh-CN" altLang="en-US" sz="2400" dirty="0">
                <a:latin typeface="微软雅黑" panose="020B0503020204020204" pitchFamily="34" charset="-122"/>
                <a:ea typeface="微软雅黑" panose="020B0503020204020204" pitchFamily="34" charset="-122"/>
              </a:rPr>
              <a:t>）：开始仅用于做占位符，逐步</a:t>
            </a:r>
            <a:r>
              <a:rPr lang="zh-CN" altLang="en-US" sz="2400" dirty="0" smtClean="0">
                <a:latin typeface="微软雅黑" panose="020B0503020204020204" pitchFamily="34" charset="-122"/>
                <a:ea typeface="微软雅黑" panose="020B0503020204020204" pitchFamily="34" charset="-122"/>
              </a:rPr>
              <a:t>细化。</a:t>
            </a:r>
            <a:endParaRPr lang="en-US" altLang="zh-CN" sz="2400" dirty="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有价值（</a:t>
            </a:r>
            <a:r>
              <a:rPr lang="en-US" altLang="zh-CN" sz="2400" dirty="0">
                <a:latin typeface="微软雅黑" panose="020B0503020204020204" pitchFamily="34" charset="-122"/>
                <a:ea typeface="微软雅黑" panose="020B0503020204020204" pitchFamily="34" charset="-122"/>
              </a:rPr>
              <a:t>Valuable</a:t>
            </a:r>
            <a:r>
              <a:rPr lang="zh-CN" altLang="en-US"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：用户故事对于最终的用户是有价值的，因此应该站在用户的角度去</a:t>
            </a:r>
            <a:r>
              <a:rPr lang="zh-CN" altLang="en-US" sz="2400" dirty="0" smtClean="0">
                <a:latin typeface="微软雅黑" panose="020B0503020204020204" pitchFamily="34" charset="-122"/>
                <a:ea typeface="微软雅黑" panose="020B0503020204020204" pitchFamily="34" charset="-122"/>
              </a:rPr>
              <a:t>编写。</a:t>
            </a:r>
            <a:endParaRPr lang="en-US" altLang="zh-CN" sz="2400" dirty="0" smtClean="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可</a:t>
            </a:r>
            <a:r>
              <a:rPr lang="zh-CN" altLang="en-US" sz="2400" dirty="0">
                <a:latin typeface="微软雅黑" panose="020B0503020204020204" pitchFamily="34" charset="-122"/>
                <a:ea typeface="微软雅黑" panose="020B0503020204020204" pitchFamily="34" charset="-122"/>
              </a:rPr>
              <a:t>估算（</a:t>
            </a:r>
            <a:r>
              <a:rPr lang="en-US" altLang="zh-CN" sz="2400" dirty="0" err="1">
                <a:latin typeface="微软雅黑" panose="020B0503020204020204" pitchFamily="34" charset="-122"/>
                <a:ea typeface="微软雅黑" panose="020B0503020204020204" pitchFamily="34" charset="-122"/>
              </a:rPr>
              <a:t>Estimatable</a:t>
            </a:r>
            <a:r>
              <a:rPr lang="zh-CN" altLang="en-US" sz="2400" dirty="0">
                <a:latin typeface="微软雅黑" panose="020B0503020204020204" pitchFamily="34" charset="-122"/>
                <a:ea typeface="微软雅黑" panose="020B0503020204020204" pitchFamily="34" charset="-122"/>
              </a:rPr>
              <a:t>）：设计、开发、测试团队可估算工作量和</a:t>
            </a:r>
            <a:r>
              <a:rPr lang="zh-CN" altLang="en-US" sz="2400" dirty="0" smtClean="0">
                <a:latin typeface="微软雅黑" panose="020B0503020204020204" pitchFamily="34" charset="-122"/>
                <a:ea typeface="微软雅黑" panose="020B0503020204020204" pitchFamily="34" charset="-122"/>
              </a:rPr>
              <a:t>成本。（</a:t>
            </a:r>
            <a:r>
              <a:rPr lang="zh-CN" altLang="en-US" sz="2400" dirty="0" smtClean="0">
                <a:latin typeface="微软雅黑" panose="020B0503020204020204" pitchFamily="34" charset="-122"/>
                <a:ea typeface="微软雅黑" panose="020B0503020204020204" pitchFamily="34" charset="-122"/>
              </a:rPr>
              <a:t>不可</a:t>
            </a:r>
            <a:r>
              <a:rPr lang="zh-CN" altLang="en-US" sz="2400" dirty="0">
                <a:latin typeface="微软雅黑" panose="020B0503020204020204" pitchFamily="34" charset="-122"/>
                <a:ea typeface="微软雅黑" panose="020B0503020204020204" pitchFamily="34" charset="-122"/>
              </a:rPr>
              <a:t>估算的原因：太大需要分解，或信息不全需要进一步探索）</a:t>
            </a:r>
            <a:endParaRPr lang="en-US" altLang="zh-CN" sz="2400" dirty="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短小</a:t>
            </a:r>
            <a:r>
              <a:rPr lang="zh-CN" altLang="en-US" sz="2400" dirty="0" smtClean="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Small</a:t>
            </a:r>
            <a:r>
              <a:rPr lang="zh-CN" altLang="en-US"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：故事应该尽量的</a:t>
            </a:r>
            <a:r>
              <a:rPr lang="zh-CN" altLang="en-US" sz="2400" dirty="0" smtClean="0">
                <a:latin typeface="微软雅黑" panose="020B0503020204020204" pitchFamily="34" charset="-122"/>
                <a:ea typeface="微软雅黑" panose="020B0503020204020204" pitchFamily="34" charset="-122"/>
              </a:rPr>
              <a:t>短小（</a:t>
            </a:r>
            <a:r>
              <a:rPr lang="zh-CN" altLang="en-US" sz="2400" dirty="0" smtClean="0">
                <a:latin typeface="微软雅黑" panose="020B0503020204020204" pitchFamily="34" charset="-122"/>
                <a:ea typeface="微软雅黑" panose="020B0503020204020204" pitchFamily="34" charset="-122"/>
              </a:rPr>
              <a:t>如</a:t>
            </a:r>
            <a:r>
              <a:rPr lang="zh-CN" altLang="en-US" sz="2400" dirty="0">
                <a:latin typeface="微软雅黑" panose="020B0503020204020204" pitchFamily="34" charset="-122"/>
                <a:ea typeface="微软雅黑" panose="020B0503020204020204" pitchFamily="34" charset="-122"/>
              </a:rPr>
              <a:t>两周冲刺，</a:t>
            </a:r>
            <a:r>
              <a:rPr lang="zh-CN" altLang="en-US" sz="2400" dirty="0" smtClean="0">
                <a:latin typeface="微软雅黑" panose="020B0503020204020204" pitchFamily="34" charset="-122"/>
                <a:ea typeface="微软雅黑" panose="020B0503020204020204" pitchFamily="34" charset="-122"/>
              </a:rPr>
              <a:t>故事一般是</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天以内的）</a:t>
            </a:r>
            <a:endParaRPr lang="en-US" altLang="zh-CN" sz="2400" dirty="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可测试（</a:t>
            </a:r>
            <a:r>
              <a:rPr lang="en-US" altLang="zh-CN" sz="2400" dirty="0">
                <a:latin typeface="微软雅黑" panose="020B0503020204020204" pitchFamily="34" charset="-122"/>
                <a:ea typeface="微软雅黑" panose="020B0503020204020204" pitchFamily="34" charset="-122"/>
              </a:rPr>
              <a:t>Test</a:t>
            </a:r>
            <a:r>
              <a:rPr lang="zh-CN" altLang="en-US" sz="2400" dirty="0">
                <a:latin typeface="微软雅黑" panose="020B0503020204020204" pitchFamily="34" charset="-122"/>
                <a:ea typeface="微软雅黑" panose="020B0503020204020204" pitchFamily="34" charset="-122"/>
              </a:rPr>
              <a:t>）：有相应测试验收</a:t>
            </a:r>
            <a:r>
              <a:rPr lang="zh-CN" altLang="en-US" sz="2400" dirty="0" smtClean="0">
                <a:latin typeface="微软雅黑" panose="020B0503020204020204" pitchFamily="34" charset="-122"/>
                <a:ea typeface="微软雅黑" panose="020B0503020204020204" pitchFamily="34" charset="-122"/>
              </a:rPr>
              <a:t>标准。</a:t>
            </a:r>
            <a:endParaRPr lang="en-US" altLang="zh-CN" sz="28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492555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7363" y="48772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1688">
              <a:lnSpc>
                <a:spcPct val="110000"/>
              </a:lnSpc>
            </a:pPr>
            <a:r>
              <a:rPr lang="zh-CN" altLang="en-US" sz="3200" dirty="0">
                <a:solidFill>
                  <a:srgbClr val="990000"/>
                </a:solidFill>
                <a:latin typeface="FrutigerNext LT Medium" pitchFamily="34" charset="0"/>
                <a:ea typeface="黑体" panose="02010609060101010101" pitchFamily="49" charset="-122"/>
              </a:rPr>
              <a:t>用户故事约束（验收条件）</a:t>
            </a:r>
            <a:endParaRPr lang="en-US" altLang="zh-CN" sz="3200" dirty="0">
              <a:solidFill>
                <a:srgbClr val="990000"/>
              </a:solidFill>
              <a:latin typeface="FrutigerNext LT Medium" pitchFamily="34" charset="0"/>
              <a:ea typeface="黑体" panose="02010609060101010101" pitchFamily="49" charset="-122"/>
              <a:cs typeface="+mn-cs"/>
            </a:endParaRPr>
          </a:p>
        </p:txBody>
      </p:sp>
      <p:sp>
        <p:nvSpPr>
          <p:cNvPr id="4" name="标题 1"/>
          <p:cNvSpPr txBox="1">
            <a:spLocks/>
          </p:cNvSpPr>
          <p:nvPr/>
        </p:nvSpPr>
        <p:spPr>
          <a:xfrm>
            <a:off x="1057957" y="1461860"/>
            <a:ext cx="10001929" cy="4576082"/>
          </a:xfrm>
        </p:spPr>
        <p:txBody>
          <a:bodyPr lIns="80009" tIns="40006" rIns="80009" bIns="40006"/>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5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作为用户故事的约束体现（</a:t>
            </a:r>
            <a:r>
              <a:rPr lang="en-US" altLang="zh-CN" sz="2800" dirty="0">
                <a:latin typeface="微软雅黑" panose="020B0503020204020204" pitchFamily="34" charset="-122"/>
                <a:ea typeface="微软雅黑" panose="020B0503020204020204" pitchFamily="34" charset="-122"/>
              </a:rPr>
              <a:t>Card</a:t>
            </a:r>
            <a:r>
              <a:rPr lang="zh-CN" altLang="en-US" sz="2800" dirty="0">
                <a:latin typeface="微软雅黑" panose="020B0503020204020204" pitchFamily="34" charset="-122"/>
                <a:ea typeface="微软雅黑" panose="020B0503020204020204" pitchFamily="34" charset="-122"/>
              </a:rPr>
              <a:t>背面）</a:t>
            </a:r>
            <a:endParaRPr lang="en-US" altLang="zh-CN" sz="2800" dirty="0">
              <a:latin typeface="微软雅黑" panose="020B0503020204020204" pitchFamily="34" charset="-122"/>
              <a:ea typeface="微软雅黑" panose="020B0503020204020204" pitchFamily="34" charset="-122"/>
            </a:endParaRPr>
          </a:p>
        </p:txBody>
      </p:sp>
      <p:sp>
        <p:nvSpPr>
          <p:cNvPr id="5" name="流程图: 卡片 4"/>
          <p:cNvSpPr/>
          <p:nvPr/>
        </p:nvSpPr>
        <p:spPr>
          <a:xfrm rot="20736050">
            <a:off x="904034" y="2964018"/>
            <a:ext cx="2905125" cy="2561856"/>
          </a:xfrm>
          <a:prstGeom prst="flowChartPunchedCard">
            <a:avLst/>
          </a:prstGeom>
          <a:ln>
            <a:solidFill>
              <a:schemeClr val="bg1">
                <a:lumMod val="95000"/>
              </a:schemeClr>
            </a:solidFill>
          </a:ln>
          <a:effectLst>
            <a:outerShdw blurRad="76200" dist="38100" sx="101000" sy="101000" algn="l" rotWithShape="0">
              <a:prstClr val="black">
                <a:alpha val="29000"/>
              </a:prstClr>
            </a:outerShdw>
          </a:effectLst>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zh-CN" altLang="en-US" sz="2400" b="1" dirty="0">
                <a:solidFill>
                  <a:srgbClr val="7030A0"/>
                </a:solidFill>
                <a:latin typeface="微软雅黑" panose="020B0503020204020204" pitchFamily="34" charset="-122"/>
                <a:ea typeface="微软雅黑" panose="020B0503020204020204" pitchFamily="34" charset="-122"/>
              </a:rPr>
              <a:t>上传文件</a:t>
            </a:r>
            <a:endParaRPr lang="en-US" altLang="zh-CN" sz="2400" b="1" dirty="0">
              <a:solidFill>
                <a:srgbClr val="7030A0"/>
              </a:solidFill>
              <a:latin typeface="微软雅黑" panose="020B0503020204020204" pitchFamily="34" charset="-122"/>
              <a:ea typeface="微软雅黑" panose="020B0503020204020204" pitchFamily="34" charset="-122"/>
            </a:endParaRPr>
          </a:p>
          <a:p>
            <a:pPr eaLnBrk="1" hangingPunct="1">
              <a:defRPr/>
            </a:pPr>
            <a:r>
              <a:rPr lang="zh-CN" altLang="en-US" sz="2400" dirty="0">
                <a:solidFill>
                  <a:srgbClr val="7030A0"/>
                </a:solidFill>
                <a:latin typeface="微软雅黑" panose="020B0503020204020204" pitchFamily="34" charset="-122"/>
                <a:ea typeface="微软雅黑" panose="020B0503020204020204" pitchFamily="34" charset="-122"/>
              </a:rPr>
              <a:t>作为一个维基用户，我想上传一个文件到维基，这样我可以和同事们分享。</a:t>
            </a:r>
          </a:p>
        </p:txBody>
      </p:sp>
      <p:sp>
        <p:nvSpPr>
          <p:cNvPr id="6" name="流程图: 卡片 5"/>
          <p:cNvSpPr/>
          <p:nvPr/>
        </p:nvSpPr>
        <p:spPr>
          <a:xfrm rot="20736050">
            <a:off x="5385473" y="2439519"/>
            <a:ext cx="4604351" cy="2923655"/>
          </a:xfrm>
          <a:prstGeom prst="flowChartPunchedCard">
            <a:avLst/>
          </a:prstGeom>
          <a:solidFill>
            <a:schemeClr val="bg1">
              <a:lumMod val="85000"/>
            </a:schemeClr>
          </a:solidFill>
          <a:ln>
            <a:solidFill>
              <a:schemeClr val="bg1">
                <a:lumMod val="95000"/>
              </a:schemeClr>
            </a:solidFill>
          </a:ln>
          <a:effectLst>
            <a:outerShdw blurRad="76200" dist="38100" sx="101000" sy="101000" algn="l" rotWithShape="0">
              <a:prstClr val="black">
                <a:alpha val="29000"/>
              </a:prstClr>
            </a:outerShdw>
          </a:effectLst>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zh-CN" altLang="en-US" sz="2400" dirty="0">
                <a:solidFill>
                  <a:srgbClr val="BF6D07"/>
                </a:solidFill>
                <a:latin typeface="微软雅黑" panose="020B0503020204020204" pitchFamily="34" charset="-122"/>
                <a:ea typeface="微软雅黑" panose="020B0503020204020204" pitchFamily="34" charset="-122"/>
              </a:rPr>
              <a:t>满意条件</a:t>
            </a:r>
            <a:endParaRPr lang="en-US" altLang="zh-CN" sz="2400" dirty="0">
              <a:solidFill>
                <a:srgbClr val="BF6D07"/>
              </a:solidFill>
              <a:latin typeface="微软雅黑" panose="020B0503020204020204" pitchFamily="34" charset="-122"/>
              <a:ea typeface="微软雅黑" panose="020B0503020204020204" pitchFamily="34" charset="-122"/>
            </a:endParaRPr>
          </a:p>
          <a:p>
            <a:pPr eaLnBrk="1" hangingPunct="1">
              <a:defRPr/>
            </a:pPr>
            <a:r>
              <a:rPr lang="zh-CN" altLang="en-US" sz="2400" dirty="0">
                <a:solidFill>
                  <a:srgbClr val="BF6D07"/>
                </a:solidFill>
                <a:latin typeface="微软雅黑" panose="020B0503020204020204" pitchFamily="34" charset="-122"/>
                <a:ea typeface="微软雅黑" panose="020B0503020204020204" pitchFamily="34" charset="-122"/>
              </a:rPr>
              <a:t>验证</a:t>
            </a:r>
            <a:r>
              <a:rPr lang="en-US" altLang="zh-CN" sz="2400" dirty="0">
                <a:solidFill>
                  <a:srgbClr val="BF6D07"/>
                </a:solidFill>
                <a:latin typeface="微软雅黑" panose="020B0503020204020204" pitchFamily="34" charset="-122"/>
                <a:ea typeface="微软雅黑" panose="020B0503020204020204" pitchFamily="34" charset="-122"/>
              </a:rPr>
              <a:t>txt</a:t>
            </a:r>
            <a:r>
              <a:rPr lang="zh-CN" altLang="en-US" sz="2400" dirty="0">
                <a:solidFill>
                  <a:srgbClr val="BF6D07"/>
                </a:solidFill>
                <a:latin typeface="微软雅黑" panose="020B0503020204020204" pitchFamily="34" charset="-122"/>
                <a:ea typeface="微软雅黑" panose="020B0503020204020204" pitchFamily="34" charset="-122"/>
              </a:rPr>
              <a:t>和</a:t>
            </a:r>
            <a:r>
              <a:rPr lang="en-US" altLang="zh-CN" sz="2400" dirty="0">
                <a:solidFill>
                  <a:srgbClr val="BF6D07"/>
                </a:solidFill>
                <a:latin typeface="微软雅黑" panose="020B0503020204020204" pitchFamily="34" charset="-122"/>
                <a:ea typeface="微软雅黑" panose="020B0503020204020204" pitchFamily="34" charset="-122"/>
              </a:rPr>
              <a:t>doc </a:t>
            </a:r>
            <a:r>
              <a:rPr lang="zh-CN" altLang="en-US" sz="2400" dirty="0">
                <a:solidFill>
                  <a:srgbClr val="BF6D07"/>
                </a:solidFill>
                <a:latin typeface="微软雅黑" panose="020B0503020204020204" pitchFamily="34" charset="-122"/>
                <a:ea typeface="微软雅黑" panose="020B0503020204020204" pitchFamily="34" charset="-122"/>
              </a:rPr>
              <a:t>文件</a:t>
            </a:r>
            <a:endParaRPr lang="en-US" altLang="zh-CN" sz="2400" dirty="0">
              <a:solidFill>
                <a:srgbClr val="BF6D07"/>
              </a:solidFill>
              <a:latin typeface="微软雅黑" panose="020B0503020204020204" pitchFamily="34" charset="-122"/>
              <a:ea typeface="微软雅黑" panose="020B0503020204020204" pitchFamily="34" charset="-122"/>
            </a:endParaRPr>
          </a:p>
          <a:p>
            <a:pPr eaLnBrk="1" hangingPunct="1">
              <a:defRPr/>
            </a:pPr>
            <a:r>
              <a:rPr lang="zh-CN" altLang="en-US" sz="2400" dirty="0">
                <a:solidFill>
                  <a:srgbClr val="BF6D07"/>
                </a:solidFill>
                <a:latin typeface="微软雅黑" panose="020B0503020204020204" pitchFamily="34" charset="-122"/>
                <a:ea typeface="微软雅黑" panose="020B0503020204020204" pitchFamily="34" charset="-122"/>
              </a:rPr>
              <a:t>验证</a:t>
            </a:r>
            <a:r>
              <a:rPr lang="en-US" altLang="zh-CN" sz="2400" dirty="0" err="1">
                <a:solidFill>
                  <a:srgbClr val="BF6D07"/>
                </a:solidFill>
                <a:latin typeface="微软雅黑" panose="020B0503020204020204" pitchFamily="34" charset="-122"/>
                <a:ea typeface="微软雅黑" panose="020B0503020204020204" pitchFamily="34" charset="-122"/>
              </a:rPr>
              <a:t>jpg,gif</a:t>
            </a:r>
            <a:r>
              <a:rPr lang="zh-CN" altLang="en-US" sz="2400" dirty="0">
                <a:solidFill>
                  <a:srgbClr val="BF6D07"/>
                </a:solidFill>
                <a:latin typeface="微软雅黑" panose="020B0503020204020204" pitchFamily="34" charset="-122"/>
                <a:ea typeface="微软雅黑" panose="020B0503020204020204" pitchFamily="34" charset="-122"/>
              </a:rPr>
              <a:t>和</a:t>
            </a:r>
            <a:r>
              <a:rPr lang="en-US" altLang="zh-CN" sz="2400" dirty="0" err="1">
                <a:solidFill>
                  <a:srgbClr val="BF6D07"/>
                </a:solidFill>
                <a:latin typeface="微软雅黑" panose="020B0503020204020204" pitchFamily="34" charset="-122"/>
                <a:ea typeface="微软雅黑" panose="020B0503020204020204" pitchFamily="34" charset="-122"/>
              </a:rPr>
              <a:t>png</a:t>
            </a:r>
            <a:r>
              <a:rPr lang="zh-CN" altLang="en-US" sz="2400" dirty="0">
                <a:solidFill>
                  <a:srgbClr val="BF6D07"/>
                </a:solidFill>
                <a:latin typeface="微软雅黑" panose="020B0503020204020204" pitchFamily="34" charset="-122"/>
                <a:ea typeface="微软雅黑" panose="020B0503020204020204" pitchFamily="34" charset="-122"/>
              </a:rPr>
              <a:t>文件</a:t>
            </a:r>
            <a:endParaRPr lang="en-US" altLang="zh-CN" sz="2400" dirty="0">
              <a:solidFill>
                <a:srgbClr val="BF6D07"/>
              </a:solidFill>
              <a:latin typeface="微软雅黑" panose="020B0503020204020204" pitchFamily="34" charset="-122"/>
              <a:ea typeface="微软雅黑" panose="020B0503020204020204" pitchFamily="34" charset="-122"/>
            </a:endParaRPr>
          </a:p>
          <a:p>
            <a:pPr eaLnBrk="1" hangingPunct="1">
              <a:defRPr/>
            </a:pPr>
            <a:r>
              <a:rPr lang="zh-CN" altLang="en-US" sz="2400" dirty="0" smtClean="0">
                <a:solidFill>
                  <a:srgbClr val="BF6D07"/>
                </a:solidFill>
                <a:latin typeface="微软雅黑" panose="020B0503020204020204" pitchFamily="34" charset="-122"/>
                <a:ea typeface="微软雅黑" panose="020B0503020204020204" pitchFamily="34" charset="-122"/>
              </a:rPr>
              <a:t>验证</a:t>
            </a:r>
            <a:r>
              <a:rPr lang="zh-CN" altLang="en-US" sz="2400" dirty="0">
                <a:solidFill>
                  <a:srgbClr val="BF6D07"/>
                </a:solidFill>
                <a:latin typeface="微软雅黑" panose="020B0503020204020204" pitchFamily="34" charset="-122"/>
                <a:ea typeface="微软雅黑" panose="020B0503020204020204" pitchFamily="34" charset="-122"/>
              </a:rPr>
              <a:t>小于等于</a:t>
            </a:r>
            <a:r>
              <a:rPr lang="en-US" altLang="zh-CN" sz="2400" dirty="0">
                <a:solidFill>
                  <a:srgbClr val="BF6D07"/>
                </a:solidFill>
                <a:latin typeface="微软雅黑" panose="020B0503020204020204" pitchFamily="34" charset="-122"/>
                <a:ea typeface="微软雅黑" panose="020B0503020204020204" pitchFamily="34" charset="-122"/>
              </a:rPr>
              <a:t>1GB</a:t>
            </a:r>
            <a:r>
              <a:rPr lang="zh-CN" altLang="en-US" sz="2400" dirty="0">
                <a:solidFill>
                  <a:srgbClr val="BF6D07"/>
                </a:solidFill>
                <a:latin typeface="微软雅黑" panose="020B0503020204020204" pitchFamily="34" charset="-122"/>
                <a:ea typeface="微软雅黑" panose="020B0503020204020204" pitchFamily="34" charset="-122"/>
              </a:rPr>
              <a:t>的</a:t>
            </a:r>
            <a:r>
              <a:rPr lang="en-US" altLang="zh-CN" sz="2400" dirty="0">
                <a:solidFill>
                  <a:srgbClr val="BF6D07"/>
                </a:solidFill>
                <a:latin typeface="微软雅黑" panose="020B0503020204020204" pitchFamily="34" charset="-122"/>
                <a:ea typeface="微软雅黑" panose="020B0503020204020204" pitchFamily="34" charset="-122"/>
              </a:rPr>
              <a:t>mp4</a:t>
            </a:r>
            <a:r>
              <a:rPr lang="zh-CN" altLang="en-US" sz="2400" dirty="0">
                <a:solidFill>
                  <a:srgbClr val="BF6D07"/>
                </a:solidFill>
                <a:latin typeface="微软雅黑" panose="020B0503020204020204" pitchFamily="34" charset="-122"/>
                <a:ea typeface="微软雅黑" panose="020B0503020204020204" pitchFamily="34" charset="-122"/>
              </a:rPr>
              <a:t>文件</a:t>
            </a:r>
            <a:endParaRPr lang="en-US" altLang="zh-CN" sz="2400" dirty="0">
              <a:solidFill>
                <a:srgbClr val="BF6D07"/>
              </a:solidFill>
              <a:latin typeface="微软雅黑" panose="020B0503020204020204" pitchFamily="34" charset="-122"/>
              <a:ea typeface="微软雅黑" panose="020B0503020204020204" pitchFamily="34" charset="-122"/>
            </a:endParaRPr>
          </a:p>
          <a:p>
            <a:pPr eaLnBrk="1" hangingPunct="1">
              <a:defRPr/>
            </a:pPr>
            <a:r>
              <a:rPr lang="zh-CN" altLang="en-US" sz="2400" dirty="0">
                <a:solidFill>
                  <a:srgbClr val="BF6D07"/>
                </a:solidFill>
                <a:latin typeface="微软雅黑" panose="020B0503020204020204" pitchFamily="34" charset="-122"/>
                <a:ea typeface="微软雅黑" panose="020B0503020204020204" pitchFamily="34" charset="-122"/>
              </a:rPr>
              <a:t>验证无数字版权管理限制的文件</a:t>
            </a:r>
          </a:p>
        </p:txBody>
      </p:sp>
      <p:cxnSp>
        <p:nvCxnSpPr>
          <p:cNvPr id="7" name="直接连接符 6"/>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25170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7363" y="48772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1688">
              <a:lnSpc>
                <a:spcPct val="110000"/>
              </a:lnSpc>
            </a:pPr>
            <a:r>
              <a:rPr lang="zh-CN" altLang="en-US" sz="3200" dirty="0">
                <a:solidFill>
                  <a:srgbClr val="990000"/>
                </a:solidFill>
                <a:latin typeface="FrutigerNext LT Medium" pitchFamily="34" charset="0"/>
                <a:ea typeface="黑体" panose="02010609060101010101" pitchFamily="49" charset="-122"/>
              </a:rPr>
              <a:t>非功能性需求如何表达？</a:t>
            </a:r>
            <a:endParaRPr lang="en-US" altLang="zh-CN" sz="3200" dirty="0">
              <a:solidFill>
                <a:srgbClr val="990000"/>
              </a:solidFill>
              <a:latin typeface="FrutigerNext LT Medium" pitchFamily="34" charset="0"/>
              <a:ea typeface="黑体" panose="02010609060101010101" pitchFamily="49" charset="-122"/>
              <a:cs typeface="+mn-cs"/>
            </a:endParaRPr>
          </a:p>
        </p:txBody>
      </p:sp>
      <p:sp>
        <p:nvSpPr>
          <p:cNvPr id="5" name="流程图: 卡片 4"/>
          <p:cNvSpPr/>
          <p:nvPr/>
        </p:nvSpPr>
        <p:spPr>
          <a:xfrm rot="20736050">
            <a:off x="1019434" y="2620981"/>
            <a:ext cx="4658364" cy="2887850"/>
          </a:xfrm>
          <a:prstGeom prst="flowChartPunchedCard">
            <a:avLst/>
          </a:prstGeom>
          <a:ln>
            <a:solidFill>
              <a:schemeClr val="bg1">
                <a:lumMod val="95000"/>
              </a:schemeClr>
            </a:solidFill>
          </a:ln>
          <a:effectLst>
            <a:outerShdw blurRad="76200" dist="38100" sx="101000" sy="101000" algn="l" rotWithShape="0">
              <a:prstClr val="black">
                <a:alpha val="29000"/>
              </a:prstClr>
            </a:outerShdw>
          </a:effectLst>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zh-CN" altLang="en-US" sz="2400" b="1" dirty="0">
                <a:solidFill>
                  <a:srgbClr val="7030A0"/>
                </a:solidFill>
                <a:latin typeface="微软雅黑" panose="020B0503020204020204" pitchFamily="34" charset="-122"/>
                <a:ea typeface="微软雅黑" panose="020B0503020204020204" pitchFamily="34" charset="-122"/>
              </a:rPr>
              <a:t>国际化</a:t>
            </a:r>
            <a:endParaRPr lang="en-US" altLang="zh-CN" sz="2400" b="1" dirty="0">
              <a:solidFill>
                <a:srgbClr val="7030A0"/>
              </a:solidFill>
              <a:latin typeface="微软雅黑" panose="020B0503020204020204" pitchFamily="34" charset="-122"/>
              <a:ea typeface="微软雅黑" panose="020B0503020204020204" pitchFamily="34" charset="-122"/>
            </a:endParaRPr>
          </a:p>
          <a:p>
            <a:pPr algn="ctr" eaLnBrk="1" hangingPunct="1">
              <a:defRPr/>
            </a:pPr>
            <a:r>
              <a:rPr lang="zh-CN" altLang="en-US" sz="2400" dirty="0">
                <a:solidFill>
                  <a:srgbClr val="7030A0"/>
                </a:solidFill>
                <a:latin typeface="微软雅黑" panose="020B0503020204020204" pitchFamily="34" charset="-122"/>
                <a:ea typeface="微软雅黑" panose="020B0503020204020204" pitchFamily="34" charset="-122"/>
              </a:rPr>
              <a:t>作为用户，我想要可以支持英语、一种罗曼语与一门复杂语言的接口，这样可以有很高统计概率应对需要支持的所有</a:t>
            </a:r>
            <a:r>
              <a:rPr lang="en-US" altLang="zh-CN" sz="2400" dirty="0">
                <a:solidFill>
                  <a:srgbClr val="7030A0"/>
                </a:solidFill>
                <a:latin typeface="微软雅黑" panose="020B0503020204020204" pitchFamily="34" charset="-122"/>
                <a:ea typeface="微软雅黑" panose="020B0503020204020204" pitchFamily="34" charset="-122"/>
              </a:rPr>
              <a:t>30</a:t>
            </a:r>
            <a:r>
              <a:rPr lang="zh-CN" altLang="en-US" sz="2400" dirty="0">
                <a:solidFill>
                  <a:srgbClr val="7030A0"/>
                </a:solidFill>
                <a:latin typeface="微软雅黑" panose="020B0503020204020204" pitchFamily="34" charset="-122"/>
                <a:ea typeface="微软雅黑" panose="020B0503020204020204" pitchFamily="34" charset="-122"/>
              </a:rPr>
              <a:t>种语言。</a:t>
            </a:r>
          </a:p>
        </p:txBody>
      </p:sp>
      <p:sp>
        <p:nvSpPr>
          <p:cNvPr id="6" name="流程图: 卡片 5"/>
          <p:cNvSpPr/>
          <p:nvPr/>
        </p:nvSpPr>
        <p:spPr>
          <a:xfrm rot="20736050">
            <a:off x="6148063" y="2348085"/>
            <a:ext cx="4604351" cy="2064381"/>
          </a:xfrm>
          <a:prstGeom prst="flowChartPunchedCard">
            <a:avLst/>
          </a:prstGeom>
          <a:ln>
            <a:solidFill>
              <a:schemeClr val="bg1">
                <a:lumMod val="95000"/>
              </a:schemeClr>
            </a:solidFill>
          </a:ln>
          <a:effectLst>
            <a:outerShdw blurRad="76200" dist="38100" sx="101000" sy="101000" algn="l" rotWithShape="0">
              <a:prstClr val="black">
                <a:alpha val="29000"/>
              </a:prstClr>
            </a:outerShdw>
          </a:effectLst>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zh-CN" altLang="en-US" sz="2400" b="1" dirty="0">
                <a:solidFill>
                  <a:srgbClr val="7030A0"/>
                </a:solidFill>
                <a:latin typeface="微软雅黑" panose="020B0503020204020204" pitchFamily="34" charset="-122"/>
                <a:ea typeface="微软雅黑" panose="020B0503020204020204" pitchFamily="34" charset="-122"/>
              </a:rPr>
              <a:t>网络浏览器支持</a:t>
            </a:r>
            <a:endParaRPr lang="en-US" altLang="zh-CN" sz="2400" b="1" dirty="0">
              <a:solidFill>
                <a:srgbClr val="7030A0"/>
              </a:solidFill>
              <a:latin typeface="微软雅黑" panose="020B0503020204020204" pitchFamily="34" charset="-122"/>
              <a:ea typeface="微软雅黑" panose="020B0503020204020204" pitchFamily="34" charset="-122"/>
            </a:endParaRPr>
          </a:p>
          <a:p>
            <a:pPr eaLnBrk="1" hangingPunct="1">
              <a:defRPr/>
            </a:pPr>
            <a:r>
              <a:rPr lang="zh-CN" altLang="en-US" sz="2400" dirty="0">
                <a:solidFill>
                  <a:srgbClr val="7030A0"/>
                </a:solidFill>
                <a:latin typeface="微软雅黑" panose="020B0503020204020204" pitchFamily="34" charset="-122"/>
                <a:ea typeface="微软雅黑" panose="020B0503020204020204" pitchFamily="34" charset="-122"/>
              </a:rPr>
              <a:t>系统必须支持</a:t>
            </a:r>
            <a:r>
              <a:rPr lang="en-US" altLang="zh-CN" sz="2400" dirty="0">
                <a:solidFill>
                  <a:srgbClr val="7030A0"/>
                </a:solidFill>
                <a:latin typeface="微软雅黑" panose="020B0503020204020204" pitchFamily="34" charset="-122"/>
                <a:ea typeface="微软雅黑" panose="020B0503020204020204" pitchFamily="34" charset="-122"/>
              </a:rPr>
              <a:t>IE8</a:t>
            </a:r>
            <a:r>
              <a:rPr lang="zh-CN" altLang="en-US" sz="2400" dirty="0">
                <a:solidFill>
                  <a:srgbClr val="7030A0"/>
                </a:solidFill>
                <a:latin typeface="微软雅黑" panose="020B0503020204020204" pitchFamily="34" charset="-122"/>
                <a:ea typeface="微软雅黑" panose="020B0503020204020204" pitchFamily="34" charset="-122"/>
              </a:rPr>
              <a:t>、</a:t>
            </a:r>
            <a:r>
              <a:rPr lang="en-US" altLang="zh-CN" sz="2400" dirty="0">
                <a:solidFill>
                  <a:srgbClr val="7030A0"/>
                </a:solidFill>
                <a:latin typeface="微软雅黑" panose="020B0503020204020204" pitchFamily="34" charset="-122"/>
                <a:ea typeface="微软雅黑" panose="020B0503020204020204" pitchFamily="34" charset="-122"/>
              </a:rPr>
              <a:t>IE9</a:t>
            </a:r>
            <a:r>
              <a:rPr lang="zh-CN" altLang="en-US" sz="2400" dirty="0">
                <a:solidFill>
                  <a:srgbClr val="7030A0"/>
                </a:solidFill>
                <a:latin typeface="微软雅黑" panose="020B0503020204020204" pitchFamily="34" charset="-122"/>
                <a:ea typeface="微软雅黑" panose="020B0503020204020204" pitchFamily="34" charset="-122"/>
              </a:rPr>
              <a:t>、</a:t>
            </a:r>
            <a:r>
              <a:rPr lang="en-US" altLang="zh-CN" sz="2400" dirty="0">
                <a:solidFill>
                  <a:srgbClr val="7030A0"/>
                </a:solidFill>
                <a:latin typeface="微软雅黑" panose="020B0503020204020204" pitchFamily="34" charset="-122"/>
                <a:ea typeface="微软雅黑" panose="020B0503020204020204" pitchFamily="34" charset="-122"/>
              </a:rPr>
              <a:t>FireFox6</a:t>
            </a:r>
            <a:r>
              <a:rPr lang="zh-CN" altLang="en-US" sz="2400" dirty="0">
                <a:solidFill>
                  <a:srgbClr val="7030A0"/>
                </a:solidFill>
                <a:latin typeface="微软雅黑" panose="020B0503020204020204" pitchFamily="34" charset="-122"/>
                <a:ea typeface="微软雅黑" panose="020B0503020204020204" pitchFamily="34" charset="-122"/>
              </a:rPr>
              <a:t>、</a:t>
            </a:r>
            <a:r>
              <a:rPr lang="en-US" altLang="zh-CN" sz="2400" dirty="0">
                <a:solidFill>
                  <a:srgbClr val="7030A0"/>
                </a:solidFill>
                <a:latin typeface="微软雅黑" panose="020B0503020204020204" pitchFamily="34" charset="-122"/>
                <a:ea typeface="微软雅黑" panose="020B0503020204020204" pitchFamily="34" charset="-122"/>
              </a:rPr>
              <a:t>FireFox7</a:t>
            </a:r>
            <a:r>
              <a:rPr lang="zh-CN" altLang="en-US" sz="2400" dirty="0">
                <a:solidFill>
                  <a:srgbClr val="7030A0"/>
                </a:solidFill>
                <a:latin typeface="微软雅黑" panose="020B0503020204020204" pitchFamily="34" charset="-122"/>
                <a:ea typeface="微软雅黑" panose="020B0503020204020204" pitchFamily="34" charset="-122"/>
              </a:rPr>
              <a:t>、</a:t>
            </a:r>
            <a:r>
              <a:rPr lang="en-US" altLang="zh-CN" sz="2400" dirty="0">
                <a:solidFill>
                  <a:srgbClr val="7030A0"/>
                </a:solidFill>
                <a:latin typeface="微软雅黑" panose="020B0503020204020204" pitchFamily="34" charset="-122"/>
                <a:ea typeface="微软雅黑" panose="020B0503020204020204" pitchFamily="34" charset="-122"/>
              </a:rPr>
              <a:t>Safari5</a:t>
            </a:r>
            <a:r>
              <a:rPr lang="zh-CN" altLang="en-US" sz="2400" dirty="0">
                <a:solidFill>
                  <a:srgbClr val="7030A0"/>
                </a:solidFill>
                <a:latin typeface="微软雅黑" panose="020B0503020204020204" pitchFamily="34" charset="-122"/>
                <a:ea typeface="微软雅黑" panose="020B0503020204020204" pitchFamily="34" charset="-122"/>
              </a:rPr>
              <a:t>和</a:t>
            </a:r>
            <a:r>
              <a:rPr lang="en-US" altLang="zh-CN" sz="2400" dirty="0">
                <a:solidFill>
                  <a:srgbClr val="7030A0"/>
                </a:solidFill>
                <a:latin typeface="微软雅黑" panose="020B0503020204020204" pitchFamily="34" charset="-122"/>
                <a:ea typeface="微软雅黑" panose="020B0503020204020204" pitchFamily="34" charset="-122"/>
              </a:rPr>
              <a:t>Chrome15</a:t>
            </a:r>
            <a:endParaRPr lang="zh-CN" altLang="en-US" sz="2400" dirty="0">
              <a:solidFill>
                <a:srgbClr val="7030A0"/>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654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7363" y="50271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1688">
              <a:lnSpc>
                <a:spcPct val="110000"/>
              </a:lnSpc>
            </a:pPr>
            <a:r>
              <a:rPr lang="zh-CN" altLang="en-US" sz="3200" dirty="0">
                <a:solidFill>
                  <a:srgbClr val="990000"/>
                </a:solidFill>
                <a:latin typeface="FrutigerNext LT Medium" pitchFamily="34" charset="0"/>
                <a:ea typeface="黑体" panose="02010609060101010101" pitchFamily="49" charset="-122"/>
              </a:rPr>
              <a:t>知识获取性故事如何表达？</a:t>
            </a:r>
            <a:endParaRPr lang="en-US" altLang="zh-CN" sz="3200" dirty="0">
              <a:solidFill>
                <a:srgbClr val="990000"/>
              </a:solidFill>
              <a:latin typeface="FrutigerNext LT Medium" pitchFamily="34" charset="0"/>
              <a:ea typeface="黑体" panose="02010609060101010101" pitchFamily="49" charset="-122"/>
              <a:cs typeface="+mn-cs"/>
            </a:endParaRPr>
          </a:p>
        </p:txBody>
      </p:sp>
      <p:sp>
        <p:nvSpPr>
          <p:cNvPr id="4" name="标题 1"/>
          <p:cNvSpPr txBox="1">
            <a:spLocks/>
          </p:cNvSpPr>
          <p:nvPr/>
        </p:nvSpPr>
        <p:spPr>
          <a:xfrm>
            <a:off x="1057957" y="1461860"/>
            <a:ext cx="10001929" cy="4576082"/>
          </a:xfrm>
        </p:spPr>
        <p:txBody>
          <a:bodyPr lIns="80009" tIns="40006" rIns="80009" bIns="40006"/>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50000"/>
              </a:lnSpc>
              <a:buFont typeface="Arial" panose="020B0604020202020204" pitchFamily="34" charset="0"/>
              <a:buChar char="•"/>
            </a:pPr>
            <a:r>
              <a:rPr lang="zh-CN" altLang="en-US" sz="2600" dirty="0">
                <a:latin typeface="微软雅黑" panose="020B0503020204020204" pitchFamily="34" charset="-122"/>
                <a:ea typeface="微软雅黑" panose="020B0503020204020204" pitchFamily="34" charset="-122"/>
              </a:rPr>
              <a:t>一般偏重后台实现，例如：原型、概念验证、学习、探针等</a:t>
            </a:r>
            <a:endParaRPr lang="en-US" altLang="zh-CN" sz="2600" dirty="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600" dirty="0">
                <a:latin typeface="微软雅黑" panose="020B0503020204020204" pitchFamily="34" charset="-122"/>
                <a:ea typeface="微软雅黑" panose="020B0503020204020204" pitchFamily="34" charset="-122"/>
              </a:rPr>
              <a:t>必须向</a:t>
            </a:r>
            <a:r>
              <a:rPr lang="en-US" altLang="zh-CN" sz="2600" dirty="0">
                <a:latin typeface="微软雅黑" panose="020B0503020204020204" pitchFamily="34" charset="-122"/>
                <a:ea typeface="微软雅黑" panose="020B0503020204020204" pitchFamily="34" charset="-122"/>
              </a:rPr>
              <a:t>PO</a:t>
            </a:r>
            <a:r>
              <a:rPr lang="zh-CN" altLang="en-US" sz="2600" dirty="0">
                <a:latin typeface="微软雅黑" panose="020B0503020204020204" pitchFamily="34" charset="-122"/>
                <a:ea typeface="微软雅黑" panose="020B0503020204020204" pitchFamily="34" charset="-122"/>
              </a:rPr>
              <a:t>说明价值，并且不宜出现太多</a:t>
            </a:r>
            <a:endParaRPr lang="en-US" altLang="zh-CN" sz="2600" dirty="0">
              <a:latin typeface="微软雅黑" panose="020B0503020204020204" pitchFamily="34" charset="-122"/>
              <a:ea typeface="微软雅黑" panose="020B0503020204020204" pitchFamily="34" charset="-122"/>
            </a:endParaRPr>
          </a:p>
        </p:txBody>
      </p:sp>
      <p:sp>
        <p:nvSpPr>
          <p:cNvPr id="5" name="流程图: 卡片 4"/>
          <p:cNvSpPr/>
          <p:nvPr/>
        </p:nvSpPr>
        <p:spPr>
          <a:xfrm rot="20736050">
            <a:off x="1085406" y="3141049"/>
            <a:ext cx="3535650" cy="2932876"/>
          </a:xfrm>
          <a:prstGeom prst="flowChartPunchedCard">
            <a:avLst/>
          </a:prstGeom>
          <a:ln>
            <a:solidFill>
              <a:schemeClr val="bg1">
                <a:lumMod val="95000"/>
              </a:schemeClr>
            </a:solidFill>
          </a:ln>
          <a:effectLst>
            <a:outerShdw blurRad="76200" dist="38100" sx="101000" sy="101000" algn="l" rotWithShape="0">
              <a:prstClr val="black">
                <a:alpha val="29000"/>
              </a:prstClr>
            </a:outerShdw>
          </a:effectLst>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zh-CN" altLang="en-US" sz="2400" b="1" dirty="0">
                <a:solidFill>
                  <a:srgbClr val="7030A0"/>
                </a:solidFill>
                <a:latin typeface="微软雅黑" panose="020B0503020204020204" pitchFamily="34" charset="-122"/>
                <a:ea typeface="微软雅黑" panose="020B0503020204020204" pitchFamily="34" charset="-122"/>
              </a:rPr>
              <a:t>迁移到新版</a:t>
            </a:r>
            <a:r>
              <a:rPr lang="en-US" altLang="zh-CN" sz="2400" b="1" dirty="0">
                <a:solidFill>
                  <a:srgbClr val="7030A0"/>
                </a:solidFill>
                <a:latin typeface="微软雅黑" panose="020B0503020204020204" pitchFamily="34" charset="-122"/>
                <a:ea typeface="微软雅黑" panose="020B0503020204020204" pitchFamily="34" charset="-122"/>
              </a:rPr>
              <a:t>Oracle</a:t>
            </a:r>
          </a:p>
          <a:p>
            <a:pPr algn="ctr" eaLnBrk="1" hangingPunct="1">
              <a:defRPr/>
            </a:pPr>
            <a:r>
              <a:rPr lang="zh-CN" altLang="en-US" sz="2400" dirty="0">
                <a:solidFill>
                  <a:srgbClr val="7030A0"/>
                </a:solidFill>
                <a:latin typeface="微软雅黑" panose="020B0503020204020204" pitchFamily="34" charset="-122"/>
                <a:ea typeface="微软雅黑" panose="020B0503020204020204" pitchFamily="34" charset="-122"/>
              </a:rPr>
              <a:t>作为开发人员，我想迁移系统到最新版</a:t>
            </a:r>
            <a:r>
              <a:rPr lang="en-US" altLang="zh-CN" sz="2400" dirty="0">
                <a:solidFill>
                  <a:srgbClr val="7030A0"/>
                </a:solidFill>
                <a:latin typeface="微软雅黑" panose="020B0503020204020204" pitchFamily="34" charset="-122"/>
                <a:ea typeface="微软雅黑" panose="020B0503020204020204" pitchFamily="34" charset="-122"/>
              </a:rPr>
              <a:t>Oracle</a:t>
            </a:r>
            <a:r>
              <a:rPr lang="zh-CN" altLang="en-US" sz="2400" dirty="0">
                <a:solidFill>
                  <a:srgbClr val="7030A0"/>
                </a:solidFill>
                <a:latin typeface="微软雅黑" panose="020B0503020204020204" pitchFamily="34" charset="-122"/>
                <a:ea typeface="微软雅黑" panose="020B0503020204020204" pitchFamily="34" charset="-122"/>
              </a:rPr>
              <a:t>数据库管理系统上去，这样可以避免在即将退役的</a:t>
            </a:r>
            <a:r>
              <a:rPr lang="en-US" altLang="zh-CN" sz="2400" dirty="0">
                <a:solidFill>
                  <a:srgbClr val="7030A0"/>
                </a:solidFill>
                <a:latin typeface="微软雅黑" panose="020B0503020204020204" pitchFamily="34" charset="-122"/>
                <a:ea typeface="微软雅黑" panose="020B0503020204020204" pitchFamily="34" charset="-122"/>
              </a:rPr>
              <a:t>Oracle</a:t>
            </a:r>
            <a:r>
              <a:rPr lang="zh-CN" altLang="en-US" sz="2400" dirty="0">
                <a:solidFill>
                  <a:srgbClr val="7030A0"/>
                </a:solidFill>
                <a:latin typeface="微软雅黑" panose="020B0503020204020204" pitchFamily="34" charset="-122"/>
                <a:ea typeface="微软雅黑" panose="020B0503020204020204" pitchFamily="34" charset="-122"/>
              </a:rPr>
              <a:t>版本上运营。</a:t>
            </a:r>
          </a:p>
        </p:txBody>
      </p:sp>
      <p:sp>
        <p:nvSpPr>
          <p:cNvPr id="6" name="流程图: 卡片 5"/>
          <p:cNvSpPr/>
          <p:nvPr/>
        </p:nvSpPr>
        <p:spPr>
          <a:xfrm rot="20736050">
            <a:off x="6543288" y="2872880"/>
            <a:ext cx="3965145" cy="2932876"/>
          </a:xfrm>
          <a:prstGeom prst="flowChartPunchedCard">
            <a:avLst/>
          </a:prstGeom>
          <a:ln>
            <a:solidFill>
              <a:schemeClr val="bg1">
                <a:lumMod val="95000"/>
              </a:schemeClr>
            </a:solidFill>
          </a:ln>
          <a:effectLst>
            <a:outerShdw blurRad="76200" dist="38100" sx="101000" sy="101000" algn="l" rotWithShape="0">
              <a:prstClr val="black">
                <a:alpha val="29000"/>
              </a:prstClr>
            </a:outerShdw>
          </a:effectLst>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zh-CN" altLang="en-US" sz="2400" b="1" dirty="0">
                <a:solidFill>
                  <a:srgbClr val="7030A0"/>
                </a:solidFill>
                <a:latin typeface="微软雅黑" panose="020B0503020204020204" pitchFamily="34" charset="-122"/>
                <a:ea typeface="微软雅黑" panose="020B0503020204020204" pitchFamily="34" charset="-122"/>
              </a:rPr>
              <a:t>自动构建</a:t>
            </a:r>
            <a:endParaRPr lang="en-US" altLang="zh-CN" sz="2400" b="1" dirty="0">
              <a:solidFill>
                <a:srgbClr val="7030A0"/>
              </a:solidFill>
              <a:latin typeface="微软雅黑" panose="020B0503020204020204" pitchFamily="34" charset="-122"/>
              <a:ea typeface="微软雅黑" panose="020B0503020204020204" pitchFamily="34" charset="-122"/>
            </a:endParaRPr>
          </a:p>
          <a:p>
            <a:pPr algn="ctr" eaLnBrk="1" hangingPunct="1">
              <a:defRPr/>
            </a:pPr>
            <a:r>
              <a:rPr lang="zh-CN" altLang="en-US" sz="2400" dirty="0">
                <a:solidFill>
                  <a:srgbClr val="7030A0"/>
                </a:solidFill>
                <a:latin typeface="微软雅黑" panose="020B0503020204020204" pitchFamily="34" charset="-122"/>
                <a:ea typeface="微软雅黑" panose="020B0503020204020204" pitchFamily="34" charset="-122"/>
              </a:rPr>
              <a:t>作为开发人员，我想让构建在我提交代码时自动运行，这样可以避免在引入回归错误的时候就发现它。</a:t>
            </a:r>
          </a:p>
        </p:txBody>
      </p:sp>
      <p:cxnSp>
        <p:nvCxnSpPr>
          <p:cNvPr id="7" name="直接连接符 6"/>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8425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7363" y="48772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1688">
              <a:lnSpc>
                <a:spcPct val="110000"/>
              </a:lnSpc>
            </a:pPr>
            <a:r>
              <a:rPr lang="zh-CN" altLang="en-US" sz="3200" dirty="0">
                <a:solidFill>
                  <a:srgbClr val="990000"/>
                </a:solidFill>
                <a:latin typeface="FrutigerNext LT Medium" pitchFamily="34" charset="0"/>
                <a:ea typeface="黑体" panose="02010609060101010101" pitchFamily="49" charset="-122"/>
              </a:rPr>
              <a:t>如何收集用户故事</a:t>
            </a:r>
            <a:endParaRPr lang="en-US" altLang="zh-CN" sz="3200" dirty="0">
              <a:solidFill>
                <a:srgbClr val="990000"/>
              </a:solidFill>
              <a:latin typeface="FrutigerNext LT Medium" pitchFamily="34" charset="0"/>
              <a:ea typeface="黑体" panose="02010609060101010101" pitchFamily="49" charset="-122"/>
              <a:cs typeface="+mn-cs"/>
            </a:endParaRPr>
          </a:p>
        </p:txBody>
      </p:sp>
      <p:sp>
        <p:nvSpPr>
          <p:cNvPr id="4" name="标题 1"/>
          <p:cNvSpPr txBox="1">
            <a:spLocks/>
          </p:cNvSpPr>
          <p:nvPr/>
        </p:nvSpPr>
        <p:spPr>
          <a:xfrm>
            <a:off x="1057957" y="1461860"/>
            <a:ext cx="10001929" cy="4576082"/>
          </a:xfrm>
        </p:spPr>
        <p:txBody>
          <a:bodyPr lIns="80009" tIns="40006" rIns="80009" bIns="40006"/>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5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用户故事写作研讨会，产生首批用户故事</a:t>
            </a:r>
            <a:endParaRPr lang="en-US" altLang="zh-CN" sz="2800" dirty="0">
              <a:latin typeface="微软雅黑" panose="020B0503020204020204" pitchFamily="34" charset="-122"/>
              <a:ea typeface="微软雅黑" panose="020B0503020204020204" pitchFamily="34" charset="-122"/>
            </a:endParaRPr>
          </a:p>
          <a:p>
            <a:pPr marL="1028700" lvl="1" indent="-57150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参与者：</a:t>
            </a:r>
            <a:r>
              <a:rPr lang="en-US" altLang="zh-CN" sz="2400" dirty="0">
                <a:latin typeface="微软雅黑" panose="020B0503020204020204" pitchFamily="34" charset="-122"/>
                <a:ea typeface="微软雅黑" panose="020B0503020204020204" pitchFamily="34" charset="-122"/>
              </a:rPr>
              <a:t>PO</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SM</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Team</a:t>
            </a:r>
            <a:r>
              <a:rPr lang="zh-CN" altLang="en-US" sz="2400" dirty="0">
                <a:latin typeface="微软雅黑" panose="020B0503020204020204" pitchFamily="34" charset="-122"/>
                <a:ea typeface="微软雅黑" panose="020B0503020204020204" pitchFamily="34" charset="-122"/>
              </a:rPr>
              <a:t>、内部干系人、用户</a:t>
            </a:r>
            <a:endParaRPr lang="en-US" altLang="zh-CN" sz="2400" dirty="0">
              <a:latin typeface="微软雅黑" panose="020B0503020204020204" pitchFamily="34" charset="-122"/>
              <a:ea typeface="微软雅黑" panose="020B0503020204020204" pitchFamily="34" charset="-122"/>
            </a:endParaRPr>
          </a:p>
          <a:p>
            <a:pPr marL="1028700" lvl="1" indent="-57150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方法：头脑风暴、人物角色、思维导图、故事地图</a:t>
            </a:r>
            <a:endParaRPr lang="en-US" altLang="zh-CN" sz="2400" dirty="0">
              <a:latin typeface="微软雅黑" panose="020B0503020204020204" pitchFamily="34" charset="-122"/>
              <a:ea typeface="微软雅黑" panose="020B0503020204020204" pitchFamily="34" charset="-122"/>
            </a:endParaRPr>
          </a:p>
          <a:p>
            <a:pPr marL="1028700" lvl="1" indent="-57150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时间：几小时到几天</a:t>
            </a:r>
            <a:endParaRPr lang="en-US" altLang="zh-CN" sz="2400" dirty="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故事地图</a:t>
            </a:r>
            <a:endParaRPr lang="en-US" altLang="zh-CN" sz="2800" dirty="0">
              <a:latin typeface="微软雅黑" panose="020B0503020204020204" pitchFamily="34" charset="-122"/>
              <a:ea typeface="微软雅黑" panose="020B0503020204020204" pitchFamily="34" charset="-122"/>
            </a:endParaRPr>
          </a:p>
          <a:p>
            <a:pPr marL="1028700" lvl="1" indent="-57150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史诗故事按时间流横向排开</a:t>
            </a:r>
            <a:endParaRPr lang="en-US" altLang="zh-CN" sz="2400" dirty="0">
              <a:latin typeface="微软雅黑" panose="020B0503020204020204" pitchFamily="34" charset="-122"/>
              <a:ea typeface="微软雅黑" panose="020B0503020204020204" pitchFamily="34" charset="-122"/>
            </a:endParaRPr>
          </a:p>
          <a:p>
            <a:pPr marL="1028700" lvl="1" indent="-57150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纵向按优先级排序</a:t>
            </a:r>
            <a:endParaRPr lang="en-US" altLang="zh-CN" sz="24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577773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01688" eaLnBrk="0" hangingPunct="0">
              <a:defRPr sz="3200">
                <a:solidFill>
                  <a:srgbClr val="990000"/>
                </a:solidFill>
                <a:latin typeface="FrutigerNext LT Medium" pitchFamily="34" charset="0"/>
                <a:ea typeface="黑体" panose="02010609060101010101" pitchFamily="49" charset="-122"/>
              </a:defRPr>
            </a:lvl1pPr>
            <a:lvl2pPr marL="742950" indent="-285750" defTabSz="801688" eaLnBrk="0" hangingPunct="0">
              <a:defRPr sz="3200">
                <a:solidFill>
                  <a:srgbClr val="990000"/>
                </a:solidFill>
                <a:latin typeface="FrutigerNext LT Medium" pitchFamily="34" charset="0"/>
                <a:ea typeface="黑体" panose="02010609060101010101" pitchFamily="49" charset="-122"/>
              </a:defRPr>
            </a:lvl2pPr>
            <a:lvl3pPr marL="1143000" indent="-228600" defTabSz="801688" eaLnBrk="0" hangingPunct="0">
              <a:defRPr sz="3200">
                <a:solidFill>
                  <a:srgbClr val="990000"/>
                </a:solidFill>
                <a:latin typeface="FrutigerNext LT Medium" pitchFamily="34" charset="0"/>
                <a:ea typeface="黑体" panose="02010609060101010101" pitchFamily="49" charset="-122"/>
              </a:defRPr>
            </a:lvl3pPr>
            <a:lvl4pPr marL="1600200" indent="-228600" defTabSz="801688" eaLnBrk="0" hangingPunct="0">
              <a:defRPr sz="3200">
                <a:solidFill>
                  <a:srgbClr val="990000"/>
                </a:solidFill>
                <a:latin typeface="FrutigerNext LT Medium" pitchFamily="34" charset="0"/>
                <a:ea typeface="黑体" panose="02010609060101010101" pitchFamily="49" charset="-122"/>
              </a:defRPr>
            </a:lvl4pPr>
            <a:lvl5pPr marL="2057400" indent="-228600" defTabSz="801688"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endParaRPr lang="en-GB" altLang="zh-CN" sz="1200" dirty="0">
              <a:solidFill>
                <a:schemeClr val="tx1"/>
              </a:solidFill>
              <a:latin typeface="微软雅黑" panose="020B0503020204020204" pitchFamily="34" charset="-122"/>
              <a:ea typeface="微软雅黑" panose="020B0503020204020204" pitchFamily="34" charset="-122"/>
            </a:endParaRPr>
          </a:p>
        </p:txBody>
      </p:sp>
      <p:sp>
        <p:nvSpPr>
          <p:cNvPr id="70659" name="Rectangle 2"/>
          <p:cNvSpPr>
            <a:spLocks noGrp="1" noChangeArrowheads="1"/>
          </p:cNvSpPr>
          <p:nvPr>
            <p:ph type="title"/>
          </p:nvPr>
        </p:nvSpPr>
        <p:spPr>
          <a:xfrm>
            <a:off x="291875" y="481990"/>
            <a:ext cx="8137525" cy="57626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p>
            <a:pPr defTabSz="801688">
              <a:lnSpc>
                <a:spcPct val="110000"/>
              </a:lnSpc>
            </a:pPr>
            <a:r>
              <a:rPr lang="zh-CN" altLang="en-US" sz="3200" dirty="0">
                <a:solidFill>
                  <a:srgbClr val="990000"/>
                </a:solidFill>
                <a:latin typeface="微软雅黑" panose="020B0503020204020204" pitchFamily="34" charset="-122"/>
                <a:ea typeface="微软雅黑" panose="020B0503020204020204" pitchFamily="34" charset="-122"/>
                <a:cs typeface="+mn-cs"/>
              </a:rPr>
              <a:t>敏捷工程实践：结对编程</a:t>
            </a:r>
          </a:p>
        </p:txBody>
      </p:sp>
      <p:sp>
        <p:nvSpPr>
          <p:cNvPr id="70660" name="Rectangle 3"/>
          <p:cNvSpPr>
            <a:spLocks noChangeArrowheads="1"/>
          </p:cNvSpPr>
          <p:nvPr/>
        </p:nvSpPr>
        <p:spPr bwMode="auto">
          <a:xfrm>
            <a:off x="372269" y="1250554"/>
            <a:ext cx="5204072" cy="2439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180975" indent="-180975"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spcAft>
                <a:spcPct val="30000"/>
              </a:spcAft>
              <a:buClr>
                <a:schemeClr val="bg2"/>
              </a:buClr>
              <a:buSzPct val="60000"/>
              <a:buFont typeface="Wingdings" panose="05000000000000000000" pitchFamily="2" charset="2"/>
              <a:buNone/>
            </a:pPr>
            <a:r>
              <a:rPr lang="zh-CN" altLang="en-US" sz="2000" b="1" dirty="0">
                <a:solidFill>
                  <a:schemeClr val="tx1"/>
                </a:solidFill>
                <a:latin typeface="微软雅黑" panose="020B0503020204020204" pitchFamily="34" charset="-122"/>
                <a:ea typeface="微软雅黑" panose="020B0503020204020204" pitchFamily="34" charset="-122"/>
              </a:rPr>
              <a:t>什么是结对编程</a:t>
            </a:r>
          </a:p>
          <a:p>
            <a:pPr algn="l">
              <a:lnSpc>
                <a:spcPct val="12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两位程序员在一台电脑前工作，一个负责敲入代码，而另外一个实时检视每一行敲入的代码；</a:t>
            </a:r>
            <a:endParaRPr lang="en-US" altLang="zh-CN" sz="1800" dirty="0">
              <a:solidFill>
                <a:schemeClr val="tx1"/>
              </a:solidFill>
              <a:latin typeface="微软雅黑" panose="020B0503020204020204" pitchFamily="34" charset="-122"/>
              <a:ea typeface="微软雅黑" panose="020B0503020204020204" pitchFamily="34" charset="-122"/>
            </a:endParaRPr>
          </a:p>
          <a:p>
            <a:pPr algn="l">
              <a:lnSpc>
                <a:spcPct val="12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操作键盘和鼠标的程序员被称为“驾驶员”，负责实时评审和协助的程序员被称为“领航员</a:t>
            </a:r>
            <a:r>
              <a:rPr lang="en-US" altLang="zh-CN" sz="1800" dirty="0">
                <a:solidFill>
                  <a:schemeClr val="tx1"/>
                </a:solidFill>
                <a:latin typeface="微软雅黑" panose="020B0503020204020204" pitchFamily="34" charset="-122"/>
                <a:ea typeface="微软雅黑" panose="020B0503020204020204" pitchFamily="34" charset="-122"/>
              </a:rPr>
              <a:t>”</a:t>
            </a:r>
            <a:r>
              <a:rPr lang="zh-CN" altLang="en-US" sz="1800" dirty="0">
                <a:solidFill>
                  <a:schemeClr val="tx1"/>
                </a:solidFill>
                <a:latin typeface="微软雅黑" panose="020B0503020204020204" pitchFamily="34" charset="-122"/>
                <a:ea typeface="微软雅黑" panose="020B0503020204020204" pitchFamily="34" charset="-122"/>
              </a:rPr>
              <a:t>；</a:t>
            </a:r>
          </a:p>
          <a:p>
            <a:pPr algn="l">
              <a:lnSpc>
                <a:spcPct val="12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领航员检视的同时还必须负责考虑下一步的工作方向 ，比如可能出现的问题以及改进等。</a:t>
            </a:r>
            <a:endParaRPr lang="en-US" altLang="zh-CN" sz="1800" dirty="0">
              <a:solidFill>
                <a:schemeClr val="tx1"/>
              </a:solidFill>
              <a:latin typeface="微软雅黑" panose="020B0503020204020204" pitchFamily="34" charset="-122"/>
              <a:ea typeface="微软雅黑" panose="020B0503020204020204" pitchFamily="34" charset="-122"/>
            </a:endParaRPr>
          </a:p>
        </p:txBody>
      </p:sp>
      <p:sp>
        <p:nvSpPr>
          <p:cNvPr id="70661" name="Rectangle 3"/>
          <p:cNvSpPr>
            <a:spLocks noChangeArrowheads="1"/>
          </p:cNvSpPr>
          <p:nvPr/>
        </p:nvSpPr>
        <p:spPr bwMode="auto">
          <a:xfrm>
            <a:off x="5834744" y="4056075"/>
            <a:ext cx="5950856" cy="213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spcAft>
                <a:spcPct val="30000"/>
              </a:spcAft>
              <a:buClr>
                <a:schemeClr val="bg2"/>
              </a:buClr>
              <a:buSzPct val="60000"/>
              <a:buFont typeface="Wingdings" panose="05000000000000000000" pitchFamily="2" charset="2"/>
              <a:buNone/>
            </a:pPr>
            <a:r>
              <a:rPr lang="zh-CN" altLang="en-US" sz="2000" b="1" dirty="0">
                <a:solidFill>
                  <a:schemeClr val="tx1"/>
                </a:solidFill>
                <a:latin typeface="微软雅黑" panose="020B0503020204020204" pitchFamily="34" charset="-122"/>
                <a:ea typeface="微软雅黑" panose="020B0503020204020204" pitchFamily="34" charset="-122"/>
              </a:rPr>
              <a:t>结对编程的好处</a:t>
            </a:r>
          </a:p>
          <a:p>
            <a:pPr algn="l">
              <a:lnSpc>
                <a:spcPct val="12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有助于提升代码设计质量；</a:t>
            </a:r>
          </a:p>
          <a:p>
            <a:pPr algn="l">
              <a:lnSpc>
                <a:spcPct val="12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研究表明结对生产率比两个单人总和低 </a:t>
            </a:r>
            <a:r>
              <a:rPr lang="en-US" altLang="zh-CN" sz="1800" dirty="0">
                <a:solidFill>
                  <a:schemeClr val="tx1"/>
                </a:solidFill>
                <a:latin typeface="微软雅黑" panose="020B0503020204020204" pitchFamily="34" charset="-122"/>
                <a:ea typeface="微软雅黑" panose="020B0503020204020204" pitchFamily="34" charset="-122"/>
              </a:rPr>
              <a:t>15%</a:t>
            </a:r>
            <a:r>
              <a:rPr lang="zh-CN" altLang="en-US" sz="1800" dirty="0">
                <a:solidFill>
                  <a:schemeClr val="tx1"/>
                </a:solidFill>
                <a:latin typeface="微软雅黑" panose="020B0503020204020204" pitchFamily="34" charset="-122"/>
                <a:ea typeface="微软雅黑" panose="020B0503020204020204" pitchFamily="34" charset="-122"/>
              </a:rPr>
              <a:t>，但缺陷数少 </a:t>
            </a:r>
            <a:r>
              <a:rPr lang="en-US" altLang="zh-CN" sz="1800" dirty="0">
                <a:solidFill>
                  <a:schemeClr val="tx1"/>
                </a:solidFill>
                <a:latin typeface="微软雅黑" panose="020B0503020204020204" pitchFamily="34" charset="-122"/>
                <a:ea typeface="微软雅黑" panose="020B0503020204020204" pitchFamily="34" charset="-122"/>
              </a:rPr>
              <a:t>15%</a:t>
            </a:r>
            <a:r>
              <a:rPr lang="zh-CN" altLang="en-US" sz="1800" dirty="0">
                <a:solidFill>
                  <a:schemeClr val="tx1"/>
                </a:solidFill>
                <a:latin typeface="微软雅黑" panose="020B0503020204020204" pitchFamily="34" charset="-122"/>
                <a:ea typeface="微软雅黑" panose="020B0503020204020204" pitchFamily="34" charset="-122"/>
              </a:rPr>
              <a:t>，考虑修改缺陷工作量和时间都比初始编程大几倍，所以结对编程总体效率更</a:t>
            </a:r>
            <a:r>
              <a:rPr lang="zh-CN" altLang="en-US" sz="1800" dirty="0" smtClean="0">
                <a:solidFill>
                  <a:schemeClr val="tx1"/>
                </a:solidFill>
                <a:latin typeface="微软雅黑" panose="020B0503020204020204" pitchFamily="34" charset="-122"/>
                <a:ea typeface="微软雅黑" panose="020B0503020204020204" pitchFamily="34" charset="-122"/>
              </a:rPr>
              <a:t>高；</a:t>
            </a:r>
            <a:endParaRPr lang="zh-CN" altLang="en-US" sz="1800" dirty="0">
              <a:solidFill>
                <a:schemeClr val="tx1"/>
              </a:solidFill>
              <a:latin typeface="微软雅黑" panose="020B0503020204020204" pitchFamily="34" charset="-122"/>
              <a:ea typeface="微软雅黑" panose="020B0503020204020204" pitchFamily="34" charset="-122"/>
            </a:endParaRPr>
          </a:p>
          <a:p>
            <a:pPr algn="l">
              <a:lnSpc>
                <a:spcPct val="12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结对编程能够大幅促进团队能力提升和知识传播。</a:t>
            </a:r>
          </a:p>
        </p:txBody>
      </p:sp>
      <p:sp>
        <p:nvSpPr>
          <p:cNvPr id="70662" name="Rectangle 3"/>
          <p:cNvSpPr>
            <a:spLocks noChangeArrowheads="1"/>
          </p:cNvSpPr>
          <p:nvPr/>
        </p:nvSpPr>
        <p:spPr bwMode="auto">
          <a:xfrm>
            <a:off x="5834742" y="1250553"/>
            <a:ext cx="6217349" cy="280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180975" indent="-180975"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spcAft>
                <a:spcPct val="30000"/>
              </a:spcAft>
              <a:buClr>
                <a:schemeClr val="bg2"/>
              </a:buClr>
              <a:buSzPct val="60000"/>
              <a:buFont typeface="Wingdings" panose="05000000000000000000" pitchFamily="2" charset="2"/>
              <a:buNone/>
            </a:pPr>
            <a:r>
              <a:rPr lang="zh-CN" altLang="en-US" sz="2000" b="1" dirty="0">
                <a:solidFill>
                  <a:schemeClr val="tx1"/>
                </a:solidFill>
                <a:latin typeface="微软雅黑" panose="020B0503020204020204" pitchFamily="34" charset="-122"/>
                <a:ea typeface="微软雅黑" panose="020B0503020204020204" pitchFamily="34" charset="-122"/>
              </a:rPr>
              <a:t>结对编程的关键要点</a:t>
            </a:r>
          </a:p>
          <a:p>
            <a:pPr algn="l">
              <a:lnSpc>
                <a:spcPct val="12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程序员应经常性地在“驾驶员”和“领航员</a:t>
            </a:r>
            <a:r>
              <a:rPr lang="en-US" altLang="zh-CN" sz="1800" dirty="0">
                <a:solidFill>
                  <a:schemeClr val="tx1"/>
                </a:solidFill>
                <a:latin typeface="微软雅黑" panose="020B0503020204020204" pitchFamily="34" charset="-122"/>
                <a:ea typeface="微软雅黑" panose="020B0503020204020204" pitchFamily="34" charset="-122"/>
              </a:rPr>
              <a:t>”</a:t>
            </a:r>
            <a:r>
              <a:rPr lang="zh-CN" altLang="en-US" sz="1800" dirty="0">
                <a:solidFill>
                  <a:schemeClr val="tx1"/>
                </a:solidFill>
                <a:latin typeface="微软雅黑" panose="020B0503020204020204" pitchFamily="34" charset="-122"/>
                <a:ea typeface="微软雅黑" panose="020B0503020204020204" pitchFamily="34" charset="-122"/>
              </a:rPr>
              <a:t>间切换，保持成员间平等协商和相互理解，避免出现一个角色支配另一个角色的现象；</a:t>
            </a:r>
          </a:p>
          <a:p>
            <a:pPr algn="l">
              <a:lnSpc>
                <a:spcPct val="120000"/>
              </a:lnSpc>
              <a:buClr>
                <a:schemeClr val="accent1">
                  <a:lumMod val="50000"/>
                </a:schemeClr>
              </a:buClr>
              <a:buSzPct val="60000"/>
              <a:buFont typeface="Wingdings" panose="05000000000000000000" pitchFamily="2" charset="2"/>
              <a:buChar char="l"/>
            </a:pPr>
            <a:r>
              <a:rPr lang="zh-CN" altLang="en-US" sz="1800" dirty="0" smtClean="0">
                <a:solidFill>
                  <a:schemeClr val="tx1"/>
                </a:solidFill>
                <a:latin typeface="微软雅黑" panose="020B0503020204020204" pitchFamily="34" charset="-122"/>
                <a:ea typeface="微软雅黑" panose="020B0503020204020204" pitchFamily="34" charset="-122"/>
              </a:rPr>
              <a:t>开始新</a:t>
            </a:r>
            <a:r>
              <a:rPr lang="en-US" altLang="zh-CN" sz="1800" dirty="0">
                <a:solidFill>
                  <a:schemeClr val="tx1"/>
                </a:solidFill>
                <a:latin typeface="微软雅黑" panose="020B0503020204020204" pitchFamily="34" charset="-122"/>
                <a:ea typeface="微软雅黑" panose="020B0503020204020204" pitchFamily="34" charset="-122"/>
              </a:rPr>
              <a:t>Story</a:t>
            </a:r>
            <a:r>
              <a:rPr lang="zh-CN" altLang="en-US" sz="1800" dirty="0">
                <a:solidFill>
                  <a:schemeClr val="tx1"/>
                </a:solidFill>
                <a:latin typeface="微软雅黑" panose="020B0503020204020204" pitchFamily="34" charset="-122"/>
                <a:ea typeface="微软雅黑" panose="020B0503020204020204" pitchFamily="34" charset="-122"/>
              </a:rPr>
              <a:t>开发的时候即可变换搭档，以增进知识传播；</a:t>
            </a:r>
          </a:p>
          <a:p>
            <a:pPr algn="l">
              <a:lnSpc>
                <a:spcPct val="12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培养团队成员积极</a:t>
            </a:r>
            <a:r>
              <a:rPr lang="zh-CN" altLang="en-US" sz="1800" dirty="0" smtClean="0">
                <a:solidFill>
                  <a:schemeClr val="tx1"/>
                </a:solidFill>
                <a:latin typeface="微软雅黑" panose="020B0503020204020204" pitchFamily="34" charset="-122"/>
                <a:ea typeface="微软雅黑" panose="020B0503020204020204" pitchFamily="34" charset="-122"/>
              </a:rPr>
              <a:t>、协作</a:t>
            </a:r>
            <a:r>
              <a:rPr lang="zh-CN" altLang="en-US" sz="1800" dirty="0">
                <a:solidFill>
                  <a:schemeClr val="tx1"/>
                </a:solidFill>
                <a:latin typeface="微软雅黑" panose="020B0503020204020204" pitchFamily="34" charset="-122"/>
                <a:ea typeface="微软雅黑" panose="020B0503020204020204" pitchFamily="34" charset="-122"/>
              </a:rPr>
              <a:t>的心态能够增进结对编程效果；</a:t>
            </a:r>
          </a:p>
          <a:p>
            <a:pPr algn="l">
              <a:lnSpc>
                <a:spcPct val="12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实施初期需要精心辅导，帮助团队成员克服个性冲突和习惯差异。</a:t>
            </a:r>
          </a:p>
        </p:txBody>
      </p:sp>
      <p:sp>
        <p:nvSpPr>
          <p:cNvPr id="70664" name="Rectangle 8"/>
          <p:cNvSpPr>
            <a:spLocks noChangeArrowheads="1"/>
          </p:cNvSpPr>
          <p:nvPr/>
        </p:nvSpPr>
        <p:spPr bwMode="auto">
          <a:xfrm>
            <a:off x="536577" y="5896000"/>
            <a:ext cx="382406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0107" tIns="40053" rIns="80107" bIns="40053"/>
          <a:lstStyle>
            <a:lvl1pPr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lnSpc>
                <a:spcPct val="130000"/>
              </a:lnSpc>
              <a:buClr>
                <a:schemeClr val="bg2"/>
              </a:buClr>
              <a:buFont typeface="Wingdings" panose="05000000000000000000" pitchFamily="2" charset="2"/>
              <a:buNone/>
            </a:pPr>
            <a:r>
              <a:rPr lang="zh-CN" altLang="en-US" sz="1800" b="1" dirty="0">
                <a:solidFill>
                  <a:schemeClr val="tx2"/>
                </a:solidFill>
                <a:latin typeface="微软雅黑" panose="020B0503020204020204" pitchFamily="34" charset="-122"/>
                <a:ea typeface="微软雅黑" panose="020B0503020204020204" pitchFamily="34" charset="-122"/>
              </a:rPr>
              <a:t>结对编程提高代码质量和工作效率</a:t>
            </a:r>
          </a:p>
        </p:txBody>
      </p:sp>
      <p:pic>
        <p:nvPicPr>
          <p:cNvPr id="2" name="图片 1"/>
          <p:cNvPicPr>
            <a:picLocks noChangeAspect="1"/>
          </p:cNvPicPr>
          <p:nvPr/>
        </p:nvPicPr>
        <p:blipFill>
          <a:blip r:embed="rId3"/>
          <a:stretch>
            <a:fillRect/>
          </a:stretch>
        </p:blipFill>
        <p:spPr>
          <a:xfrm>
            <a:off x="932790" y="3882072"/>
            <a:ext cx="2829741" cy="1892689"/>
          </a:xfrm>
          <a:prstGeom prst="rect">
            <a:avLst/>
          </a:prstGeom>
        </p:spPr>
      </p:pic>
      <p:cxnSp>
        <p:nvCxnSpPr>
          <p:cNvPr id="9" name="直接连接符 8"/>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01352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662"/>
                                        </p:tgtEl>
                                        <p:attrNameLst>
                                          <p:attrName>style.visibility</p:attrName>
                                        </p:attrNameLst>
                                      </p:cBhvr>
                                      <p:to>
                                        <p:strVal val="visible"/>
                                      </p:to>
                                    </p:set>
                                    <p:animEffect transition="in" filter="fade">
                                      <p:cBhvr>
                                        <p:cTn id="7" dur="500"/>
                                        <p:tgtEl>
                                          <p:spTgt spid="706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0661"/>
                                        </p:tgtEl>
                                        <p:attrNameLst>
                                          <p:attrName>style.visibility</p:attrName>
                                        </p:attrNameLst>
                                      </p:cBhvr>
                                      <p:to>
                                        <p:strVal val="visible"/>
                                      </p:to>
                                    </p:set>
                                    <p:animEffect transition="in" filter="fade">
                                      <p:cBhvr>
                                        <p:cTn id="12" dur="500"/>
                                        <p:tgtEl>
                                          <p:spTgt spid="7066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0664"/>
                                        </p:tgtEl>
                                        <p:attrNameLst>
                                          <p:attrName>style.visibility</p:attrName>
                                        </p:attrNameLst>
                                      </p:cBhvr>
                                      <p:to>
                                        <p:strVal val="visible"/>
                                      </p:to>
                                    </p:set>
                                    <p:animEffect transition="in" filter="fade">
                                      <p:cBhvr>
                                        <p:cTn id="17" dur="500"/>
                                        <p:tgtEl>
                                          <p:spTgt spid="706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p:bldP spid="70662" grpId="0"/>
      <p:bldP spid="7066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idx="4294967295"/>
          </p:nvPr>
        </p:nvSpPr>
        <p:spPr>
          <a:xfrm>
            <a:off x="307975" y="430944"/>
            <a:ext cx="7543800" cy="6477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p>
            <a:pPr defTabSz="801688">
              <a:lnSpc>
                <a:spcPct val="110000"/>
              </a:lnSpc>
            </a:pPr>
            <a:r>
              <a:rPr lang="zh-CN" altLang="en-US" sz="3200" dirty="0">
                <a:solidFill>
                  <a:srgbClr val="990000"/>
                </a:solidFill>
                <a:latin typeface="微软雅黑" panose="020B0503020204020204" pitchFamily="34" charset="-122"/>
                <a:ea typeface="微软雅黑" panose="020B0503020204020204" pitchFamily="34" charset="-122"/>
                <a:cs typeface="+mn-cs"/>
              </a:rPr>
              <a:t>敏捷工程实践：测试驱动开发（</a:t>
            </a:r>
            <a:r>
              <a:rPr lang="en-US" altLang="zh-CN" sz="3200" dirty="0">
                <a:solidFill>
                  <a:srgbClr val="990000"/>
                </a:solidFill>
                <a:latin typeface="微软雅黑" panose="020B0503020204020204" pitchFamily="34" charset="-122"/>
                <a:ea typeface="微软雅黑" panose="020B0503020204020204" pitchFamily="34" charset="-122"/>
                <a:cs typeface="+mn-cs"/>
              </a:rPr>
              <a:t>TDD</a:t>
            </a:r>
            <a:r>
              <a:rPr lang="zh-CN" altLang="en-US" sz="3200" dirty="0">
                <a:solidFill>
                  <a:srgbClr val="990000"/>
                </a:solidFill>
                <a:latin typeface="微软雅黑" panose="020B0503020204020204" pitchFamily="34" charset="-122"/>
                <a:ea typeface="微软雅黑" panose="020B0503020204020204" pitchFamily="34" charset="-122"/>
                <a:cs typeface="+mn-cs"/>
              </a:rPr>
              <a:t>）</a:t>
            </a:r>
          </a:p>
        </p:txBody>
      </p:sp>
      <p:sp>
        <p:nvSpPr>
          <p:cNvPr id="2053" name="Rectangle 3"/>
          <p:cNvSpPr>
            <a:spLocks noChangeArrowheads="1"/>
          </p:cNvSpPr>
          <p:nvPr/>
        </p:nvSpPr>
        <p:spPr bwMode="auto">
          <a:xfrm>
            <a:off x="519112" y="1269208"/>
            <a:ext cx="5475287"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spcAft>
                <a:spcPct val="30000"/>
              </a:spcAft>
              <a:buClr>
                <a:schemeClr val="bg2"/>
              </a:buClr>
              <a:buSzPct val="60000"/>
              <a:buFont typeface="Wingdings" panose="05000000000000000000" pitchFamily="2" charset="2"/>
              <a:buNone/>
            </a:pPr>
            <a:r>
              <a:rPr lang="zh-CN" altLang="en-US" sz="2000" b="1" dirty="0">
                <a:solidFill>
                  <a:schemeClr val="tx1"/>
                </a:solidFill>
                <a:latin typeface="微软雅黑" panose="020B0503020204020204" pitchFamily="34" charset="-122"/>
                <a:ea typeface="微软雅黑" panose="020B0503020204020204" pitchFamily="34" charset="-122"/>
              </a:rPr>
              <a:t>什么是测试驱动开发</a:t>
            </a:r>
          </a:p>
          <a:p>
            <a:pPr algn="l">
              <a:lnSpc>
                <a:spcPct val="140000"/>
              </a:lnSpc>
              <a:buClr>
                <a:schemeClr val="accent1">
                  <a:lumMod val="50000"/>
                </a:schemeClr>
              </a:buClr>
              <a:buSzPct val="60000"/>
              <a:buFont typeface="Wingdings" panose="05000000000000000000" pitchFamily="2" charset="2"/>
              <a:buChar char="l"/>
            </a:pPr>
            <a:r>
              <a:rPr lang="en-US" altLang="zh-CN" sz="1800" dirty="0">
                <a:solidFill>
                  <a:schemeClr val="tx1"/>
                </a:solidFill>
                <a:latin typeface="微软雅黑" panose="020B0503020204020204" pitchFamily="34" charset="-122"/>
                <a:ea typeface="微软雅黑" panose="020B0503020204020204" pitchFamily="34" charset="-122"/>
              </a:rPr>
              <a:t>TDD</a:t>
            </a:r>
            <a:r>
              <a:rPr lang="zh-CN" altLang="en-US" sz="1800" dirty="0">
                <a:solidFill>
                  <a:schemeClr val="tx1"/>
                </a:solidFill>
                <a:latin typeface="微软雅黑" panose="020B0503020204020204" pitchFamily="34" charset="-122"/>
                <a:ea typeface="微软雅黑" panose="020B0503020204020204" pitchFamily="34" charset="-122"/>
              </a:rPr>
              <a:t>以测试作为编程的中心，它要求在编写任何代码之前，首先编写定义代码功能的测试用例，编写的代码要通过用例，并不断进行重构优化；</a:t>
            </a:r>
          </a:p>
          <a:p>
            <a:pPr algn="l">
              <a:lnSpc>
                <a:spcPct val="140000"/>
              </a:lnSpc>
              <a:buClr>
                <a:schemeClr val="accent1">
                  <a:lumMod val="50000"/>
                </a:schemeClr>
              </a:buClr>
              <a:buSzPct val="60000"/>
              <a:buFont typeface="Wingdings" panose="05000000000000000000" pitchFamily="2" charset="2"/>
              <a:buChar char="l"/>
            </a:pPr>
            <a:r>
              <a:rPr lang="en-US" altLang="zh-CN" sz="1800" dirty="0">
                <a:solidFill>
                  <a:schemeClr val="tx1"/>
                </a:solidFill>
                <a:latin typeface="微软雅黑" panose="020B0503020204020204" pitchFamily="34" charset="-122"/>
                <a:ea typeface="微软雅黑" panose="020B0503020204020204" pitchFamily="34" charset="-122"/>
              </a:rPr>
              <a:t>TDD</a:t>
            </a:r>
            <a:r>
              <a:rPr lang="zh-CN" altLang="en-US" sz="1800" dirty="0">
                <a:solidFill>
                  <a:schemeClr val="tx1"/>
                </a:solidFill>
                <a:latin typeface="微软雅黑" panose="020B0503020204020204" pitchFamily="34" charset="-122"/>
                <a:ea typeface="微软雅黑" panose="020B0503020204020204" pitchFamily="34" charset="-122"/>
              </a:rPr>
              <a:t>要求测试可以完全自动化运行。</a:t>
            </a:r>
          </a:p>
        </p:txBody>
      </p:sp>
      <p:sp>
        <p:nvSpPr>
          <p:cNvPr id="2054" name="Rectangle 3"/>
          <p:cNvSpPr>
            <a:spLocks noChangeArrowheads="1"/>
          </p:cNvSpPr>
          <p:nvPr/>
        </p:nvSpPr>
        <p:spPr bwMode="auto">
          <a:xfrm>
            <a:off x="5994399" y="1198564"/>
            <a:ext cx="3089638" cy="29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spcAft>
                <a:spcPct val="30000"/>
              </a:spcAft>
              <a:buClr>
                <a:schemeClr val="bg2"/>
              </a:buClr>
              <a:buSzPct val="60000"/>
              <a:buFont typeface="Wingdings" panose="05000000000000000000" pitchFamily="2" charset="2"/>
              <a:buNone/>
            </a:pPr>
            <a:r>
              <a:rPr lang="zh-CN" altLang="en-US" sz="2000" b="1" dirty="0">
                <a:solidFill>
                  <a:schemeClr val="tx1"/>
                </a:solidFill>
                <a:latin typeface="微软雅黑" panose="020B0503020204020204" pitchFamily="34" charset="-122"/>
                <a:ea typeface="微软雅黑" panose="020B0503020204020204" pitchFamily="34" charset="-122"/>
              </a:rPr>
              <a:t>测试驱动开发的好处</a:t>
            </a: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和代码同步增长的自动化测试用例，能为代码构筑安全网，保证代码重构的质量；</a:t>
            </a:r>
          </a:p>
          <a:p>
            <a:pPr algn="l">
              <a:lnSpc>
                <a:spcPct val="140000"/>
              </a:lnSpc>
              <a:buClr>
                <a:schemeClr val="accent1">
                  <a:lumMod val="50000"/>
                </a:schemeClr>
              </a:buClr>
              <a:buSzPct val="60000"/>
              <a:buFont typeface="Wingdings" panose="05000000000000000000" pitchFamily="2" charset="2"/>
              <a:buChar char="l"/>
            </a:pPr>
            <a:r>
              <a:rPr lang="en-US" altLang="zh-CN" sz="1800" dirty="0">
                <a:solidFill>
                  <a:schemeClr val="tx1"/>
                </a:solidFill>
                <a:latin typeface="微软雅黑" panose="020B0503020204020204" pitchFamily="34" charset="-122"/>
                <a:ea typeface="微软雅黑" panose="020B0503020204020204" pitchFamily="34" charset="-122"/>
              </a:rPr>
              <a:t>TDD</a:t>
            </a:r>
            <a:r>
              <a:rPr lang="zh-CN" altLang="en-US" sz="1800" dirty="0">
                <a:solidFill>
                  <a:schemeClr val="tx1"/>
                </a:solidFill>
                <a:latin typeface="微软雅黑" panose="020B0503020204020204" pitchFamily="34" charset="-122"/>
                <a:ea typeface="微软雅黑" panose="020B0503020204020204" pitchFamily="34" charset="-122"/>
              </a:rPr>
              <a:t>有助于开发人员优化代码设计，提高代码</a:t>
            </a:r>
            <a:r>
              <a:rPr lang="zh-CN" altLang="en-US" sz="1800" dirty="0" smtClean="0">
                <a:solidFill>
                  <a:schemeClr val="tx1"/>
                </a:solidFill>
                <a:latin typeface="微软雅黑" panose="020B0503020204020204" pitchFamily="34" charset="-122"/>
                <a:ea typeface="微软雅黑" panose="020B0503020204020204" pitchFamily="34" charset="-122"/>
              </a:rPr>
              <a:t>可测试性。</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2055" name="Rectangle 3"/>
          <p:cNvSpPr>
            <a:spLocks noChangeArrowheads="1"/>
          </p:cNvSpPr>
          <p:nvPr/>
        </p:nvSpPr>
        <p:spPr bwMode="auto">
          <a:xfrm>
            <a:off x="519112" y="3641952"/>
            <a:ext cx="7065911"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180975" indent="-180975"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spcAft>
                <a:spcPct val="30000"/>
              </a:spcAft>
              <a:buClr>
                <a:schemeClr val="bg2"/>
              </a:buClr>
              <a:buSzPct val="60000"/>
              <a:buFont typeface="Wingdings" panose="05000000000000000000" pitchFamily="2" charset="2"/>
              <a:buNone/>
            </a:pPr>
            <a:r>
              <a:rPr lang="zh-CN" altLang="en-US" sz="2000" b="1" dirty="0">
                <a:solidFill>
                  <a:schemeClr val="tx1"/>
                </a:solidFill>
                <a:latin typeface="微软雅黑" panose="020B0503020204020204" pitchFamily="34" charset="-122"/>
                <a:ea typeface="微软雅黑" panose="020B0503020204020204" pitchFamily="34" charset="-122"/>
              </a:rPr>
              <a:t>测试驱动开发的关键要点</a:t>
            </a: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测试代码和源代码一样都需要简洁，可读性好；</a:t>
            </a: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测试用例的设计要保证完备，覆盖被测单元的所有功能；</a:t>
            </a: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每个测试用例尽量保持独立，减少依赖，提高用例的可维护性；</a:t>
            </a: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当功能单元较大时，为降低难度，可分解为多个更小的功能单元，并逐一用 </a:t>
            </a:r>
            <a:r>
              <a:rPr lang="en-US" altLang="zh-CN" sz="1800" dirty="0">
                <a:solidFill>
                  <a:schemeClr val="tx1"/>
                </a:solidFill>
                <a:latin typeface="微软雅黑" panose="020B0503020204020204" pitchFamily="34" charset="-122"/>
                <a:ea typeface="微软雅黑" panose="020B0503020204020204" pitchFamily="34" charset="-122"/>
              </a:rPr>
              <a:t>TDD </a:t>
            </a:r>
            <a:r>
              <a:rPr lang="zh-CN" altLang="en-US" sz="1800" dirty="0">
                <a:solidFill>
                  <a:schemeClr val="tx1"/>
                </a:solidFill>
                <a:latin typeface="微软雅黑" panose="020B0503020204020204" pitchFamily="34" charset="-122"/>
                <a:ea typeface="微软雅黑" panose="020B0503020204020204" pitchFamily="34" charset="-122"/>
              </a:rPr>
              <a:t>实现。</a:t>
            </a:r>
          </a:p>
        </p:txBody>
      </p:sp>
      <p:sp>
        <p:nvSpPr>
          <p:cNvPr id="2056" name="Text Box 6"/>
          <p:cNvSpPr txBox="1">
            <a:spLocks noChangeArrowheads="1"/>
          </p:cNvSpPr>
          <p:nvPr/>
        </p:nvSpPr>
        <p:spPr bwMode="auto">
          <a:xfrm>
            <a:off x="5820842" y="5932601"/>
            <a:ext cx="5991407" cy="362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0107" tIns="40053" rIns="80107" bIns="40053"/>
          <a:lstStyle>
            <a:lvl1pPr indent="350838"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lnSpc>
                <a:spcPct val="130000"/>
              </a:lnSpc>
              <a:buClr>
                <a:schemeClr val="bg2"/>
              </a:buClr>
              <a:buFont typeface="Wingdings" panose="05000000000000000000" pitchFamily="2" charset="2"/>
              <a:buNone/>
            </a:pPr>
            <a:r>
              <a:rPr lang="zh-CN" altLang="en-US" sz="1600" b="1" dirty="0">
                <a:solidFill>
                  <a:schemeClr val="tx2"/>
                </a:solidFill>
                <a:latin typeface="微软雅黑" panose="020B0503020204020204" pitchFamily="34" charset="-122"/>
                <a:ea typeface="微软雅黑" panose="020B0503020204020204" pitchFamily="34" charset="-122"/>
              </a:rPr>
              <a:t>测试驱动开发保证代码整洁可用（</a:t>
            </a:r>
            <a:r>
              <a:rPr lang="en-US" altLang="zh-CN" sz="1600" b="1" dirty="0">
                <a:solidFill>
                  <a:schemeClr val="tx2"/>
                </a:solidFill>
                <a:latin typeface="微软雅黑" panose="020B0503020204020204" pitchFamily="34" charset="-122"/>
                <a:ea typeface="微软雅黑" panose="020B0503020204020204" pitchFamily="34" charset="-122"/>
              </a:rPr>
              <a:t>Clean code that works</a:t>
            </a:r>
            <a:r>
              <a:rPr lang="zh-CN" altLang="en-US" sz="1600" b="1" dirty="0">
                <a:solidFill>
                  <a:schemeClr val="tx2"/>
                </a:solidFill>
                <a:latin typeface="微软雅黑" panose="020B0503020204020204" pitchFamily="34" charset="-122"/>
                <a:ea typeface="微软雅黑" panose="020B0503020204020204" pitchFamily="34" charset="-122"/>
              </a:rPr>
              <a:t>）</a:t>
            </a:r>
          </a:p>
        </p:txBody>
      </p:sp>
      <p:graphicFrame>
        <p:nvGraphicFramePr>
          <p:cNvPr id="2050" name="Object 10"/>
          <p:cNvGraphicFramePr>
            <a:graphicFrameLocks noChangeAspect="1"/>
          </p:cNvGraphicFramePr>
          <p:nvPr>
            <p:extLst>
              <p:ext uri="{D42A27DB-BD31-4B8C-83A1-F6EECF244321}">
                <p14:modId xmlns:p14="http://schemas.microsoft.com/office/powerpoint/2010/main" val="705362005"/>
              </p:ext>
            </p:extLst>
          </p:nvPr>
        </p:nvGraphicFramePr>
        <p:xfrm>
          <a:off x="9084038" y="849606"/>
          <a:ext cx="3852473" cy="4818517"/>
        </p:xfrm>
        <a:graphic>
          <a:graphicData uri="http://schemas.openxmlformats.org/presentationml/2006/ole">
            <mc:AlternateContent xmlns:mc="http://schemas.openxmlformats.org/markup-compatibility/2006">
              <mc:Choice xmlns:v="urn:schemas-microsoft-com:vml" Requires="v">
                <p:oleObj spid="_x0000_s2181" name="Visio" r:id="rId4" imgW="2736723" imgH="3534537" progId="Visio.Drawing.11">
                  <p:embed/>
                </p:oleObj>
              </mc:Choice>
              <mc:Fallback>
                <p:oleObj name="Visio" r:id="rId4" imgW="2736723" imgH="3534537" progId="Visio.Drawing.11">
                  <p:embed/>
                  <p:pic>
                    <p:nvPicPr>
                      <p:cNvPr id="205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84038" y="849606"/>
                        <a:ext cx="3852473" cy="4818517"/>
                      </a:xfrm>
                      <a:prstGeom prst="rect">
                        <a:avLst/>
                      </a:prstGeom>
                      <a:noFill/>
                      <a:ln>
                        <a:noFill/>
                      </a:ln>
                      <a:effectLst/>
                      <a:extLst/>
                    </p:spPr>
                  </p:pic>
                </p:oleObj>
              </mc:Fallback>
            </mc:AlternateContent>
          </a:graphicData>
        </a:graphic>
      </p:graphicFrame>
      <p:cxnSp>
        <p:nvCxnSpPr>
          <p:cNvPr id="8" name="直接连接符 7"/>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9614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55"/>
                                        </p:tgtEl>
                                        <p:attrNameLst>
                                          <p:attrName>style.visibility</p:attrName>
                                        </p:attrNameLst>
                                      </p:cBhvr>
                                      <p:to>
                                        <p:strVal val="visible"/>
                                      </p:to>
                                    </p:set>
                                    <p:animEffect transition="in" filter="fade">
                                      <p:cBhvr>
                                        <p:cTn id="7" dur="500"/>
                                        <p:tgtEl>
                                          <p:spTgt spid="20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54"/>
                                        </p:tgtEl>
                                        <p:attrNameLst>
                                          <p:attrName>style.visibility</p:attrName>
                                        </p:attrNameLst>
                                      </p:cBhvr>
                                      <p:to>
                                        <p:strVal val="visible"/>
                                      </p:to>
                                    </p:set>
                                    <p:animEffect transition="in" filter="fade">
                                      <p:cBhvr>
                                        <p:cTn id="12"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4" grpId="0"/>
      <p:bldP spid="205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74320" y="449590"/>
            <a:ext cx="1005403"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目录</a:t>
            </a:r>
          </a:p>
        </p:txBody>
      </p:sp>
      <p:cxnSp>
        <p:nvCxnSpPr>
          <p:cNvPr id="8" name="直接连接符 7"/>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402080" y="594359"/>
            <a:ext cx="491490" cy="318085"/>
            <a:chOff x="3017520" y="601990"/>
            <a:chExt cx="491490" cy="414010"/>
          </a:xfrm>
        </p:grpSpPr>
        <p:sp>
          <p:nvSpPr>
            <p:cNvPr id="9" name="燕尾形 8"/>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燕尾形 10"/>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 name="组合 30"/>
          <p:cNvGrpSpPr/>
          <p:nvPr/>
        </p:nvGrpSpPr>
        <p:grpSpPr>
          <a:xfrm>
            <a:off x="11619906" y="2215858"/>
            <a:ext cx="344805" cy="318085"/>
            <a:chOff x="3017520" y="601990"/>
            <a:chExt cx="344805" cy="414010"/>
          </a:xfrm>
        </p:grpSpPr>
        <p:sp>
          <p:nvSpPr>
            <p:cNvPr id="32" name="燕尾形 31"/>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燕尾形 32"/>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5" name="组合 34"/>
          <p:cNvGrpSpPr/>
          <p:nvPr/>
        </p:nvGrpSpPr>
        <p:grpSpPr>
          <a:xfrm flipH="1">
            <a:off x="38624" y="2215858"/>
            <a:ext cx="344805" cy="318085"/>
            <a:chOff x="3017520" y="601990"/>
            <a:chExt cx="344805" cy="414010"/>
          </a:xfrm>
        </p:grpSpPr>
        <p:sp>
          <p:nvSpPr>
            <p:cNvPr id="36" name="燕尾形 35"/>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燕尾形 36"/>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8" name="矩形 37"/>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227388" y="2082800"/>
            <a:ext cx="6501248" cy="723900"/>
            <a:chOff x="3328988" y="2082800"/>
            <a:chExt cx="6501248" cy="723900"/>
          </a:xfrm>
        </p:grpSpPr>
        <p:sp>
          <p:nvSpPr>
            <p:cNvPr id="2" name="矩形 1"/>
            <p:cNvSpPr/>
            <p:nvPr/>
          </p:nvSpPr>
          <p:spPr>
            <a:xfrm>
              <a:off x="3328988" y="2082800"/>
              <a:ext cx="722312"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4192588" y="2082800"/>
              <a:ext cx="5637648" cy="723900"/>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328988" y="26670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4192587" y="26670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460225" y="2174845"/>
              <a:ext cx="441146"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一</a:t>
              </a:r>
            </a:p>
          </p:txBody>
        </p:sp>
      </p:grpSp>
      <p:grpSp>
        <p:nvGrpSpPr>
          <p:cNvPr id="34" name="组合 33"/>
          <p:cNvGrpSpPr/>
          <p:nvPr/>
        </p:nvGrpSpPr>
        <p:grpSpPr>
          <a:xfrm>
            <a:off x="3227388" y="3495420"/>
            <a:ext cx="6501248" cy="723900"/>
            <a:chOff x="3328988" y="3975100"/>
            <a:chExt cx="6501248" cy="723900"/>
          </a:xfrm>
        </p:grpSpPr>
        <p:sp>
          <p:nvSpPr>
            <p:cNvPr id="51" name="矩形 50"/>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二</a:t>
              </a:r>
            </a:p>
          </p:txBody>
        </p:sp>
      </p:grpSp>
      <p:sp>
        <p:nvSpPr>
          <p:cNvPr id="64" name="矩形 63"/>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4371295" y="2186839"/>
            <a:ext cx="2645147"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敏捷工程</a:t>
            </a:r>
            <a:r>
              <a:rPr lang="zh-CN" altLang="en-US" sz="2000" b="1" dirty="0" smtClean="0">
                <a:solidFill>
                  <a:schemeClr val="bg1"/>
                </a:solidFill>
                <a:latin typeface="微软雅黑" panose="020B0503020204020204" pitchFamily="34" charset="-122"/>
                <a:ea typeface="微软雅黑" panose="020B0503020204020204" pitchFamily="34" charset="-122"/>
              </a:rPr>
              <a:t>实践</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4371294" y="3618897"/>
            <a:ext cx="2254357" cy="400110"/>
          </a:xfrm>
          <a:prstGeom prst="rect">
            <a:avLst/>
          </a:prstGeom>
          <a:noFill/>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敏捷工程实践训练</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393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3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30000">
                                          <p:cBhvr additive="base">
                                            <p:cTn id="7" dur="500" fill="hold"/>
                                            <p:tgtEl>
                                              <p:spTgt spid="5"/>
                                            </p:tgtEl>
                                            <p:attrNameLst>
                                              <p:attrName>ppt_x</p:attrName>
                                            </p:attrNameLst>
                                          </p:cBhvr>
                                          <p:tavLst>
                                            <p:tav tm="0">
                                              <p:val>
                                                <p:strVal val="0-#ppt_w/2"/>
                                              </p:val>
                                            </p:tav>
                                            <p:tav tm="100000">
                                              <p:val>
                                                <p:strVal val="#ppt_x"/>
                                              </p:val>
                                            </p:tav>
                                          </p:tavLst>
                                        </p:anim>
                                        <p:anim calcmode="lin" valueType="num" p14:bounceEnd="30000">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30000">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14:bounceEnd="30000">
                                          <p:cBhvr additive="base">
                                            <p:cTn id="11" dur="500" fill="hold"/>
                                            <p:tgtEl>
                                              <p:spTgt spid="34"/>
                                            </p:tgtEl>
                                            <p:attrNameLst>
                                              <p:attrName>ppt_x</p:attrName>
                                            </p:attrNameLst>
                                          </p:cBhvr>
                                          <p:tavLst>
                                            <p:tav tm="0">
                                              <p:val>
                                                <p:strVal val="0-#ppt_w/2"/>
                                              </p:val>
                                            </p:tav>
                                            <p:tav tm="100000">
                                              <p:val>
                                                <p:strVal val="#ppt_x"/>
                                              </p:val>
                                            </p:tav>
                                          </p:tavLst>
                                        </p:anim>
                                        <p:anim calcmode="lin" valueType="num" p14:bounceEnd="30000">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0-#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idx="4294967295"/>
          </p:nvPr>
        </p:nvSpPr>
        <p:spPr>
          <a:xfrm>
            <a:off x="487363" y="45774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p>
            <a:pPr defTabSz="801688">
              <a:lnSpc>
                <a:spcPct val="110000"/>
              </a:lnSpc>
            </a:pPr>
            <a:r>
              <a:rPr lang="zh-CN" altLang="en-US" sz="3200" dirty="0">
                <a:solidFill>
                  <a:srgbClr val="990000"/>
                </a:solidFill>
                <a:latin typeface="FrutigerNext LT Medium" pitchFamily="34" charset="0"/>
                <a:ea typeface="黑体" panose="02010609060101010101" pitchFamily="49" charset="-122"/>
                <a:cs typeface="+mn-cs"/>
              </a:rPr>
              <a:t>敏捷工程实践：持续集成</a:t>
            </a:r>
            <a:r>
              <a:rPr lang="en-US" altLang="zh-CN" sz="3200" dirty="0">
                <a:solidFill>
                  <a:srgbClr val="990000"/>
                </a:solidFill>
                <a:latin typeface="FrutigerNext LT Medium" pitchFamily="34" charset="0"/>
                <a:ea typeface="黑体" panose="02010609060101010101" pitchFamily="49" charset="-122"/>
                <a:cs typeface="+mn-cs"/>
              </a:rPr>
              <a:t>(CI)</a:t>
            </a:r>
          </a:p>
        </p:txBody>
      </p:sp>
      <p:sp>
        <p:nvSpPr>
          <p:cNvPr id="3078" name="Rectangle 3"/>
          <p:cNvSpPr>
            <a:spLocks noChangeArrowheads="1"/>
          </p:cNvSpPr>
          <p:nvPr/>
        </p:nvSpPr>
        <p:spPr bwMode="auto">
          <a:xfrm>
            <a:off x="703263" y="1189721"/>
            <a:ext cx="3628894" cy="2182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nSpc>
                <a:spcPct val="90000"/>
              </a:lnSpc>
              <a:buClr>
                <a:schemeClr val="bg2"/>
              </a:buClr>
              <a:buSzPct val="60000"/>
              <a:buFont typeface="Wingdings" panose="05000000000000000000" pitchFamily="2" charset="2"/>
              <a:buNone/>
            </a:pPr>
            <a:r>
              <a:rPr lang="zh-CN" altLang="en-US" sz="2000" b="1" dirty="0">
                <a:solidFill>
                  <a:schemeClr val="tx1"/>
                </a:solidFill>
                <a:latin typeface="微软雅黑" panose="020B0503020204020204" pitchFamily="34" charset="-122"/>
                <a:ea typeface="微软雅黑" panose="020B0503020204020204" pitchFamily="34" charset="-122"/>
              </a:rPr>
              <a:t>什么是持续集成</a:t>
            </a:r>
            <a:endParaRPr lang="en-US" altLang="zh-CN" sz="2000" b="1" dirty="0">
              <a:solidFill>
                <a:schemeClr val="tx1"/>
              </a:solidFill>
              <a:latin typeface="微软雅黑" panose="020B0503020204020204" pitchFamily="34" charset="-122"/>
              <a:ea typeface="微软雅黑" panose="020B0503020204020204" pitchFamily="34" charset="-122"/>
            </a:endParaRP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持续集成（</a:t>
            </a:r>
            <a:r>
              <a:rPr lang="en-US" altLang="zh-CN" sz="1800" dirty="0">
                <a:solidFill>
                  <a:schemeClr val="tx1"/>
                </a:solidFill>
                <a:latin typeface="微软雅黑" panose="020B0503020204020204" pitchFamily="34" charset="-122"/>
                <a:ea typeface="微软雅黑" panose="020B0503020204020204" pitchFamily="34" charset="-122"/>
              </a:rPr>
              <a:t>CI</a:t>
            </a:r>
            <a:r>
              <a:rPr lang="zh-CN" altLang="en-US" sz="1800" dirty="0">
                <a:solidFill>
                  <a:schemeClr val="tx1"/>
                </a:solidFill>
                <a:latin typeface="微软雅黑" panose="020B0503020204020204" pitchFamily="34" charset="-122"/>
                <a:ea typeface="微软雅黑" panose="020B0503020204020204" pitchFamily="34" charset="-122"/>
              </a:rPr>
              <a:t>）是一项软件开发实践，其中团队的成员经常集成他们的工作，通常每人每天至少集成一次，每次集成通过自动化构建完成。</a:t>
            </a:r>
          </a:p>
        </p:txBody>
      </p:sp>
      <p:sp>
        <p:nvSpPr>
          <p:cNvPr id="3079" name="Rectangle 3"/>
          <p:cNvSpPr>
            <a:spLocks noChangeArrowheads="1"/>
          </p:cNvSpPr>
          <p:nvPr/>
        </p:nvSpPr>
        <p:spPr bwMode="auto">
          <a:xfrm>
            <a:off x="703263" y="3474401"/>
            <a:ext cx="3808776" cy="2776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nSpc>
                <a:spcPct val="110000"/>
              </a:lnSpc>
              <a:buClr>
                <a:schemeClr val="bg2"/>
              </a:buClr>
              <a:buSzPct val="60000"/>
              <a:buFont typeface="Wingdings" panose="05000000000000000000" pitchFamily="2" charset="2"/>
              <a:buNone/>
            </a:pPr>
            <a:r>
              <a:rPr lang="zh-CN" altLang="en-US" sz="2000" b="1" dirty="0">
                <a:solidFill>
                  <a:schemeClr val="tx1"/>
                </a:solidFill>
                <a:latin typeface="微软雅黑" panose="020B0503020204020204" pitchFamily="34" charset="-122"/>
                <a:ea typeface="微软雅黑" panose="020B0503020204020204" pitchFamily="34" charset="-122"/>
              </a:rPr>
              <a:t>持续集成的好处</a:t>
            </a: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大幅缩短反馈周期，实时反映产品真实质量状态；</a:t>
            </a:r>
            <a:endParaRPr lang="en-US" altLang="zh-CN" sz="1800" dirty="0">
              <a:solidFill>
                <a:schemeClr val="tx1"/>
              </a:solidFill>
              <a:latin typeface="微软雅黑" panose="020B0503020204020204" pitchFamily="34" charset="-122"/>
              <a:ea typeface="微软雅黑" panose="020B0503020204020204" pitchFamily="34" charset="-122"/>
            </a:endParaRP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缺陷在引入的当天就被发现并解决</a:t>
            </a:r>
            <a:r>
              <a:rPr lang="en-US" altLang="zh-CN" sz="1800" dirty="0">
                <a:solidFill>
                  <a:schemeClr val="tx1"/>
                </a:solidFill>
                <a:latin typeface="微软雅黑" panose="020B0503020204020204" pitchFamily="34" charset="-122"/>
                <a:ea typeface="微软雅黑" panose="020B0503020204020204" pitchFamily="34" charset="-122"/>
              </a:rPr>
              <a:t>,</a:t>
            </a:r>
            <a:r>
              <a:rPr lang="zh-CN" altLang="en-US" sz="1800" dirty="0">
                <a:solidFill>
                  <a:schemeClr val="tx1"/>
                </a:solidFill>
                <a:latin typeface="微软雅黑" panose="020B0503020204020204" pitchFamily="34" charset="-122"/>
                <a:ea typeface="微软雅黑" panose="020B0503020204020204" pitchFamily="34" charset="-122"/>
              </a:rPr>
              <a:t>降低缺陷修改成本；</a:t>
            </a: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将集成工作分散在平时，通过每天生成可部署的软件；避免产品最终集成时爆发大量问题。</a:t>
            </a:r>
            <a:endParaRPr lang="en-US" altLang="zh-CN" sz="1800" dirty="0">
              <a:solidFill>
                <a:schemeClr val="tx1"/>
              </a:solidFill>
              <a:latin typeface="微软雅黑" panose="020B0503020204020204" pitchFamily="34" charset="-122"/>
              <a:ea typeface="微软雅黑" panose="020B0503020204020204" pitchFamily="34" charset="-122"/>
            </a:endParaRPr>
          </a:p>
        </p:txBody>
      </p:sp>
      <p:sp>
        <p:nvSpPr>
          <p:cNvPr id="3081" name="Rectangle 8"/>
          <p:cNvSpPr>
            <a:spLocks noChangeArrowheads="1"/>
          </p:cNvSpPr>
          <p:nvPr/>
        </p:nvSpPr>
        <p:spPr bwMode="auto">
          <a:xfrm>
            <a:off x="5455211" y="6075358"/>
            <a:ext cx="82089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0107" tIns="40053" rIns="80107" bIns="40053"/>
          <a:lstStyle>
            <a:lvl1pPr indent="350838"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lnSpc>
                <a:spcPct val="130000"/>
              </a:lnSpc>
              <a:buClr>
                <a:schemeClr val="bg2"/>
              </a:buClr>
              <a:buFont typeface="Wingdings" panose="05000000000000000000" pitchFamily="2" charset="2"/>
              <a:buNone/>
            </a:pPr>
            <a:r>
              <a:rPr lang="zh-CN" altLang="en-US" sz="1600" b="1" dirty="0">
                <a:solidFill>
                  <a:schemeClr val="tx2"/>
                </a:solidFill>
                <a:latin typeface="微软雅黑" panose="020B0503020204020204" pitchFamily="34" charset="-122"/>
                <a:ea typeface="微软雅黑" panose="020B0503020204020204" pitchFamily="34" charset="-122"/>
              </a:rPr>
              <a:t>持续集成提供产品质量的快速反馈，保证随时拥有可工作的软件</a:t>
            </a:r>
          </a:p>
        </p:txBody>
      </p:sp>
      <p:pic>
        <p:nvPicPr>
          <p:cNvPr id="11" name="Picture 97"/>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16970" y="1019125"/>
            <a:ext cx="7450112" cy="4909193"/>
          </a:xfrm>
          <a:prstGeom prst="rect">
            <a:avLst/>
          </a:prstGeom>
          <a:noFill/>
          <a:ln>
            <a:noFill/>
          </a:ln>
          <a:effectLst/>
          <a:extLst/>
        </p:spPr>
      </p:pic>
      <p:cxnSp>
        <p:nvCxnSpPr>
          <p:cNvPr id="7" name="直接连接符 6"/>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1593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idx="4294967295"/>
          </p:nvPr>
        </p:nvSpPr>
        <p:spPr>
          <a:xfrm>
            <a:off x="487363" y="48772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p>
            <a:pPr defTabSz="801688">
              <a:lnSpc>
                <a:spcPct val="110000"/>
              </a:lnSpc>
            </a:pPr>
            <a:r>
              <a:rPr lang="zh-CN" altLang="en-US" sz="3200" dirty="0">
                <a:solidFill>
                  <a:srgbClr val="990000"/>
                </a:solidFill>
                <a:latin typeface="FrutigerNext LT Medium" pitchFamily="34" charset="0"/>
                <a:ea typeface="黑体" panose="02010609060101010101" pitchFamily="49" charset="-122"/>
                <a:cs typeface="+mn-cs"/>
              </a:rPr>
              <a:t>敏捷工程实践：持续集成</a:t>
            </a:r>
            <a:r>
              <a:rPr lang="en-US" altLang="zh-CN" sz="3200" dirty="0">
                <a:solidFill>
                  <a:srgbClr val="990000"/>
                </a:solidFill>
                <a:latin typeface="FrutigerNext LT Medium" pitchFamily="34" charset="0"/>
                <a:ea typeface="黑体" panose="02010609060101010101" pitchFamily="49" charset="-122"/>
                <a:cs typeface="+mn-cs"/>
              </a:rPr>
              <a:t>(CI)</a:t>
            </a:r>
          </a:p>
        </p:txBody>
      </p:sp>
      <p:sp>
        <p:nvSpPr>
          <p:cNvPr id="7" name="Rectangle 3"/>
          <p:cNvSpPr>
            <a:spLocks noChangeArrowheads="1"/>
          </p:cNvSpPr>
          <p:nvPr/>
        </p:nvSpPr>
        <p:spPr bwMode="auto">
          <a:xfrm>
            <a:off x="602570" y="1460041"/>
            <a:ext cx="6469384" cy="425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nSpc>
                <a:spcPct val="90000"/>
              </a:lnSpc>
              <a:buClr>
                <a:schemeClr val="bg2"/>
              </a:buClr>
              <a:buSzPct val="60000"/>
              <a:buFont typeface="Wingdings" panose="05000000000000000000" pitchFamily="2" charset="2"/>
              <a:buNone/>
            </a:pPr>
            <a:r>
              <a:rPr lang="zh-CN" altLang="en-US" sz="1800" b="1" dirty="0">
                <a:solidFill>
                  <a:schemeClr val="tx1"/>
                </a:solidFill>
                <a:latin typeface="微软雅黑" panose="020B0503020204020204" pitchFamily="34" charset="-122"/>
                <a:ea typeface="微软雅黑" panose="020B0503020204020204" pitchFamily="34" charset="-122"/>
              </a:rPr>
              <a:t>  </a:t>
            </a:r>
            <a:r>
              <a:rPr lang="zh-CN" altLang="en-US" sz="2000" b="1" dirty="0">
                <a:solidFill>
                  <a:schemeClr val="tx1"/>
                </a:solidFill>
                <a:latin typeface="微软雅黑" panose="020B0503020204020204" pitchFamily="34" charset="-122"/>
                <a:ea typeface="微软雅黑" panose="020B0503020204020204" pitchFamily="34" charset="-122"/>
              </a:rPr>
              <a:t>持续集成的关键要点</a:t>
            </a: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持续集成强调 “快速”和“反馈”，要求完成一次系统集成的时间尽量短，并提供完备且有效的反馈信息；</a:t>
            </a: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自动化测试用例的完备性和有效性是持续集成质量保障；</a:t>
            </a: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修复失败的构建是团队最高优先级的任务；</a:t>
            </a: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开发人员须先在本地构建成功，才可提交代码到配置库 ；</a:t>
            </a: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持续集成的状态必须实时可视化显示给所有人；</a:t>
            </a: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大系统持续集成需分层分级，建立各层次统一的测试策略。</a:t>
            </a: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pic>
        <p:nvPicPr>
          <p:cNvPr id="8" name="Picture 2" descr="http://static.oschina.net/uploads/img/201302/25142840_pKc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1954" y="0"/>
            <a:ext cx="5120046" cy="6829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410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idx="4294967295"/>
          </p:nvPr>
        </p:nvSpPr>
        <p:spPr>
          <a:xfrm>
            <a:off x="487363" y="50271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p>
            <a:pPr defTabSz="801688">
              <a:lnSpc>
                <a:spcPct val="110000"/>
              </a:lnSpc>
            </a:pPr>
            <a:r>
              <a:rPr lang="zh-CN" altLang="en-US" sz="3200" dirty="0">
                <a:solidFill>
                  <a:srgbClr val="990000"/>
                </a:solidFill>
                <a:latin typeface="FrutigerNext LT Medium" pitchFamily="34" charset="0"/>
                <a:ea typeface="黑体" panose="02010609060101010101" pitchFamily="49" charset="-122"/>
                <a:cs typeface="+mn-cs"/>
              </a:rPr>
              <a:t>敏捷工程实践：</a:t>
            </a:r>
            <a:r>
              <a:rPr lang="en-US" altLang="zh-CN" sz="3200" dirty="0">
                <a:solidFill>
                  <a:srgbClr val="990000"/>
                </a:solidFill>
                <a:latin typeface="FrutigerNext LT Medium" pitchFamily="34" charset="0"/>
                <a:ea typeface="黑体" panose="02010609060101010101" pitchFamily="49" charset="-122"/>
                <a:cs typeface="+mn-cs"/>
              </a:rPr>
              <a:t>Code Review</a:t>
            </a:r>
          </a:p>
        </p:txBody>
      </p:sp>
      <p:sp>
        <p:nvSpPr>
          <p:cNvPr id="7" name="Rectangle 3"/>
          <p:cNvSpPr>
            <a:spLocks noChangeArrowheads="1"/>
          </p:cNvSpPr>
          <p:nvPr/>
        </p:nvSpPr>
        <p:spPr bwMode="auto">
          <a:xfrm>
            <a:off x="602569" y="1310139"/>
            <a:ext cx="5183633" cy="4970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p>
            <a:pPr marL="298450" indent="-298450" defTabSz="800100" eaLnBrk="0" hangingPunct="0">
              <a:lnSpc>
                <a:spcPct val="150000"/>
              </a:lnSpc>
              <a:buClr>
                <a:schemeClr val="bg2"/>
              </a:buClr>
              <a:buSzPct val="60000"/>
              <a:buFont typeface="Wingdings" panose="05000000000000000000" pitchFamily="2" charset="2"/>
              <a:buNone/>
            </a:pPr>
            <a:r>
              <a:rPr lang="zh-CN" altLang="en-US" sz="2000" b="1" dirty="0">
                <a:latin typeface="微软雅黑" panose="020B0503020204020204" pitchFamily="34" charset="-122"/>
                <a:ea typeface="微软雅黑" panose="020B0503020204020204" pitchFamily="34" charset="-122"/>
              </a:rPr>
              <a:t>目的：</a:t>
            </a:r>
            <a:r>
              <a:rPr lang="zh-CN" altLang="en-US" sz="2000" dirty="0">
                <a:latin typeface="微软雅黑" panose="020B0503020204020204" pitchFamily="34" charset="-122"/>
                <a:ea typeface="微软雅黑" panose="020B0503020204020204" pitchFamily="34" charset="-122"/>
              </a:rPr>
              <a:t>持续的提高开发团队的工作质量</a:t>
            </a:r>
            <a:endParaRPr lang="en-US" altLang="zh-CN" sz="2000" dirty="0">
              <a:latin typeface="微软雅黑" panose="020B0503020204020204" pitchFamily="34" charset="-122"/>
              <a:ea typeface="微软雅黑" panose="020B0503020204020204" pitchFamily="34" charset="-122"/>
            </a:endParaRPr>
          </a:p>
          <a:p>
            <a:pPr marL="298450" indent="-298450" defTabSz="800100" eaLnBrk="0" hangingPunct="0">
              <a:lnSpc>
                <a:spcPct val="150000"/>
              </a:lnSpc>
              <a:buClr>
                <a:schemeClr val="bg2"/>
              </a:buClr>
              <a:buSzPct val="60000"/>
              <a:buFont typeface="Wingdings" panose="05000000000000000000" pitchFamily="2" charset="2"/>
              <a:buNone/>
            </a:pPr>
            <a:r>
              <a:rPr lang="zh-CN" altLang="en-US" sz="2000" b="1" dirty="0">
                <a:latin typeface="微软雅黑" panose="020B0503020204020204" pitchFamily="34" charset="-122"/>
                <a:ea typeface="微软雅黑" panose="020B0503020204020204" pitchFamily="34" charset="-122"/>
              </a:rPr>
              <a:t>好处：</a:t>
            </a:r>
            <a:endParaRPr lang="en-US" altLang="zh-CN" sz="20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代码复查者</a:t>
            </a:r>
            <a:r>
              <a:rPr lang="en-US" altLang="zh-CN" sz="2000" dirty="0">
                <a:latin typeface="微软雅黑" panose="020B0503020204020204" pitchFamily="34" charset="-122"/>
                <a:ea typeface="微软雅黑" panose="020B0503020204020204" pitchFamily="34" charset="-122"/>
              </a:rPr>
              <a:t>(reviewer)</a:t>
            </a:r>
            <a:r>
              <a:rPr lang="zh-CN" altLang="en-US" sz="2000" dirty="0">
                <a:latin typeface="微软雅黑" panose="020B0503020204020204" pitchFamily="34" charset="-122"/>
                <a:ea typeface="微软雅黑" panose="020B0503020204020204" pitchFamily="34" charset="-122"/>
              </a:rPr>
              <a:t>能从他们的角度来发现问题并且提出更好的解决方案。</a:t>
            </a: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确保</a:t>
            </a:r>
            <a:r>
              <a:rPr lang="zh-CN" altLang="en-US" sz="2000" dirty="0" smtClean="0">
                <a:latin typeface="微软雅黑" panose="020B0503020204020204" pitchFamily="34" charset="-122"/>
                <a:ea typeface="微软雅黑" panose="020B0503020204020204" pitchFamily="34" charset="-122"/>
              </a:rPr>
              <a:t>至少团队</a:t>
            </a:r>
            <a:r>
              <a:rPr lang="zh-CN" altLang="en-US" sz="2000" dirty="0">
                <a:latin typeface="微软雅黑" panose="020B0503020204020204" pitchFamily="34" charset="-122"/>
                <a:ea typeface="微软雅黑" panose="020B0503020204020204" pitchFamily="34" charset="-122"/>
              </a:rPr>
              <a:t>的另一个其他成员熟悉你的代码，通过给新员工看有经验的开发者的代码能够某种程度上提高他们的水平。</a:t>
            </a: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公开</a:t>
            </a:r>
            <a:r>
              <a:rPr lang="en-US" altLang="zh-CN" sz="2000" dirty="0">
                <a:latin typeface="微软雅黑" panose="020B0503020204020204" pitchFamily="34" charset="-122"/>
                <a:ea typeface="微软雅黑" panose="020B0503020204020204" pitchFamily="34" charset="-122"/>
              </a:rPr>
              <a:t>reviewer</a:t>
            </a:r>
            <a:r>
              <a:rPr lang="zh-CN" altLang="en-US" sz="2000" dirty="0">
                <a:latin typeface="微软雅黑" panose="020B0503020204020204" pitchFamily="34" charset="-122"/>
                <a:ea typeface="微软雅黑" panose="020B0503020204020204" pitchFamily="34" charset="-122"/>
              </a:rPr>
              <a:t>和被复查者的想法和经验能够促进团队间的知识的分享。</a:t>
            </a: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能够鼓励开发者</a:t>
            </a:r>
            <a:r>
              <a:rPr lang="zh-CN" altLang="en-US" sz="2000" dirty="0" smtClean="0">
                <a:latin typeface="微软雅黑" panose="020B0503020204020204" pitchFamily="34" charset="-122"/>
                <a:ea typeface="微软雅黑" panose="020B0503020204020204" pitchFamily="34" charset="-122"/>
              </a:rPr>
              <a:t>将工作</a:t>
            </a:r>
            <a:r>
              <a:rPr lang="zh-CN" altLang="en-US" sz="2000" dirty="0">
                <a:latin typeface="微软雅黑" panose="020B0503020204020204" pitchFamily="34" charset="-122"/>
                <a:ea typeface="微软雅黑" panose="020B0503020204020204" pitchFamily="34" charset="-122"/>
              </a:rPr>
              <a:t>进行的更彻底，因为他们</a:t>
            </a:r>
            <a:r>
              <a:rPr lang="zh-CN" altLang="en-US" sz="2000" dirty="0" smtClean="0">
                <a:latin typeface="微软雅黑" panose="020B0503020204020204" pitchFamily="34" charset="-122"/>
                <a:ea typeface="微软雅黑" panose="020B0503020204020204" pitchFamily="34" charset="-122"/>
              </a:rPr>
              <a:t>知道代码</a:t>
            </a:r>
            <a:r>
              <a:rPr lang="zh-CN" altLang="en-US" sz="2000" dirty="0">
                <a:latin typeface="微软雅黑" panose="020B0503020204020204" pitchFamily="34" charset="-122"/>
                <a:ea typeface="微软雅黑" panose="020B0503020204020204" pitchFamily="34" charset="-122"/>
              </a:rPr>
              <a:t>将被其他的人阅读。</a:t>
            </a:r>
          </a:p>
          <a:p>
            <a:pPr marL="298450" indent="-298450" defTabSz="800100" eaLnBrk="0" hangingPunct="0">
              <a:lnSpc>
                <a:spcPct val="150000"/>
              </a:lnSpc>
              <a:buClr>
                <a:schemeClr val="bg2"/>
              </a:buClr>
              <a:buSzPct val="60000"/>
              <a:buFont typeface="Wingdings" panose="05000000000000000000" pitchFamily="2" charset="2"/>
              <a:buNone/>
            </a:pPr>
            <a:endParaRPr lang="zh-CN" altLang="en-US" dirty="0">
              <a:latin typeface="微软雅黑" panose="020B0503020204020204" pitchFamily="34" charset="-122"/>
              <a:ea typeface="微软雅黑" panose="020B0503020204020204" pitchFamily="34" charset="-122"/>
            </a:endParaRPr>
          </a:p>
        </p:txBody>
      </p:sp>
      <p:pic>
        <p:nvPicPr>
          <p:cNvPr id="7170" name="Picture 2" descr="http://p.blog.csdn.net/images/p_blog_csdn_net/programmer_editor/EntryImages/20091207/%E5%AE%9E%E8%B7%B54-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6124" y="1588958"/>
            <a:ext cx="5973927" cy="3270726"/>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5366478" y="5300599"/>
            <a:ext cx="6935604" cy="37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0107" tIns="40053" rIns="80107" bIns="40053"/>
          <a:lstStyle/>
          <a:p>
            <a:pPr indent="350838" defTabSz="800100">
              <a:lnSpc>
                <a:spcPct val="130000"/>
              </a:lnSpc>
              <a:buClr>
                <a:schemeClr val="bg2"/>
              </a:buClr>
              <a:buFont typeface="Wingdings" panose="05000000000000000000" pitchFamily="2" charset="2"/>
              <a:buNone/>
            </a:pPr>
            <a:r>
              <a:rPr lang="zh-CN" altLang="en-US" b="1" dirty="0">
                <a:solidFill>
                  <a:schemeClr val="tx2"/>
                </a:solidFill>
                <a:latin typeface="微软雅黑" panose="020B0503020204020204" pitchFamily="34" charset="-122"/>
                <a:ea typeface="微软雅黑" panose="020B0503020204020204" pitchFamily="34" charset="-122"/>
              </a:rPr>
              <a:t>在项目开发的过程中，</a:t>
            </a:r>
            <a:r>
              <a:rPr lang="en-US" altLang="zh-CN" b="1" dirty="0">
                <a:solidFill>
                  <a:schemeClr val="tx2"/>
                </a:solidFill>
                <a:latin typeface="微软雅黑" panose="020B0503020204020204" pitchFamily="34" charset="-122"/>
                <a:ea typeface="微软雅黑" panose="020B0503020204020204" pitchFamily="34" charset="-122"/>
              </a:rPr>
              <a:t>25%</a:t>
            </a:r>
            <a:r>
              <a:rPr lang="zh-CN" altLang="en-US" b="1" dirty="0">
                <a:solidFill>
                  <a:schemeClr val="tx2"/>
                </a:solidFill>
                <a:latin typeface="微软雅黑" panose="020B0503020204020204" pitchFamily="34" charset="-122"/>
                <a:ea typeface="微软雅黑" panose="020B0503020204020204" pitchFamily="34" charset="-122"/>
              </a:rPr>
              <a:t>的时间应该花费在</a:t>
            </a:r>
            <a:r>
              <a:rPr lang="en-US" altLang="zh-CN" b="1" dirty="0">
                <a:solidFill>
                  <a:schemeClr val="tx2"/>
                </a:solidFill>
                <a:latin typeface="微软雅黑" panose="020B0503020204020204" pitchFamily="34" charset="-122"/>
                <a:ea typeface="微软雅黑" panose="020B0503020204020204" pitchFamily="34" charset="-122"/>
              </a:rPr>
              <a:t>code review</a:t>
            </a:r>
            <a:r>
              <a:rPr lang="zh-CN" altLang="en-US" b="1" dirty="0">
                <a:solidFill>
                  <a:schemeClr val="tx2"/>
                </a:solidFill>
                <a:latin typeface="微软雅黑" panose="020B0503020204020204" pitchFamily="34" charset="-122"/>
                <a:ea typeface="微软雅黑" panose="020B0503020204020204" pitchFamily="34" charset="-122"/>
              </a:rPr>
              <a:t>上</a:t>
            </a:r>
          </a:p>
        </p:txBody>
      </p:sp>
      <p:cxnSp>
        <p:nvCxnSpPr>
          <p:cNvPr id="6" name="直接连接符 5"/>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085255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7363" y="48772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1688">
              <a:lnSpc>
                <a:spcPct val="110000"/>
              </a:lnSpc>
            </a:pPr>
            <a:r>
              <a:rPr lang="zh-CN" altLang="en-US" sz="3200" dirty="0">
                <a:solidFill>
                  <a:srgbClr val="990000"/>
                </a:solidFill>
                <a:latin typeface="FrutigerNext LT Medium" pitchFamily="34" charset="0"/>
                <a:ea typeface="黑体" panose="02010609060101010101" pitchFamily="49" charset="-122"/>
                <a:cs typeface="+mn-cs"/>
              </a:rPr>
              <a:t>敏捷工程实践：产品发布规则</a:t>
            </a:r>
            <a:endParaRPr lang="en-US" altLang="zh-CN" sz="3200" dirty="0">
              <a:solidFill>
                <a:srgbClr val="990000"/>
              </a:solidFill>
              <a:latin typeface="FrutigerNext LT Medium" pitchFamily="34" charset="0"/>
              <a:ea typeface="黑体" panose="02010609060101010101" pitchFamily="49" charset="-122"/>
              <a:cs typeface="+mn-cs"/>
            </a:endParaRPr>
          </a:p>
        </p:txBody>
      </p:sp>
      <p:pic>
        <p:nvPicPr>
          <p:cNvPr id="10242" name="Picture 2" descr="http://images2015.cnblogs.com/blog/682679/201601/682679-20160131021324864-8654302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63" y="2121882"/>
            <a:ext cx="11090248" cy="1245431"/>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descr="http://images2015.cnblogs.com/blog/682679/201601/682679-20160131021342349-17080058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362" y="4527169"/>
            <a:ext cx="11195153" cy="106083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87363" y="1585133"/>
            <a:ext cx="6244017"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每次迭代发布，移动互联网项目，自主性研发产品</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5" name="矩形 4"/>
          <p:cNvSpPr/>
          <p:nvPr/>
        </p:nvSpPr>
        <p:spPr>
          <a:xfrm>
            <a:off x="487363" y="3898043"/>
            <a:ext cx="4288353"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多次迭代发布，传统项目、大型项目</a:t>
            </a:r>
          </a:p>
        </p:txBody>
      </p:sp>
      <p:cxnSp>
        <p:nvCxnSpPr>
          <p:cNvPr id="7" name="直接连接符 6"/>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563260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74320" y="449590"/>
            <a:ext cx="1005403"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目录</a:t>
            </a:r>
          </a:p>
        </p:txBody>
      </p:sp>
      <p:cxnSp>
        <p:nvCxnSpPr>
          <p:cNvPr id="8" name="直接连接符 7"/>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402080" y="594359"/>
            <a:ext cx="491490" cy="318085"/>
            <a:chOff x="3017520" y="601990"/>
            <a:chExt cx="491490" cy="414010"/>
          </a:xfrm>
        </p:grpSpPr>
        <p:sp>
          <p:nvSpPr>
            <p:cNvPr id="9" name="燕尾形 8"/>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燕尾形 10"/>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 name="组合 30"/>
          <p:cNvGrpSpPr/>
          <p:nvPr/>
        </p:nvGrpSpPr>
        <p:grpSpPr>
          <a:xfrm>
            <a:off x="11619906" y="3669490"/>
            <a:ext cx="344805" cy="318085"/>
            <a:chOff x="3017520" y="601990"/>
            <a:chExt cx="344805" cy="414010"/>
          </a:xfrm>
        </p:grpSpPr>
        <p:sp>
          <p:nvSpPr>
            <p:cNvPr id="32" name="燕尾形 31"/>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燕尾形 32"/>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5" name="组合 34"/>
          <p:cNvGrpSpPr/>
          <p:nvPr/>
        </p:nvGrpSpPr>
        <p:grpSpPr>
          <a:xfrm flipH="1">
            <a:off x="38624" y="3669490"/>
            <a:ext cx="344805" cy="318085"/>
            <a:chOff x="3017520" y="601990"/>
            <a:chExt cx="344805" cy="414010"/>
          </a:xfrm>
        </p:grpSpPr>
        <p:sp>
          <p:nvSpPr>
            <p:cNvPr id="36" name="燕尾形 35"/>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燕尾形 36"/>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8" name="矩形 37"/>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227388" y="2082800"/>
            <a:ext cx="6501248" cy="723900"/>
            <a:chOff x="3328988" y="2082800"/>
            <a:chExt cx="6501248" cy="723900"/>
          </a:xfrm>
        </p:grpSpPr>
        <p:sp>
          <p:nvSpPr>
            <p:cNvPr id="2" name="矩形 1"/>
            <p:cNvSpPr/>
            <p:nvPr/>
          </p:nvSpPr>
          <p:spPr>
            <a:xfrm>
              <a:off x="3328988" y="20828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4192588" y="20828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328988" y="26670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4192587" y="26670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460225" y="2174845"/>
              <a:ext cx="441146"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一</a:t>
              </a:r>
            </a:p>
          </p:txBody>
        </p:sp>
      </p:grpSp>
      <p:grpSp>
        <p:nvGrpSpPr>
          <p:cNvPr id="34" name="组合 33"/>
          <p:cNvGrpSpPr/>
          <p:nvPr/>
        </p:nvGrpSpPr>
        <p:grpSpPr>
          <a:xfrm>
            <a:off x="3227388" y="3495420"/>
            <a:ext cx="6501248" cy="723900"/>
            <a:chOff x="3328988" y="3975100"/>
            <a:chExt cx="6501248" cy="723900"/>
          </a:xfrm>
        </p:grpSpPr>
        <p:sp>
          <p:nvSpPr>
            <p:cNvPr id="51" name="矩形 50"/>
            <p:cNvSpPr/>
            <p:nvPr/>
          </p:nvSpPr>
          <p:spPr>
            <a:xfrm>
              <a:off x="3328988" y="3975100"/>
              <a:ext cx="722312"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4192588" y="3975100"/>
              <a:ext cx="5637648"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二</a:t>
              </a:r>
            </a:p>
          </p:txBody>
        </p:sp>
      </p:grpSp>
      <p:sp>
        <p:nvSpPr>
          <p:cNvPr id="64" name="矩形 63"/>
          <p:cNvSpPr/>
          <p:nvPr/>
        </p:nvSpPr>
        <p:spPr>
          <a:xfrm>
            <a:off x="8885357" y="795747"/>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4371295" y="2186839"/>
            <a:ext cx="2645147"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敏捷工程实践</a:t>
            </a:r>
          </a:p>
        </p:txBody>
      </p:sp>
      <p:sp>
        <p:nvSpPr>
          <p:cNvPr id="56" name="文本框 55"/>
          <p:cNvSpPr txBox="1"/>
          <p:nvPr/>
        </p:nvSpPr>
        <p:spPr>
          <a:xfrm>
            <a:off x="4371294" y="3618897"/>
            <a:ext cx="2239367"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敏捷工程实践训练</a:t>
            </a:r>
          </a:p>
        </p:txBody>
      </p:sp>
    </p:spTree>
    <p:extLst>
      <p:ext uri="{BB962C8B-B14F-4D97-AF65-F5344CB8AC3E}">
        <p14:creationId xmlns:p14="http://schemas.microsoft.com/office/powerpoint/2010/main" val="368577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3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30000">
                                          <p:cBhvr additive="base">
                                            <p:cTn id="7" dur="500" fill="hold"/>
                                            <p:tgtEl>
                                              <p:spTgt spid="5"/>
                                            </p:tgtEl>
                                            <p:attrNameLst>
                                              <p:attrName>ppt_x</p:attrName>
                                            </p:attrNameLst>
                                          </p:cBhvr>
                                          <p:tavLst>
                                            <p:tav tm="0">
                                              <p:val>
                                                <p:strVal val="0-#ppt_w/2"/>
                                              </p:val>
                                            </p:tav>
                                            <p:tav tm="100000">
                                              <p:val>
                                                <p:strVal val="#ppt_x"/>
                                              </p:val>
                                            </p:tav>
                                          </p:tavLst>
                                        </p:anim>
                                        <p:anim calcmode="lin" valueType="num" p14:bounceEnd="30000">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30000">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14:bounceEnd="30000">
                                          <p:cBhvr additive="base">
                                            <p:cTn id="11" dur="500" fill="hold"/>
                                            <p:tgtEl>
                                              <p:spTgt spid="34"/>
                                            </p:tgtEl>
                                            <p:attrNameLst>
                                              <p:attrName>ppt_x</p:attrName>
                                            </p:attrNameLst>
                                          </p:cBhvr>
                                          <p:tavLst>
                                            <p:tav tm="0">
                                              <p:val>
                                                <p:strVal val="0-#ppt_w/2"/>
                                              </p:val>
                                            </p:tav>
                                            <p:tav tm="100000">
                                              <p:val>
                                                <p:strVal val="#ppt_x"/>
                                              </p:val>
                                            </p:tav>
                                          </p:tavLst>
                                        </p:anim>
                                        <p:anim calcmode="lin" valueType="num" p14:bounceEnd="30000">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0-#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883" y="-929874"/>
            <a:ext cx="10776155" cy="8082116"/>
          </a:xfrm>
          <a:prstGeom prst="rect">
            <a:avLst/>
          </a:prstGeom>
        </p:spPr>
      </p:pic>
    </p:spTree>
    <p:extLst>
      <p:ext uri="{BB962C8B-B14F-4D97-AF65-F5344CB8AC3E}">
        <p14:creationId xmlns:p14="http://schemas.microsoft.com/office/powerpoint/2010/main" val="18905711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74320" y="449590"/>
            <a:ext cx="902811" cy="523220"/>
          </a:xfrm>
          <a:prstGeom prst="rect">
            <a:avLst/>
          </a:prstGeom>
          <a:noFill/>
        </p:spPr>
        <p:txBody>
          <a:bodyPr wrap="none" rtlCol="0">
            <a:spAutoFit/>
          </a:bodyPr>
          <a:lstStyle/>
          <a:p>
            <a:r>
              <a:rPr lang="zh-CN" altLang="en-US" sz="2800" b="1" dirty="0">
                <a:solidFill>
                  <a:srgbClr val="141316"/>
                </a:solidFill>
                <a:latin typeface="微软雅黑" panose="020B0503020204020204" pitchFamily="34" charset="-122"/>
                <a:ea typeface="微软雅黑" panose="020B0503020204020204" pitchFamily="34" charset="-122"/>
              </a:rPr>
              <a:t>总结</a:t>
            </a:r>
          </a:p>
        </p:txBody>
      </p:sp>
      <p:cxnSp>
        <p:nvCxnSpPr>
          <p:cNvPr id="6" name="直接连接符 5"/>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1276830" y="588916"/>
            <a:ext cx="491490" cy="318085"/>
            <a:chOff x="3017520" y="601990"/>
            <a:chExt cx="491490" cy="414010"/>
          </a:xfrm>
        </p:grpSpPr>
        <p:sp>
          <p:nvSpPr>
            <p:cNvPr id="8" name="燕尾形 7"/>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8"/>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矩形 10"/>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9952594" y="796874"/>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内容占位符 2"/>
          <p:cNvSpPr txBox="1"/>
          <p:nvPr/>
        </p:nvSpPr>
        <p:spPr>
          <a:xfrm>
            <a:off x="393700" y="1345383"/>
            <a:ext cx="11375934" cy="46635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用户故事</a:t>
            </a:r>
          </a:p>
          <a:p>
            <a:pPr marL="457200" indent="-4572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结对编程</a:t>
            </a:r>
          </a:p>
          <a:p>
            <a:pPr marL="457200" indent="-457200">
              <a:lnSpc>
                <a:spcPct val="150000"/>
              </a:lnSpc>
              <a:buFont typeface="+mj-lt"/>
              <a:buAutoNum type="arabicPeriod"/>
            </a:pPr>
            <a:r>
              <a:rPr lang="zh-CN" altLang="en-US" sz="2400" dirty="0" smtClean="0">
                <a:latin typeface="微软雅黑" panose="020B0503020204020204" pitchFamily="34" charset="-122"/>
                <a:ea typeface="微软雅黑" panose="020B0503020204020204" pitchFamily="34" charset="-122"/>
              </a:rPr>
              <a:t>测试</a:t>
            </a:r>
            <a:r>
              <a:rPr lang="zh-CN" altLang="en-US" sz="2400" dirty="0">
                <a:latin typeface="微软雅黑" panose="020B0503020204020204" pitchFamily="34" charset="-122"/>
                <a:ea typeface="微软雅黑" panose="020B0503020204020204" pitchFamily="34" charset="-122"/>
              </a:rPr>
              <a:t>驱动</a:t>
            </a:r>
            <a:r>
              <a:rPr lang="zh-CN" altLang="en-US" sz="2400" dirty="0" smtClean="0">
                <a:latin typeface="微软雅黑" panose="020B0503020204020204" pitchFamily="34" charset="-122"/>
                <a:ea typeface="微软雅黑" panose="020B0503020204020204" pitchFamily="34" charset="-122"/>
              </a:rPr>
              <a:t>开发</a:t>
            </a:r>
            <a:endParaRPr lang="zh-CN" altLang="en-US" sz="2400" dirty="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持续集成</a:t>
            </a:r>
          </a:p>
          <a:p>
            <a:pPr marL="457200" indent="-457200">
              <a:lnSpc>
                <a:spcPct val="150000"/>
              </a:lnSpc>
              <a:buFont typeface="+mj-lt"/>
              <a:buAutoNum type="arabicPeriod"/>
            </a:pPr>
            <a:r>
              <a:rPr lang="en-US" altLang="zh-CN" sz="2400" dirty="0" err="1" smtClean="0">
                <a:latin typeface="微软雅黑" panose="020B0503020204020204" pitchFamily="34" charset="-122"/>
                <a:ea typeface="微软雅黑" panose="020B0503020204020204" pitchFamily="34" charset="-122"/>
              </a:rPr>
              <a:t>CodeReview</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37799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6722772" y="3245476"/>
            <a:ext cx="5469228" cy="64394"/>
          </a:xfrm>
          <a:prstGeom prst="rect">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6529588" y="1982450"/>
            <a:ext cx="5383205" cy="1569660"/>
          </a:xfrm>
          <a:prstGeom prst="rect">
            <a:avLst/>
          </a:prstGeom>
          <a:noFill/>
        </p:spPr>
        <p:txBody>
          <a:bodyPr wrap="none" rtlCol="0">
            <a:spAutoFit/>
          </a:bodyPr>
          <a:lstStyle/>
          <a:p>
            <a:r>
              <a:rPr lang="en-US" altLang="zh-CN" sz="9600" b="1" dirty="0">
                <a:solidFill>
                  <a:srgbClr val="B82E24"/>
                </a:solidFill>
                <a:latin typeface="Times New Roman" panose="02020603050405020304" pitchFamily="18" charset="0"/>
                <a:cs typeface="Times New Roman" panose="02020603050405020304" pitchFamily="18" charset="0"/>
              </a:rPr>
              <a:t>THANKS</a:t>
            </a:r>
            <a:endParaRPr lang="zh-CN" altLang="en-US" sz="6000" b="1" dirty="0">
              <a:solidFill>
                <a:srgbClr val="14131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9649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9930" y="1296964"/>
            <a:ext cx="6096000" cy="3970318"/>
          </a:xfrm>
          <a:prstGeom prst="rect">
            <a:avLst/>
          </a:prstGeom>
        </p:spPr>
        <p:txBody>
          <a:bodyPr>
            <a:spAutoFit/>
          </a:bodyPr>
          <a:lstStyle/>
          <a:p>
            <a:pPr marL="285750" indent="-285750">
              <a:lnSpc>
                <a:spcPct val="15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用户故事</a:t>
            </a:r>
          </a:p>
          <a:p>
            <a:pPr marL="285750" indent="-285750">
              <a:lnSpc>
                <a:spcPct val="15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结对编程</a:t>
            </a:r>
          </a:p>
          <a:p>
            <a:pPr marL="285750" indent="-285750">
              <a:lnSpc>
                <a:spcPct val="150000"/>
              </a:lnSpc>
              <a:buFont typeface="Arial" panose="020B0604020202020204" pitchFamily="34" charset="0"/>
              <a:buChar char="•"/>
            </a:pPr>
            <a:r>
              <a:rPr lang="en-US" altLang="zh-CN" sz="2800" dirty="0">
                <a:latin typeface="微软雅黑" panose="020B0503020204020204" pitchFamily="34" charset="-122"/>
                <a:ea typeface="微软雅黑" panose="020B0503020204020204" pitchFamily="34" charset="-122"/>
              </a:rPr>
              <a:t>TDD</a:t>
            </a:r>
            <a:r>
              <a:rPr lang="zh-CN" altLang="en-US" sz="2800" dirty="0">
                <a:latin typeface="微软雅黑" panose="020B0503020204020204" pitchFamily="34" charset="-122"/>
                <a:ea typeface="微软雅黑" panose="020B0503020204020204" pitchFamily="34" charset="-122"/>
              </a:rPr>
              <a:t>（测试驱动开发）</a:t>
            </a:r>
          </a:p>
          <a:p>
            <a:pPr marL="285750" indent="-285750">
              <a:lnSpc>
                <a:spcPct val="15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持续集成</a:t>
            </a:r>
          </a:p>
          <a:p>
            <a:pPr marL="285750" indent="-285750">
              <a:lnSpc>
                <a:spcPct val="150000"/>
              </a:lnSpc>
              <a:buFont typeface="Arial" panose="020B0604020202020204" pitchFamily="34" charset="0"/>
              <a:buChar char="•"/>
            </a:pPr>
            <a:r>
              <a:rPr lang="en-US" altLang="zh-CN" sz="2800" dirty="0" err="1">
                <a:latin typeface="微软雅黑" panose="020B0503020204020204" pitchFamily="34" charset="-122"/>
                <a:ea typeface="微软雅黑" panose="020B0503020204020204" pitchFamily="34" charset="-122"/>
              </a:rPr>
              <a:t>CodeReview</a:t>
            </a:r>
            <a:endParaRPr lang="en-US" altLang="zh-CN" sz="28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发布规则</a:t>
            </a:r>
            <a:endParaRPr lang="en-US" altLang="zh-CN" sz="2800" dirty="0">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415131" y="517526"/>
            <a:ext cx="7545387"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1688">
              <a:lnSpc>
                <a:spcPct val="110000"/>
              </a:lnSpc>
            </a:pPr>
            <a:r>
              <a:rPr lang="zh-CN" altLang="en-US" sz="3200" dirty="0">
                <a:solidFill>
                  <a:srgbClr val="990000"/>
                </a:solidFill>
                <a:latin typeface="FrutigerNext LT Medium" pitchFamily="34" charset="0"/>
                <a:ea typeface="黑体" panose="02010609060101010101" pitchFamily="49" charset="-122"/>
                <a:cs typeface="+mn-cs"/>
              </a:rPr>
              <a:t>敏捷工程实践技术</a:t>
            </a:r>
            <a:endParaRPr lang="en-US" altLang="zh-CN" sz="3200" dirty="0">
              <a:solidFill>
                <a:srgbClr val="990000"/>
              </a:solidFill>
              <a:latin typeface="FrutigerNext LT Medium" pitchFamily="34" charset="0"/>
              <a:ea typeface="黑体" panose="02010609060101010101" pitchFamily="49" charset="-122"/>
              <a:cs typeface="+mn-cs"/>
            </a:endParaRPr>
          </a:p>
        </p:txBody>
      </p:sp>
      <p:cxnSp>
        <p:nvCxnSpPr>
          <p:cNvPr id="4" name="直接连接符 3"/>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348807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idx="4294967295"/>
          </p:nvPr>
        </p:nvSpPr>
        <p:spPr>
          <a:xfrm>
            <a:off x="415131" y="472556"/>
            <a:ext cx="7545387"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p>
            <a:pPr defTabSz="801688">
              <a:lnSpc>
                <a:spcPct val="110000"/>
              </a:lnSpc>
            </a:pPr>
            <a:r>
              <a:rPr lang="zh-CN" altLang="en-US" sz="3200" dirty="0">
                <a:solidFill>
                  <a:srgbClr val="990000"/>
                </a:solidFill>
                <a:latin typeface="FrutigerNext LT Medium" pitchFamily="34" charset="0"/>
                <a:ea typeface="黑体" panose="02010609060101010101" pitchFamily="49" charset="-122"/>
                <a:cs typeface="+mn-cs"/>
              </a:rPr>
              <a:t>敏捷工程实践：用户故事（</a:t>
            </a:r>
            <a:r>
              <a:rPr lang="en-US" altLang="zh-CN" sz="3200" dirty="0">
                <a:solidFill>
                  <a:srgbClr val="990000"/>
                </a:solidFill>
                <a:latin typeface="FrutigerNext LT Medium" pitchFamily="34" charset="0"/>
                <a:ea typeface="黑体" panose="02010609060101010101" pitchFamily="49" charset="-122"/>
                <a:cs typeface="+mn-cs"/>
              </a:rPr>
              <a:t>user story</a:t>
            </a:r>
            <a:r>
              <a:rPr lang="zh-CN" altLang="en-US" sz="3200" dirty="0">
                <a:solidFill>
                  <a:srgbClr val="990000"/>
                </a:solidFill>
                <a:latin typeface="FrutigerNext LT Medium" pitchFamily="34" charset="0"/>
                <a:ea typeface="黑体" panose="02010609060101010101" pitchFamily="49" charset="-122"/>
                <a:cs typeface="+mn-cs"/>
              </a:rPr>
              <a:t>）</a:t>
            </a:r>
            <a:endParaRPr lang="en-US" altLang="zh-CN" sz="3200" dirty="0">
              <a:solidFill>
                <a:srgbClr val="990000"/>
              </a:solidFill>
              <a:latin typeface="FrutigerNext LT Medium" pitchFamily="34" charset="0"/>
              <a:ea typeface="黑体" panose="02010609060101010101" pitchFamily="49" charset="-122"/>
              <a:cs typeface="+mn-cs"/>
            </a:endParaRPr>
          </a:p>
        </p:txBody>
      </p:sp>
      <p:sp>
        <p:nvSpPr>
          <p:cNvPr id="69636" name="Rectangle 3"/>
          <p:cNvSpPr>
            <a:spLocks noChangeArrowheads="1"/>
          </p:cNvSpPr>
          <p:nvPr/>
        </p:nvSpPr>
        <p:spPr bwMode="auto">
          <a:xfrm>
            <a:off x="599607" y="1342029"/>
            <a:ext cx="11092721" cy="367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spcAft>
                <a:spcPts val="1200"/>
              </a:spcAft>
              <a:buClr>
                <a:schemeClr val="bg2"/>
              </a:buClr>
              <a:buSzPct val="60000"/>
              <a:buFont typeface="Wingdings" panose="05000000000000000000" pitchFamily="2" charset="2"/>
              <a:buNone/>
            </a:pPr>
            <a:r>
              <a:rPr lang="zh-CN" altLang="en-US" sz="2600" b="1" dirty="0">
                <a:solidFill>
                  <a:schemeClr val="tx1"/>
                </a:solidFill>
                <a:latin typeface="微软雅黑" panose="020B0503020204020204" pitchFamily="34" charset="-122"/>
                <a:ea typeface="微软雅黑" panose="020B0503020204020204" pitchFamily="34" charset="-122"/>
              </a:rPr>
              <a:t>什么是用户故事</a:t>
            </a:r>
          </a:p>
          <a:p>
            <a:pPr>
              <a:lnSpc>
                <a:spcPct val="120000"/>
              </a:lnSpc>
              <a:spcAft>
                <a:spcPts val="600"/>
              </a:spcAft>
              <a:buClr>
                <a:schemeClr val="accent1">
                  <a:lumMod val="50000"/>
                </a:schemeClr>
              </a:buClr>
              <a:buSzPct val="600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用户</a:t>
            </a:r>
            <a:r>
              <a:rPr lang="zh-CN" altLang="en-US" sz="2400" dirty="0" smtClean="0">
                <a:solidFill>
                  <a:schemeClr val="tx1"/>
                </a:solidFill>
                <a:latin typeface="微软雅黑" panose="020B0503020204020204" pitchFamily="34" charset="-122"/>
                <a:ea typeface="微软雅黑" panose="020B0503020204020204" pitchFamily="34" charset="-122"/>
              </a:rPr>
              <a:t>故事是</a:t>
            </a:r>
            <a:r>
              <a:rPr lang="zh-CN" altLang="en-US" sz="2400" dirty="0">
                <a:solidFill>
                  <a:schemeClr val="tx1"/>
                </a:solidFill>
                <a:latin typeface="微软雅黑" panose="020B0503020204020204" pitchFamily="34" charset="-122"/>
                <a:ea typeface="微软雅黑" panose="020B0503020204020204" pitchFamily="34" charset="-122"/>
              </a:rPr>
              <a:t>一个用来确认用户和用户需求的简短</a:t>
            </a:r>
            <a:r>
              <a:rPr lang="zh-CN" altLang="en-US" sz="2400" dirty="0" smtClean="0">
                <a:solidFill>
                  <a:schemeClr val="tx1"/>
                </a:solidFill>
                <a:latin typeface="微软雅黑" panose="020B0503020204020204" pitchFamily="34" charset="-122"/>
                <a:ea typeface="微软雅黑" panose="020B0503020204020204" pitchFamily="34" charset="-122"/>
              </a:rPr>
              <a:t>描述。</a:t>
            </a:r>
            <a:endParaRPr lang="en-US" altLang="zh-CN" sz="2400" dirty="0" smtClean="0">
              <a:solidFill>
                <a:schemeClr val="tx1"/>
              </a:solidFill>
              <a:latin typeface="微软雅黑" panose="020B0503020204020204" pitchFamily="34" charset="-122"/>
              <a:ea typeface="微软雅黑" panose="020B0503020204020204" pitchFamily="34" charset="-122"/>
            </a:endParaRPr>
          </a:p>
          <a:p>
            <a:pPr>
              <a:lnSpc>
                <a:spcPct val="120000"/>
              </a:lnSpc>
              <a:spcAft>
                <a:spcPts val="600"/>
              </a:spcAft>
              <a:buClr>
                <a:schemeClr val="accent1">
                  <a:lumMod val="50000"/>
                </a:schemeClr>
              </a:buClr>
              <a:buSzPct val="60000"/>
              <a:buFont typeface="Wingdings" panose="05000000000000000000" pitchFamily="2" charset="2"/>
              <a:buChar char="l"/>
            </a:pPr>
            <a:r>
              <a:rPr lang="zh-CN" altLang="en-US" sz="2400" dirty="0" smtClean="0">
                <a:solidFill>
                  <a:schemeClr val="tx1"/>
                </a:solidFill>
                <a:latin typeface="微软雅黑" panose="020B0503020204020204" pitchFamily="34" charset="-122"/>
                <a:ea typeface="微软雅黑" panose="020B0503020204020204" pitchFamily="34" charset="-122"/>
              </a:rPr>
              <a:t>典型的描述句式为：</a:t>
            </a:r>
            <a:r>
              <a:rPr lang="zh-CN" altLang="en-US" sz="2400" dirty="0" smtClean="0">
                <a:latin typeface="微软雅黑" panose="020B0503020204020204" pitchFamily="34" charset="-122"/>
                <a:ea typeface="微软雅黑" panose="020B0503020204020204" pitchFamily="34" charset="-122"/>
              </a:rPr>
              <a:t>作为一个</a:t>
            </a:r>
            <a:r>
              <a:rPr lang="en-US" altLang="zh-CN" sz="2400" dirty="0" smtClean="0">
                <a:latin typeface="微软雅黑" panose="020B0503020204020204" pitchFamily="34" charset="-122"/>
                <a:ea typeface="微软雅黑" panose="020B0503020204020204" pitchFamily="34" charset="-122"/>
              </a:rPr>
              <a:t>XXX</a:t>
            </a:r>
            <a:r>
              <a:rPr lang="zh-CN" altLang="en-US" sz="2400" dirty="0" smtClean="0">
                <a:latin typeface="微软雅黑" panose="020B0503020204020204" pitchFamily="34" charset="-122"/>
                <a:ea typeface="微软雅黑" panose="020B0503020204020204" pitchFamily="34" charset="-122"/>
              </a:rPr>
              <a:t>客用，我需要</a:t>
            </a:r>
            <a:r>
              <a:rPr lang="en-US" altLang="zh-CN" sz="2400" dirty="0" smtClean="0">
                <a:latin typeface="微软雅黑" panose="020B0503020204020204" pitchFamily="34" charset="-122"/>
                <a:ea typeface="微软雅黑" panose="020B0503020204020204" pitchFamily="34" charset="-122"/>
              </a:rPr>
              <a:t>XXX</a:t>
            </a:r>
            <a:r>
              <a:rPr lang="zh-CN" altLang="en-US" sz="2400" dirty="0" smtClean="0">
                <a:latin typeface="微软雅黑" panose="020B0503020204020204" pitchFamily="34" charset="-122"/>
                <a:ea typeface="微软雅黑" panose="020B0503020204020204" pitchFamily="34" charset="-122"/>
              </a:rPr>
              <a:t>功能，能够带来</a:t>
            </a:r>
            <a:r>
              <a:rPr lang="en-US" altLang="zh-CN" sz="2400" dirty="0" smtClean="0">
                <a:latin typeface="微软雅黑" panose="020B0503020204020204" pitchFamily="34" charset="-122"/>
                <a:ea typeface="微软雅黑" panose="020B0503020204020204" pitchFamily="34" charset="-122"/>
              </a:rPr>
              <a:t>XXX</a:t>
            </a:r>
            <a:r>
              <a:rPr lang="zh-CN" altLang="en-US" sz="2400" dirty="0" smtClean="0">
                <a:latin typeface="微软雅黑" panose="020B0503020204020204" pitchFamily="34" charset="-122"/>
                <a:ea typeface="微软雅黑" panose="020B0503020204020204" pitchFamily="34" charset="-122"/>
              </a:rPr>
              <a:t>好处</a:t>
            </a:r>
            <a:r>
              <a:rPr lang="zh-CN" altLang="en-US" sz="2400" dirty="0" smtClean="0">
                <a:solidFill>
                  <a:schemeClr val="tx1"/>
                </a:solidFill>
                <a:latin typeface="微软雅黑" panose="020B0503020204020204" pitchFamily="34" charset="-122"/>
                <a:ea typeface="微软雅黑" panose="020B0503020204020204" pitchFamily="34" charset="-122"/>
              </a:rPr>
              <a:t>。</a:t>
            </a:r>
          </a:p>
          <a:p>
            <a:pPr algn="l">
              <a:lnSpc>
                <a:spcPct val="120000"/>
              </a:lnSpc>
              <a:spcAft>
                <a:spcPts val="600"/>
              </a:spcAft>
              <a:buClr>
                <a:schemeClr val="accent1">
                  <a:lumMod val="50000"/>
                </a:schemeClr>
              </a:buClr>
              <a:buSzPct val="60000"/>
              <a:buFont typeface="Wingdings" panose="05000000000000000000" pitchFamily="2" charset="2"/>
              <a:buChar char="l"/>
            </a:pPr>
            <a:endParaRPr lang="en-US" altLang="zh-CN" sz="2400" dirty="0">
              <a:solidFill>
                <a:schemeClr val="tx1"/>
              </a:solidFill>
              <a:latin typeface="微软雅黑" panose="020B0503020204020204" pitchFamily="34" charset="-122"/>
              <a:ea typeface="微软雅黑" panose="020B0503020204020204" pitchFamily="34" charset="-122"/>
            </a:endParaRPr>
          </a:p>
          <a:p>
            <a:pPr algn="l">
              <a:lnSpc>
                <a:spcPct val="120000"/>
              </a:lnSpc>
              <a:spcAft>
                <a:spcPts val="600"/>
              </a:spcAft>
              <a:buClr>
                <a:schemeClr val="accent1">
                  <a:lumMod val="50000"/>
                </a:schemeClr>
              </a:buClr>
              <a:buSzPct val="60000"/>
              <a:buFont typeface="Wingdings" panose="05000000000000000000" pitchFamily="2" charset="2"/>
              <a:buChar char="l"/>
            </a:pPr>
            <a:r>
              <a:rPr lang="zh-CN" altLang="de-DE" sz="2400" dirty="0" smtClean="0">
                <a:solidFill>
                  <a:schemeClr val="tx1"/>
                </a:solidFill>
                <a:latin typeface="微软雅黑" panose="020B0503020204020204" pitchFamily="34" charset="-122"/>
                <a:ea typeface="微软雅黑" panose="020B0503020204020204" pitchFamily="34" charset="-122"/>
              </a:rPr>
              <a:t>用户</a:t>
            </a:r>
            <a:r>
              <a:rPr lang="zh-CN" altLang="de-DE" sz="2400" dirty="0">
                <a:solidFill>
                  <a:schemeClr val="tx1"/>
                </a:solidFill>
                <a:latin typeface="微软雅黑" panose="020B0503020204020204" pitchFamily="34" charset="-122"/>
                <a:ea typeface="微软雅黑" panose="020B0503020204020204" pitchFamily="34" charset="-122"/>
              </a:rPr>
              <a:t>故事是站在用户角度描述需求的一种方式；</a:t>
            </a:r>
          </a:p>
          <a:p>
            <a:pPr algn="l">
              <a:lnSpc>
                <a:spcPct val="120000"/>
              </a:lnSpc>
              <a:spcAft>
                <a:spcPts val="600"/>
              </a:spcAft>
              <a:buClr>
                <a:schemeClr val="accent1">
                  <a:lumMod val="50000"/>
                </a:schemeClr>
              </a:buClr>
              <a:buSzPct val="600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每个用户故事须有对应的验收测试用例；</a:t>
            </a:r>
            <a:endParaRPr lang="zh-CN" altLang="de-DE" sz="2400" dirty="0">
              <a:solidFill>
                <a:schemeClr val="tx1"/>
              </a:solidFill>
              <a:latin typeface="微软雅黑" panose="020B0503020204020204" pitchFamily="34" charset="-122"/>
              <a:ea typeface="微软雅黑" panose="020B0503020204020204" pitchFamily="34" charset="-122"/>
            </a:endParaRPr>
          </a:p>
          <a:p>
            <a:pPr algn="l">
              <a:lnSpc>
                <a:spcPct val="120000"/>
              </a:lnSpc>
              <a:spcAft>
                <a:spcPts val="600"/>
              </a:spcAft>
              <a:buClr>
                <a:schemeClr val="accent1">
                  <a:lumMod val="50000"/>
                </a:schemeClr>
              </a:buClr>
              <a:buSzPct val="60000"/>
              <a:buFont typeface="Wingdings" panose="05000000000000000000" pitchFamily="2" charset="2"/>
              <a:buChar char="l"/>
            </a:pPr>
            <a:r>
              <a:rPr lang="zh-CN" altLang="de-DE" sz="2400" dirty="0">
                <a:solidFill>
                  <a:schemeClr val="tx1"/>
                </a:solidFill>
                <a:latin typeface="微软雅黑" panose="020B0503020204020204" pitchFamily="34" charset="-122"/>
                <a:ea typeface="微软雅黑" panose="020B0503020204020204" pitchFamily="34" charset="-122"/>
              </a:rPr>
              <a:t>用户故事是分层分级的，在使用过程中逐步分解细化</a:t>
            </a:r>
            <a:r>
              <a:rPr lang="zh-CN" altLang="de-DE" sz="2400" dirty="0" smtClean="0">
                <a:solidFill>
                  <a:schemeClr val="tx1"/>
                </a:solidFill>
                <a:latin typeface="微软雅黑" panose="020B0503020204020204" pitchFamily="34" charset="-122"/>
                <a:ea typeface="微软雅黑" panose="020B0503020204020204" pitchFamily="34" charset="-122"/>
              </a:rPr>
              <a:t>；</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69640" name="DtsShapeName" descr="1B3D7G039E5752B0C2264CC3524C76@E085O:F8459LM57040@!!!!!BIHO@]m57040!!!!@5784901102E244CBG@韩汐迈架精叮笺防ⅸ瑟吓ⅷ1521^Cdbj/qqu!!!!!!!!!!!!!!!!!!!!!!!!!!!85O?Y85OCeF11031309!!!BIHO@]f11031309!@5785E81108304816GC1108304816GC!!!!!!!!!!!!!!!!!!!!!!!!!!!!!!!!!!!!!!!!!!!!!!!!!!!!85OCk85OE;M13746@!!!!!BIHO@]m11006265!@5784@71107DBB454GC1107DBB454GC!!!!!!!!!!!!!!!!!!!!!!!!!!!!!!!!!!!!!!!!!!!!!!!!!!!!!!!!!!!!!!!!!!!!!!!!!!!!!!!!!!!!!!!!!!!!!!!!!!!!!!!!!!!!!!!!!!!!!!!!!!!!!!!!!!!!!!!!!!!!!!!!!!!!!!!!!!!!!!!!!!!!!!!!!!!!!!!!!!!!!!!!!!!!!!!!!!!!!!!!!!!!!!!!!!!!!!!!!!!!!!!!!!!!!!!!!!!!!!!!!!!!!!!!!!!!!!!!!!!!!!!!!!!!!!!!!!!!!!!!!!!!!!!!!!!!!!!!!!!!!!!!!!!!!!!!!!!!!!!!!!!!!!!!!!!!!!!!!!!!!!!!!!!!!!!!!!!!!!!!!!!!!!!!!!!!!!!!!!!!!!!!!!!!!!!!!!!!!!!!!!!!!!!!!!!!!!!!!!!!!!!!!!!!!!!!!!!!!!!!!!!!!!!!!!!!!!!!!!!!!!!!!!!!!!!!!!!!!!!!!!!!!!!!!!!!!!!!!!!!!!!!!!!!!!!!!!!!!!!!!!!!!!!!!!!!!!!!!!!!!!!!!!!!!!!!!!!!!!!!!!!!!!!!!!!!!!!!!!!!!!!!!!!!!!!!!!!!!!!!!!!!!!!!!!!!!!!!!!!!!!!!!!!!!!!!!!!!!!!!!!!!!!!!!!!!!!!!!!!!!!!!!!!!!!!!!!!!!!!!!!!!!!!!!!!!!!!!!!!!!!!!!!!!!!!!!!!!!!!!!!!!!!!!!!!!!!!!!!!!!!!!!!!!!!!!!!!!!!!!!!!!!!!!!!!!!!!!!!!!!!!!!!!!!!!!!!!!!!!!!!!!!!!!!!!!!!!!!!!!!!!!!!!!!!!!!!!!!!!!!!!!!!!!!!!!!!!!!!!!!!!!!!!!!!!!!!!!!!!!!!!!!!!!!!!!!!!!!!!!!!!!!!!!!!!!!!!!!!!!!!!!!!!!!!!!!!!!!!!!!!!!!!!!!!!!!!!!!!!!!!!!!!!!!!!!!!!!!!!!!!!!!!!!!!!!!!!!!!!!!!!!!!!!!!!!!!!!!!!!!!!!!!!!!!!!!!!!!!!!!!!!!!!!!!!!!!!!!!!!!!!!!!!!!!!!!!!!!!!!!!!!!!!!!!!!!!!!!!!!!!!!!!!!!!!!!!!!!!!!!!!!!!!!!!!!!!!!!!!!!!!!!!!!!!!!!!!!!!!!!!!!!!!!!!!!!!!!!!!!!!!!!!!!!!!!!!!!!!!!!!!!!!!!!!!!!!!!!!!!!!!!!!!!!!!!!!!!!!!!!!!!!!!!!!!!!!!!!!!!!!!!!!!!!!!!!!!!!!!!!!!!!!!!!!!!!!!!!!!!!!!!!!!!!!!!!!!!!!!!!!!!!!!!!!!!!!!!!!!!!!!!!!!!!!!!!!!!!!!!!!!!!!!!!!!!!!!!!!!!!!!!!!!!!!!!!!!!!!!!!!!!!!!!!!!!!!!!!!!!!!!!!!!!!!!!!!!!!!!!!!!!!!!!!!!!!!!!!!!!!!!!!!!!!!!!!!!!!!!!!!!!!!!!!!!!!!!!!!!!!!!!!!!!!!!!!!!!!!!!!!!!!!!!!!!!!!!!!!!!!!!!!!!!!!!!!!!!!!!!!!!!!!!!!!!!!!!!!!!!!!!!!!!!!!!!!!!!!!!!!!!!!!!!!!!!!!!!!!!!!!!!!!!!!!!!!!!!!!!!!!!!!!!!!!!!!!!!!!!!!!!!!!!!!!!!!!!!!!!!!!!!!!!!!!!!!!!!!!!!!!!!!!!!!!!!!!!!!!!!!!!!!!!!!!!!!!!!!!!!!!!!!!!!!!!!!!!!!!!!!!!!!!!!!!!!!!!!!!!!!!!!!!!!!!!!!!!!!!!!!!!!!!!!!!!!!!!!!!!!!!!!!!!!!!!!!!!!!!!!!!!!!!!!!!!!!!!!!!!!!!!!!!!!!!!!!!!!!!!!!!!!!!!!!!!!!!!!!!!!!!!!!!!!!!!!!!!!!!!!!!!!!!!!!!!!!!!!!!!!!!!!!!!!!!!!!!!!!!!!!!!!!!!!!!!!!!!!!!!!!!!!!!!!!!!!!!!!!!!!!!!!!!!!!!!!!!!!!!!!!!!!!!!!!!!!!!!!!!!!!!!!!!!!!!!!!!!!!!!!!!!!!!!!!!!!!!!!!!!!!!!!!!!!!!!!!!!!!!!!!!!!!!!!!1!m" hidden="1"/>
          <p:cNvSpPr>
            <a:spLocks noChangeArrowheads="1"/>
          </p:cNvSpPr>
          <p:nvPr/>
        </p:nvSpPr>
        <p:spPr bwMode="auto">
          <a:xfrm>
            <a:off x="1524001" y="-346392"/>
            <a:ext cx="343735" cy="694373"/>
          </a:xfrm>
          <a:custGeom>
            <a:avLst/>
            <a:gdLst>
              <a:gd name="T0" fmla="*/ 59 w 21600"/>
              <a:gd name="T1" fmla="*/ 12 h 21600"/>
              <a:gd name="T2" fmla="*/ 16 w 21600"/>
              <a:gd name="T3" fmla="*/ 58 h 21600"/>
              <a:gd name="T4" fmla="*/ 59 w 21600"/>
              <a:gd name="T5" fmla="*/ 117 h 21600"/>
              <a:gd name="T6" fmla="*/ 101 w 21600"/>
              <a:gd name="T7" fmla="*/ 58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cxnSp>
        <p:nvCxnSpPr>
          <p:cNvPr id="10" name="直接连接符 9"/>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037357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idx="4294967295"/>
          </p:nvPr>
        </p:nvSpPr>
        <p:spPr>
          <a:xfrm>
            <a:off x="415131" y="472556"/>
            <a:ext cx="7545387"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p>
            <a:pPr defTabSz="801688">
              <a:lnSpc>
                <a:spcPct val="110000"/>
              </a:lnSpc>
            </a:pPr>
            <a:r>
              <a:rPr lang="zh-CN" altLang="en-US" sz="3200" dirty="0">
                <a:solidFill>
                  <a:srgbClr val="990000"/>
                </a:solidFill>
                <a:latin typeface="FrutigerNext LT Medium" pitchFamily="34" charset="0"/>
                <a:ea typeface="黑体" panose="02010609060101010101" pitchFamily="49" charset="-122"/>
                <a:cs typeface="+mn-cs"/>
              </a:rPr>
              <a:t>敏捷工程实践：用户故事（</a:t>
            </a:r>
            <a:r>
              <a:rPr lang="en-US" altLang="zh-CN" sz="3200" dirty="0">
                <a:solidFill>
                  <a:srgbClr val="990000"/>
                </a:solidFill>
                <a:latin typeface="FrutigerNext LT Medium" pitchFamily="34" charset="0"/>
                <a:ea typeface="黑体" panose="02010609060101010101" pitchFamily="49" charset="-122"/>
                <a:cs typeface="+mn-cs"/>
              </a:rPr>
              <a:t>user story</a:t>
            </a:r>
            <a:r>
              <a:rPr lang="zh-CN" altLang="en-US" sz="3200" dirty="0">
                <a:solidFill>
                  <a:srgbClr val="990000"/>
                </a:solidFill>
                <a:latin typeface="FrutigerNext LT Medium" pitchFamily="34" charset="0"/>
                <a:ea typeface="黑体" panose="02010609060101010101" pitchFamily="49" charset="-122"/>
                <a:cs typeface="+mn-cs"/>
              </a:rPr>
              <a:t>）</a:t>
            </a:r>
            <a:endParaRPr lang="en-US" altLang="zh-CN" sz="3200" dirty="0">
              <a:solidFill>
                <a:srgbClr val="990000"/>
              </a:solidFill>
              <a:latin typeface="FrutigerNext LT Medium" pitchFamily="34" charset="0"/>
              <a:ea typeface="黑体" panose="02010609060101010101" pitchFamily="49" charset="-122"/>
              <a:cs typeface="+mn-cs"/>
            </a:endParaRPr>
          </a:p>
        </p:txBody>
      </p:sp>
      <p:sp>
        <p:nvSpPr>
          <p:cNvPr id="69637" name="Rectangle 3"/>
          <p:cNvSpPr>
            <a:spLocks noChangeArrowheads="1"/>
          </p:cNvSpPr>
          <p:nvPr/>
        </p:nvSpPr>
        <p:spPr bwMode="auto">
          <a:xfrm>
            <a:off x="5839204" y="1467937"/>
            <a:ext cx="5793163" cy="352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spcAft>
                <a:spcPct val="30000"/>
              </a:spcAft>
              <a:buClr>
                <a:schemeClr val="bg2"/>
              </a:buClr>
              <a:buSzPct val="60000"/>
              <a:buFont typeface="Wingdings" panose="05000000000000000000" pitchFamily="2" charset="2"/>
              <a:buNone/>
            </a:pPr>
            <a:r>
              <a:rPr lang="zh-CN" altLang="en-US" sz="2400" b="1" dirty="0">
                <a:solidFill>
                  <a:schemeClr val="tx1"/>
                </a:solidFill>
                <a:latin typeface="微软雅黑" panose="020B0503020204020204" pitchFamily="34" charset="-122"/>
                <a:ea typeface="微软雅黑" panose="020B0503020204020204" pitchFamily="34" charset="-122"/>
              </a:rPr>
              <a:t>用户故事的好处</a:t>
            </a:r>
          </a:p>
          <a:p>
            <a:pPr algn="l">
              <a:lnSpc>
                <a:spcPct val="120000"/>
              </a:lnSpc>
              <a:buClr>
                <a:schemeClr val="accent1">
                  <a:lumMod val="50000"/>
                </a:schemeClr>
              </a:buClr>
              <a:buSzPct val="60000"/>
              <a:buFont typeface="Wingdings" panose="05000000000000000000" pitchFamily="2" charset="2"/>
              <a:buChar char="l"/>
            </a:pPr>
            <a:r>
              <a:rPr lang="zh-CN" altLang="en-US" sz="2200" dirty="0" smtClean="0">
                <a:solidFill>
                  <a:schemeClr val="tx1"/>
                </a:solidFill>
                <a:latin typeface="微软雅黑" panose="020B0503020204020204" pitchFamily="34" charset="-122"/>
                <a:ea typeface="微软雅黑" panose="020B0503020204020204" pitchFamily="34" charset="-122"/>
              </a:rPr>
              <a:t>站</a:t>
            </a:r>
            <a:r>
              <a:rPr lang="zh-CN" altLang="en-US" sz="2200" dirty="0">
                <a:solidFill>
                  <a:schemeClr val="tx1"/>
                </a:solidFill>
                <a:latin typeface="微软雅黑" panose="020B0503020204020204" pitchFamily="34" charset="-122"/>
                <a:ea typeface="微软雅黑" panose="020B0503020204020204" pitchFamily="34" charset="-122"/>
              </a:rPr>
              <a:t>在用户视角便于和客户交流，准确描述客户需求；</a:t>
            </a:r>
          </a:p>
          <a:p>
            <a:pPr algn="l">
              <a:lnSpc>
                <a:spcPct val="120000"/>
              </a:lnSpc>
              <a:buClr>
                <a:schemeClr val="accent1">
                  <a:lumMod val="50000"/>
                </a:schemeClr>
              </a:buClr>
              <a:buSzPct val="60000"/>
              <a:buFont typeface="Wingdings" panose="05000000000000000000" pitchFamily="2" charset="2"/>
              <a:buChar char="l"/>
            </a:pPr>
            <a:r>
              <a:rPr lang="zh-CN" altLang="en-US" sz="2200" dirty="0">
                <a:solidFill>
                  <a:schemeClr val="tx1"/>
                </a:solidFill>
                <a:latin typeface="微软雅黑" panose="020B0503020204020204" pitchFamily="34" charset="-122"/>
                <a:ea typeface="微软雅黑" panose="020B0503020204020204" pitchFamily="34" charset="-122"/>
              </a:rPr>
              <a:t>用户故事可独立交付单元、规模小，适于迭代开发，以获得用户快速反馈；</a:t>
            </a:r>
          </a:p>
          <a:p>
            <a:pPr algn="l">
              <a:lnSpc>
                <a:spcPct val="120000"/>
              </a:lnSpc>
              <a:buClr>
                <a:schemeClr val="accent1">
                  <a:lumMod val="50000"/>
                </a:schemeClr>
              </a:buClr>
              <a:buSzPct val="60000"/>
              <a:buFont typeface="Wingdings" panose="05000000000000000000" pitchFamily="2" charset="2"/>
              <a:buChar char="l"/>
            </a:pPr>
            <a:r>
              <a:rPr lang="zh-CN" altLang="en-US" sz="2200" dirty="0">
                <a:solidFill>
                  <a:schemeClr val="tx1"/>
                </a:solidFill>
                <a:latin typeface="微软雅黑" panose="020B0503020204020204" pitchFamily="34" charset="-122"/>
                <a:ea typeface="微软雅黑" panose="020B0503020204020204" pitchFamily="34" charset="-122"/>
              </a:rPr>
              <a:t>用户故事强调编写验收测试用例作为验收标准，能促使需求分析人员准确把握需求，牵引开发人员避免过度设计。</a:t>
            </a:r>
          </a:p>
        </p:txBody>
      </p:sp>
      <p:sp>
        <p:nvSpPr>
          <p:cNvPr id="69638" name="Rectangle 3"/>
          <p:cNvSpPr>
            <a:spLocks noChangeArrowheads="1"/>
          </p:cNvSpPr>
          <p:nvPr/>
        </p:nvSpPr>
        <p:spPr bwMode="auto">
          <a:xfrm>
            <a:off x="483336" y="1467937"/>
            <a:ext cx="5190975" cy="3988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defTabSz="800100" eaLnBrk="0" hangingPunct="0">
              <a:defRPr sz="3200">
                <a:solidFill>
                  <a:srgbClr val="990000"/>
                </a:solidFill>
                <a:latin typeface="FrutigerNext LT Medium" pitchFamily="34" charset="0"/>
                <a:ea typeface="黑体" panose="02010609060101010101" pitchFamily="49" charset="-122"/>
              </a:defRPr>
            </a:lvl1pPr>
            <a:lvl2pPr marL="274638" indent="-952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spcAft>
                <a:spcPct val="30000"/>
              </a:spcAft>
              <a:buClr>
                <a:schemeClr val="bg2"/>
              </a:buClr>
              <a:buSzPct val="60000"/>
              <a:buFont typeface="Wingdings" panose="05000000000000000000" pitchFamily="2" charset="2"/>
              <a:buNone/>
            </a:pPr>
            <a:r>
              <a:rPr lang="zh-CN" altLang="en-US" sz="2400" b="1" dirty="0">
                <a:solidFill>
                  <a:schemeClr val="tx1"/>
                </a:solidFill>
                <a:latin typeface="微软雅黑" panose="020B0503020204020204" pitchFamily="34" charset="-122"/>
                <a:ea typeface="微软雅黑" panose="020B0503020204020204" pitchFamily="34" charset="-122"/>
              </a:rPr>
              <a:t>用户故事的关键要点</a:t>
            </a:r>
          </a:p>
          <a:p>
            <a:pPr lvl="1" algn="l">
              <a:lnSpc>
                <a:spcPct val="120000"/>
              </a:lnSpc>
              <a:buClr>
                <a:schemeClr val="bg2"/>
              </a:buClr>
              <a:buSzPct val="60000"/>
              <a:buFont typeface="Wingdings" panose="05000000000000000000" pitchFamily="2" charset="2"/>
              <a:buChar char="l"/>
            </a:pPr>
            <a:r>
              <a:rPr lang="en-US" altLang="zh-CN" sz="2200" dirty="0">
                <a:solidFill>
                  <a:schemeClr val="tx1"/>
                </a:solidFill>
                <a:latin typeface="微软雅黑" panose="020B0503020204020204" pitchFamily="34" charset="-122"/>
                <a:ea typeface="微软雅黑" panose="020B0503020204020204" pitchFamily="34" charset="-122"/>
              </a:rPr>
              <a:t>I – Independent</a:t>
            </a:r>
            <a:r>
              <a:rPr lang="zh-CN" altLang="en-US" sz="2200" dirty="0">
                <a:solidFill>
                  <a:schemeClr val="tx1"/>
                </a:solidFill>
                <a:latin typeface="微软雅黑" panose="020B0503020204020204" pitchFamily="34" charset="-122"/>
                <a:ea typeface="微软雅黑" panose="020B0503020204020204" pitchFamily="34" charset="-122"/>
              </a:rPr>
              <a:t>，可独立交付给客户</a:t>
            </a:r>
          </a:p>
          <a:p>
            <a:pPr lvl="1" algn="l">
              <a:lnSpc>
                <a:spcPct val="120000"/>
              </a:lnSpc>
              <a:buClr>
                <a:schemeClr val="bg2"/>
              </a:buClr>
              <a:buSzPct val="60000"/>
              <a:buFont typeface="Wingdings" panose="05000000000000000000" pitchFamily="2" charset="2"/>
              <a:buChar char="l"/>
            </a:pPr>
            <a:r>
              <a:rPr lang="en-US" altLang="zh-CN" sz="2200" dirty="0">
                <a:solidFill>
                  <a:schemeClr val="tx1"/>
                </a:solidFill>
                <a:latin typeface="微软雅黑" panose="020B0503020204020204" pitchFamily="34" charset="-122"/>
                <a:ea typeface="微软雅黑" panose="020B0503020204020204" pitchFamily="34" charset="-122"/>
              </a:rPr>
              <a:t>N – Negotiable</a:t>
            </a:r>
            <a:r>
              <a:rPr lang="zh-CN" altLang="en-US" sz="2200" dirty="0">
                <a:solidFill>
                  <a:schemeClr val="tx1"/>
                </a:solidFill>
                <a:latin typeface="微软雅黑" panose="020B0503020204020204" pitchFamily="34" charset="-122"/>
                <a:ea typeface="微软雅黑" panose="020B0503020204020204" pitchFamily="34" charset="-122"/>
              </a:rPr>
              <a:t>，便于与客户交流</a:t>
            </a:r>
          </a:p>
          <a:p>
            <a:pPr lvl="1" algn="l">
              <a:lnSpc>
                <a:spcPct val="120000"/>
              </a:lnSpc>
              <a:buClr>
                <a:schemeClr val="bg2"/>
              </a:buClr>
              <a:buSzPct val="60000"/>
              <a:buFont typeface="Wingdings" panose="05000000000000000000" pitchFamily="2" charset="2"/>
              <a:buChar char="l"/>
            </a:pPr>
            <a:r>
              <a:rPr lang="en-US" altLang="zh-CN" sz="2200" dirty="0">
                <a:solidFill>
                  <a:schemeClr val="tx1"/>
                </a:solidFill>
                <a:latin typeface="微软雅黑" panose="020B0503020204020204" pitchFamily="34" charset="-122"/>
                <a:ea typeface="微软雅黑" panose="020B0503020204020204" pitchFamily="34" charset="-122"/>
              </a:rPr>
              <a:t>V - Valuable </a:t>
            </a:r>
            <a:r>
              <a:rPr lang="zh-CN" altLang="en-US" sz="2200" dirty="0">
                <a:solidFill>
                  <a:schemeClr val="tx1"/>
                </a:solidFill>
                <a:latin typeface="微软雅黑" panose="020B0503020204020204" pitchFamily="34" charset="-122"/>
                <a:ea typeface="微软雅黑" panose="020B0503020204020204" pitchFamily="34" charset="-122"/>
              </a:rPr>
              <a:t>，对客户有价值</a:t>
            </a:r>
          </a:p>
          <a:p>
            <a:pPr lvl="1" algn="l">
              <a:lnSpc>
                <a:spcPct val="120000"/>
              </a:lnSpc>
              <a:buClr>
                <a:schemeClr val="bg2"/>
              </a:buClr>
              <a:buSzPct val="60000"/>
              <a:buFont typeface="Wingdings" panose="05000000000000000000" pitchFamily="2" charset="2"/>
              <a:buChar char="l"/>
            </a:pPr>
            <a:r>
              <a:rPr lang="en-US" altLang="zh-CN" sz="2200" dirty="0">
                <a:solidFill>
                  <a:schemeClr val="tx1"/>
                </a:solidFill>
                <a:latin typeface="微软雅黑" panose="020B0503020204020204" pitchFamily="34" charset="-122"/>
                <a:ea typeface="微软雅黑" panose="020B0503020204020204" pitchFamily="34" charset="-122"/>
              </a:rPr>
              <a:t>E - Estimable </a:t>
            </a:r>
            <a:r>
              <a:rPr lang="zh-CN" altLang="en-US" sz="2200" dirty="0">
                <a:solidFill>
                  <a:schemeClr val="tx1"/>
                </a:solidFill>
                <a:latin typeface="微软雅黑" panose="020B0503020204020204" pitchFamily="34" charset="-122"/>
                <a:ea typeface="微软雅黑" panose="020B0503020204020204" pitchFamily="34" charset="-122"/>
              </a:rPr>
              <a:t>，能估计出工作量</a:t>
            </a:r>
          </a:p>
          <a:p>
            <a:pPr lvl="1" algn="l">
              <a:lnSpc>
                <a:spcPct val="120000"/>
              </a:lnSpc>
              <a:buClr>
                <a:schemeClr val="bg2"/>
              </a:buClr>
              <a:buSzPct val="60000"/>
              <a:buFont typeface="Wingdings" panose="05000000000000000000" pitchFamily="2" charset="2"/>
              <a:buChar char="l"/>
            </a:pPr>
            <a:r>
              <a:rPr lang="en-US" altLang="zh-CN" sz="2200" dirty="0">
                <a:solidFill>
                  <a:schemeClr val="tx1"/>
                </a:solidFill>
                <a:latin typeface="微软雅黑" panose="020B0503020204020204" pitchFamily="34" charset="-122"/>
                <a:ea typeface="微软雅黑" panose="020B0503020204020204" pitchFamily="34" charset="-122"/>
              </a:rPr>
              <a:t>S - Small </a:t>
            </a:r>
            <a:r>
              <a:rPr lang="zh-CN" altLang="en-US" sz="2200" dirty="0">
                <a:solidFill>
                  <a:schemeClr val="tx1"/>
                </a:solidFill>
                <a:latin typeface="微软雅黑" panose="020B0503020204020204" pitchFamily="34" charset="-122"/>
                <a:ea typeface="微软雅黑" panose="020B0503020204020204" pitchFamily="34" charset="-122"/>
              </a:rPr>
              <a:t>，分解到最底层的用户故事粒度尽量小，至少在一个迭代中能完成</a:t>
            </a:r>
          </a:p>
          <a:p>
            <a:pPr lvl="1" algn="l">
              <a:lnSpc>
                <a:spcPct val="120000"/>
              </a:lnSpc>
              <a:buClr>
                <a:schemeClr val="bg2"/>
              </a:buClr>
              <a:buSzPct val="60000"/>
              <a:buFont typeface="Wingdings" panose="05000000000000000000" pitchFamily="2" charset="2"/>
              <a:buChar char="l"/>
            </a:pPr>
            <a:r>
              <a:rPr lang="en-US" altLang="zh-CN" sz="2200" dirty="0">
                <a:solidFill>
                  <a:schemeClr val="tx1"/>
                </a:solidFill>
                <a:latin typeface="微软雅黑" panose="020B0503020204020204" pitchFamily="34" charset="-122"/>
                <a:ea typeface="微软雅黑" panose="020B0503020204020204" pitchFamily="34" charset="-122"/>
              </a:rPr>
              <a:t>T - Testable</a:t>
            </a:r>
            <a:r>
              <a:rPr lang="zh-CN" altLang="en-US" sz="2200" dirty="0">
                <a:solidFill>
                  <a:schemeClr val="tx1"/>
                </a:solidFill>
                <a:latin typeface="微软雅黑" panose="020B0503020204020204" pitchFamily="34" charset="-122"/>
                <a:ea typeface="微软雅黑" panose="020B0503020204020204" pitchFamily="34" charset="-122"/>
              </a:rPr>
              <a:t>，可测试 </a:t>
            </a:r>
          </a:p>
        </p:txBody>
      </p:sp>
      <p:sp>
        <p:nvSpPr>
          <p:cNvPr id="69640" name="DtsShapeName" descr="1B3D7G039E5752B0C2264CC3524C76@E085O:F8459LM57040@!!!!!BIHO@]m57040!!!!@5784901102E244CBG@韩汐迈架精叮笺防ⅸ瑟吓ⅷ1521^Cdbj/qqu!!!!!!!!!!!!!!!!!!!!!!!!!!!85O?Y85OCeF11031309!!!BIHO@]f11031309!@5785E81108304816GC1108304816GC!!!!!!!!!!!!!!!!!!!!!!!!!!!!!!!!!!!!!!!!!!!!!!!!!!!!85OCk85OE;M13746@!!!!!BIHO@]m11006265!@5784@71107DBB454GC1107DBB454GC!!!!!!!!!!!!!!!!!!!!!!!!!!!!!!!!!!!!!!!!!!!!!!!!!!!!!!!!!!!!!!!!!!!!!!!!!!!!!!!!!!!!!!!!!!!!!!!!!!!!!!!!!!!!!!!!!!!!!!!!!!!!!!!!!!!!!!!!!!!!!!!!!!!!!!!!!!!!!!!!!!!!!!!!!!!!!!!!!!!!!!!!!!!!!!!!!!!!!!!!!!!!!!!!!!!!!!!!!!!!!!!!!!!!!!!!!!!!!!!!!!!!!!!!!!!!!!!!!!!!!!!!!!!!!!!!!!!!!!!!!!!!!!!!!!!!!!!!!!!!!!!!!!!!!!!!!!!!!!!!!!!!!!!!!!!!!!!!!!!!!!!!!!!!!!!!!!!!!!!!!!!!!!!!!!!!!!!!!!!!!!!!!!!!!!!!!!!!!!!!!!!!!!!!!!!!!!!!!!!!!!!!!!!!!!!!!!!!!!!!!!!!!!!!!!!!!!!!!!!!!!!!!!!!!!!!!!!!!!!!!!!!!!!!!!!!!!!!!!!!!!!!!!!!!!!!!!!!!!!!!!!!!!!!!!!!!!!!!!!!!!!!!!!!!!!!!!!!!!!!!!!!!!!!!!!!!!!!!!!!!!!!!!!!!!!!!!!!!!!!!!!!!!!!!!!!!!!!!!!!!!!!!!!!!!!!!!!!!!!!!!!!!!!!!!!!!!!!!!!!!!!!!!!!!!!!!!!!!!!!!!!!!!!!!!!!!!!!!!!!!!!!!!!!!!!!!!!!!!!!!!!!!!!!!!!!!!!!!!!!!!!!!!!!!!!!!!!!!!!!!!!!!!!!!!!!!!!!!!!!!!!!!!!!!!!!!!!!!!!!!!!!!!!!!!!!!!!!!!!!!!!!!!!!!!!!!!!!!!!!!!!!!!!!!!!!!!!!!!!!!!!!!!!!!!!!!!!!!!!!!!!!!!!!!!!!!!!!!!!!!!!!!!!!!!!!!!!!!!!!!!!!!!!!!!!!!!!!!!!!!!!!!!!!!!!!!!!!!!!!!!!!!!!!!!!!!!!!!!!!!!!!!!!!!!!!!!!!!!!!!!!!!!!!!!!!!!!!!!!!!!!!!!!!!!!!!!!!!!!!!!!!!!!!!!!!!!!!!!!!!!!!!!!!!!!!!!!!!!!!!!!!!!!!!!!!!!!!!!!!!!!!!!!!!!!!!!!!!!!!!!!!!!!!!!!!!!!!!!!!!!!!!!!!!!!!!!!!!!!!!!!!!!!!!!!!!!!!!!!!!!!!!!!!!!!!!!!!!!!!!!!!!!!!!!!!!!!!!!!!!!!!!!!!!!!!!!!!!!!!!!!!!!!!!!!!!!!!!!!!!!!!!!!!!!!!!!!!!!!!!!!!!!!!!!!!!!!!!!!!!!!!!!!!!!!!!!!!!!!!!!!!!!!!!!!!!!!!!!!!!!!!!!!!!!!!!!!!!!!!!!!!!!!!!!!!!!!!!!!!!!!!!!!!!!!!!!!!!!!!!!!!!!!!!!!!!!!!!!!!!!!!!!!!!!!!!!!!!!!!!!!!!!!!!!!!!!!!!!!!!!!!!!!!!!!!!!!!!!!!!!!!!!!!!!!!!!!!!!!!!!!!!!!!!!!!!!!!!!!!!!!!!!!!!!!!!!!!!!!!!!!!!!!!!!!!!!!!!!!!!!!!!!!!!!!!!!!!!!!!!!!!!!!!!!!!!!!!!!!!!!!!!!!!!!!!!!!!!!!!!!!!!!!!!!!!!!!!!!!!!!!!!!!!!!!!!!!!!!!!!!!!!!!!!!!!!!!!!!!!!!!!!!!!!!!!!!!!!!!!!!!!!!!!!!!!!!!!!!!!!!!!!!!!!!!!!!!!!!!!!!!!!!!!!!!!!!!!!!!!!!!!!!!!!!!!!!!!!!!!!!!!!!!!!!!!!!!!!!!!!!!!!!!!!!!!!!!!!!!!!!!!!!!!!!!!!!!!!!!!!!!!!!!!!!!!!!!!!!!!!!!!!!!!!!!!!!!!!!!!!!!!!!!!!!!!!!!!!!!!!!!!!!!!!!!!!!!!!!!!!!!!!!!!!!!!!!!!!!!!!!!!!!!!!!!!!!!!!!!!!!!!!!!!!!!!!!!!!!!!!!!!!!!!!!!!!!!!!!!!!!!!!!!!!!!!!!!!!!!!!!!!!!!!!!!!!!!!!!!!!!!!!!!!!!!!!!!!!!!!!!!!!!!!!!!!!!!!!!!!!!!!!!!!!!!!!!!!!!!!!!!!!!!!!1!m" hidden="1"/>
          <p:cNvSpPr>
            <a:spLocks noChangeArrowheads="1"/>
          </p:cNvSpPr>
          <p:nvPr/>
        </p:nvSpPr>
        <p:spPr bwMode="auto">
          <a:xfrm>
            <a:off x="1524001" y="-346392"/>
            <a:ext cx="343735" cy="694373"/>
          </a:xfrm>
          <a:custGeom>
            <a:avLst/>
            <a:gdLst>
              <a:gd name="T0" fmla="*/ 59 w 21600"/>
              <a:gd name="T1" fmla="*/ 12 h 21600"/>
              <a:gd name="T2" fmla="*/ 16 w 21600"/>
              <a:gd name="T3" fmla="*/ 58 h 21600"/>
              <a:gd name="T4" fmla="*/ 59 w 21600"/>
              <a:gd name="T5" fmla="*/ 117 h 21600"/>
              <a:gd name="T6" fmla="*/ 101 w 21600"/>
              <a:gd name="T7" fmla="*/ 58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sp>
        <p:nvSpPr>
          <p:cNvPr id="69642" name="Rectangle 8"/>
          <p:cNvSpPr>
            <a:spLocks noChangeArrowheads="1"/>
          </p:cNvSpPr>
          <p:nvPr/>
        </p:nvSpPr>
        <p:spPr bwMode="auto">
          <a:xfrm>
            <a:off x="483336" y="5440536"/>
            <a:ext cx="8550056" cy="448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0107" tIns="40053" rIns="80107" bIns="40053"/>
          <a:lstStyle>
            <a:lvl1pPr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lnSpc>
                <a:spcPct val="130000"/>
              </a:lnSpc>
              <a:buClr>
                <a:schemeClr val="bg2"/>
              </a:buClr>
              <a:buFont typeface="Wingdings" panose="05000000000000000000" pitchFamily="2" charset="2"/>
              <a:buNone/>
            </a:pPr>
            <a:r>
              <a:rPr lang="zh-CN" altLang="en-US" sz="2400" b="1" dirty="0">
                <a:solidFill>
                  <a:schemeClr val="tx2"/>
                </a:solidFill>
                <a:latin typeface="微软雅黑" panose="020B0503020204020204" pitchFamily="34" charset="-122"/>
                <a:ea typeface="微软雅黑" panose="020B0503020204020204" pitchFamily="34" charset="-122"/>
              </a:rPr>
              <a:t>用户故事便于团队站在用户角度分解细化需求并制定验收标准</a:t>
            </a:r>
          </a:p>
        </p:txBody>
      </p:sp>
      <p:cxnSp>
        <p:nvCxnSpPr>
          <p:cNvPr id="10" name="直接连接符 9"/>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3543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8"/>
                                        </p:tgtEl>
                                        <p:attrNameLst>
                                          <p:attrName>style.visibility</p:attrName>
                                        </p:attrNameLst>
                                      </p:cBhvr>
                                      <p:to>
                                        <p:strVal val="visible"/>
                                      </p:to>
                                    </p:set>
                                    <p:animEffect transition="in" filter="fade">
                                      <p:cBhvr>
                                        <p:cTn id="7" dur="500"/>
                                        <p:tgtEl>
                                          <p:spTgt spid="696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9637"/>
                                        </p:tgtEl>
                                        <p:attrNameLst>
                                          <p:attrName>style.visibility</p:attrName>
                                        </p:attrNameLst>
                                      </p:cBhvr>
                                      <p:to>
                                        <p:strVal val="visible"/>
                                      </p:to>
                                    </p:set>
                                    <p:animEffect transition="in" filter="fade">
                                      <p:cBhvr>
                                        <p:cTn id="12" dur="500"/>
                                        <p:tgtEl>
                                          <p:spTgt spid="69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7" grpId="0"/>
      <p:bldP spid="6963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idx="4294967295"/>
          </p:nvPr>
        </p:nvSpPr>
        <p:spPr>
          <a:xfrm>
            <a:off x="415131" y="472556"/>
            <a:ext cx="7545387"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p>
            <a:pPr defTabSz="801688">
              <a:lnSpc>
                <a:spcPct val="110000"/>
              </a:lnSpc>
            </a:pPr>
            <a:r>
              <a:rPr lang="zh-CN" altLang="en-US" sz="3200" dirty="0">
                <a:solidFill>
                  <a:srgbClr val="990000"/>
                </a:solidFill>
                <a:latin typeface="FrutigerNext LT Medium" pitchFamily="34" charset="0"/>
                <a:ea typeface="黑体" panose="02010609060101010101" pitchFamily="49" charset="-122"/>
                <a:cs typeface="+mn-cs"/>
              </a:rPr>
              <a:t>用</a:t>
            </a:r>
            <a:r>
              <a:rPr lang="zh-CN" altLang="en-US" sz="3200" dirty="0" smtClean="0">
                <a:solidFill>
                  <a:srgbClr val="990000"/>
                </a:solidFill>
                <a:latin typeface="FrutigerNext LT Medium" pitchFamily="34" charset="0"/>
                <a:ea typeface="黑体" panose="02010609060101010101" pitchFamily="49" charset="-122"/>
                <a:cs typeface="+mn-cs"/>
              </a:rPr>
              <a:t>户</a:t>
            </a:r>
            <a:r>
              <a:rPr lang="zh-CN" altLang="en-US" sz="3200" dirty="0">
                <a:solidFill>
                  <a:srgbClr val="990000"/>
                </a:solidFill>
                <a:latin typeface="FrutigerNext LT Medium" pitchFamily="34" charset="0"/>
                <a:ea typeface="黑体" panose="02010609060101010101" pitchFamily="49" charset="-122"/>
                <a:cs typeface="+mn-cs"/>
              </a:rPr>
              <a:t>故事（</a:t>
            </a:r>
            <a:r>
              <a:rPr lang="en-US" altLang="zh-CN" sz="3200" dirty="0">
                <a:solidFill>
                  <a:srgbClr val="990000"/>
                </a:solidFill>
                <a:latin typeface="FrutigerNext LT Medium" pitchFamily="34" charset="0"/>
                <a:ea typeface="黑体" panose="02010609060101010101" pitchFamily="49" charset="-122"/>
                <a:cs typeface="+mn-cs"/>
              </a:rPr>
              <a:t>user story</a:t>
            </a:r>
            <a:r>
              <a:rPr lang="zh-CN" altLang="en-US" sz="3200" dirty="0">
                <a:solidFill>
                  <a:srgbClr val="990000"/>
                </a:solidFill>
                <a:latin typeface="FrutigerNext LT Medium" pitchFamily="34" charset="0"/>
                <a:ea typeface="黑体" panose="02010609060101010101" pitchFamily="49" charset="-122"/>
                <a:cs typeface="+mn-cs"/>
              </a:rPr>
              <a:t>）</a:t>
            </a:r>
            <a:endParaRPr lang="en-US" altLang="zh-CN" sz="3200" dirty="0">
              <a:solidFill>
                <a:srgbClr val="990000"/>
              </a:solidFill>
              <a:latin typeface="FrutigerNext LT Medium" pitchFamily="34" charset="0"/>
              <a:ea typeface="黑体" panose="02010609060101010101" pitchFamily="49" charset="-122"/>
              <a:cs typeface="+mn-cs"/>
            </a:endParaRPr>
          </a:p>
        </p:txBody>
      </p:sp>
      <p:sp>
        <p:nvSpPr>
          <p:cNvPr id="69639" name="Text Box 6"/>
          <p:cNvSpPr txBox="1">
            <a:spLocks noChangeArrowheads="1"/>
          </p:cNvSpPr>
          <p:nvPr/>
        </p:nvSpPr>
        <p:spPr bwMode="auto">
          <a:xfrm>
            <a:off x="907106" y="1949075"/>
            <a:ext cx="10377787" cy="3754874"/>
          </a:xfrm>
          <a:prstGeom prst="rect">
            <a:avLst/>
          </a:prstGeom>
          <a:solidFill>
            <a:srgbClr val="F5F5F5"/>
          </a:solidFill>
          <a:ln w="9525" algn="ctr">
            <a:solidFill>
              <a:schemeClr val="bg2"/>
            </a:solidFill>
            <a:miter lim="800000"/>
            <a:headEnd/>
            <a:tailEnd/>
          </a:ln>
        </p:spPr>
        <p:txBody>
          <a:bodyPr wrap="square">
            <a:spAutoFit/>
          </a:bodyPr>
          <a:lstStyle>
            <a:lvl1pPr marL="627063" indent="-627063"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gn="l" eaLnBrk="1" hangingPunct="1">
              <a:lnSpc>
                <a:spcPct val="130000"/>
              </a:lnSpc>
              <a:spcBef>
                <a:spcPts val="600"/>
              </a:spcBef>
              <a:buClr>
                <a:schemeClr val="bg2"/>
              </a:buClr>
              <a:buSzPct val="60000"/>
              <a:buFont typeface="Wingdings" panose="05000000000000000000" pitchFamily="2" charset="2"/>
              <a:buNone/>
            </a:pPr>
            <a:r>
              <a:rPr lang="zh-CN" altLang="en-US" sz="2000" b="1"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初始需求：</a:t>
            </a:r>
            <a:r>
              <a:rPr lang="en-US" altLang="zh-CN" sz="2000" b="1"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作为</a:t>
            </a:r>
            <a:r>
              <a:rPr lang="zh-CN" altLang="en-US" sz="2000" b="1"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网络规划人员，</a:t>
            </a:r>
            <a:r>
              <a:rPr lang="zh-CN" altLang="en-US" sz="2000"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我想要</a:t>
            </a:r>
            <a:r>
              <a:rPr lang="zh-CN" altLang="en-US" sz="2000" b="1"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配置一个媒体网关，</a:t>
            </a:r>
            <a:r>
              <a:rPr lang="zh-CN" altLang="en-US" sz="2000"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因为</a:t>
            </a:r>
            <a:r>
              <a:rPr lang="zh-CN" altLang="en-US" sz="2000" b="1"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想要增加网络容量和服务</a:t>
            </a:r>
          </a:p>
          <a:p>
            <a:pPr algn="l" eaLnBrk="1" hangingPunct="1">
              <a:lnSpc>
                <a:spcPct val="130000"/>
              </a:lnSpc>
              <a:spcBef>
                <a:spcPts val="600"/>
              </a:spcBef>
              <a:buClr>
                <a:schemeClr val="bg2"/>
              </a:buClr>
              <a:buSzPct val="60000"/>
              <a:buFont typeface="Wingdings" panose="05000000000000000000" pitchFamily="2" charset="2"/>
              <a:buNone/>
            </a:pPr>
            <a:r>
              <a:rPr lang="zh-CN" altLang="en-US" sz="2000" b="1"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初次分解：</a:t>
            </a:r>
            <a:r>
              <a:rPr lang="en-US" altLang="zh-CN" sz="2000"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1.1</a:t>
            </a:r>
            <a:r>
              <a:rPr lang="zh-CN" altLang="en-US" sz="2000"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作为网络规划人员，我想把媒体网关参数上传到管理系统</a:t>
            </a:r>
          </a:p>
          <a:p>
            <a:pPr algn="l" eaLnBrk="1" hangingPunct="1">
              <a:lnSpc>
                <a:spcPct val="130000"/>
              </a:lnSpc>
              <a:spcBef>
                <a:spcPts val="600"/>
              </a:spcBef>
              <a:buClr>
                <a:schemeClr val="bg2"/>
              </a:buClr>
              <a:buSzPct val="60000"/>
              <a:buFont typeface="Wingdings" panose="05000000000000000000" pitchFamily="2" charset="2"/>
              <a:buNone/>
            </a:pPr>
            <a:r>
              <a:rPr lang="zh-CN" altLang="en-US" sz="2000"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smtClean="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1.2</a:t>
            </a:r>
            <a:r>
              <a:rPr lang="zh-CN" altLang="en-US" sz="2000"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作为网络规划人员，我想从管理系统下载媒体网关参数</a:t>
            </a:r>
          </a:p>
          <a:p>
            <a:pPr algn="l" eaLnBrk="1" hangingPunct="1">
              <a:lnSpc>
                <a:spcPct val="130000"/>
              </a:lnSpc>
              <a:spcBef>
                <a:spcPts val="600"/>
              </a:spcBef>
              <a:buClr>
                <a:schemeClr val="bg2"/>
              </a:buClr>
              <a:buSzPct val="60000"/>
              <a:buFont typeface="Wingdings" panose="05000000000000000000" pitchFamily="2" charset="2"/>
              <a:buNone/>
            </a:pPr>
            <a:r>
              <a:rPr lang="zh-CN" altLang="en-US" sz="2000" b="1"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再次分解：</a:t>
            </a:r>
            <a:r>
              <a:rPr lang="en-US" altLang="zh-CN" sz="2000"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1.2.1</a:t>
            </a:r>
            <a:r>
              <a:rPr lang="zh-CN" altLang="en-US" sz="2000"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作为网络规划人员，我想用文件方式从管理系统下载媒体网关参数</a:t>
            </a:r>
          </a:p>
          <a:p>
            <a:pPr marL="1296000" algn="l" eaLnBrk="1" hangingPunct="1">
              <a:lnSpc>
                <a:spcPct val="130000"/>
              </a:lnSpc>
              <a:spcBef>
                <a:spcPts val="600"/>
              </a:spcBef>
              <a:buClr>
                <a:schemeClr val="bg2"/>
              </a:buClr>
              <a:buSzPct val="60000"/>
              <a:buFont typeface="Wingdings" panose="05000000000000000000" pitchFamily="2" charset="2"/>
              <a:buNone/>
            </a:pPr>
            <a:r>
              <a:rPr lang="zh-CN" altLang="en-US" sz="2000"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smtClean="0">
                <a:solidFill>
                  <a:srgbClr val="343434"/>
                </a:solidFill>
                <a:latin typeface="微软雅黑" panose="020B0503020204020204" pitchFamily="34" charset="-122"/>
                <a:ea typeface="微软雅黑" panose="020B0503020204020204" pitchFamily="34" charset="-122"/>
                <a:cs typeface="Times New Roman" panose="02020603050405020304" pitchFamily="18" charset="0"/>
              </a:rPr>
              <a:t>用例</a:t>
            </a:r>
            <a:r>
              <a:rPr lang="zh-CN" altLang="en-US" sz="2000" dirty="0">
                <a:solidFill>
                  <a:srgbClr val="343434"/>
                </a:solidFill>
                <a:latin typeface="微软雅黑" panose="020B0503020204020204" pitchFamily="34" charset="-122"/>
                <a:ea typeface="微软雅黑" panose="020B0503020204020204" pitchFamily="34" charset="-122"/>
                <a:cs typeface="Times New Roman" panose="02020603050405020304" pitchFamily="18" charset="0"/>
              </a:rPr>
              <a:t>：用户在管理系统上选择以文件方式下载媒体网关参数，执行成功后，</a:t>
            </a:r>
            <a:r>
              <a:rPr lang="zh-CN" altLang="en-US" sz="2000" dirty="0" smtClean="0">
                <a:solidFill>
                  <a:srgbClr val="343434"/>
                </a:solidFill>
                <a:latin typeface="微软雅黑" panose="020B0503020204020204" pitchFamily="34" charset="-122"/>
                <a:ea typeface="微软雅黑" panose="020B0503020204020204" pitchFamily="34" charset="-122"/>
                <a:cs typeface="Times New Roman" panose="02020603050405020304" pitchFamily="18" charset="0"/>
              </a:rPr>
              <a:t>检查 文件</a:t>
            </a:r>
            <a:r>
              <a:rPr lang="zh-CN" altLang="en-US" sz="2000" dirty="0">
                <a:solidFill>
                  <a:srgbClr val="343434"/>
                </a:solidFill>
                <a:latin typeface="微软雅黑" panose="020B0503020204020204" pitchFamily="34" charset="-122"/>
                <a:ea typeface="微软雅黑" panose="020B0503020204020204" pitchFamily="34" charset="-122"/>
                <a:cs typeface="Times New Roman" panose="02020603050405020304" pitchFamily="18" charset="0"/>
              </a:rPr>
              <a:t>是否正确下载到本地且内容正确</a:t>
            </a:r>
          </a:p>
          <a:p>
            <a:pPr algn="l" eaLnBrk="1" hangingPunct="1">
              <a:lnSpc>
                <a:spcPct val="130000"/>
              </a:lnSpc>
              <a:spcBef>
                <a:spcPts val="600"/>
              </a:spcBef>
              <a:buClr>
                <a:schemeClr val="bg2"/>
              </a:buClr>
              <a:buSzPct val="60000"/>
              <a:buFont typeface="Wingdings" panose="05000000000000000000" pitchFamily="2" charset="2"/>
              <a:buNone/>
            </a:pPr>
            <a:r>
              <a:rPr lang="zh-CN" altLang="en-US" sz="2000" dirty="0">
                <a:solidFill>
                  <a:srgbClr val="343434"/>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smtClean="0">
                <a:solidFill>
                  <a:srgbClr val="343434"/>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smtClean="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1.2.2</a:t>
            </a:r>
            <a:r>
              <a:rPr lang="zh-CN" altLang="en-US" sz="2000"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作为网络规划人员，我想用</a:t>
            </a:r>
            <a:r>
              <a:rPr lang="en-US" altLang="zh-CN" sz="2000"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MML</a:t>
            </a:r>
            <a:r>
              <a:rPr lang="zh-CN" altLang="en-US" sz="2000"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结构方式从管理系统下载媒体网关的参数</a:t>
            </a:r>
          </a:p>
          <a:p>
            <a:pPr algn="l" eaLnBrk="1" hangingPunct="1">
              <a:lnSpc>
                <a:spcPct val="130000"/>
              </a:lnSpc>
              <a:spcBef>
                <a:spcPts val="600"/>
              </a:spcBef>
              <a:buClr>
                <a:schemeClr val="bg2"/>
              </a:buClr>
              <a:buSzPct val="60000"/>
              <a:buFont typeface="Wingdings" panose="05000000000000000000" pitchFamily="2" charset="2"/>
              <a:buNone/>
            </a:pPr>
            <a:r>
              <a:rPr lang="zh-CN" altLang="en-US" sz="2000"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smtClean="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smtClean="0">
                <a:solidFill>
                  <a:srgbClr val="343434"/>
                </a:solidFill>
                <a:latin typeface="微软雅黑" panose="020B0503020204020204" pitchFamily="34" charset="-122"/>
                <a:ea typeface="微软雅黑" panose="020B0503020204020204" pitchFamily="34" charset="-122"/>
                <a:cs typeface="Times New Roman" panose="02020603050405020304" pitchFamily="18" charset="0"/>
              </a:rPr>
              <a:t>用例</a:t>
            </a:r>
            <a:r>
              <a:rPr lang="en-US" altLang="zh-CN" sz="2000" dirty="0">
                <a:solidFill>
                  <a:srgbClr val="343434"/>
                </a:solidFill>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69640" name="DtsShapeName" descr="1B3D7G039E5752B0C2264CC3524C76@E085O:F8459LM57040@!!!!!BIHO@]m57040!!!!@5784901102E244CBG@韩汐迈架精叮笺防ⅸ瑟吓ⅷ1521^Cdbj/qqu!!!!!!!!!!!!!!!!!!!!!!!!!!!85O?Y85OCeF11031309!!!BIHO@]f11031309!@5785E81108304816GC1108304816GC!!!!!!!!!!!!!!!!!!!!!!!!!!!!!!!!!!!!!!!!!!!!!!!!!!!!85OCk85OE;M13746@!!!!!BIHO@]m11006265!@5784@71107DBB454GC1107DBB454GC!!!!!!!!!!!!!!!!!!!!!!!!!!!!!!!!!!!!!!!!!!!!!!!!!!!!!!!!!!!!!!!!!!!!!!!!!!!!!!!!!!!!!!!!!!!!!!!!!!!!!!!!!!!!!!!!!!!!!!!!!!!!!!!!!!!!!!!!!!!!!!!!!!!!!!!!!!!!!!!!!!!!!!!!!!!!!!!!!!!!!!!!!!!!!!!!!!!!!!!!!!!!!!!!!!!!!!!!!!!!!!!!!!!!!!!!!!!!!!!!!!!!!!!!!!!!!!!!!!!!!!!!!!!!!!!!!!!!!!!!!!!!!!!!!!!!!!!!!!!!!!!!!!!!!!!!!!!!!!!!!!!!!!!!!!!!!!!!!!!!!!!!!!!!!!!!!!!!!!!!!!!!!!!!!!!!!!!!!!!!!!!!!!!!!!!!!!!!!!!!!!!!!!!!!!!!!!!!!!!!!!!!!!!!!!!!!!!!!!!!!!!!!!!!!!!!!!!!!!!!!!!!!!!!!!!!!!!!!!!!!!!!!!!!!!!!!!!!!!!!!!!!!!!!!!!!!!!!!!!!!!!!!!!!!!!!!!!!!!!!!!!!!!!!!!!!!!!!!!!!!!!!!!!!!!!!!!!!!!!!!!!!!!!!!!!!!!!!!!!!!!!!!!!!!!!!!!!!!!!!!!!!!!!!!!!!!!!!!!!!!!!!!!!!!!!!!!!!!!!!!!!!!!!!!!!!!!!!!!!!!!!!!!!!!!!!!!!!!!!!!!!!!!!!!!!!!!!!!!!!!!!!!!!!!!!!!!!!!!!!!!!!!!!!!!!!!!!!!!!!!!!!!!!!!!!!!!!!!!!!!!!!!!!!!!!!!!!!!!!!!!!!!!!!!!!!!!!!!!!!!!!!!!!!!!!!!!!!!!!!!!!!!!!!!!!!!!!!!!!!!!!!!!!!!!!!!!!!!!!!!!!!!!!!!!!!!!!!!!!!!!!!!!!!!!!!!!!!!!!!!!!!!!!!!!!!!!!!!!!!!!!!!!!!!!!!!!!!!!!!!!!!!!!!!!!!!!!!!!!!!!!!!!!!!!!!!!!!!!!!!!!!!!!!!!!!!!!!!!!!!!!!!!!!!!!!!!!!!!!!!!!!!!!!!!!!!!!!!!!!!!!!!!!!!!!!!!!!!!!!!!!!!!!!!!!!!!!!!!!!!!!!!!!!!!!!!!!!!!!!!!!!!!!!!!!!!!!!!!!!!!!!!!!!!!!!!!!!!!!!!!!!!!!!!!!!!!!!!!!!!!!!!!!!!!!!!!!!!!!!!!!!!!!!!!!!!!!!!!!!!!!!!!!!!!!!!!!!!!!!!!!!!!!!!!!!!!!!!!!!!!!!!!!!!!!!!!!!!!!!!!!!!!!!!!!!!!!!!!!!!!!!!!!!!!!!!!!!!!!!!!!!!!!!!!!!!!!!!!!!!!!!!!!!!!!!!!!!!!!!!!!!!!!!!!!!!!!!!!!!!!!!!!!!!!!!!!!!!!!!!!!!!!!!!!!!!!!!!!!!!!!!!!!!!!!!!!!!!!!!!!!!!!!!!!!!!!!!!!!!!!!!!!!!!!!!!!!!!!!!!!!!!!!!!!!!!!!!!!!!!!!!!!!!!!!!!!!!!!!!!!!!!!!!!!!!!!!!!!!!!!!!!!!!!!!!!!!!!!!!!!!!!!!!!!!!!!!!!!!!!!!!!!!!!!!!!!!!!!!!!!!!!!!!!!!!!!!!!!!!!!!!!!!!!!!!!!!!!!!!!!!!!!!!!!!!!!!!!!!!!!!!!!!!!!!!!!!!!!!!!!!!!!!!!!!!!!!!!!!!!!!!!!!!!!!!!!!!!!!!!!!!!!!!!!!!!!!!!!!!!!!!!!!!!!!!!!!!!!!!!!!!!!!!!!!!!!!!!!!!!!!!!!!!!!!!!!!!!!!!!!!!!!!!!!!!!!!!!!!!!!!!!!!!!!!!!!!!!!!!!!!!!!!!!!!!!!!!!!!!!!!!!!!!!!!!!!!!!!!!!!!!!!!!!!!!!!!!!!!!!!!!!!!!!!!!!!!!!!!!!!!!!!!!!!!!!!!!!!!!!!!!!!!!!!!!!!!!!!!!!!!!!!!!!!!!!!!!!!!!!!!!!!!!!!!!!!!!!!!!!!!!!!!!!!!!!!!!!!!!!!!!!!!!!!!!!!!!!!!!!!!!!!!!!!!!!!!!!!!!!!!!!!!!!!!!!!!!!!!!!!!!!!!!!!!!!!!!!!!!!!!!!!!!!1!m" hidden="1"/>
          <p:cNvSpPr>
            <a:spLocks noChangeArrowheads="1"/>
          </p:cNvSpPr>
          <p:nvPr/>
        </p:nvSpPr>
        <p:spPr bwMode="auto">
          <a:xfrm>
            <a:off x="1524001" y="-346392"/>
            <a:ext cx="343735" cy="694373"/>
          </a:xfrm>
          <a:custGeom>
            <a:avLst/>
            <a:gdLst>
              <a:gd name="T0" fmla="*/ 59 w 21600"/>
              <a:gd name="T1" fmla="*/ 12 h 21600"/>
              <a:gd name="T2" fmla="*/ 16 w 21600"/>
              <a:gd name="T3" fmla="*/ 58 h 21600"/>
              <a:gd name="T4" fmla="*/ 59 w 21600"/>
              <a:gd name="T5" fmla="*/ 117 h 21600"/>
              <a:gd name="T6" fmla="*/ 101 w 21600"/>
              <a:gd name="T7" fmla="*/ 58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sp>
        <p:nvSpPr>
          <p:cNvPr id="69641" name="Text Box 8"/>
          <p:cNvSpPr txBox="1">
            <a:spLocks noChangeArrowheads="1"/>
          </p:cNvSpPr>
          <p:nvPr/>
        </p:nvSpPr>
        <p:spPr bwMode="auto">
          <a:xfrm>
            <a:off x="4873013" y="1253268"/>
            <a:ext cx="17226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88900"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spcBef>
                <a:spcPct val="50000"/>
              </a:spcBef>
              <a:buClr>
                <a:schemeClr val="bg2"/>
              </a:buClr>
              <a:buSzPct val="60000"/>
              <a:buFont typeface="Wingdings" panose="05000000000000000000" pitchFamily="2" charset="2"/>
              <a:buNone/>
            </a:pPr>
            <a:r>
              <a:rPr lang="zh-CN" altLang="en-US" sz="2400" b="1" dirty="0">
                <a:solidFill>
                  <a:schemeClr val="tx1"/>
                </a:solidFill>
                <a:latin typeface="微软雅黑" panose="020B0503020204020204" pitchFamily="34" charset="-122"/>
                <a:ea typeface="微软雅黑" panose="020B0503020204020204" pitchFamily="34" charset="-122"/>
              </a:rPr>
              <a:t>故事样例</a:t>
            </a:r>
          </a:p>
        </p:txBody>
      </p:sp>
      <p:sp>
        <p:nvSpPr>
          <p:cNvPr id="69642" name="Rectangle 8"/>
          <p:cNvSpPr>
            <a:spLocks noChangeArrowheads="1"/>
          </p:cNvSpPr>
          <p:nvPr/>
        </p:nvSpPr>
        <p:spPr bwMode="auto">
          <a:xfrm>
            <a:off x="2491190" y="5938091"/>
            <a:ext cx="82089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0107" tIns="40053" rIns="80107" bIns="40053"/>
          <a:lstStyle>
            <a:lvl1pPr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lnSpc>
                <a:spcPct val="130000"/>
              </a:lnSpc>
              <a:buClr>
                <a:schemeClr val="bg2"/>
              </a:buClr>
              <a:buFont typeface="Wingdings" panose="05000000000000000000" pitchFamily="2" charset="2"/>
              <a:buNone/>
            </a:pPr>
            <a:r>
              <a:rPr lang="zh-CN" altLang="en-US" sz="2000" b="1" dirty="0">
                <a:solidFill>
                  <a:schemeClr val="tx2"/>
                </a:solidFill>
                <a:latin typeface="微软雅黑" panose="020B0503020204020204" pitchFamily="34" charset="-122"/>
                <a:ea typeface="微软雅黑" panose="020B0503020204020204" pitchFamily="34" charset="-122"/>
              </a:rPr>
              <a:t>用户故事便于团队站在用户角度分解细化需求并制定验收标准</a:t>
            </a:r>
          </a:p>
        </p:txBody>
      </p:sp>
      <p:cxnSp>
        <p:nvCxnSpPr>
          <p:cNvPr id="10" name="直接连接符 9"/>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811138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7363" y="48772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1688">
              <a:lnSpc>
                <a:spcPct val="110000"/>
              </a:lnSpc>
            </a:pPr>
            <a:r>
              <a:rPr lang="zh-CN" altLang="en-US" sz="3200" dirty="0">
                <a:solidFill>
                  <a:srgbClr val="990000"/>
                </a:solidFill>
                <a:latin typeface="FrutigerNext LT Medium" pitchFamily="34" charset="0"/>
                <a:ea typeface="黑体" panose="02010609060101010101" pitchFamily="49" charset="-122"/>
              </a:rPr>
              <a:t>用户故事特征</a:t>
            </a:r>
            <a:endParaRPr lang="en-US" altLang="zh-CN" sz="3200" dirty="0">
              <a:solidFill>
                <a:srgbClr val="990000"/>
              </a:solidFill>
              <a:latin typeface="FrutigerNext LT Medium" pitchFamily="34" charset="0"/>
              <a:ea typeface="黑体" panose="02010609060101010101" pitchFamily="49" charset="-122"/>
              <a:cs typeface="+mn-cs"/>
            </a:endParaRPr>
          </a:p>
        </p:txBody>
      </p:sp>
      <p:sp>
        <p:nvSpPr>
          <p:cNvPr id="4" name="标题 1"/>
          <p:cNvSpPr txBox="1">
            <a:spLocks/>
          </p:cNvSpPr>
          <p:nvPr/>
        </p:nvSpPr>
        <p:spPr>
          <a:xfrm>
            <a:off x="1057957" y="1360260"/>
            <a:ext cx="10001929" cy="4576082"/>
          </a:xfrm>
        </p:spPr>
        <p:txBody>
          <a:bodyPr lIns="80009" tIns="40006" rIns="80009" bIns="40006"/>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50000"/>
              </a:lnSpc>
              <a:buFont typeface="Arial" panose="020B0604020202020204" pitchFamily="34" charset="0"/>
              <a:buChar char="•"/>
            </a:pPr>
            <a:r>
              <a:rPr lang="zh-CN" altLang="en-US" sz="2600" dirty="0">
                <a:latin typeface="微软雅黑" panose="020B0503020204020204" pitchFamily="34" charset="-122"/>
                <a:ea typeface="微软雅黑" panose="020B0503020204020204" pitchFamily="34" charset="-122"/>
              </a:rPr>
              <a:t>体现客户（用户）价值，轻量级的点位符</a:t>
            </a:r>
            <a:endParaRPr lang="en-US" altLang="zh-CN" sz="2600" dirty="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600" dirty="0" smtClean="0">
                <a:latin typeface="微软雅黑" panose="020B0503020204020204" pitchFamily="34" charset="-122"/>
                <a:ea typeface="微软雅黑" panose="020B0503020204020204" pitchFamily="34" charset="-122"/>
              </a:rPr>
              <a:t>遵循</a:t>
            </a:r>
            <a:r>
              <a:rPr lang="en-US" altLang="zh-CN" sz="2600" dirty="0" smtClean="0">
                <a:latin typeface="微软雅黑" panose="020B0503020204020204" pitchFamily="34" charset="-122"/>
                <a:ea typeface="微软雅黑" panose="020B0503020204020204" pitchFamily="34" charset="-122"/>
              </a:rPr>
              <a:t>3C</a:t>
            </a:r>
            <a:r>
              <a:rPr lang="zh-CN" altLang="en-US" sz="2600" dirty="0">
                <a:latin typeface="微软雅黑" panose="020B0503020204020204" pitchFamily="34" charset="-122"/>
                <a:ea typeface="微软雅黑" panose="020B0503020204020204" pitchFamily="34" charset="-122"/>
              </a:rPr>
              <a:t>原则</a:t>
            </a:r>
            <a:endParaRPr lang="en-US" altLang="zh-CN" sz="2600" dirty="0">
              <a:latin typeface="微软雅黑" panose="020B0503020204020204" pitchFamily="34" charset="-122"/>
              <a:ea typeface="微软雅黑" panose="020B0503020204020204" pitchFamily="34" charset="-122"/>
            </a:endParaRPr>
          </a:p>
          <a:p>
            <a:pPr marL="1028700" lvl="1" indent="-571500">
              <a:lnSpc>
                <a:spcPct val="150000"/>
              </a:lnSpc>
              <a:buFont typeface="Wingdings" panose="05000000000000000000" pitchFamily="2" charset="2"/>
              <a:buChar char="Ø"/>
            </a:pPr>
            <a:r>
              <a:rPr lang="zh-CN" altLang="en-US" sz="2200" dirty="0">
                <a:latin typeface="微软雅黑" panose="020B0503020204020204" pitchFamily="34" charset="-122"/>
                <a:ea typeface="微软雅黑" panose="020B0503020204020204" pitchFamily="34" charset="-122"/>
              </a:rPr>
              <a:t>卡片（</a:t>
            </a:r>
            <a:r>
              <a:rPr lang="en-US" altLang="zh-CN" sz="2200" dirty="0">
                <a:latin typeface="微软雅黑" panose="020B0503020204020204" pitchFamily="34" charset="-122"/>
                <a:ea typeface="微软雅黑" panose="020B0503020204020204" pitchFamily="34" charset="-122"/>
              </a:rPr>
              <a:t>Card</a:t>
            </a:r>
            <a:r>
              <a:rPr lang="zh-CN" altLang="en-US" sz="2200" dirty="0">
                <a:latin typeface="微软雅黑" panose="020B0503020204020204" pitchFamily="34" charset="-122"/>
                <a:ea typeface="微软雅黑" panose="020B0503020204020204" pitchFamily="34" charset="-122"/>
              </a:rPr>
              <a:t>）：作为</a:t>
            </a:r>
            <a:r>
              <a:rPr lang="en-US" altLang="zh-CN" sz="2200" dirty="0">
                <a:latin typeface="微软雅黑" panose="020B0503020204020204" pitchFamily="34" charset="-122"/>
                <a:ea typeface="微软雅黑" panose="020B0503020204020204" pitchFamily="34" charset="-122"/>
              </a:rPr>
              <a:t>XX</a:t>
            </a:r>
            <a:r>
              <a:rPr lang="zh-CN" altLang="en-US" sz="2200" dirty="0">
                <a:latin typeface="微软雅黑" panose="020B0503020204020204" pitchFamily="34" charset="-122"/>
                <a:ea typeface="微软雅黑" panose="020B0503020204020204" pitchFamily="34" charset="-122"/>
              </a:rPr>
              <a:t>，我希望</a:t>
            </a:r>
            <a:r>
              <a:rPr lang="en-US" altLang="zh-CN" sz="2200" dirty="0">
                <a:latin typeface="微软雅黑" panose="020B0503020204020204" pitchFamily="34" charset="-122"/>
                <a:ea typeface="微软雅黑" panose="020B0503020204020204" pitchFamily="34" charset="-122"/>
              </a:rPr>
              <a:t>XXX</a:t>
            </a:r>
            <a:r>
              <a:rPr lang="zh-CN" altLang="en-US" sz="2200" dirty="0">
                <a:latin typeface="微软雅黑" panose="020B0503020204020204" pitchFamily="34" charset="-122"/>
                <a:ea typeface="微软雅黑" panose="020B0503020204020204" pitchFamily="34" charset="-122"/>
              </a:rPr>
              <a:t>，这样可以</a:t>
            </a:r>
            <a:r>
              <a:rPr lang="en-US" altLang="zh-CN" sz="2200" dirty="0">
                <a:latin typeface="微软雅黑" panose="020B0503020204020204" pitchFamily="34" charset="-122"/>
                <a:ea typeface="微软雅黑" panose="020B0503020204020204" pitchFamily="34" charset="-122"/>
              </a:rPr>
              <a:t>XXX</a:t>
            </a:r>
          </a:p>
          <a:p>
            <a:pPr marL="1028700" lvl="1" indent="-571500">
              <a:lnSpc>
                <a:spcPct val="150000"/>
              </a:lnSpc>
              <a:buFont typeface="Wingdings" panose="05000000000000000000" pitchFamily="2" charset="2"/>
              <a:buChar char="Ø"/>
            </a:pPr>
            <a:r>
              <a:rPr lang="zh-CN" altLang="en-US" sz="2200" dirty="0">
                <a:latin typeface="微软雅黑" panose="020B0503020204020204" pitchFamily="34" charset="-122"/>
                <a:ea typeface="微软雅黑" panose="020B0503020204020204" pitchFamily="34" charset="-122"/>
              </a:rPr>
              <a:t>对话（</a:t>
            </a:r>
            <a:r>
              <a:rPr lang="en-US" altLang="zh-CN" sz="2200" dirty="0">
                <a:latin typeface="微软雅黑" panose="020B0503020204020204" pitchFamily="34" charset="-122"/>
                <a:ea typeface="微软雅黑" panose="020B0503020204020204" pitchFamily="34" charset="-122"/>
              </a:rPr>
              <a:t>Conversation</a:t>
            </a:r>
            <a:r>
              <a:rPr lang="zh-CN" altLang="en-US" sz="2200" dirty="0">
                <a:latin typeface="微软雅黑" panose="020B0503020204020204" pitchFamily="34" charset="-122"/>
                <a:ea typeface="微软雅黑" panose="020B0503020204020204" pitchFamily="34" charset="-122"/>
              </a:rPr>
              <a:t>）：不描述到细节，由团队通过持续对话细化，激发大家的深度理解</a:t>
            </a:r>
            <a:endParaRPr lang="en-US" altLang="zh-CN" sz="2200" dirty="0">
              <a:latin typeface="微软雅黑" panose="020B0503020204020204" pitchFamily="34" charset="-122"/>
              <a:ea typeface="微软雅黑" panose="020B0503020204020204" pitchFamily="34" charset="-122"/>
            </a:endParaRPr>
          </a:p>
          <a:p>
            <a:pPr marL="1028700" lvl="1" indent="-571500">
              <a:lnSpc>
                <a:spcPct val="150000"/>
              </a:lnSpc>
              <a:buFont typeface="Wingdings" panose="05000000000000000000" pitchFamily="2" charset="2"/>
              <a:buChar char="Ø"/>
            </a:pPr>
            <a:r>
              <a:rPr lang="zh-CN" altLang="en-US" sz="2200" dirty="0">
                <a:latin typeface="微软雅黑" panose="020B0503020204020204" pitchFamily="34" charset="-122"/>
                <a:ea typeface="微软雅黑" panose="020B0503020204020204" pitchFamily="34" charset="-122"/>
              </a:rPr>
              <a:t>确认（</a:t>
            </a:r>
            <a:r>
              <a:rPr lang="en-US" altLang="zh-CN" sz="2200" dirty="0">
                <a:latin typeface="微软雅黑" panose="020B0503020204020204" pitchFamily="34" charset="-122"/>
                <a:ea typeface="微软雅黑" panose="020B0503020204020204" pitchFamily="34" charset="-122"/>
              </a:rPr>
              <a:t>Confirmation</a:t>
            </a:r>
            <a:r>
              <a:rPr lang="zh-CN" altLang="en-US" sz="2200" dirty="0">
                <a:latin typeface="微软雅黑" panose="020B0503020204020204" pitchFamily="34" charset="-122"/>
                <a:ea typeface="微软雅黑" panose="020B0503020204020204" pitchFamily="34" charset="-122"/>
              </a:rPr>
              <a:t>）：有明确的验收标准</a:t>
            </a:r>
            <a:endParaRPr lang="en-US" altLang="zh-CN" sz="22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417773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7363" y="48772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1688">
              <a:lnSpc>
                <a:spcPct val="110000"/>
              </a:lnSpc>
            </a:pPr>
            <a:r>
              <a:rPr lang="zh-CN" altLang="en-US" sz="3200" dirty="0">
                <a:solidFill>
                  <a:srgbClr val="990000"/>
                </a:solidFill>
                <a:latin typeface="FrutigerNext LT Medium" pitchFamily="34" charset="0"/>
                <a:ea typeface="黑体" panose="02010609060101010101" pitchFamily="49" charset="-122"/>
              </a:rPr>
              <a:t>卡片（</a:t>
            </a:r>
            <a:r>
              <a:rPr lang="en-US" altLang="zh-CN" sz="3200" dirty="0">
                <a:solidFill>
                  <a:srgbClr val="990000"/>
                </a:solidFill>
                <a:latin typeface="FrutigerNext LT Medium" pitchFamily="34" charset="0"/>
                <a:ea typeface="黑体" panose="02010609060101010101" pitchFamily="49" charset="-122"/>
              </a:rPr>
              <a:t>Card</a:t>
            </a:r>
            <a:r>
              <a:rPr lang="zh-CN" altLang="en-US" sz="3200" dirty="0">
                <a:solidFill>
                  <a:srgbClr val="990000"/>
                </a:solidFill>
                <a:latin typeface="FrutigerNext LT Medium" pitchFamily="34" charset="0"/>
                <a:ea typeface="黑体" panose="02010609060101010101" pitchFamily="49" charset="-122"/>
              </a:rPr>
              <a:t>）</a:t>
            </a:r>
            <a:endParaRPr lang="en-US" altLang="zh-CN" sz="3200" dirty="0">
              <a:solidFill>
                <a:srgbClr val="990000"/>
              </a:solidFill>
              <a:latin typeface="FrutigerNext LT Medium" pitchFamily="34" charset="0"/>
              <a:ea typeface="黑体" panose="02010609060101010101" pitchFamily="49" charset="-122"/>
              <a:cs typeface="+mn-cs"/>
            </a:endParaRPr>
          </a:p>
        </p:txBody>
      </p:sp>
      <p:sp>
        <p:nvSpPr>
          <p:cNvPr id="4" name="标题 1"/>
          <p:cNvSpPr txBox="1">
            <a:spLocks/>
          </p:cNvSpPr>
          <p:nvPr/>
        </p:nvSpPr>
        <p:spPr>
          <a:xfrm>
            <a:off x="1057957" y="1360260"/>
            <a:ext cx="10001929" cy="4576082"/>
          </a:xfrm>
        </p:spPr>
        <p:txBody>
          <a:bodyPr lIns="80009" tIns="40006" rIns="80009" bIns="40006"/>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用户故事描述的传统形式是手工书写的用户故事卡，卡片上应该只有几句话来捕获需求的精髓或目的。</a:t>
            </a:r>
            <a:endParaRPr lang="en-US" altLang="zh-CN" sz="2400" dirty="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通常</a:t>
            </a:r>
            <a:r>
              <a:rPr lang="zh-CN" altLang="en-US" sz="2400" dirty="0">
                <a:latin typeface="微软雅黑" panose="020B0503020204020204" pitchFamily="34" charset="-122"/>
                <a:ea typeface="微软雅黑" panose="020B0503020204020204" pitchFamily="34" charset="-122"/>
              </a:rPr>
              <a:t>的</a:t>
            </a:r>
            <a:r>
              <a:rPr lang="zh-CN" altLang="en-US" sz="2400" dirty="0" smtClean="0">
                <a:latin typeface="微软雅黑" panose="020B0503020204020204" pitchFamily="34" charset="-122"/>
                <a:ea typeface="微软雅黑" panose="020B0503020204020204" pitchFamily="34" charset="-122"/>
              </a:rPr>
              <a:t>格式：</a:t>
            </a:r>
            <a:r>
              <a:rPr lang="zh-CN" altLang="en-US" sz="2400" dirty="0">
                <a:latin typeface="微软雅黑" panose="020B0503020204020204" pitchFamily="34" charset="-122"/>
                <a:ea typeface="微软雅黑" panose="020B0503020204020204" pitchFamily="34" charset="-122"/>
              </a:rPr>
              <a:t>作为一个</a:t>
            </a:r>
            <a:r>
              <a:rPr lang="en-US" altLang="zh-CN" sz="2400" dirty="0">
                <a:latin typeface="微软雅黑" panose="020B0503020204020204" pitchFamily="34" charset="-122"/>
                <a:ea typeface="微软雅黑" panose="020B0503020204020204" pitchFamily="34" charset="-122"/>
              </a:rPr>
              <a:t>&lt;</a:t>
            </a:r>
            <a:r>
              <a:rPr lang="zh-CN" altLang="en-US" sz="2400" dirty="0">
                <a:latin typeface="微软雅黑" panose="020B0503020204020204" pitchFamily="34" charset="-122"/>
                <a:ea typeface="微软雅黑" panose="020B0503020204020204" pitchFamily="34" charset="-122"/>
              </a:rPr>
              <a:t>角色</a:t>
            </a:r>
            <a:r>
              <a:rPr lang="en-US" altLang="zh-CN" sz="2400" dirty="0">
                <a:latin typeface="微软雅黑" panose="020B0503020204020204" pitchFamily="34" charset="-122"/>
                <a:ea typeface="微软雅黑" panose="020B0503020204020204" pitchFamily="34" charset="-122"/>
              </a:rPr>
              <a:t>&gt;, </a:t>
            </a:r>
            <a:r>
              <a:rPr lang="zh-CN" altLang="en-US" sz="2400" dirty="0">
                <a:latin typeface="微软雅黑" panose="020B0503020204020204" pitchFamily="34" charset="-122"/>
                <a:ea typeface="微软雅黑" panose="020B0503020204020204" pitchFamily="34" charset="-122"/>
              </a:rPr>
              <a:t>我想要</a:t>
            </a:r>
            <a:r>
              <a:rPr lang="en-US" altLang="zh-CN" sz="2400" dirty="0">
                <a:latin typeface="微软雅黑" panose="020B0503020204020204" pitchFamily="34" charset="-122"/>
                <a:ea typeface="微软雅黑" panose="020B0503020204020204" pitchFamily="34" charset="-122"/>
              </a:rPr>
              <a:t>&lt;</a:t>
            </a:r>
            <a:r>
              <a:rPr lang="zh-CN" altLang="en-US" sz="2400" dirty="0">
                <a:latin typeface="微软雅黑" panose="020B0503020204020204" pitchFamily="34" charset="-122"/>
                <a:ea typeface="微软雅黑" panose="020B0503020204020204" pitchFamily="34" charset="-122"/>
              </a:rPr>
              <a:t>功能</a:t>
            </a:r>
            <a:r>
              <a:rPr lang="en-US" altLang="zh-CN" sz="2400" dirty="0">
                <a:latin typeface="微软雅黑" panose="020B0503020204020204" pitchFamily="34" charset="-122"/>
                <a:ea typeface="微软雅黑" panose="020B0503020204020204" pitchFamily="34" charset="-122"/>
              </a:rPr>
              <a:t>&gt;, </a:t>
            </a:r>
            <a:r>
              <a:rPr lang="zh-CN" altLang="en-US" sz="2400" dirty="0">
                <a:latin typeface="微软雅黑" panose="020B0503020204020204" pitchFamily="34" charset="-122"/>
                <a:ea typeface="微软雅黑" panose="020B0503020204020204" pitchFamily="34" charset="-122"/>
              </a:rPr>
              <a:t>以</a:t>
            </a:r>
            <a:r>
              <a:rPr lang="zh-CN" altLang="en-US" sz="2400" dirty="0" smtClean="0">
                <a:latin typeface="微软雅黑" panose="020B0503020204020204" pitchFamily="34" charset="-122"/>
                <a:ea typeface="微软雅黑" panose="020B0503020204020204" pitchFamily="34" charset="-122"/>
              </a:rPr>
              <a:t>便于   </a:t>
            </a:r>
            <a:r>
              <a:rPr lang="en-US" altLang="zh-CN" sz="2400" dirty="0" smtClean="0">
                <a:latin typeface="微软雅黑" panose="020B0503020204020204" pitchFamily="34" charset="-122"/>
                <a:ea typeface="微软雅黑" panose="020B0503020204020204" pitchFamily="34" charset="-122"/>
              </a:rPr>
              <a:t>&lt;</a:t>
            </a:r>
            <a:r>
              <a:rPr lang="zh-CN" altLang="en-US" sz="2400" dirty="0">
                <a:latin typeface="微软雅黑" panose="020B0503020204020204" pitchFamily="34" charset="-122"/>
                <a:ea typeface="微软雅黑" panose="020B0503020204020204" pitchFamily="34" charset="-122"/>
              </a:rPr>
              <a:t>商业价值</a:t>
            </a:r>
            <a:r>
              <a:rPr lang="en-US" altLang="zh-CN" sz="2400" dirty="0" smtClean="0">
                <a:latin typeface="微软雅黑" panose="020B0503020204020204" pitchFamily="34" charset="-122"/>
                <a:ea typeface="微软雅黑" panose="020B0503020204020204" pitchFamily="34" charset="-122"/>
              </a:rPr>
              <a:t>&gt;</a:t>
            </a: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0412" y="3458925"/>
            <a:ext cx="7310389" cy="2327278"/>
          </a:xfrm>
          <a:prstGeom prst="rect">
            <a:avLst/>
          </a:prstGeom>
        </p:spPr>
      </p:pic>
      <p:sp>
        <p:nvSpPr>
          <p:cNvPr id="6" name="矩形 5"/>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651060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7363" y="48772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1688">
              <a:lnSpc>
                <a:spcPct val="110000"/>
              </a:lnSpc>
            </a:pPr>
            <a:r>
              <a:rPr lang="zh-CN" altLang="en-US" sz="3200" dirty="0">
                <a:solidFill>
                  <a:srgbClr val="990000"/>
                </a:solidFill>
                <a:latin typeface="FrutigerNext LT Medium" pitchFamily="34" charset="0"/>
                <a:ea typeface="黑体" panose="02010609060101010101" pitchFamily="49" charset="-122"/>
              </a:rPr>
              <a:t>会话（</a:t>
            </a:r>
            <a:r>
              <a:rPr lang="en-US" altLang="zh-CN" sz="3200" dirty="0">
                <a:solidFill>
                  <a:srgbClr val="990000"/>
                </a:solidFill>
                <a:latin typeface="FrutigerNext LT Medium" pitchFamily="34" charset="0"/>
                <a:ea typeface="黑体" panose="02010609060101010101" pitchFamily="49" charset="-122"/>
              </a:rPr>
              <a:t>Conversation</a:t>
            </a:r>
            <a:r>
              <a:rPr lang="zh-CN" altLang="en-US" sz="3200" dirty="0">
                <a:solidFill>
                  <a:srgbClr val="990000"/>
                </a:solidFill>
                <a:latin typeface="FrutigerNext LT Medium" pitchFamily="34" charset="0"/>
                <a:ea typeface="黑体" panose="02010609060101010101" pitchFamily="49" charset="-122"/>
              </a:rPr>
              <a:t>）</a:t>
            </a:r>
            <a:endParaRPr lang="en-US" altLang="zh-CN" sz="3200" dirty="0">
              <a:solidFill>
                <a:srgbClr val="990000"/>
              </a:solidFill>
              <a:latin typeface="FrutigerNext LT Medium" pitchFamily="34" charset="0"/>
              <a:ea typeface="黑体" panose="02010609060101010101" pitchFamily="49" charset="-122"/>
              <a:cs typeface="+mn-cs"/>
            </a:endParaRPr>
          </a:p>
        </p:txBody>
      </p:sp>
      <p:sp>
        <p:nvSpPr>
          <p:cNvPr id="4" name="标题 1"/>
          <p:cNvSpPr txBox="1">
            <a:spLocks/>
          </p:cNvSpPr>
          <p:nvPr/>
        </p:nvSpPr>
        <p:spPr>
          <a:xfrm>
            <a:off x="1057957" y="1360260"/>
            <a:ext cx="10001929" cy="4576082"/>
          </a:xfrm>
        </p:spPr>
        <p:txBody>
          <a:bodyPr lIns="80009" tIns="40006" rIns="80009" bIns="40006"/>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会话指的是卡片上所记录的用户故事是可以进行讨论和细化的，它包括利益相关人（客户</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用户）、产品负责人及开发团队之间进行更细化地讨论用户故事的可行性。用户故事经过会话确认后，才能正式进入开发阶段（用户故事实现）</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敏捷开发的流程完整体现了用户故事（需求）的流转过程。</a:t>
            </a:r>
            <a:endParaRPr lang="en-US" altLang="zh-CN" sz="2400" dirty="0" smtClean="0">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471763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5701</TotalTime>
  <Words>2850</Words>
  <Application>Microsoft Office PowerPoint</Application>
  <PresentationFormat>宽屏</PresentationFormat>
  <Paragraphs>211</Paragraphs>
  <Slides>27</Slides>
  <Notes>16</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41" baseType="lpstr">
      <vt:lpstr>Calibri Light</vt:lpstr>
      <vt:lpstr>FrutigerNext LT Medium</vt:lpstr>
      <vt:lpstr>Times New Roman</vt:lpstr>
      <vt:lpstr>Wingdings</vt:lpstr>
      <vt:lpstr>Calibri</vt:lpstr>
      <vt:lpstr>微软雅黑</vt:lpstr>
      <vt:lpstr>MS PGothic</vt:lpstr>
      <vt:lpstr>Arial</vt:lpstr>
      <vt:lpstr>华康俪金黑W8(P)</vt:lpstr>
      <vt:lpstr>隶书</vt:lpstr>
      <vt:lpstr>宋体</vt:lpstr>
      <vt:lpstr>黑体</vt:lpstr>
      <vt:lpstr>Office 主题</vt:lpstr>
      <vt:lpstr>Visio</vt:lpstr>
      <vt:lpstr>PowerPoint 演示文稿</vt:lpstr>
      <vt:lpstr>PowerPoint 演示文稿</vt:lpstr>
      <vt:lpstr>PowerPoint 演示文稿</vt:lpstr>
      <vt:lpstr>敏捷工程实践：用户故事（user story）</vt:lpstr>
      <vt:lpstr>敏捷工程实践：用户故事（user story）</vt:lpstr>
      <vt:lpstr>用户故事（user story）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敏捷工程实践：结对编程</vt:lpstr>
      <vt:lpstr>敏捷工程实践：测试驱动开发（TDD）</vt:lpstr>
      <vt:lpstr>敏捷工程实践：持续集成(CI)</vt:lpstr>
      <vt:lpstr>敏捷工程实践：持续集成(CI)</vt:lpstr>
      <vt:lpstr>敏捷工程实践：Code Review</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胡占利</dc:creator>
  <cp:lastModifiedBy>刘孟祎</cp:lastModifiedBy>
  <cp:revision>382</cp:revision>
  <dcterms:created xsi:type="dcterms:W3CDTF">2013-08-14T15:08:40Z</dcterms:created>
  <dcterms:modified xsi:type="dcterms:W3CDTF">2020-07-23T08:11:33Z</dcterms:modified>
</cp:coreProperties>
</file>