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531" r:id="rId4"/>
    <p:sldId id="534" r:id="rId6"/>
    <p:sldId id="533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263" r:id="rId15"/>
    <p:sldId id="384" r:id="rId16"/>
    <p:sldId id="507" r:id="rId17"/>
    <p:sldId id="505" r:id="rId18"/>
    <p:sldId id="506" r:id="rId19"/>
    <p:sldId id="508" r:id="rId20"/>
    <p:sldId id="509" r:id="rId21"/>
    <p:sldId id="510" r:id="rId22"/>
    <p:sldId id="511" r:id="rId23"/>
    <p:sldId id="512" r:id="rId24"/>
    <p:sldId id="425" r:id="rId25"/>
    <p:sldId id="513" r:id="rId26"/>
    <p:sldId id="514" r:id="rId27"/>
    <p:sldId id="515" r:id="rId28"/>
    <p:sldId id="516" r:id="rId29"/>
    <p:sldId id="517" r:id="rId30"/>
    <p:sldId id="518" r:id="rId31"/>
    <p:sldId id="519" r:id="rId32"/>
    <p:sldId id="436" r:id="rId33"/>
    <p:sldId id="520" r:id="rId34"/>
    <p:sldId id="521" r:id="rId35"/>
    <p:sldId id="522" r:id="rId36"/>
    <p:sldId id="523" r:id="rId37"/>
    <p:sldId id="524" r:id="rId38"/>
    <p:sldId id="525" r:id="rId39"/>
    <p:sldId id="440" r:id="rId40"/>
    <p:sldId id="526" r:id="rId41"/>
    <p:sldId id="527" r:id="rId42"/>
    <p:sldId id="528" r:id="rId43"/>
    <p:sldId id="529" r:id="rId44"/>
    <p:sldId id="530" r:id="rId45"/>
    <p:sldId id="379" r:id="rId46"/>
  </p:sldIdLst>
  <p:sldSz cx="12192000" cy="6858000"/>
  <p:notesSz cx="6858000" cy="9144000"/>
  <p:embeddedFontLst>
    <p:embeddedFont>
      <p:font typeface="隶书" panose="02010600030101010101" pitchFamily="49" charset="-122"/>
      <p:regular r:id="rId50"/>
    </p:embeddedFont>
    <p:embeddedFont>
      <p:font typeface="微软雅黑" panose="020B0503020204020204" pitchFamily="34" charset="-122"/>
      <p:regular r:id="rId51"/>
    </p:embeddedFont>
    <p:embeddedFont>
      <p:font typeface="Calibri" panose="020F0502020204030204" charset="0"/>
      <p:regular r:id="rId52"/>
      <p:bold r:id="rId53"/>
      <p:italic r:id="rId54"/>
      <p:boldItalic r:id="rId55"/>
    </p:embeddedFont>
    <p:embeddedFont>
      <p:font typeface="Calibri Light" panose="020F0302020204030204" charset="0"/>
      <p:regular r:id="rId56"/>
      <p:italic r:id="rId5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007"/>
    <a:srgbClr val="BF6D07"/>
    <a:srgbClr val="0D0D0D"/>
    <a:srgbClr val="404040"/>
    <a:srgbClr val="F5F5F5"/>
    <a:srgbClr val="F93D32"/>
    <a:srgbClr val="202022"/>
    <a:srgbClr val="5A9ED6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858" y="54"/>
      </p:cViewPr>
      <p:guideLst>
        <p:guide orient="horz" pos="1108"/>
        <p:guide pos="325"/>
        <p:guide orient="horz" pos="4095"/>
        <p:guide pos="7106"/>
        <p:guide pos="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font" Target="fonts/font8.fntdata"/><Relationship Id="rId56" Type="http://schemas.openxmlformats.org/officeDocument/2006/relationships/font" Target="fonts/font7.fntdata"/><Relationship Id="rId55" Type="http://schemas.openxmlformats.org/officeDocument/2006/relationships/font" Target="fonts/font6.fntdata"/><Relationship Id="rId54" Type="http://schemas.openxmlformats.org/officeDocument/2006/relationships/font" Target="fonts/font5.fntdata"/><Relationship Id="rId53" Type="http://schemas.openxmlformats.org/officeDocument/2006/relationships/font" Target="fonts/font4.fntdata"/><Relationship Id="rId52" Type="http://schemas.openxmlformats.org/officeDocument/2006/relationships/font" Target="fonts/font3.fntdata"/><Relationship Id="rId51" Type="http://schemas.openxmlformats.org/officeDocument/2006/relationships/font" Target="fonts/font2.fntdata"/><Relationship Id="rId50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/>
              <a:t>域建模比普通的项目术语表优良的地方体现在：以</a:t>
            </a:r>
            <a:r>
              <a:rPr lang="zh-CN" altLang="en-US" dirty="0">
                <a:solidFill>
                  <a:srgbClr val="FF0000"/>
                </a:solidFill>
              </a:rPr>
              <a:t>图示</a:t>
            </a:r>
            <a:r>
              <a:rPr lang="zh-CN" altLang="en-US" dirty="0"/>
              <a:t>化的方式清晰地显示出不同术语间的关系。</a:t>
            </a:r>
            <a:endParaRPr lang="en-US" altLang="zh-CN" dirty="0"/>
          </a:p>
          <a:p>
            <a:pPr lvl="0">
              <a:spcBef>
                <a:spcPts val="0"/>
              </a:spcBef>
            </a:pPr>
            <a:r>
              <a:rPr lang="zh-CN" altLang="en-US" dirty="0"/>
              <a:t>域模型图将通过不断修正完善逐步演化为最终的静态类图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en-US" altLang="zh-CN" sz="1200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同时可以检测用例描述的健壮性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渡河须用筏</a:t>
            </a:r>
            <a:r>
              <a:rPr lang="en-US" altLang="zh-CN" dirty="0"/>
              <a:t>,</a:t>
            </a:r>
            <a:r>
              <a:rPr lang="zh-CN" altLang="en-US"/>
              <a:t>到岸不须舟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5715B"/>
              </a:gs>
              <a:gs pos="71000">
                <a:srgbClr val="B82E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4" Type="http://schemas.openxmlformats.org/officeDocument/2006/relationships/theme" Target="../theme/theme1.xml"/><Relationship Id="rId43" Type="http://schemas.openxmlformats.org/officeDocument/2006/relationships/image" Target="../media/image2.jpeg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9000"/>
                </a:schemeClr>
              </a:gs>
              <a:gs pos="0">
                <a:schemeClr val="bg1"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0.emf"/><Relationship Id="rId1" Type="http://schemas.openxmlformats.org/officeDocument/2006/relationships/image" Target="../media/image1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34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465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45585" y="2718144"/>
            <a:ext cx="556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BE1007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第五章  需求与设计的桥梁：健壮性分析</a:t>
            </a:r>
            <a:endParaRPr lang="zh-CN" altLang="en-US" sz="2400" b="1" dirty="0">
              <a:solidFill>
                <a:srgbClr val="BE1007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57554" y="1823947"/>
          <a:ext cx="748982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1" imgW="7048500" imgH="5156200" progId="Visio.Drawing.11">
                  <p:embed/>
                </p:oleObj>
              </mc:Choice>
              <mc:Fallback>
                <p:oleObj name="Visio" r:id="rId1" imgW="7048500" imgH="51562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554" y="1823947"/>
                        <a:ext cx="748982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1045671" y="2312991"/>
            <a:ext cx="9056645" cy="2047876"/>
            <a:chOff x="105" y="2523"/>
            <a:chExt cx="5176" cy="1290"/>
          </a:xfrm>
        </p:grpSpPr>
        <p:sp>
          <p:nvSpPr>
            <p:cNvPr id="22533" name="AutoShape 5"/>
            <p:cNvSpPr>
              <a:spLocks noChangeAspect="1" noChangeArrowheads="1" noTextEdit="1"/>
            </p:cNvSpPr>
            <p:nvPr/>
          </p:nvSpPr>
          <p:spPr bwMode="auto">
            <a:xfrm>
              <a:off x="519" y="2668"/>
              <a:ext cx="4762" cy="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" name="AutoShape 6"/>
            <p:cNvSpPr>
              <a:spLocks noChangeArrowheads="1"/>
            </p:cNvSpPr>
            <p:nvPr/>
          </p:nvSpPr>
          <p:spPr bwMode="auto">
            <a:xfrm>
              <a:off x="816" y="2795"/>
              <a:ext cx="4246" cy="295"/>
            </a:xfrm>
            <a:prstGeom prst="rightArrow">
              <a:avLst>
                <a:gd name="adj1" fmla="val 43139"/>
                <a:gd name="adj2" fmla="val 173918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521" y="2591"/>
              <a:ext cx="95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Arial" panose="020B0604020202020204" pitchFamily="34" charset="0"/>
                </a:rPr>
                <a:t>最不正式的</a:t>
              </a:r>
              <a:endParaRPr lang="zh-CN" altLang="en-US" sz="2000" b="1">
                <a:latin typeface="Arial" panose="020B0604020202020204" pitchFamily="34" charset="0"/>
              </a:endParaRPr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4422" y="2523"/>
              <a:ext cx="72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Arial" panose="020B0604020202020204" pitchFamily="34" charset="0"/>
                </a:rPr>
                <a:t>最正式的</a:t>
              </a:r>
              <a:endParaRPr lang="zh-CN" altLang="en-US" sz="2000" b="1">
                <a:latin typeface="Arial" panose="020B0604020202020204" pitchFamily="34" charset="0"/>
              </a:endParaRP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 flipH="1" flipV="1">
              <a:off x="838" y="3022"/>
              <a:ext cx="0" cy="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530" y="3317"/>
              <a:ext cx="73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临时评审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 flipH="1" flipV="1">
              <a:off x="1474" y="3039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1286" y="3318"/>
              <a:ext cx="5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轮查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 flipH="1" flipV="1">
              <a:off x="2767" y="3022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2494" y="3294"/>
              <a:ext cx="53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  走查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 flipV="1">
              <a:off x="3560" y="3022"/>
              <a:ext cx="0" cy="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3225" y="3301"/>
              <a:ext cx="789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小组评审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 flipH="1" flipV="1">
              <a:off x="4286" y="3022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4014" y="3317"/>
              <a:ext cx="6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  审查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105" y="3580"/>
              <a:ext cx="47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dirty="0"/>
                <a:t>Random review, Pass-round, Walkthrough, Team review, Inspection</a:t>
              </a:r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需求评审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H="1" flipV="1">
            <a:off x="4612365" y="3129646"/>
            <a:ext cx="0" cy="404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4056972" y="3559684"/>
            <a:ext cx="116882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436" tIns="29718" rIns="59436" bIns="29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000" b="1" dirty="0">
                <a:latin typeface="Arial" panose="020B0604020202020204" pitchFamily="34" charset="0"/>
              </a:rPr>
              <a:t>结对编程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474051" y="2174845"/>
              <a:ext cx="3518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健壮性分析的价值和基本概念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107933"/>
            <a:ext cx="6501248" cy="1591067"/>
            <a:chOff x="3328988" y="3107933"/>
            <a:chExt cx="6501248" cy="1591067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74051" y="3107933"/>
              <a:ext cx="2236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健壮性分析的步骤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74051" y="5022869"/>
              <a:ext cx="14670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更新域模型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485" y="1321117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用例分析强调站在用户角度看问题，而设计强调的是站在技术人员角度看问题，如何衔接两种角度的转换。</a:t>
            </a:r>
            <a:endParaRPr lang="zh-CN" altLang="en-US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32915" y="2995295"/>
            <a:ext cx="8766175" cy="312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668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我们需要一座桥（连接分析与设计）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791047" y="637832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709" y="1232791"/>
            <a:ext cx="11194002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后序的设计实现都是基于如下前提：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用例及用例描述正确；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域模型正确。</a:t>
            </a:r>
            <a:endParaRPr lang="zh-CN" altLang="en-US" dirty="0"/>
          </a:p>
        </p:txBody>
      </p:sp>
      <p:pic>
        <p:nvPicPr>
          <p:cNvPr id="9" name="内容占位符 7" descr="map.jpg"/>
          <p:cNvPicPr>
            <a:picLocks noChangeAspect="1"/>
          </p:cNvPicPr>
          <p:nvPr/>
        </p:nvPicPr>
        <p:blipFill>
          <a:blip r:embed="rId1"/>
          <a:srcRect l="39506"/>
          <a:stretch>
            <a:fillRect/>
          </a:stretch>
        </p:blipFill>
        <p:spPr bwMode="auto">
          <a:xfrm>
            <a:off x="5251224" y="1925327"/>
            <a:ext cx="6684908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组合 12"/>
          <p:cNvGrpSpPr/>
          <p:nvPr/>
        </p:nvGrpSpPr>
        <p:grpSpPr>
          <a:xfrm>
            <a:off x="3331567" y="5286364"/>
            <a:ext cx="7911833" cy="1571636"/>
            <a:chOff x="928662" y="4714884"/>
            <a:chExt cx="7911833" cy="1571636"/>
          </a:xfrm>
        </p:grpSpPr>
        <p:pic>
          <p:nvPicPr>
            <p:cNvPr id="11" name="Picture 6" descr="http://www.chinadele.com/upfiles/article/20060927105257904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28662" y="4714884"/>
              <a:ext cx="1731228" cy="157163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2500298" y="5429264"/>
              <a:ext cx="6340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健壮性分析帮助完善和确认需求分析的成果。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74320" y="4495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健壮了什么？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840077" y="637832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82337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用例的对象化图示，将用例和对象链接起来。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指出了参与用例场景的对象相互之间如何交互。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确保用例文本的正确性，从而提供了健康性检查。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帮助确保用例考虑了所有必需的扩展路径，从而提供了完整性和正确性检查。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让你能够</a:t>
            </a:r>
            <a:r>
              <a:rPr lang="en-US" altLang="zh-CN" dirty="0"/>
              <a:t>(</a:t>
            </a:r>
            <a:r>
              <a:rPr lang="zh-CN" altLang="en-US" dirty="0"/>
              <a:t>持续</a:t>
            </a:r>
            <a:r>
              <a:rPr lang="en-US" altLang="zh-CN" dirty="0"/>
              <a:t>)</a:t>
            </a:r>
            <a:r>
              <a:rPr lang="zh-CN" altLang="en-US" dirty="0"/>
              <a:t>发现对象。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缩小分析和设计的鸿沟，从而最终完成初步设计。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健壮性分析的优点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741936" y="63783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040" y="1130935"/>
            <a:ext cx="10789920" cy="5227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健壮性分析中的三种元素：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边界类</a:t>
            </a:r>
            <a:r>
              <a:rPr lang="en-US" altLang="zh-CN" b="1" dirty="0">
                <a:solidFill>
                  <a:srgbClr val="FF0000"/>
                </a:solidFill>
              </a:rPr>
              <a:t>[Boundary objects]</a:t>
            </a:r>
            <a:r>
              <a:rPr lang="zh-CN" altLang="en-US" dirty="0"/>
              <a:t>与用户交互的对象，系统和外部世界的界面，如窗口，对话框等等。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实体类</a:t>
            </a:r>
            <a:r>
              <a:rPr lang="en-US" altLang="zh-CN" b="1" dirty="0">
                <a:solidFill>
                  <a:srgbClr val="FF0000"/>
                </a:solidFill>
              </a:rPr>
              <a:t>[Entity objects]</a:t>
            </a:r>
            <a:r>
              <a:rPr lang="zh-CN" altLang="en-US" dirty="0"/>
              <a:t>是现实世界存在的实体对象，域模型中的类，它常对应于数据库表和文件。有些实体对象是“临时”对象（如搜索结果），当用例结束后将消失。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控制器类</a:t>
            </a:r>
            <a:r>
              <a:rPr lang="en-US" altLang="zh-CN" b="1" dirty="0">
                <a:solidFill>
                  <a:srgbClr val="FF0000"/>
                </a:solidFill>
              </a:rPr>
              <a:t>[Controller objects]</a:t>
            </a:r>
            <a:r>
              <a:rPr lang="zh-CN" altLang="en-US" dirty="0"/>
              <a:t>边界和实体间的“粘合剂”</a:t>
            </a:r>
            <a:r>
              <a:rPr lang="en-US" altLang="zh-CN" dirty="0"/>
              <a:t>,</a:t>
            </a:r>
            <a:r>
              <a:rPr lang="zh-CN" altLang="en-US" dirty="0"/>
              <a:t>将边界对象和实体对象关联起来，它包含了大部分应用逻辑，它们在用户和对象之间架起一座桥梁。控制对象中包含经常修改的业务规则和策略。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973042" y="63783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nblogs.com/cnblogs_com/acis_/petshop_1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09721" y="1776403"/>
            <a:ext cx="6029325" cy="4333875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t="50000" r="78474"/>
          <a:stretch>
            <a:fillRect/>
          </a:stretch>
        </p:blipFill>
        <p:spPr bwMode="auto">
          <a:xfrm>
            <a:off x="9167834" y="1419212"/>
            <a:ext cx="1143008" cy="1500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l="37670" t="50000" r="38114" b="9524"/>
          <a:stretch>
            <a:fillRect/>
          </a:stretch>
        </p:blipFill>
        <p:spPr bwMode="auto">
          <a:xfrm>
            <a:off x="9096396" y="4205294"/>
            <a:ext cx="1285884" cy="12144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l="78031" t="50000" b="11905"/>
          <a:stretch>
            <a:fillRect/>
          </a:stretch>
        </p:blipFill>
        <p:spPr bwMode="auto">
          <a:xfrm>
            <a:off x="9167835" y="2990848"/>
            <a:ext cx="1166575" cy="11430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左右箭头 7"/>
          <p:cNvSpPr/>
          <p:nvPr/>
        </p:nvSpPr>
        <p:spPr>
          <a:xfrm>
            <a:off x="8024826" y="2062154"/>
            <a:ext cx="1000132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8024826" y="3276600"/>
            <a:ext cx="1000132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7953388" y="4491046"/>
            <a:ext cx="1000132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4320" y="44959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经典的三层架构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360142" y="637832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05675"/>
            <a:ext cx="10972800" cy="4389120"/>
          </a:xfrm>
        </p:spPr>
        <p:txBody>
          <a:bodyPr/>
          <a:lstStyle/>
          <a:p>
            <a:r>
              <a:rPr lang="zh-CN" altLang="en-US" dirty="0"/>
              <a:t>健壮性分析中的三种元素图例：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816225" y="2199640"/>
            <a:ext cx="6544310" cy="36976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954158" y="618055"/>
            <a:ext cx="491490" cy="318085"/>
            <a:chOff x="3017520" y="601990"/>
            <a:chExt cx="491490" cy="414010"/>
          </a:xfrm>
        </p:grpSpPr>
        <p:sp>
          <p:nvSpPr>
            <p:cNvPr id="10" name="燕尾形 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654" y="1276643"/>
            <a:ext cx="5543560" cy="438912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域建模</a:t>
            </a:r>
            <a:r>
              <a:rPr lang="en-US" altLang="zh-CN" sz="2400" dirty="0"/>
              <a:t>[Domain Modeling]</a:t>
            </a: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为项目创建一个</a:t>
            </a:r>
            <a:r>
              <a:rPr lang="zh-CN" altLang="en-US" dirty="0">
                <a:solidFill>
                  <a:srgbClr val="FF0000"/>
                </a:solidFill>
              </a:rPr>
              <a:t>术语表</a:t>
            </a:r>
            <a:r>
              <a:rPr lang="zh-CN" altLang="en-US" dirty="0"/>
              <a:t>。确保项目中的每个人都能以</a:t>
            </a:r>
            <a:r>
              <a:rPr lang="zh-CN" altLang="en-US" dirty="0">
                <a:solidFill>
                  <a:srgbClr val="FF0000"/>
                </a:solidFill>
              </a:rPr>
              <a:t>清晰一致</a:t>
            </a:r>
            <a:r>
              <a:rPr lang="zh-CN" altLang="en-US" dirty="0"/>
              <a:t>的术语来理解和交流问题领域。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域建模比普通的项目术语表优良的地方体现在：以图示化的方式清晰地显示出不同术语间的关系。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域模型图将通过不断修正完善逐步演化为最终的静态类图。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843198" y="4808507"/>
            <a:ext cx="4572032" cy="1714512"/>
            <a:chOff x="4643438" y="4643446"/>
            <a:chExt cx="4572032" cy="1714512"/>
          </a:xfrm>
        </p:grpSpPr>
        <p:sp>
          <p:nvSpPr>
            <p:cNvPr id="14" name="右箭头 13"/>
            <p:cNvSpPr/>
            <p:nvPr/>
          </p:nvSpPr>
          <p:spPr>
            <a:xfrm>
              <a:off x="6500826" y="5572140"/>
              <a:ext cx="642942" cy="71438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/>
            <a:srcRect l="13889" t="30501" r="13889" b="19935"/>
            <a:stretch>
              <a:fillRect/>
            </a:stretch>
          </p:blipFill>
          <p:spPr bwMode="auto">
            <a:xfrm>
              <a:off x="4643438" y="5429264"/>
              <a:ext cx="1857388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 l="14286" t="23665" r="14286" b="17811"/>
            <a:stretch>
              <a:fillRect/>
            </a:stretch>
          </p:blipFill>
          <p:spPr bwMode="auto">
            <a:xfrm>
              <a:off x="7072330" y="4643446"/>
              <a:ext cx="2143140" cy="164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8" name="组合 17"/>
          <p:cNvGrpSpPr/>
          <p:nvPr/>
        </p:nvGrpSpPr>
        <p:grpSpPr>
          <a:xfrm>
            <a:off x="8349150" y="1276643"/>
            <a:ext cx="3295650" cy="4210058"/>
            <a:chOff x="5848350" y="571480"/>
            <a:chExt cx="3295650" cy="4210058"/>
          </a:xfrm>
        </p:grpSpPr>
        <p:pic>
          <p:nvPicPr>
            <p:cNvPr id="16" name="Picture 2" descr="http://www.sinojava.com/fileImages/liuchengtu5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48350" y="1714488"/>
              <a:ext cx="3295650" cy="306705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5857884" y="571480"/>
              <a:ext cx="3143272" cy="10772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zh-CN" altLang="en-US" sz="32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雇员、经理、职员、计划、任务</a:t>
              </a:r>
              <a:endParaRPr lang="zh-CN" alt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74320" y="4495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域建模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690092" y="629602"/>
            <a:ext cx="491490" cy="318085"/>
            <a:chOff x="3017520" y="601990"/>
            <a:chExt cx="491490" cy="414010"/>
          </a:xfrm>
        </p:grpSpPr>
        <p:sp>
          <p:nvSpPr>
            <p:cNvPr id="24" name="燕尾形 2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燕尾形 2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390" y="1337945"/>
            <a:ext cx="5543550" cy="4968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健壮性分析中三种元素的交互规则：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执行者</a:t>
            </a:r>
            <a:r>
              <a:rPr lang="zh-CN" altLang="en-US" dirty="0"/>
              <a:t>只可以和</a:t>
            </a:r>
            <a:r>
              <a:rPr lang="zh-CN" altLang="en-US" dirty="0">
                <a:solidFill>
                  <a:srgbClr val="FF0000"/>
                </a:solidFill>
              </a:rPr>
              <a:t>边界</a:t>
            </a:r>
            <a:r>
              <a:rPr lang="zh-CN" altLang="en-US" dirty="0"/>
              <a:t>对象通话；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边界</a:t>
            </a:r>
            <a:r>
              <a:rPr lang="zh-CN" altLang="en-US" dirty="0"/>
              <a:t>对象和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可以互相通话（</a:t>
            </a:r>
            <a:r>
              <a:rPr lang="zh-CN" altLang="en-US" b="1" dirty="0">
                <a:solidFill>
                  <a:srgbClr val="FF0000"/>
                </a:solidFill>
              </a:rPr>
              <a:t>名词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可以和另一个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通话（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zh-CN" altLang="en-US" dirty="0"/>
              <a:t>）；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实体</a:t>
            </a:r>
            <a:r>
              <a:rPr lang="zh-CN" altLang="en-US" dirty="0"/>
              <a:t>对象可以互相通话（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名词</a:t>
            </a:r>
            <a:r>
              <a:rPr lang="zh-CN" altLang="en-US" dirty="0"/>
              <a:t>）；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106" t="3456" r="7068" b="3786"/>
          <a:stretch>
            <a:fillRect/>
          </a:stretch>
        </p:blipFill>
        <p:spPr bwMode="auto">
          <a:xfrm>
            <a:off x="6900226" y="1758799"/>
            <a:ext cx="5064485" cy="41359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954158" y="618055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095366"/>
            <a:ext cx="2895600" cy="244475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gray">
          <a:xfrm flipH="1">
            <a:off x="0" y="6035040"/>
            <a:ext cx="2819400" cy="2286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gray">
          <a:xfrm flipH="1">
            <a:off x="0" y="3596640"/>
            <a:ext cx="609600" cy="26670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1614488" y="317754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2438400" y="390144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2908300" y="4965065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gray">
          <a:xfrm flipH="1">
            <a:off x="0" y="3385504"/>
            <a:ext cx="1665288" cy="2878137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gray">
          <a:xfrm flipH="1">
            <a:off x="0" y="5115878"/>
            <a:ext cx="2895600" cy="11477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gray">
          <a:xfrm flipH="1">
            <a:off x="0" y="1877378"/>
            <a:ext cx="1866900" cy="438626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gray">
          <a:xfrm flipH="1">
            <a:off x="1" y="3204528"/>
            <a:ext cx="2309813" cy="305911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gray">
          <a:xfrm flipH="1">
            <a:off x="0" y="4471354"/>
            <a:ext cx="2846388" cy="1792287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gray">
          <a:xfrm flipH="1">
            <a:off x="0" y="5517516"/>
            <a:ext cx="3867150" cy="746125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4"/>
          <p:cNvGrpSpPr/>
          <p:nvPr/>
        </p:nvGrpSpPr>
        <p:grpSpPr bwMode="auto">
          <a:xfrm>
            <a:off x="0" y="4130040"/>
            <a:ext cx="2514600" cy="2362200"/>
            <a:chOff x="0" y="2654"/>
            <a:chExt cx="1592" cy="1522"/>
          </a:xfrm>
        </p:grpSpPr>
        <p:sp>
          <p:nvSpPr>
            <p:cNvPr id="18" name="Arc 15"/>
            <p:cNvSpPr/>
            <p:nvPr/>
          </p:nvSpPr>
          <p:spPr bwMode="gray">
            <a:xfrm>
              <a:off x="0" y="2733"/>
              <a:ext cx="1440" cy="14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80808">
                <a:alpha val="50000"/>
              </a:srgb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gray">
            <a:xfrm flipH="1">
              <a:off x="0" y="2654"/>
              <a:ext cx="1592" cy="1522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Arc 17"/>
            <p:cNvSpPr/>
            <p:nvPr/>
          </p:nvSpPr>
          <p:spPr bwMode="gray">
            <a:xfrm>
              <a:off x="0" y="2796"/>
              <a:ext cx="1382" cy="13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gamma/>
                    <a:shade val="72941"/>
                    <a:invGamma/>
                  </a:srgbClr>
                </a:gs>
                <a:gs pos="100000">
                  <a:srgbClr val="CBBC63"/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rc 18"/>
            <p:cNvSpPr/>
            <p:nvPr/>
          </p:nvSpPr>
          <p:spPr bwMode="gray">
            <a:xfrm>
              <a:off x="14" y="2817"/>
              <a:ext cx="1347" cy="13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alpha val="0"/>
                  </a:srgbClr>
                </a:gs>
                <a:gs pos="100000">
                  <a:srgbClr val="CBBC63">
                    <a:gamma/>
                    <a:tint val="63529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gray">
            <a:xfrm>
              <a:off x="46" y="3373"/>
              <a:ext cx="1036" cy="61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交互规则的意义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AutoShape 24"/>
          <p:cNvSpPr>
            <a:spLocks noChangeArrowheads="1"/>
          </p:cNvSpPr>
          <p:nvPr/>
        </p:nvSpPr>
        <p:spPr bwMode="gray">
          <a:xfrm>
            <a:off x="3825876" y="5126991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0980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black">
          <a:xfrm>
            <a:off x="2774949" y="1320165"/>
            <a:ext cx="8798741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交互规则帮助强化用例文本的“名词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名词”的语法格式。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black">
          <a:xfrm>
            <a:off x="3143240" y="2680653"/>
            <a:ext cx="8430450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如果用例文本遵循的这个格式，健壮性图非常容易画出；如果不是，则画起来会很困难。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black">
          <a:xfrm>
            <a:off x="3571868" y="3597190"/>
            <a:ext cx="8001822" cy="10156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警示：如果不能从用例画出健壮性图，怎么可能从用例创建详细设计呢？时序图本质上是完全的“名词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名词”格式：对象是名词，对象间传递的消息是动词。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black">
          <a:xfrm>
            <a:off x="4648200" y="5069998"/>
            <a:ext cx="6925490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因此，通过以此格式描述的用例文本，可以非常容易地进行详细设计。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AutoShape 41"/>
          <p:cNvSpPr>
            <a:spLocks noChangeArrowheads="1"/>
          </p:cNvSpPr>
          <p:nvPr/>
        </p:nvSpPr>
        <p:spPr bwMode="gray">
          <a:xfrm>
            <a:off x="1695451" y="1340804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2000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42"/>
          <p:cNvSpPr>
            <a:spLocks noChangeArrowheads="1"/>
          </p:cNvSpPr>
          <p:nvPr/>
        </p:nvSpPr>
        <p:spPr bwMode="gray">
          <a:xfrm>
            <a:off x="2181226" y="2706054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2862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43"/>
          <p:cNvSpPr>
            <a:spLocks noChangeArrowheads="1"/>
          </p:cNvSpPr>
          <p:nvPr/>
        </p:nvSpPr>
        <p:spPr bwMode="gray">
          <a:xfrm>
            <a:off x="2776539" y="4017329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9216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44"/>
          <p:cNvSpPr>
            <a:spLocks noChangeArrowheads="1"/>
          </p:cNvSpPr>
          <p:nvPr/>
        </p:nvSpPr>
        <p:spPr bwMode="gray">
          <a:xfrm>
            <a:off x="534988" y="3366453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45"/>
          <p:cNvSpPr>
            <a:spLocks noChangeArrowheads="1"/>
          </p:cNvSpPr>
          <p:nvPr/>
        </p:nvSpPr>
        <p:spPr bwMode="gray">
          <a:xfrm>
            <a:off x="2843213" y="593344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74320" y="449590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健壮性分析中的注意事项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4954158" y="618055"/>
            <a:ext cx="491490" cy="318085"/>
            <a:chOff x="3017520" y="601990"/>
            <a:chExt cx="491490" cy="414010"/>
          </a:xfrm>
        </p:grpSpPr>
        <p:sp>
          <p:nvSpPr>
            <p:cNvPr id="40" name="燕尾形 3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燕尾形 4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燕尾形 4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88849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3152775" y="1643051"/>
            <a:ext cx="0" cy="3736975"/>
          </a:xfrm>
          <a:prstGeom prst="line">
            <a:avLst/>
          </a:prstGeom>
          <a:noFill/>
          <a:ln w="1270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>
            <a:off x="940088" y="3490265"/>
            <a:ext cx="4425374" cy="45720"/>
          </a:xfrm>
          <a:prstGeom prst="line">
            <a:avLst/>
          </a:prstGeom>
          <a:noFill/>
          <a:ln w="1270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4" name="Line 3"/>
          <p:cNvSpPr>
            <a:spLocks noChangeShapeType="1"/>
          </p:cNvSpPr>
          <p:nvPr/>
        </p:nvSpPr>
        <p:spPr bwMode="black">
          <a:xfrm>
            <a:off x="6850062" y="1965314"/>
            <a:ext cx="0" cy="3108325"/>
          </a:xfrm>
          <a:prstGeom prst="line">
            <a:avLst/>
          </a:prstGeom>
          <a:noFill/>
          <a:ln w="28575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5" name="Oval 19"/>
          <p:cNvSpPr>
            <a:spLocks noChangeArrowheads="1"/>
          </p:cNvSpPr>
          <p:nvPr/>
        </p:nvSpPr>
        <p:spPr bwMode="auto">
          <a:xfrm>
            <a:off x="1379456" y="1801918"/>
            <a:ext cx="3543462" cy="3397016"/>
          </a:xfrm>
          <a:prstGeom prst="ellipse">
            <a:avLst/>
          </a:prstGeom>
          <a:noFill/>
          <a:ln w="9525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46" name="Group 20"/>
          <p:cNvGrpSpPr/>
          <p:nvPr/>
        </p:nvGrpSpPr>
        <p:grpSpPr bwMode="auto">
          <a:xfrm>
            <a:off x="1848002" y="2091946"/>
            <a:ext cx="2962114" cy="2874108"/>
            <a:chOff x="579" y="1589"/>
            <a:chExt cx="1358" cy="1358"/>
          </a:xfrm>
        </p:grpSpPr>
        <p:sp>
          <p:nvSpPr>
            <p:cNvPr id="47" name="Oval 21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1098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38100">
              <a:solidFill>
                <a:srgbClr val="F8F8F8"/>
              </a:solidFill>
              <a:round/>
            </a:ln>
            <a:effectLst>
              <a:outerShdw dist="81320" dir="3080412" algn="ctr" rotWithShape="0">
                <a:srgbClr val="5F5F5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7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2549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0" name="Oval 24"/>
          <p:cNvSpPr>
            <a:spLocks noChangeArrowheads="1"/>
          </p:cNvSpPr>
          <p:nvPr/>
        </p:nvSpPr>
        <p:spPr bwMode="auto">
          <a:xfrm>
            <a:off x="1125544" y="1582699"/>
            <a:ext cx="4041762" cy="3846566"/>
          </a:xfrm>
          <a:prstGeom prst="ellipse">
            <a:avLst/>
          </a:prstGeom>
          <a:noFill/>
          <a:ln w="1905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" name="Rectangle 42"/>
          <p:cNvSpPr>
            <a:spLocks noChangeArrowheads="1"/>
          </p:cNvSpPr>
          <p:nvPr/>
        </p:nvSpPr>
        <p:spPr bwMode="black">
          <a:xfrm>
            <a:off x="4595802" y="1714488"/>
            <a:ext cx="6143668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第一步：创建一个空的健壮性图。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black">
          <a:xfrm>
            <a:off x="5810248" y="3143248"/>
            <a:ext cx="4857752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第三步：从基本路径的第一句话开始画健壮性图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44"/>
          <p:cNvSpPr>
            <a:spLocks noChangeArrowheads="1"/>
          </p:cNvSpPr>
          <p:nvPr/>
        </p:nvSpPr>
        <p:spPr bwMode="black">
          <a:xfrm>
            <a:off x="5595934" y="2221048"/>
            <a:ext cx="5072066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第二步：直接将用例文本粘贴到图上（基本路径和扩展路径）。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black">
          <a:xfrm>
            <a:off x="5595934" y="3929067"/>
            <a:ext cx="5072066" cy="10156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第四步：贯串整个用例基本路径，一次一个句子，画执行者、适当的边界对象和实体对象以及控制器，和各元素之间的连线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46"/>
          <p:cNvSpPr>
            <a:spLocks noChangeArrowheads="1"/>
          </p:cNvSpPr>
          <p:nvPr/>
        </p:nvSpPr>
        <p:spPr bwMode="black">
          <a:xfrm>
            <a:off x="4810116" y="4935692"/>
            <a:ext cx="5857884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第五步：将每一个扩展路径画在健壮性图上，并以红色标示出。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Group 48"/>
          <p:cNvGrpSpPr/>
          <p:nvPr/>
        </p:nvGrpSpPr>
        <p:grpSpPr bwMode="auto">
          <a:xfrm>
            <a:off x="4172642" y="1714488"/>
            <a:ext cx="423160" cy="402526"/>
            <a:chOff x="2928" y="2208"/>
            <a:chExt cx="262" cy="262"/>
          </a:xfrm>
        </p:grpSpPr>
        <p:sp>
          <p:nvSpPr>
            <p:cNvPr id="61" name="Oval 49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" name="Oval 50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3" name="Group 51"/>
          <p:cNvGrpSpPr/>
          <p:nvPr/>
        </p:nvGrpSpPr>
        <p:grpSpPr bwMode="auto">
          <a:xfrm>
            <a:off x="4958460" y="2428868"/>
            <a:ext cx="423160" cy="402526"/>
            <a:chOff x="2928" y="2208"/>
            <a:chExt cx="262" cy="262"/>
          </a:xfrm>
        </p:grpSpPr>
        <p:sp>
          <p:nvSpPr>
            <p:cNvPr id="64" name="Oval 5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5" name="Oval 5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6" name="Group 54"/>
          <p:cNvGrpSpPr/>
          <p:nvPr/>
        </p:nvGrpSpPr>
        <p:grpSpPr bwMode="auto">
          <a:xfrm>
            <a:off x="5315650" y="3286124"/>
            <a:ext cx="423160" cy="402526"/>
            <a:chOff x="2928" y="2208"/>
            <a:chExt cx="262" cy="262"/>
          </a:xfrm>
        </p:grpSpPr>
        <p:sp>
          <p:nvSpPr>
            <p:cNvPr id="67" name="Oval 5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8" name="Oval 56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9" name="Group 57"/>
          <p:cNvGrpSpPr/>
          <p:nvPr/>
        </p:nvGrpSpPr>
        <p:grpSpPr bwMode="auto">
          <a:xfrm>
            <a:off x="5029898" y="4148127"/>
            <a:ext cx="423160" cy="402526"/>
            <a:chOff x="2928" y="2208"/>
            <a:chExt cx="262" cy="262"/>
          </a:xfrm>
        </p:grpSpPr>
        <p:sp>
          <p:nvSpPr>
            <p:cNvPr id="70" name="Oval 5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1" name="Oval 59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72" name="Group 60"/>
          <p:cNvGrpSpPr/>
          <p:nvPr/>
        </p:nvGrpSpPr>
        <p:grpSpPr bwMode="auto">
          <a:xfrm>
            <a:off x="4315518" y="4929198"/>
            <a:ext cx="423160" cy="402526"/>
            <a:chOff x="2928" y="2208"/>
            <a:chExt cx="262" cy="262"/>
          </a:xfrm>
        </p:grpSpPr>
        <p:sp>
          <p:nvSpPr>
            <p:cNvPr id="73" name="Oval 61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Oval 62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681152" y="646137"/>
            <a:ext cx="491490" cy="318085"/>
            <a:chOff x="3017520" y="601990"/>
            <a:chExt cx="491490" cy="414010"/>
          </a:xfrm>
        </p:grpSpPr>
        <p:sp>
          <p:nvSpPr>
            <p:cNvPr id="35" name="燕尾形 3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7" grpId="0"/>
      <p:bldP spid="58" grpId="0"/>
      <p:bldP spid="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b="3781"/>
          <a:stretch>
            <a:fillRect/>
          </a:stretch>
        </p:blipFill>
        <p:spPr bwMode="auto">
          <a:xfrm>
            <a:off x="1676817" y="1239378"/>
            <a:ext cx="8499149" cy="511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第一步：创建空健壮性图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964867" y="624700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38318" y="1508943"/>
            <a:ext cx="7915364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第二步：将用例文本粘贴到图上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204148" y="621323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 l="12305" t="16473" r="25000" b="18604"/>
          <a:stretch>
            <a:fillRect/>
          </a:stretch>
        </p:blipFill>
        <p:spPr bwMode="auto">
          <a:xfrm>
            <a:off x="1565202" y="1221013"/>
            <a:ext cx="8265035" cy="5175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第三步：从基本流程的第一句话开始画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345086" y="608512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/>
          <a:srcRect t="7812" r="38867" b="7812"/>
          <a:stretch>
            <a:fillRect/>
          </a:stretch>
        </p:blipFill>
        <p:spPr bwMode="auto">
          <a:xfrm>
            <a:off x="2952744" y="1114332"/>
            <a:ext cx="6286512" cy="542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第四步：贯穿画完用例基本流程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137036" y="63776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l="10156" t="18992" r="18945" b="12209"/>
          <a:stretch>
            <a:fillRect/>
          </a:stretch>
        </p:blipFill>
        <p:spPr bwMode="auto">
          <a:xfrm>
            <a:off x="1875034" y="1203493"/>
            <a:ext cx="864399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第五步：画出所有扩展流程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5329912" y="618718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97510" y="1209475"/>
            <a:ext cx="8584418" cy="519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45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DEMO:EA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中进行健壮性分析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673625" y="623431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64222"/>
            <a:ext cx="10972800" cy="438912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en-US" altLang="zh-CN" sz="3200" dirty="0"/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绘制系统用例图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编写系统用例描述</a:t>
            </a:r>
            <a:endParaRPr lang="en-US" altLang="zh-CN" sz="3200" dirty="0"/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更新域模型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系统用例建模步骤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671204" y="646137"/>
            <a:ext cx="491490" cy="318085"/>
            <a:chOff x="3017520" y="601990"/>
            <a:chExt cx="491490" cy="414010"/>
          </a:xfrm>
        </p:grpSpPr>
        <p:sp>
          <p:nvSpPr>
            <p:cNvPr id="12" name="燕尾形 1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 t="3125" r="29492" b="4496"/>
          <a:stretch>
            <a:fillRect/>
          </a:stretch>
        </p:blipFill>
        <p:spPr bwMode="auto">
          <a:xfrm>
            <a:off x="2809853" y="1142984"/>
            <a:ext cx="6979199" cy="571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 7"/>
          <p:cNvSpPr/>
          <p:nvPr/>
        </p:nvSpPr>
        <p:spPr>
          <a:xfrm>
            <a:off x="7596198" y="1071546"/>
            <a:ext cx="1143008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596198" y="4500570"/>
            <a:ext cx="1143008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67636" y="5429264"/>
            <a:ext cx="1143008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4320" y="44959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高级话题：优化健壮性分析图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700627" y="616561"/>
            <a:ext cx="491490" cy="318085"/>
            <a:chOff x="3017520" y="601990"/>
            <a:chExt cx="491490" cy="414010"/>
          </a:xfrm>
        </p:grpSpPr>
        <p:sp>
          <p:nvSpPr>
            <p:cNvPr id="18" name="燕尾形 1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 t="2187" r="20117" b="5000"/>
          <a:stretch>
            <a:fillRect/>
          </a:stretch>
        </p:blipFill>
        <p:spPr bwMode="auto">
          <a:xfrm>
            <a:off x="2238349" y="1214448"/>
            <a:ext cx="7771787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8739206" y="5000636"/>
            <a:ext cx="1143008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高级话题：优化健壮性分析图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700627" y="616561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 l="4101" t="3750" r="13281" b="24062"/>
          <a:stretch>
            <a:fillRect/>
          </a:stretch>
        </p:blipFill>
        <p:spPr bwMode="auto">
          <a:xfrm>
            <a:off x="1952596" y="1603900"/>
            <a:ext cx="8286808" cy="452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7024694" y="2214554"/>
            <a:ext cx="2357454" cy="1143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4320" y="449590"/>
            <a:ext cx="440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完善用例描述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679693" y="618853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 l="5978" t="33730" r="25543" b="22619"/>
          <a:stretch>
            <a:fillRect/>
          </a:stretch>
        </p:blipFill>
        <p:spPr bwMode="auto">
          <a:xfrm>
            <a:off x="3809984" y="1435406"/>
            <a:ext cx="450059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3952860" y="2864166"/>
            <a:ext cx="235745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67174" y="4435802"/>
            <a:ext cx="271464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10248" y="5364496"/>
            <a:ext cx="178595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4320" y="449590"/>
            <a:ext cx="440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完善用例描述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640097" y="602020"/>
            <a:ext cx="491490" cy="318085"/>
            <a:chOff x="3017520" y="601990"/>
            <a:chExt cx="491490" cy="414010"/>
          </a:xfrm>
        </p:grpSpPr>
        <p:sp>
          <p:nvSpPr>
            <p:cNvPr id="17" name="燕尾形 1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gray">
          <a:xfrm flipV="1">
            <a:off x="5172075" y="2659718"/>
            <a:ext cx="863600" cy="649288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gray">
          <a:xfrm flipH="1" flipV="1">
            <a:off x="6565901" y="2659719"/>
            <a:ext cx="862013" cy="658813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gray">
          <a:xfrm flipH="1">
            <a:off x="5745163" y="5172731"/>
            <a:ext cx="1079500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gray">
          <a:xfrm flipH="1">
            <a:off x="7275513" y="3864632"/>
            <a:ext cx="341312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gray">
          <a:xfrm>
            <a:off x="4967288" y="3864632"/>
            <a:ext cx="342900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White">
          <a:xfrm>
            <a:off x="4889500" y="4847293"/>
            <a:ext cx="863600" cy="820738"/>
          </a:xfrm>
          <a:prstGeom prst="pentagon">
            <a:avLst/>
          </a:prstGeom>
          <a:solidFill>
            <a:srgbClr val="CC3300">
              <a:alpha val="50000"/>
            </a:srgbClr>
          </a:solidFill>
          <a:ln w="76200" algn="ctr">
            <a:solidFill>
              <a:srgbClr val="CC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White">
          <a:xfrm>
            <a:off x="4259264" y="2988331"/>
            <a:ext cx="922337" cy="874712"/>
          </a:xfrm>
          <a:prstGeom prst="pentagon">
            <a:avLst/>
          </a:prstGeom>
          <a:solidFill>
            <a:schemeClr val="folHlink">
              <a:alpha val="50000"/>
            </a:schemeClr>
          </a:solidFill>
          <a:ln w="76200" algn="ctr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White">
          <a:xfrm>
            <a:off x="7421563" y="2996269"/>
            <a:ext cx="906462" cy="860425"/>
          </a:xfrm>
          <a:prstGeom prst="pentagon">
            <a:avLst/>
          </a:prstGeom>
          <a:solidFill>
            <a:schemeClr val="accent2">
              <a:alpha val="50000"/>
            </a:schemeClr>
          </a:solidFill>
          <a:ln w="76200" algn="ctr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White">
          <a:xfrm>
            <a:off x="5881689" y="1846919"/>
            <a:ext cx="846137" cy="803275"/>
          </a:xfrm>
          <a:prstGeom prst="pentagon">
            <a:avLst/>
          </a:prstGeom>
          <a:solidFill>
            <a:schemeClr val="accent1">
              <a:alpha val="50000"/>
            </a:schemeClr>
          </a:solidFill>
          <a:ln w="76200" algn="ctr">
            <a:solidFill>
              <a:srgbClr val="FF9933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White">
          <a:xfrm>
            <a:off x="6832601" y="4842532"/>
            <a:ext cx="862013" cy="820737"/>
          </a:xfrm>
          <a:prstGeom prst="pentagon">
            <a:avLst/>
          </a:prstGeom>
          <a:solidFill>
            <a:srgbClr val="339966">
              <a:alpha val="50000"/>
            </a:srgbClr>
          </a:solidFill>
          <a:ln w="76200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2"/>
          <p:cNvGrpSpPr/>
          <p:nvPr/>
        </p:nvGrpSpPr>
        <p:grpSpPr bwMode="auto">
          <a:xfrm>
            <a:off x="4473576" y="3212168"/>
            <a:ext cx="481013" cy="484188"/>
            <a:chOff x="523" y="2809"/>
            <a:chExt cx="876" cy="882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gray">
            <a:xfrm>
              <a:off x="1023" y="2815"/>
              <a:ext cx="182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435"/>
                </a:cxn>
                <a:cxn ang="0">
                  <a:pos x="6" y="864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gray">
            <a:xfrm>
              <a:off x="726" y="2821"/>
              <a:ext cx="197" cy="870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20"/>
          <p:cNvGrpSpPr/>
          <p:nvPr/>
        </p:nvGrpSpPr>
        <p:grpSpPr bwMode="auto">
          <a:xfrm>
            <a:off x="5094288" y="5099707"/>
            <a:ext cx="419100" cy="358775"/>
            <a:chOff x="2640" y="3304"/>
            <a:chExt cx="294" cy="252"/>
          </a:xfrm>
        </p:grpSpPr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2700" y="3304"/>
              <a:ext cx="176" cy="176"/>
            </a:xfrm>
            <a:prstGeom prst="roundRect">
              <a:avLst>
                <a:gd name="adj" fmla="val 6250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gray">
            <a:xfrm>
              <a:off x="2640" y="3478"/>
              <a:ext cx="294" cy="78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H="1">
              <a:off x="2847" y="3517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 flipH="1">
              <a:off x="2759" y="3359"/>
              <a:ext cx="73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2787" y="3385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2800" y="3434"/>
              <a:ext cx="32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gray">
          <a:xfrm>
            <a:off x="6130925" y="2121557"/>
            <a:ext cx="368300" cy="365125"/>
          </a:xfrm>
          <a:prstGeom prst="cube">
            <a:avLst>
              <a:gd name="adj" fmla="val 25000"/>
            </a:avLst>
          </a:prstGeom>
          <a:solidFill>
            <a:srgbClr val="292929">
              <a:alpha val="50000"/>
            </a:srgbClr>
          </a:solidFill>
          <a:ln w="19050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Group 28"/>
          <p:cNvGrpSpPr/>
          <p:nvPr/>
        </p:nvGrpSpPr>
        <p:grpSpPr bwMode="auto">
          <a:xfrm>
            <a:off x="7646988" y="3220107"/>
            <a:ext cx="469900" cy="446087"/>
            <a:chOff x="3422" y="1347"/>
            <a:chExt cx="330" cy="313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gray">
            <a:xfrm>
              <a:off x="3422" y="1411"/>
              <a:ext cx="330" cy="249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30"/>
            <p:cNvSpPr>
              <a:spLocks noChangeArrowheads="1"/>
            </p:cNvSpPr>
            <p:nvPr/>
          </p:nvSpPr>
          <p:spPr bwMode="gray">
            <a:xfrm>
              <a:off x="3522" y="1347"/>
              <a:ext cx="122" cy="113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2700" algn="ctr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31"/>
          <p:cNvGrpSpPr/>
          <p:nvPr/>
        </p:nvGrpSpPr>
        <p:grpSpPr bwMode="auto">
          <a:xfrm>
            <a:off x="7081838" y="5056843"/>
            <a:ext cx="385762" cy="476250"/>
            <a:chOff x="984" y="878"/>
            <a:chExt cx="3312" cy="4086"/>
          </a:xfrm>
        </p:grpSpPr>
        <p:sp>
          <p:nvSpPr>
            <p:cNvPr id="34" name="Freeform 32"/>
            <p:cNvSpPr/>
            <p:nvPr/>
          </p:nvSpPr>
          <p:spPr bwMode="gray">
            <a:xfrm>
              <a:off x="984" y="1002"/>
              <a:ext cx="3312" cy="3962"/>
            </a:xfrm>
            <a:custGeom>
              <a:avLst/>
              <a:gdLst/>
              <a:ahLst/>
              <a:cxnLst>
                <a:cxn ang="0">
                  <a:pos x="1376" y="696"/>
                </a:cxn>
                <a:cxn ang="0">
                  <a:pos x="1639" y="920"/>
                </a:cxn>
                <a:cxn ang="0">
                  <a:pos x="1926" y="708"/>
                </a:cxn>
                <a:cxn ang="0">
                  <a:pos x="2940" y="66"/>
                </a:cxn>
                <a:cxn ang="0">
                  <a:pos x="3204" y="78"/>
                </a:cxn>
                <a:cxn ang="0">
                  <a:pos x="3072" y="444"/>
                </a:cxn>
                <a:cxn ang="0">
                  <a:pos x="2139" y="1081"/>
                </a:cxn>
                <a:cxn ang="0">
                  <a:pos x="2476" y="2372"/>
                </a:cxn>
                <a:cxn ang="0">
                  <a:pos x="2251" y="2435"/>
                </a:cxn>
                <a:cxn ang="0">
                  <a:pos x="2614" y="3589"/>
                </a:cxn>
                <a:cxn ang="0">
                  <a:pos x="2539" y="3925"/>
                </a:cxn>
                <a:cxn ang="0">
                  <a:pos x="2226" y="3689"/>
                </a:cxn>
                <a:cxn ang="0">
                  <a:pos x="1789" y="2534"/>
                </a:cxn>
                <a:cxn ang="0">
                  <a:pos x="1414" y="2534"/>
                </a:cxn>
                <a:cxn ang="0">
                  <a:pos x="1051" y="3689"/>
                </a:cxn>
                <a:cxn ang="0">
                  <a:pos x="789" y="3925"/>
                </a:cxn>
                <a:cxn ang="0">
                  <a:pos x="676" y="3577"/>
                </a:cxn>
                <a:cxn ang="0">
                  <a:pos x="1001" y="2459"/>
                </a:cxn>
                <a:cxn ang="0">
                  <a:pos x="751" y="2397"/>
                </a:cxn>
                <a:cxn ang="0">
                  <a:pos x="1126" y="1081"/>
                </a:cxn>
                <a:cxn ang="0">
                  <a:pos x="139" y="497"/>
                </a:cxn>
                <a:cxn ang="0">
                  <a:pos x="60" y="180"/>
                </a:cxn>
                <a:cxn ang="0">
                  <a:pos x="389" y="162"/>
                </a:cxn>
                <a:cxn ang="0">
                  <a:pos x="1376" y="696"/>
                </a:cxn>
              </a:cxnLst>
              <a:rect l="0" t="0" r="r" b="b"/>
              <a:pathLst>
                <a:path w="3312" h="3962">
                  <a:moveTo>
                    <a:pt x="1376" y="696"/>
                  </a:moveTo>
                  <a:cubicBezTo>
                    <a:pt x="1401" y="795"/>
                    <a:pt x="1489" y="920"/>
                    <a:pt x="1639" y="920"/>
                  </a:cubicBezTo>
                  <a:cubicBezTo>
                    <a:pt x="1801" y="920"/>
                    <a:pt x="1876" y="795"/>
                    <a:pt x="1926" y="708"/>
                  </a:cubicBezTo>
                  <a:lnTo>
                    <a:pt x="2940" y="66"/>
                  </a:lnTo>
                  <a:cubicBezTo>
                    <a:pt x="3042" y="0"/>
                    <a:pt x="3142" y="16"/>
                    <a:pt x="3204" y="78"/>
                  </a:cubicBezTo>
                  <a:cubicBezTo>
                    <a:pt x="3267" y="140"/>
                    <a:pt x="3312" y="264"/>
                    <a:pt x="3072" y="444"/>
                  </a:cubicBezTo>
                  <a:lnTo>
                    <a:pt x="2139" y="1081"/>
                  </a:lnTo>
                  <a:lnTo>
                    <a:pt x="2476" y="2372"/>
                  </a:lnTo>
                  <a:lnTo>
                    <a:pt x="2251" y="2435"/>
                  </a:lnTo>
                  <a:lnTo>
                    <a:pt x="2614" y="3589"/>
                  </a:lnTo>
                  <a:cubicBezTo>
                    <a:pt x="2651" y="3751"/>
                    <a:pt x="2639" y="3863"/>
                    <a:pt x="2539" y="3925"/>
                  </a:cubicBezTo>
                  <a:cubicBezTo>
                    <a:pt x="2401" y="3962"/>
                    <a:pt x="2289" y="3863"/>
                    <a:pt x="2226" y="3689"/>
                  </a:cubicBezTo>
                  <a:cubicBezTo>
                    <a:pt x="2101" y="3453"/>
                    <a:pt x="1876" y="2720"/>
                    <a:pt x="1789" y="2534"/>
                  </a:cubicBezTo>
                  <a:lnTo>
                    <a:pt x="1414" y="2534"/>
                  </a:lnTo>
                  <a:cubicBezTo>
                    <a:pt x="1339" y="2770"/>
                    <a:pt x="1151" y="3465"/>
                    <a:pt x="1051" y="3689"/>
                  </a:cubicBezTo>
                  <a:cubicBezTo>
                    <a:pt x="1001" y="3838"/>
                    <a:pt x="914" y="3950"/>
                    <a:pt x="789" y="3925"/>
                  </a:cubicBezTo>
                  <a:cubicBezTo>
                    <a:pt x="714" y="3875"/>
                    <a:pt x="614" y="3838"/>
                    <a:pt x="676" y="3577"/>
                  </a:cubicBezTo>
                  <a:lnTo>
                    <a:pt x="1001" y="2459"/>
                  </a:lnTo>
                  <a:lnTo>
                    <a:pt x="751" y="2397"/>
                  </a:lnTo>
                  <a:lnTo>
                    <a:pt x="1126" y="1081"/>
                  </a:lnTo>
                  <a:lnTo>
                    <a:pt x="139" y="497"/>
                  </a:lnTo>
                  <a:cubicBezTo>
                    <a:pt x="54" y="402"/>
                    <a:pt x="0" y="342"/>
                    <a:pt x="60" y="180"/>
                  </a:cubicBezTo>
                  <a:cubicBezTo>
                    <a:pt x="186" y="102"/>
                    <a:pt x="214" y="112"/>
                    <a:pt x="389" y="162"/>
                  </a:cubicBezTo>
                  <a:lnTo>
                    <a:pt x="1376" y="696"/>
                  </a:ln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9050" cmpd="sng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gray">
            <a:xfrm>
              <a:off x="2208" y="878"/>
              <a:ext cx="862" cy="845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AutoShape 35"/>
          <p:cNvSpPr/>
          <p:nvPr/>
        </p:nvSpPr>
        <p:spPr bwMode="auto">
          <a:xfrm>
            <a:off x="2238349" y="1837363"/>
            <a:ext cx="2697187" cy="547687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8509"/>
              <a:gd name="adj5" fmla="val 46093"/>
              <a:gd name="adj6" fmla="val 133051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pPr marL="514350" indent="-51435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将用例文本直接粘贴到健壮性图上。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36"/>
          <p:cNvSpPr/>
          <p:nvPr/>
        </p:nvSpPr>
        <p:spPr bwMode="auto">
          <a:xfrm>
            <a:off x="1524001" y="4051940"/>
            <a:ext cx="2360643" cy="1090604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3125"/>
              <a:gd name="adj5" fmla="val -19009"/>
              <a:gd name="adj6" fmla="val 12209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从域模型中提取实体对象，如果发现之前有缺漏，则补充上。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37"/>
          <p:cNvSpPr/>
          <p:nvPr/>
        </p:nvSpPr>
        <p:spPr bwMode="auto">
          <a:xfrm>
            <a:off x="1738283" y="5695014"/>
            <a:ext cx="2481291" cy="547688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7847"/>
              <a:gd name="adj5" fmla="val -2606"/>
              <a:gd name="adj6" fmla="val 13191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在画健壮性图时修正之前用例中模糊的地方。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38"/>
          <p:cNvSpPr/>
          <p:nvPr/>
        </p:nvSpPr>
        <p:spPr bwMode="auto">
          <a:xfrm>
            <a:off x="8270878" y="5194950"/>
            <a:ext cx="2397155" cy="1071569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9829"/>
              <a:gd name="adj5" fmla="val 3248"/>
              <a:gd name="adj6" fmla="val -21174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将每一个屏幕对象定义为边界对象，并进行清晰的命名。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AutoShape 39"/>
          <p:cNvSpPr/>
          <p:nvPr/>
        </p:nvSpPr>
        <p:spPr bwMode="auto">
          <a:xfrm>
            <a:off x="8024826" y="1551610"/>
            <a:ext cx="2500330" cy="1285884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2750"/>
              <a:gd name="adj5" fmla="val 107233"/>
              <a:gd name="adj6" fmla="val -688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切记控制器对象大部分时候对应的是逻辑操作方法，偶尔也会对应真实的控制器对象。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4320" y="449590"/>
            <a:ext cx="6936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高级话题：健壮性分析的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项指导建议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7462823" y="642142"/>
            <a:ext cx="491490" cy="318085"/>
            <a:chOff x="3017520" y="601990"/>
            <a:chExt cx="491490" cy="414010"/>
          </a:xfrm>
        </p:grpSpPr>
        <p:sp>
          <p:nvSpPr>
            <p:cNvPr id="51" name="燕尾形 50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燕尾形 51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gray">
          <a:xfrm flipV="1">
            <a:off x="5172075" y="2659718"/>
            <a:ext cx="863600" cy="649288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gray">
          <a:xfrm flipH="1" flipV="1">
            <a:off x="6565901" y="2659719"/>
            <a:ext cx="862013" cy="658813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gray">
          <a:xfrm flipH="1">
            <a:off x="5745163" y="5172731"/>
            <a:ext cx="1079500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gray">
          <a:xfrm flipH="1">
            <a:off x="7275513" y="3864632"/>
            <a:ext cx="341312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gray">
          <a:xfrm>
            <a:off x="4967288" y="3864632"/>
            <a:ext cx="342900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White">
          <a:xfrm>
            <a:off x="4889500" y="4847293"/>
            <a:ext cx="863600" cy="820738"/>
          </a:xfrm>
          <a:prstGeom prst="pentagon">
            <a:avLst/>
          </a:prstGeom>
          <a:solidFill>
            <a:srgbClr val="CC3300">
              <a:alpha val="50000"/>
            </a:srgbClr>
          </a:solidFill>
          <a:ln w="76200" algn="ctr">
            <a:solidFill>
              <a:srgbClr val="CC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White">
          <a:xfrm>
            <a:off x="4259264" y="2988331"/>
            <a:ext cx="922337" cy="874712"/>
          </a:xfrm>
          <a:prstGeom prst="pentagon">
            <a:avLst/>
          </a:prstGeom>
          <a:solidFill>
            <a:schemeClr val="folHlink">
              <a:alpha val="50000"/>
            </a:schemeClr>
          </a:solidFill>
          <a:ln w="76200" algn="ctr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White">
          <a:xfrm>
            <a:off x="7421563" y="2996269"/>
            <a:ext cx="906462" cy="860425"/>
          </a:xfrm>
          <a:prstGeom prst="pentagon">
            <a:avLst/>
          </a:prstGeom>
          <a:solidFill>
            <a:schemeClr val="accent2">
              <a:alpha val="50000"/>
            </a:schemeClr>
          </a:solidFill>
          <a:ln w="76200" algn="ctr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White">
          <a:xfrm>
            <a:off x="5881689" y="1846919"/>
            <a:ext cx="846137" cy="803275"/>
          </a:xfrm>
          <a:prstGeom prst="pentagon">
            <a:avLst/>
          </a:prstGeom>
          <a:solidFill>
            <a:schemeClr val="accent1">
              <a:alpha val="50000"/>
            </a:schemeClr>
          </a:solidFill>
          <a:ln w="76200" algn="ctr">
            <a:solidFill>
              <a:srgbClr val="FF9933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White">
          <a:xfrm>
            <a:off x="6832601" y="4842532"/>
            <a:ext cx="862013" cy="820737"/>
          </a:xfrm>
          <a:prstGeom prst="pentagon">
            <a:avLst/>
          </a:prstGeom>
          <a:solidFill>
            <a:srgbClr val="339966">
              <a:alpha val="50000"/>
            </a:srgbClr>
          </a:solidFill>
          <a:ln w="76200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4473576" y="3212168"/>
            <a:ext cx="481013" cy="484188"/>
            <a:chOff x="523" y="2809"/>
            <a:chExt cx="876" cy="882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gray">
            <a:xfrm>
              <a:off x="1023" y="2815"/>
              <a:ext cx="182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435"/>
                </a:cxn>
                <a:cxn ang="0">
                  <a:pos x="6" y="864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gray">
            <a:xfrm>
              <a:off x="726" y="2821"/>
              <a:ext cx="197" cy="870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5094288" y="5099707"/>
            <a:ext cx="419100" cy="358775"/>
            <a:chOff x="2640" y="3304"/>
            <a:chExt cx="294" cy="252"/>
          </a:xfrm>
        </p:grpSpPr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2700" y="3304"/>
              <a:ext cx="176" cy="176"/>
            </a:xfrm>
            <a:prstGeom prst="roundRect">
              <a:avLst>
                <a:gd name="adj" fmla="val 6250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gray">
            <a:xfrm>
              <a:off x="2640" y="3478"/>
              <a:ext cx="294" cy="78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H="1">
              <a:off x="2847" y="3517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 flipH="1">
              <a:off x="2759" y="3359"/>
              <a:ext cx="73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2787" y="3385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2800" y="3434"/>
              <a:ext cx="32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gray">
          <a:xfrm>
            <a:off x="6130925" y="2121557"/>
            <a:ext cx="368300" cy="365125"/>
          </a:xfrm>
          <a:prstGeom prst="cube">
            <a:avLst>
              <a:gd name="adj" fmla="val 25000"/>
            </a:avLst>
          </a:prstGeom>
          <a:solidFill>
            <a:srgbClr val="292929">
              <a:alpha val="50000"/>
            </a:srgbClr>
          </a:solidFill>
          <a:ln w="19050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28"/>
          <p:cNvGrpSpPr/>
          <p:nvPr/>
        </p:nvGrpSpPr>
        <p:grpSpPr bwMode="auto">
          <a:xfrm>
            <a:off x="7646988" y="3220107"/>
            <a:ext cx="469900" cy="446087"/>
            <a:chOff x="3422" y="1347"/>
            <a:chExt cx="330" cy="313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gray">
            <a:xfrm>
              <a:off x="3422" y="1411"/>
              <a:ext cx="330" cy="249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30"/>
            <p:cNvSpPr>
              <a:spLocks noChangeArrowheads="1"/>
            </p:cNvSpPr>
            <p:nvPr/>
          </p:nvSpPr>
          <p:spPr bwMode="gray">
            <a:xfrm>
              <a:off x="3522" y="1347"/>
              <a:ext cx="122" cy="113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2700" algn="ctr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31"/>
          <p:cNvGrpSpPr/>
          <p:nvPr/>
        </p:nvGrpSpPr>
        <p:grpSpPr bwMode="auto">
          <a:xfrm>
            <a:off x="7081838" y="5056843"/>
            <a:ext cx="385762" cy="476250"/>
            <a:chOff x="984" y="878"/>
            <a:chExt cx="3312" cy="4086"/>
          </a:xfrm>
        </p:grpSpPr>
        <p:sp>
          <p:nvSpPr>
            <p:cNvPr id="34" name="Freeform 32"/>
            <p:cNvSpPr/>
            <p:nvPr/>
          </p:nvSpPr>
          <p:spPr bwMode="gray">
            <a:xfrm>
              <a:off x="984" y="1002"/>
              <a:ext cx="3312" cy="3962"/>
            </a:xfrm>
            <a:custGeom>
              <a:avLst/>
              <a:gdLst/>
              <a:ahLst/>
              <a:cxnLst>
                <a:cxn ang="0">
                  <a:pos x="1376" y="696"/>
                </a:cxn>
                <a:cxn ang="0">
                  <a:pos x="1639" y="920"/>
                </a:cxn>
                <a:cxn ang="0">
                  <a:pos x="1926" y="708"/>
                </a:cxn>
                <a:cxn ang="0">
                  <a:pos x="2940" y="66"/>
                </a:cxn>
                <a:cxn ang="0">
                  <a:pos x="3204" y="78"/>
                </a:cxn>
                <a:cxn ang="0">
                  <a:pos x="3072" y="444"/>
                </a:cxn>
                <a:cxn ang="0">
                  <a:pos x="2139" y="1081"/>
                </a:cxn>
                <a:cxn ang="0">
                  <a:pos x="2476" y="2372"/>
                </a:cxn>
                <a:cxn ang="0">
                  <a:pos x="2251" y="2435"/>
                </a:cxn>
                <a:cxn ang="0">
                  <a:pos x="2614" y="3589"/>
                </a:cxn>
                <a:cxn ang="0">
                  <a:pos x="2539" y="3925"/>
                </a:cxn>
                <a:cxn ang="0">
                  <a:pos x="2226" y="3689"/>
                </a:cxn>
                <a:cxn ang="0">
                  <a:pos x="1789" y="2534"/>
                </a:cxn>
                <a:cxn ang="0">
                  <a:pos x="1414" y="2534"/>
                </a:cxn>
                <a:cxn ang="0">
                  <a:pos x="1051" y="3689"/>
                </a:cxn>
                <a:cxn ang="0">
                  <a:pos x="789" y="3925"/>
                </a:cxn>
                <a:cxn ang="0">
                  <a:pos x="676" y="3577"/>
                </a:cxn>
                <a:cxn ang="0">
                  <a:pos x="1001" y="2459"/>
                </a:cxn>
                <a:cxn ang="0">
                  <a:pos x="751" y="2397"/>
                </a:cxn>
                <a:cxn ang="0">
                  <a:pos x="1126" y="1081"/>
                </a:cxn>
                <a:cxn ang="0">
                  <a:pos x="139" y="497"/>
                </a:cxn>
                <a:cxn ang="0">
                  <a:pos x="60" y="180"/>
                </a:cxn>
                <a:cxn ang="0">
                  <a:pos x="389" y="162"/>
                </a:cxn>
                <a:cxn ang="0">
                  <a:pos x="1376" y="696"/>
                </a:cxn>
              </a:cxnLst>
              <a:rect l="0" t="0" r="r" b="b"/>
              <a:pathLst>
                <a:path w="3312" h="3962">
                  <a:moveTo>
                    <a:pt x="1376" y="696"/>
                  </a:moveTo>
                  <a:cubicBezTo>
                    <a:pt x="1401" y="795"/>
                    <a:pt x="1489" y="920"/>
                    <a:pt x="1639" y="920"/>
                  </a:cubicBezTo>
                  <a:cubicBezTo>
                    <a:pt x="1801" y="920"/>
                    <a:pt x="1876" y="795"/>
                    <a:pt x="1926" y="708"/>
                  </a:cubicBezTo>
                  <a:lnTo>
                    <a:pt x="2940" y="66"/>
                  </a:lnTo>
                  <a:cubicBezTo>
                    <a:pt x="3042" y="0"/>
                    <a:pt x="3142" y="16"/>
                    <a:pt x="3204" y="78"/>
                  </a:cubicBezTo>
                  <a:cubicBezTo>
                    <a:pt x="3267" y="140"/>
                    <a:pt x="3312" y="264"/>
                    <a:pt x="3072" y="444"/>
                  </a:cubicBezTo>
                  <a:lnTo>
                    <a:pt x="2139" y="1081"/>
                  </a:lnTo>
                  <a:lnTo>
                    <a:pt x="2476" y="2372"/>
                  </a:lnTo>
                  <a:lnTo>
                    <a:pt x="2251" y="2435"/>
                  </a:lnTo>
                  <a:lnTo>
                    <a:pt x="2614" y="3589"/>
                  </a:lnTo>
                  <a:cubicBezTo>
                    <a:pt x="2651" y="3751"/>
                    <a:pt x="2639" y="3863"/>
                    <a:pt x="2539" y="3925"/>
                  </a:cubicBezTo>
                  <a:cubicBezTo>
                    <a:pt x="2401" y="3962"/>
                    <a:pt x="2289" y="3863"/>
                    <a:pt x="2226" y="3689"/>
                  </a:cubicBezTo>
                  <a:cubicBezTo>
                    <a:pt x="2101" y="3453"/>
                    <a:pt x="1876" y="2720"/>
                    <a:pt x="1789" y="2534"/>
                  </a:cubicBezTo>
                  <a:lnTo>
                    <a:pt x="1414" y="2534"/>
                  </a:lnTo>
                  <a:cubicBezTo>
                    <a:pt x="1339" y="2770"/>
                    <a:pt x="1151" y="3465"/>
                    <a:pt x="1051" y="3689"/>
                  </a:cubicBezTo>
                  <a:cubicBezTo>
                    <a:pt x="1001" y="3838"/>
                    <a:pt x="914" y="3950"/>
                    <a:pt x="789" y="3925"/>
                  </a:cubicBezTo>
                  <a:cubicBezTo>
                    <a:pt x="714" y="3875"/>
                    <a:pt x="614" y="3838"/>
                    <a:pt x="676" y="3577"/>
                  </a:cubicBezTo>
                  <a:lnTo>
                    <a:pt x="1001" y="2459"/>
                  </a:lnTo>
                  <a:lnTo>
                    <a:pt x="751" y="2397"/>
                  </a:lnTo>
                  <a:lnTo>
                    <a:pt x="1126" y="1081"/>
                  </a:lnTo>
                  <a:lnTo>
                    <a:pt x="139" y="497"/>
                  </a:lnTo>
                  <a:cubicBezTo>
                    <a:pt x="54" y="402"/>
                    <a:pt x="0" y="342"/>
                    <a:pt x="60" y="180"/>
                  </a:cubicBezTo>
                  <a:cubicBezTo>
                    <a:pt x="186" y="102"/>
                    <a:pt x="214" y="112"/>
                    <a:pt x="389" y="162"/>
                  </a:cubicBezTo>
                  <a:lnTo>
                    <a:pt x="1376" y="696"/>
                  </a:ln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9050" cmpd="sng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gray">
            <a:xfrm>
              <a:off x="2208" y="878"/>
              <a:ext cx="862" cy="845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AutoShape 36"/>
          <p:cNvSpPr/>
          <p:nvPr/>
        </p:nvSpPr>
        <p:spPr bwMode="auto">
          <a:xfrm>
            <a:off x="1524001" y="4051940"/>
            <a:ext cx="2360643" cy="1090604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3125"/>
              <a:gd name="adj5" fmla="val -19009"/>
              <a:gd name="adj6" fmla="val 12209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在画健壮性图时，如果调用另一个用例，就直接在图上画出调用此用例即可。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37"/>
          <p:cNvSpPr/>
          <p:nvPr/>
        </p:nvSpPr>
        <p:spPr bwMode="auto">
          <a:xfrm>
            <a:off x="1738283" y="5695014"/>
            <a:ext cx="2481291" cy="547688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7847"/>
              <a:gd name="adj5" fmla="val -2606"/>
              <a:gd name="adj6" fmla="val 13191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切记健壮性分析描绘的是概要设计而不是详细设计。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38"/>
          <p:cNvSpPr/>
          <p:nvPr/>
        </p:nvSpPr>
        <p:spPr bwMode="auto">
          <a:xfrm>
            <a:off x="8270878" y="4980635"/>
            <a:ext cx="2397155" cy="1071569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9829"/>
              <a:gd name="adj5" fmla="val 17258"/>
              <a:gd name="adj6" fmla="val -22882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健壮性图上的边界对象和实体对象会转化为时序图中的对象实例，而控制器对象会转化为消息或控制器实例。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AutoShape 39"/>
          <p:cNvSpPr/>
          <p:nvPr/>
        </p:nvSpPr>
        <p:spPr bwMode="auto">
          <a:xfrm>
            <a:off x="8024826" y="1551610"/>
            <a:ext cx="2500330" cy="1285884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2750"/>
              <a:gd name="adj5" fmla="val 107233"/>
              <a:gd name="adj6" fmla="val -688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切记健壮性图是用例的“对象化图示”，它的目的是优化和完善用例文本和域模型。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4320" y="449590"/>
            <a:ext cx="6936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高级话题：健壮性分析的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项指导建议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7427914" y="627404"/>
            <a:ext cx="491490" cy="318085"/>
            <a:chOff x="3017520" y="601990"/>
            <a:chExt cx="491490" cy="414010"/>
          </a:xfrm>
        </p:grpSpPr>
        <p:sp>
          <p:nvSpPr>
            <p:cNvPr id="51" name="燕尾形 50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燕尾形 51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/>
          <a:srcRect l="4101" t="3750" r="13281" b="24062"/>
          <a:stretch>
            <a:fillRect/>
          </a:stretch>
        </p:blipFill>
        <p:spPr bwMode="auto">
          <a:xfrm>
            <a:off x="2024034" y="1571612"/>
            <a:ext cx="8286808" cy="452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8810644" y="3500438"/>
            <a:ext cx="92869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3793232" y="583840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/>
          <a:srcRect l="3515" t="9375" r="19726" b="40000"/>
          <a:stretch>
            <a:fillRect/>
          </a:stretch>
        </p:blipFill>
        <p:spPr bwMode="auto">
          <a:xfrm>
            <a:off x="1524000" y="2714620"/>
            <a:ext cx="4143372" cy="170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24609" t="23256" r="33789" b="36046"/>
          <a:stretch>
            <a:fillRect/>
          </a:stretch>
        </p:blipFill>
        <p:spPr bwMode="auto">
          <a:xfrm>
            <a:off x="6167439" y="2500306"/>
            <a:ext cx="422674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1452530" y="2500306"/>
            <a:ext cx="2285984" cy="142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81752" y="2500306"/>
            <a:ext cx="1928794" cy="121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>
            <a:off x="3881423" y="2786058"/>
            <a:ext cx="2367839" cy="714380"/>
          </a:xfrm>
          <a:prstGeom prst="notchedRightArrow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238480" y="3357562"/>
            <a:ext cx="1714512" cy="128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810644" y="2428868"/>
            <a:ext cx="1643074" cy="142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上箭头 15"/>
          <p:cNvSpPr/>
          <p:nvPr/>
        </p:nvSpPr>
        <p:spPr>
          <a:xfrm>
            <a:off x="4952992" y="3786190"/>
            <a:ext cx="4929222" cy="571504"/>
          </a:xfrm>
          <a:prstGeom prst="bentUpArrow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4320" y="449590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793232" y="588916"/>
            <a:ext cx="491490" cy="318085"/>
            <a:chOff x="3017520" y="601990"/>
            <a:chExt cx="491490" cy="414010"/>
          </a:xfrm>
        </p:grpSpPr>
        <p:sp>
          <p:nvSpPr>
            <p:cNvPr id="18" name="燕尾形 1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74320" y="44959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系统用例图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495544" y="646137"/>
            <a:ext cx="491490" cy="318085"/>
            <a:chOff x="3017520" y="601990"/>
            <a:chExt cx="491490" cy="414010"/>
          </a:xfrm>
        </p:grpSpPr>
        <p:sp>
          <p:nvSpPr>
            <p:cNvPr id="30" name="燕尾形 2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/>
          <a:srcRect l="12890" t="7500" r="18554" b="12812"/>
          <a:stretch>
            <a:fillRect/>
          </a:stretch>
        </p:blipFill>
        <p:spPr bwMode="auto">
          <a:xfrm>
            <a:off x="2738414" y="1285861"/>
            <a:ext cx="7715304" cy="560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线形标注 2(带边框和强调线) 4"/>
          <p:cNvSpPr/>
          <p:nvPr/>
        </p:nvSpPr>
        <p:spPr>
          <a:xfrm>
            <a:off x="1524000" y="5500702"/>
            <a:ext cx="1571604" cy="571504"/>
          </a:xfrm>
          <a:prstGeom prst="accentBorderCallout2">
            <a:avLst>
              <a:gd name="adj1" fmla="val 44147"/>
              <a:gd name="adj2" fmla="val 106799"/>
              <a:gd name="adj3" fmla="val 44147"/>
              <a:gd name="adj4" fmla="val 122168"/>
              <a:gd name="adj5" fmla="val -118419"/>
              <a:gd name="adj6" fmla="val 106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系统主执行者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线形标注 2(带边框和强调线) 5"/>
          <p:cNvSpPr/>
          <p:nvPr/>
        </p:nvSpPr>
        <p:spPr>
          <a:xfrm>
            <a:off x="7381884" y="2857496"/>
            <a:ext cx="1571604" cy="571504"/>
          </a:xfrm>
          <a:prstGeom prst="accentBorderCallout2">
            <a:avLst>
              <a:gd name="adj1" fmla="val 44147"/>
              <a:gd name="adj2" fmla="val 106799"/>
              <a:gd name="adj3" fmla="val 44147"/>
              <a:gd name="adj4" fmla="val 122168"/>
              <a:gd name="adj5" fmla="val 168146"/>
              <a:gd name="adj6" fmla="val 157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系统辅执行者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线形标注 2(带边框和强调线) 6"/>
          <p:cNvSpPr/>
          <p:nvPr/>
        </p:nvSpPr>
        <p:spPr>
          <a:xfrm>
            <a:off x="7596198" y="642918"/>
            <a:ext cx="1214446" cy="571504"/>
          </a:xfrm>
          <a:prstGeom prst="accentBorderCallout2">
            <a:avLst>
              <a:gd name="adj1" fmla="val 48924"/>
              <a:gd name="adj2" fmla="val -10075"/>
              <a:gd name="adj3" fmla="val 48924"/>
              <a:gd name="adj4" fmla="val -50895"/>
              <a:gd name="adj5" fmla="val 127550"/>
              <a:gd name="adj6" fmla="val -82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系统边界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线形标注 2(带边框和强调线) 8"/>
          <p:cNvSpPr/>
          <p:nvPr/>
        </p:nvSpPr>
        <p:spPr>
          <a:xfrm>
            <a:off x="7596198" y="1643050"/>
            <a:ext cx="1214446" cy="571504"/>
          </a:xfrm>
          <a:prstGeom prst="accentBorderCallout2">
            <a:avLst>
              <a:gd name="adj1" fmla="val 48924"/>
              <a:gd name="adj2" fmla="val -10075"/>
              <a:gd name="adj3" fmla="val 48924"/>
              <a:gd name="adj4" fmla="val -50894"/>
              <a:gd name="adj5" fmla="val 258892"/>
              <a:gd name="adj6" fmla="val -151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系统用例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线形标注 2(带边框和强调线) 10"/>
          <p:cNvSpPr/>
          <p:nvPr/>
        </p:nvSpPr>
        <p:spPr>
          <a:xfrm>
            <a:off x="8667768" y="5000636"/>
            <a:ext cx="1214414" cy="571504"/>
          </a:xfrm>
          <a:prstGeom prst="accentBorderCallout2">
            <a:avLst>
              <a:gd name="adj1" fmla="val 56087"/>
              <a:gd name="adj2" fmla="val -7830"/>
              <a:gd name="adj3" fmla="val 53699"/>
              <a:gd name="adj4" fmla="val -50899"/>
              <a:gd name="adj5" fmla="val -44390"/>
              <a:gd name="adj6" fmla="val -153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用例关系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24609" t="23256" r="33789" b="36046"/>
          <a:stretch>
            <a:fillRect/>
          </a:stretch>
        </p:blipFill>
        <p:spPr bwMode="auto">
          <a:xfrm>
            <a:off x="2381224" y="1862396"/>
            <a:ext cx="7358114" cy="43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基于健壮性分析更新域模型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767858" y="588916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壁纸描述：卡通 漫画 问号；壁纸尺寸：1600X1600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788" t="3649" r="17518"/>
          <a:stretch>
            <a:fillRect/>
          </a:stretch>
        </p:blipFill>
        <p:spPr bwMode="auto">
          <a:xfrm>
            <a:off x="8524860" y="3214686"/>
            <a:ext cx="2143140" cy="3143248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95846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有丰富的类似项目经验；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熟悉业务细节；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思考：健壮性分析在什么情况可以不做？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790870" y="571132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724" y="1543594"/>
            <a:ext cx="10521395" cy="438912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在用例驱动的开发模式中，用例的准确完整性是关键；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健壮性分析技术两个主要的价值：其一帮助完善用例分析结果；其二完善域模型，做为需求分析走向系统设计的过度技术；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不要花费太多的精力和时间在本阶段，本阶段的成果也仅起到过度作用，不纳入最终文档；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276830" y="588916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7227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29588" y="1982450"/>
            <a:ext cx="5383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B82E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1413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81994" y="1504970"/>
            <a:ext cx="25146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8359" t="5000" r="18359" b="8750"/>
          <a:stretch>
            <a:fillRect/>
          </a:stretch>
        </p:blipFill>
        <p:spPr bwMode="auto">
          <a:xfrm>
            <a:off x="1105989" y="1230912"/>
            <a:ext cx="6357950" cy="54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5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用例关系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129036" y="615407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887463" y="1533757"/>
            <a:ext cx="2543164" cy="4389120"/>
          </a:xfrm>
        </p:spPr>
        <p:txBody>
          <a:bodyPr/>
          <a:lstStyle/>
          <a:p>
            <a:r>
              <a:rPr lang="zh-CN" altLang="en-US" dirty="0"/>
              <a:t>干系人利益</a:t>
            </a:r>
            <a:endParaRPr lang="en-US" altLang="zh-CN" dirty="0"/>
          </a:p>
          <a:p>
            <a:r>
              <a:rPr lang="zh-CN" altLang="en-US" dirty="0"/>
              <a:t>基本路径</a:t>
            </a:r>
            <a:endParaRPr lang="en-US" altLang="zh-CN" dirty="0"/>
          </a:p>
          <a:p>
            <a:r>
              <a:rPr lang="zh-CN" altLang="en-US" dirty="0"/>
              <a:t>扩展路径</a:t>
            </a:r>
            <a:endParaRPr lang="en-US" altLang="zh-CN" dirty="0"/>
          </a:p>
          <a:p>
            <a:r>
              <a:rPr lang="zh-CN" altLang="en-US" dirty="0"/>
              <a:t>业务规则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74320" y="4495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用例描述的基本组成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108212" y="638266"/>
            <a:ext cx="491490" cy="318085"/>
            <a:chOff x="3017520" y="601990"/>
            <a:chExt cx="491490" cy="414010"/>
          </a:xfrm>
        </p:grpSpPr>
        <p:sp>
          <p:nvSpPr>
            <p:cNvPr id="17" name="燕尾形 1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68359" y="1533757"/>
            <a:ext cx="4156675" cy="365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754" y="1603900"/>
            <a:ext cx="6117372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以主动语态、“名词</a:t>
            </a:r>
            <a:r>
              <a:rPr lang="en-US" altLang="zh-CN" dirty="0"/>
              <a:t>-</a:t>
            </a:r>
            <a:r>
              <a:rPr lang="zh-CN" altLang="en-US" dirty="0"/>
              <a:t>动词</a:t>
            </a:r>
            <a:r>
              <a:rPr lang="en-US" altLang="zh-CN" dirty="0"/>
              <a:t>-</a:t>
            </a:r>
            <a:r>
              <a:rPr lang="zh-CN" altLang="en-US" dirty="0"/>
              <a:t>名词”格式来书写。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主语只能是执行者或系统。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27098" y="1603900"/>
            <a:ext cx="3905039" cy="452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基本路径的书写要求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152305" y="617583"/>
            <a:ext cx="491490" cy="318085"/>
            <a:chOff x="3017520" y="601990"/>
            <a:chExt cx="491490" cy="414010"/>
          </a:xfrm>
        </p:grpSpPr>
        <p:sp>
          <p:nvSpPr>
            <p:cNvPr id="13" name="燕尾形 12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471" y="1405769"/>
            <a:ext cx="5944026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从基本路径的第一句开始，不断地问“还可能发生别的事情吗？”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 l="5435" t="40588" r="41729" b="32741"/>
          <a:stretch>
            <a:fillRect/>
          </a:stretch>
        </p:blipFill>
        <p:spPr bwMode="auto">
          <a:xfrm>
            <a:off x="2024035" y="3000372"/>
            <a:ext cx="4477757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形标注 4"/>
          <p:cNvSpPr/>
          <p:nvPr/>
        </p:nvSpPr>
        <p:spPr>
          <a:xfrm>
            <a:off x="7310446" y="1714488"/>
            <a:ext cx="2286016" cy="1071570"/>
          </a:xfrm>
          <a:prstGeom prst="wedgeEllipseCallout">
            <a:avLst>
              <a:gd name="adj1" fmla="val -78764"/>
              <a:gd name="adj2" fmla="val 108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这里可能出现意外的情况吗？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形状 13"/>
          <p:cNvCxnSpPr>
            <a:stCxn id="5" idx="8"/>
          </p:cNvCxnSpPr>
          <p:nvPr/>
        </p:nvCxnSpPr>
        <p:spPr>
          <a:xfrm rot="5400000">
            <a:off x="6045713" y="3179005"/>
            <a:ext cx="371721" cy="84264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形状 15"/>
          <p:cNvCxnSpPr>
            <a:stCxn id="5" idx="8"/>
          </p:cNvCxnSpPr>
          <p:nvPr/>
        </p:nvCxnSpPr>
        <p:spPr>
          <a:xfrm rot="5400000">
            <a:off x="5902836" y="3321882"/>
            <a:ext cx="657475" cy="84264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形状 18"/>
          <p:cNvCxnSpPr>
            <a:stCxn id="5" idx="8"/>
          </p:cNvCxnSpPr>
          <p:nvPr/>
        </p:nvCxnSpPr>
        <p:spPr>
          <a:xfrm rot="5400000">
            <a:off x="5617085" y="3321881"/>
            <a:ext cx="943225" cy="11284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线形标注 2(带边框和强调线) 22"/>
          <p:cNvSpPr/>
          <p:nvPr/>
        </p:nvSpPr>
        <p:spPr>
          <a:xfrm>
            <a:off x="8167702" y="3000372"/>
            <a:ext cx="1928826" cy="71438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7810"/>
              <a:gd name="adj6" fmla="val -76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客户输入非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倍数怎么办？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线形标注 2(带边框和强调线) 25"/>
          <p:cNvSpPr/>
          <p:nvPr/>
        </p:nvSpPr>
        <p:spPr>
          <a:xfrm>
            <a:off x="8167702" y="3857628"/>
            <a:ext cx="1928826" cy="71438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39553"/>
              <a:gd name="adj5" fmla="val 70569"/>
              <a:gd name="adj6" fmla="val -74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客户余额不足怎么办？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形状 26"/>
          <p:cNvCxnSpPr/>
          <p:nvPr/>
        </p:nvCxnSpPr>
        <p:spPr>
          <a:xfrm rot="5400000">
            <a:off x="5617084" y="3607633"/>
            <a:ext cx="943225" cy="11284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线形标注 2(带边框和强调线) 27"/>
          <p:cNvSpPr/>
          <p:nvPr/>
        </p:nvSpPr>
        <p:spPr>
          <a:xfrm>
            <a:off x="8167702" y="4714884"/>
            <a:ext cx="1928826" cy="71438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39553"/>
              <a:gd name="adj5" fmla="val -2258"/>
              <a:gd name="adj6" fmla="val -75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这个时候网络连接失败了怎么办？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320" y="4495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识别扩展路径的方法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145768" y="633549"/>
            <a:ext cx="491490" cy="318085"/>
            <a:chOff x="3017520" y="601990"/>
            <a:chExt cx="491490" cy="414010"/>
          </a:xfrm>
        </p:grpSpPr>
        <p:sp>
          <p:nvSpPr>
            <p:cNvPr id="25" name="燕尾形 2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燕尾形 2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cnblogs.com/cnblogs_com/tsoukw/107571/r_oo1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2320" y="4027745"/>
            <a:ext cx="3345341" cy="2225442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3412" y="2498307"/>
            <a:ext cx="3285176" cy="374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 descr="http://daizhj.cnblogs.com/images/cnblogs_com/daizhj/robustness_log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1070" y="3230709"/>
            <a:ext cx="3603048" cy="3002541"/>
          </a:xfrm>
          <a:prstGeom prst="rect">
            <a:avLst/>
          </a:prstGeom>
          <a:noFill/>
        </p:spPr>
      </p:pic>
      <p:sp>
        <p:nvSpPr>
          <p:cNvPr id="8" name="Freeform 24"/>
          <p:cNvSpPr/>
          <p:nvPr/>
        </p:nvSpPr>
        <p:spPr bwMode="gray">
          <a:xfrm rot="17585508" flipH="1">
            <a:off x="2334664" y="2445102"/>
            <a:ext cx="1576001" cy="2145495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24"/>
          <p:cNvSpPr/>
          <p:nvPr/>
        </p:nvSpPr>
        <p:spPr bwMode="gray">
          <a:xfrm rot="17585508" flipH="1">
            <a:off x="4498255" y="-679809"/>
            <a:ext cx="2933179" cy="6165541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4320" y="4495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域模型的迭代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902661" y="638266"/>
            <a:ext cx="491490" cy="318085"/>
            <a:chOff x="3017520" y="601990"/>
            <a:chExt cx="491490" cy="414010"/>
          </a:xfrm>
        </p:grpSpPr>
        <p:sp>
          <p:nvSpPr>
            <p:cNvPr id="18" name="燕尾形 1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2364</Words>
  <Application>WPS 演示</Application>
  <PresentationFormat>宽屏</PresentationFormat>
  <Paragraphs>299</Paragraphs>
  <Slides>43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宋体</vt:lpstr>
      <vt:lpstr>Wingdings</vt:lpstr>
      <vt:lpstr>隶书</vt:lpstr>
      <vt:lpstr>微软雅黑</vt:lpstr>
      <vt:lpstr>华康俪金黑W8(P)</vt:lpstr>
      <vt:lpstr>Calibri</vt:lpstr>
      <vt:lpstr>黑体</vt:lpstr>
      <vt:lpstr>Arial Unicode MS</vt:lpstr>
      <vt:lpstr>Times New Roman</vt:lpstr>
      <vt:lpstr>Calibri Light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qile</cp:lastModifiedBy>
  <cp:revision>359</cp:revision>
  <dcterms:created xsi:type="dcterms:W3CDTF">2013-08-14T15:08:00Z</dcterms:created>
  <dcterms:modified xsi:type="dcterms:W3CDTF">2018-10-30T00:38:12Z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