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3"/>
    <p:sldId id="599" r:id="rId4"/>
    <p:sldId id="561" r:id="rId6"/>
    <p:sldId id="562" r:id="rId7"/>
    <p:sldId id="563" r:id="rId8"/>
    <p:sldId id="564" r:id="rId9"/>
    <p:sldId id="263" r:id="rId10"/>
    <p:sldId id="384" r:id="rId11"/>
    <p:sldId id="531" r:id="rId12"/>
    <p:sldId id="532" r:id="rId13"/>
    <p:sldId id="533" r:id="rId14"/>
    <p:sldId id="534" r:id="rId15"/>
    <p:sldId id="535" r:id="rId16"/>
    <p:sldId id="536" r:id="rId17"/>
    <p:sldId id="537" r:id="rId18"/>
    <p:sldId id="425" r:id="rId19"/>
    <p:sldId id="538" r:id="rId20"/>
    <p:sldId id="539" r:id="rId21"/>
    <p:sldId id="540" r:id="rId22"/>
    <p:sldId id="541" r:id="rId23"/>
    <p:sldId id="542" r:id="rId24"/>
    <p:sldId id="543" r:id="rId25"/>
    <p:sldId id="544" r:id="rId26"/>
    <p:sldId id="545" r:id="rId27"/>
    <p:sldId id="546" r:id="rId28"/>
    <p:sldId id="547" r:id="rId29"/>
    <p:sldId id="549" r:id="rId30"/>
    <p:sldId id="550" r:id="rId31"/>
    <p:sldId id="551" r:id="rId32"/>
    <p:sldId id="552" r:id="rId33"/>
    <p:sldId id="436" r:id="rId34"/>
    <p:sldId id="553" r:id="rId35"/>
    <p:sldId id="554" r:id="rId36"/>
    <p:sldId id="555" r:id="rId37"/>
    <p:sldId id="556" r:id="rId38"/>
    <p:sldId id="557" r:id="rId39"/>
    <p:sldId id="558" r:id="rId40"/>
    <p:sldId id="559" r:id="rId41"/>
    <p:sldId id="560" r:id="rId42"/>
    <p:sldId id="379" r:id="rId43"/>
  </p:sldIdLst>
  <p:sldSz cx="12192000" cy="6858000"/>
  <p:notesSz cx="6858000" cy="9144000"/>
  <p:embeddedFontLst>
    <p:embeddedFont>
      <p:font typeface="微软雅黑" panose="020B0503020204020204" pitchFamily="34" charset="-122"/>
      <p:regular r:id="rId47"/>
    </p:embeddedFont>
    <p:embeddedFont>
      <p:font typeface="Calibri" panose="020F0502020204030204" charset="0"/>
      <p:regular r:id="rId48"/>
      <p:bold r:id="rId49"/>
      <p:italic r:id="rId50"/>
      <p:boldItalic r:id="rId51"/>
    </p:embeddedFont>
    <p:embeddedFont>
      <p:font typeface="Calibri Light" panose="020F0302020204030204" charset="0"/>
      <p:regular r:id="rId52"/>
      <p:italic r:id="rId5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BE1007"/>
    <a:srgbClr val="BF6D07"/>
    <a:srgbClr val="404040"/>
    <a:srgbClr val="F5F5F5"/>
    <a:srgbClr val="F93D32"/>
    <a:srgbClr val="202022"/>
    <a:srgbClr val="5A9ED6"/>
    <a:srgbClr val="F1F1F1"/>
    <a:srgbClr val="F73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 showGuides="1">
      <p:cViewPr varScale="1">
        <p:scale>
          <a:sx n="44" d="100"/>
          <a:sy n="44" d="100"/>
        </p:scale>
        <p:origin x="858" y="54"/>
      </p:cViewPr>
      <p:guideLst>
        <p:guide orient="horz" pos="1080"/>
        <p:guide pos="327"/>
        <p:guide orient="horz" pos="4085"/>
        <p:guide pos="7106"/>
        <p:guide pos="1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font" Target="fonts/font7.fntdata"/><Relationship Id="rId52" Type="http://schemas.openxmlformats.org/officeDocument/2006/relationships/font" Target="fonts/font6.fntdata"/><Relationship Id="rId51" Type="http://schemas.openxmlformats.org/officeDocument/2006/relationships/font" Target="fonts/font5.fntdata"/><Relationship Id="rId50" Type="http://schemas.openxmlformats.org/officeDocument/2006/relationships/font" Target="fonts/font4.fntdata"/><Relationship Id="rId5" Type="http://schemas.openxmlformats.org/officeDocument/2006/relationships/notesMaster" Target="notesMasters/notesMaster1.xml"/><Relationship Id="rId49" Type="http://schemas.openxmlformats.org/officeDocument/2006/relationships/font" Target="fonts/font3.fntdata"/><Relationship Id="rId48" Type="http://schemas.openxmlformats.org/officeDocument/2006/relationships/font" Target="fonts/font2.fntdata"/><Relationship Id="rId47" Type="http://schemas.openxmlformats.org/officeDocument/2006/relationships/font" Target="fonts/font1.fntdata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C0826-6BC5-4534-8F91-2515044AF1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4993C-2851-4B37-8A50-837DDC8B7B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B9895-7A6E-44E3-810E-C8FBEE467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br>
              <a:rPr lang="en-US" altLang="zh-CN" sz="1200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B9895-7A6E-44E3-810E-C8FBEE467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第一步：直接把用例文本拷贝到图上</a:t>
            </a:r>
            <a:endParaRPr lang="en-US" altLang="zh-CN" sz="1200" b="1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到了这个阶段，用例文本应该毫无问题了，直接将用例文本放在图上是有意义的，将帮助我们聚焦于两段描述。</a:t>
            </a:r>
            <a:endParaRPr lang="zh-CN" altLang="en-US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因为，我们直接从用例文本开始设计，如果用例文本不详细，没有体现所有分支流程，在详细设计时，就会丢失一些对象的方法。</a:t>
            </a:r>
            <a:endParaRPr lang="zh-CN" altLang="en-US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r>
              <a:rPr lang="zh-CN" altLang="en-US" sz="1200" b="1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第二步 从健壮性图中拷贝实体对象</a:t>
            </a:r>
            <a:endParaRPr lang="en-US" altLang="zh-CN" sz="1200" b="1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在健壮性分析时更新了静态模型，实体对象就相当于类图上的类。到现在为止，实体对象拥有大部分属性但没有任何方法。</a:t>
            </a:r>
            <a:endParaRPr lang="en-US" altLang="zh-CN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那么在时序图时，我们将完成方法的分配，但在开始之前，我们需要把边界对象和参与者放在图上。</a:t>
            </a:r>
            <a:endParaRPr lang="en-US" altLang="zh-CN" sz="1200" b="1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第三步 从健壮性图中拷贝边界对象和参与者</a:t>
            </a:r>
            <a:endParaRPr lang="en-US" altLang="zh-CN" sz="1200" b="1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有可能会在一个时序图中出现多个参与者，但一般只有一个，通常放置在图的左边。</a:t>
            </a:r>
            <a:endParaRPr lang="zh-CN" altLang="en-US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依赖于我们将要创建的</a:t>
            </a:r>
            <a:r>
              <a:rPr 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GUI</a:t>
            </a:r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的类型，边界对象通常会转化为</a:t>
            </a:r>
            <a:r>
              <a:rPr 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JSP</a:t>
            </a:r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或</a:t>
            </a:r>
            <a:r>
              <a:rPr 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ASP</a:t>
            </a:r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页面。因此我们可确定边界对象不作为一个真实的类，不分配行为给它们。如何制作</a:t>
            </a:r>
            <a:r>
              <a:rPr 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GUI</a:t>
            </a:r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有非常广泛的技术（例如</a:t>
            </a:r>
            <a:r>
              <a:rPr 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JSP</a:t>
            </a:r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、</a:t>
            </a:r>
            <a:r>
              <a:rPr 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ASP.NET</a:t>
            </a:r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、</a:t>
            </a:r>
            <a:r>
              <a:rPr 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HTML</a:t>
            </a:r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等），因此在画时序图时，重点关注如何给实体类分配行为。</a:t>
            </a:r>
            <a:endParaRPr lang="zh-CN" altLang="en-US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注意：</a:t>
            </a:r>
            <a:endParaRPr lang="zh-CN" altLang="en-US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并不是说不能给视图</a:t>
            </a:r>
            <a:r>
              <a:rPr 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边界类添加属性和方法，一般情况下，这些类（或页）不做任何自己的处理。这也有赖于开发人员的经验和所采用的工具。</a:t>
            </a:r>
            <a:endParaRPr lang="zh-CN" altLang="en-US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维持一个纯粹的域模型（只包含实体类，不包含属性和方法）图是非常有意义的。同时我们需要画出详细的类图覆盖解决方案领域和问题领域，最终我们会得到非常大的详细类图，我们可以以用例为单位将它们分隔打包。</a:t>
            </a:r>
            <a:endParaRPr lang="zh-CN" altLang="en-US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详细的类图和时序图应该使用相同的元素，因此当在时序图上分配一个消息时，一个对应的方法自动添加到静态模型中适当的类上。</a:t>
            </a:r>
            <a:endParaRPr lang="zh-CN" altLang="en-US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第四步　为类分配方法</a:t>
            </a:r>
            <a:endParaRPr lang="zh-CN" altLang="en-US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这一步是真正产生决策的阶段。这一步的工作是最困难的。做好详细设计工作需要经验和才干。</a:t>
            </a:r>
            <a:endParaRPr lang="en-US" altLang="zh-CN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开始分配行为的最好切入点就是转化健壮性图上的控制器。</a:t>
            </a:r>
            <a:endParaRPr lang="en-US" altLang="zh-CN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一般情况下，健壮性图中的控制器映射为时序图上对象之间的消息。有些情况下控制器会转化为时序图上真实的控制器对象。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B9895-7A6E-44E3-810E-C8FBEE467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第一步：直接把用例文本拷贝到图上</a:t>
            </a:r>
            <a:endParaRPr lang="en-US" altLang="zh-CN" sz="1200" b="1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到了这个阶段，用例文本应该毫无问题了，直接将用例文本放在图上是有意义的，将帮助我们聚焦于两段描述。</a:t>
            </a:r>
            <a:endParaRPr lang="zh-CN" altLang="en-US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因为，我们直接从用例文本开始设计，如果用例文本不详细，没有体现所有分支流程，在详细设计时，就会丢失一些对象的方法。</a:t>
            </a:r>
            <a:endParaRPr lang="zh-CN" altLang="en-US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r>
              <a:rPr lang="zh-CN" altLang="en-US" sz="1200" b="1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第二步 从健壮性图中拷贝实体对象</a:t>
            </a:r>
            <a:endParaRPr lang="en-US" altLang="zh-CN" sz="1200" b="1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在健壮性分析时更新了静态模型，实体对象就相当于类图上的类。到现在为止，实体对象拥有大部分属性但没有任何方法。</a:t>
            </a:r>
            <a:endParaRPr lang="en-US" altLang="zh-CN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那么在时序图时，我们将完成方法的分配，但在开始之前，我们需要把边界对象和参与者放在图上。</a:t>
            </a:r>
            <a:endParaRPr lang="en-US" altLang="zh-CN" sz="1200" b="1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第三步 从健壮性图中拷贝边界对象和参与者</a:t>
            </a:r>
            <a:endParaRPr lang="en-US" altLang="zh-CN" sz="1200" b="1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有可能会在一个时序图中出现多个参与者，但一般只有一个，通常放置在图的左边。</a:t>
            </a:r>
            <a:endParaRPr lang="zh-CN" altLang="en-US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依赖于我们将要创建的</a:t>
            </a:r>
            <a:r>
              <a:rPr 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GUI</a:t>
            </a:r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的类型，边界对象通常会转化为</a:t>
            </a:r>
            <a:r>
              <a:rPr 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JSP</a:t>
            </a:r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或</a:t>
            </a:r>
            <a:r>
              <a:rPr 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ASP</a:t>
            </a:r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页面。因此我们可确定边界对象不作为一个真实的类，不分配行为给它们。如何制作</a:t>
            </a:r>
            <a:r>
              <a:rPr 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GUI</a:t>
            </a:r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有非常广泛的技术（例如</a:t>
            </a:r>
            <a:r>
              <a:rPr 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JSP</a:t>
            </a:r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、</a:t>
            </a:r>
            <a:r>
              <a:rPr 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ASP.NET</a:t>
            </a:r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、</a:t>
            </a:r>
            <a:r>
              <a:rPr 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HTML</a:t>
            </a:r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等），因此在画时序图时，重点关注如何给实体类分配行为。</a:t>
            </a:r>
            <a:endParaRPr lang="zh-CN" altLang="en-US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注意：</a:t>
            </a:r>
            <a:endParaRPr lang="zh-CN" altLang="en-US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并不是说不能给视图</a:t>
            </a:r>
            <a:r>
              <a:rPr 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边界类添加属性和方法，一般情况下，这些类（或页）不做任何自己的处理。这也有赖于开发人员的经验和所采用的工具。</a:t>
            </a:r>
            <a:endParaRPr lang="zh-CN" altLang="en-US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维持一个纯粹的域模型（只包含实体类，不包含属性和方法）图是非常有意义的。同时我们需要画出详细的类图覆盖解决方案领域和问题领域，最终我们会得到非常大的详细类图，我们可以以用例为单位将它们分隔打包。</a:t>
            </a:r>
            <a:endParaRPr lang="zh-CN" altLang="en-US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详细的类图和时序图应该使用相同的元素，因此当在时序图上分配一个消息时，一个对应的方法自动添加到静态模型中适当的类上。</a:t>
            </a:r>
            <a:endParaRPr lang="zh-CN" altLang="en-US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第四步　为类分配方法</a:t>
            </a:r>
            <a:endParaRPr lang="zh-CN" altLang="en-US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这一步是真正产生决策的阶段。这一步的工作是最困难的。做好详细设计工作需要经验和才干。</a:t>
            </a:r>
            <a:endParaRPr lang="en-US" altLang="zh-CN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开始分配行为的最好切入点就是转化健壮性图上的控制器。</a:t>
            </a:r>
            <a:endParaRPr lang="en-US" altLang="zh-CN" sz="1200" kern="1200" dirty="0">
              <a:solidFill>
                <a:schemeClr val="tx1"/>
              </a:solidFill>
              <a:latin typeface="Calibri" panose="020F050202020403020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Calibri" panose="020F0502020204030204" charset="0"/>
                <a:ea typeface="+mn-ea"/>
                <a:cs typeface="+mn-cs"/>
              </a:rPr>
              <a:t>一般情况下，健壮性图中的控制器映射为时序图上对象之间的消息。有些情况下控制器会转化为时序图上真实的控制器对象。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B9895-7A6E-44E3-810E-C8FBEE467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A9ADA-E0DD-49EF-9853-0046628267F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6555346"/>
            <a:ext cx="12192000" cy="302654"/>
          </a:xfrm>
          <a:prstGeom prst="rect">
            <a:avLst/>
          </a:prstGeom>
          <a:gradFill>
            <a:gsLst>
              <a:gs pos="0">
                <a:srgbClr val="404040"/>
              </a:gs>
              <a:gs pos="94000">
                <a:srgbClr val="0D0D0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6465194"/>
            <a:ext cx="2305316" cy="39280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gradFill flip="none" rotWithShape="1">
            <a:gsLst>
              <a:gs pos="0">
                <a:srgbClr val="F5715B"/>
              </a:gs>
              <a:gs pos="71000">
                <a:srgbClr val="B82E2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2" Type="http://schemas.openxmlformats.org/officeDocument/2006/relationships/theme" Target="../theme/theme1.xml"/><Relationship Id="rId41" Type="http://schemas.openxmlformats.org/officeDocument/2006/relationships/image" Target="../media/image2.jpeg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59000"/>
                </a:schemeClr>
              </a:gs>
              <a:gs pos="0">
                <a:schemeClr val="bg1">
                  <a:alpha val="3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55346"/>
            <a:ext cx="12192000" cy="302654"/>
          </a:xfrm>
          <a:prstGeom prst="rect">
            <a:avLst/>
          </a:prstGeom>
          <a:gradFill>
            <a:gsLst>
              <a:gs pos="0">
                <a:srgbClr val="404040"/>
              </a:gs>
              <a:gs pos="94000">
                <a:srgbClr val="0D0D0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6465194"/>
            <a:ext cx="2305316" cy="39280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gradFill flip="none" rotWithShape="1">
            <a:gsLst>
              <a:gs pos="0">
                <a:srgbClr val="F93D32"/>
              </a:gs>
              <a:gs pos="91000">
                <a:srgbClr val="BE100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567314"/>
            <a:ext cx="167640" cy="45376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solidFill>
            <a:srgbClr val="F93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image" Target="../media/image28.jpeg"/><Relationship Id="rId1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29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7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.xml"/><Relationship Id="rId1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3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4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722772" y="3245476"/>
            <a:ext cx="5469228" cy="64394"/>
          </a:xfrm>
          <a:prstGeom prst="rect">
            <a:avLst/>
          </a:prstGeom>
          <a:solidFill>
            <a:srgbClr val="B8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72585" y="2718144"/>
            <a:ext cx="2874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BE1007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第六章  关键设计</a:t>
            </a:r>
            <a:endParaRPr lang="zh-CN" altLang="en-US" sz="2800" b="1" dirty="0">
              <a:solidFill>
                <a:srgbClr val="BE1007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557"/>
          <a:stretch>
            <a:fillRect/>
          </a:stretch>
        </p:blipFill>
        <p:spPr bwMode="auto">
          <a:xfrm>
            <a:off x="3430627" y="1276476"/>
            <a:ext cx="5100184" cy="378270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标注 6"/>
          <p:cNvSpPr/>
          <p:nvPr/>
        </p:nvSpPr>
        <p:spPr>
          <a:xfrm>
            <a:off x="3134761" y="5511318"/>
            <a:ext cx="7572428" cy="857256"/>
          </a:xfrm>
          <a:prstGeom prst="wedgeRectCallout">
            <a:avLst>
              <a:gd name="adj1" fmla="val -38467"/>
              <a:gd name="adj2" fmla="val -96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基于用例图、用例描述和健壮性图，采用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序列图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来描述参与者、边界、实体之间的交互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4320" y="449590"/>
            <a:ext cx="4246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关键设计的方法和意义</a:t>
            </a:r>
            <a:endParaRPr lang="en-US" altLang="zh-CN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4506317" y="646178"/>
            <a:ext cx="491490" cy="318085"/>
            <a:chOff x="3017520" y="601990"/>
            <a:chExt cx="491490" cy="414010"/>
          </a:xfrm>
        </p:grpSpPr>
        <p:sp>
          <p:nvSpPr>
            <p:cNvPr id="10" name="燕尾形 9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00176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主要意义：就是要通过寻找对象之间的交互关系，进而进行方法（操作或行为）分配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136"/>
          <a:stretch>
            <a:fillRect/>
          </a:stretch>
        </p:blipFill>
        <p:spPr bwMode="auto">
          <a:xfrm>
            <a:off x="2439806" y="1222607"/>
            <a:ext cx="7226708" cy="524910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274320" y="449590"/>
            <a:ext cx="6840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序列图</a:t>
            </a:r>
            <a:r>
              <a:rPr lang="en-US" altLang="zh-CN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[Sequence Diagram]</a:t>
            </a:r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的要素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7013287" y="637832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1"/>
          <a:srcRect l="15820" t="25068" r="15625" b="9883"/>
          <a:stretch>
            <a:fillRect/>
          </a:stretch>
        </p:blipFill>
        <p:spPr bwMode="auto">
          <a:xfrm>
            <a:off x="2200985" y="1220894"/>
            <a:ext cx="8982492" cy="515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文本框 2"/>
          <p:cNvSpPr txBox="1"/>
          <p:nvPr/>
        </p:nvSpPr>
        <p:spPr>
          <a:xfrm>
            <a:off x="274320" y="44959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序列图和类图的映射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4114183" y="636120"/>
            <a:ext cx="491490" cy="318085"/>
            <a:chOff x="3017520" y="601990"/>
            <a:chExt cx="491490" cy="414010"/>
          </a:xfrm>
        </p:grpSpPr>
        <p:sp>
          <p:nvSpPr>
            <p:cNvPr id="6" name="燕尾形 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1"/>
          <a:srcRect l="15820" t="29923" r="13867" b="11821"/>
          <a:stretch>
            <a:fillRect/>
          </a:stretch>
        </p:blipFill>
        <p:spPr bwMode="auto">
          <a:xfrm>
            <a:off x="1156577" y="1204868"/>
            <a:ext cx="10240780" cy="5130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文本框 2"/>
          <p:cNvSpPr txBox="1"/>
          <p:nvPr/>
        </p:nvSpPr>
        <p:spPr>
          <a:xfrm>
            <a:off x="274320" y="44959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序列图和类图的映射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4143302" y="620093"/>
            <a:ext cx="491490" cy="318085"/>
            <a:chOff x="3017520" y="601990"/>
            <a:chExt cx="491490" cy="414010"/>
          </a:xfrm>
        </p:grpSpPr>
        <p:sp>
          <p:nvSpPr>
            <p:cNvPr id="6" name="燕尾形 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1"/>
          <a:srcRect l="28398" t="9690" r="13281"/>
          <a:stretch>
            <a:fillRect/>
          </a:stretch>
        </p:blipFill>
        <p:spPr bwMode="auto">
          <a:xfrm>
            <a:off x="3239589" y="1144159"/>
            <a:ext cx="5924443" cy="554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文本框 2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279723" y="646137"/>
            <a:ext cx="491490" cy="318085"/>
            <a:chOff x="3017520" y="601990"/>
            <a:chExt cx="491490" cy="414010"/>
          </a:xfrm>
        </p:grpSpPr>
        <p:sp>
          <p:nvSpPr>
            <p:cNvPr id="6" name="燕尾形 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1"/>
          <a:srcRect l="15234" t="24657" r="13281"/>
          <a:stretch>
            <a:fillRect/>
          </a:stretch>
        </p:blipFill>
        <p:spPr bwMode="auto">
          <a:xfrm>
            <a:off x="2417551" y="1131569"/>
            <a:ext cx="8715436" cy="5554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文本框 2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279723" y="654271"/>
            <a:ext cx="491490" cy="318085"/>
            <a:chOff x="3017520" y="601990"/>
            <a:chExt cx="491490" cy="414010"/>
          </a:xfrm>
        </p:grpSpPr>
        <p:sp>
          <p:nvSpPr>
            <p:cNvPr id="6" name="燕尾形 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27388" y="2082800"/>
            <a:ext cx="6501248" cy="723900"/>
            <a:chOff x="3328988" y="2082800"/>
            <a:chExt cx="6501248" cy="723900"/>
          </a:xfrm>
        </p:grpSpPr>
        <p:sp>
          <p:nvSpPr>
            <p:cNvPr id="2" name="矩形 1"/>
            <p:cNvSpPr/>
            <p:nvPr/>
          </p:nvSpPr>
          <p:spPr>
            <a:xfrm>
              <a:off x="3328988" y="20828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192588" y="208280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328988" y="26670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192587" y="26670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60225" y="21748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27388" y="3028950"/>
            <a:ext cx="6501248" cy="723900"/>
            <a:chOff x="3328988" y="3028950"/>
            <a:chExt cx="6501248" cy="723900"/>
          </a:xfrm>
        </p:grpSpPr>
        <p:sp>
          <p:nvSpPr>
            <p:cNvPr id="45" name="矩形 44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192588" y="3028950"/>
              <a:ext cx="5637648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192588" y="36131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27388" y="3975100"/>
            <a:ext cx="6501248" cy="723900"/>
            <a:chOff x="3328988" y="3975100"/>
            <a:chExt cx="6501248" cy="723900"/>
          </a:xfrm>
        </p:grpSpPr>
        <p:sp>
          <p:nvSpPr>
            <p:cNvPr id="51" name="矩形 50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4192588" y="397510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192587" y="45593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88849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372451" y="2162164"/>
            <a:ext cx="274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关键设计的意义和方法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372450" y="3108314"/>
            <a:ext cx="198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关键设计的步骤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4372450" y="4067145"/>
            <a:ext cx="198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关键设计的复核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559" y="1519401"/>
            <a:ext cx="11435151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第一步：将现有的域模型直接作为第一版静态类模型；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第二步：基于用例描述和健壮性分析结果，画出每个用例的序列图；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健壮性图中的控制类会转化为方法；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如果也转化为控制类，那么就添加到类图中（</a:t>
            </a:r>
            <a:r>
              <a:rPr lang="zh-CN" altLang="en-US" b="1" dirty="0">
                <a:solidFill>
                  <a:srgbClr val="FF0000"/>
                </a:solidFill>
              </a:rPr>
              <a:t>注意：边界类不添加到类图中</a:t>
            </a:r>
            <a:r>
              <a:rPr lang="zh-CN" altLang="en-US" dirty="0"/>
              <a:t>）；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第三步：整理静态类图和序列图；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第四步：关键设计复核，迭代更新用例图、类图和序列图；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4320" y="44959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关键设计的步骤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3331567" y="631781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96449" y="1406287"/>
            <a:ext cx="8024826" cy="48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椭圆 5"/>
          <p:cNvSpPr/>
          <p:nvPr/>
        </p:nvSpPr>
        <p:spPr>
          <a:xfrm>
            <a:off x="8411555" y="2477857"/>
            <a:ext cx="1214446" cy="128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4320" y="44959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第一步：形成第一版静态类图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5717372" y="631781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66304" y="1128027"/>
            <a:ext cx="5290785" cy="544818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6794807" y="1603900"/>
            <a:ext cx="4582941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6420" indent="-457200"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逐步贯穿健壮性图上的每一个控制器，每次一个，画出序列图上相应的方法，然后核对，移至下一个控制器。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66420" indent="-457200">
              <a:buFont typeface="+mj-lt"/>
              <a:buAutoNum type="arabicPeriod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66420" indent="-457200"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控制器和方法之间并不一定是完全一对一匹配的，也可能会转化为两个或多个方法。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66420" indent="-457200">
              <a:buFont typeface="+mj-lt"/>
              <a:buAutoNum type="arabicPeriod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66420" indent="-457200">
              <a:buFont typeface="+mj-lt"/>
              <a:buAutoNum type="arabicPeriod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有时，控制器也可能会转换为一个真正的控制类。</a:t>
            </a:r>
            <a:r>
              <a:rPr lang="zh-CN" altLang="en-US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（例如：检查余额可以在账户类中，但跳转放在账户类中不合适，可以单独放到一个控制器类里）</a:t>
            </a:r>
            <a:endParaRPr lang="zh-CN" altLang="en-US" b="1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66420" indent="-457200">
              <a:buFont typeface="+mj-lt"/>
              <a:buAutoNum type="arabicPeriod"/>
            </a:pPr>
            <a:endParaRPr lang="zh-CN" altLang="en-US" b="1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66420" indent="-457200">
              <a:buFont typeface="+mj-lt"/>
              <a:buAutoNum type="arabicPeriod"/>
            </a:pPr>
            <a:r>
              <a:rPr lang="zh-CN" altLang="en-US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序列图会对类图做进一步的更新，完善其方法</a:t>
            </a:r>
            <a:endParaRPr lang="zh-CN" altLang="en-US" b="1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4128196" y="5290355"/>
            <a:ext cx="2500330" cy="1285860"/>
          </a:xfrm>
          <a:prstGeom prst="ellipse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4320" y="449590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第二步：画出每个用例的序列图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137036" y="629766"/>
            <a:ext cx="491490" cy="318085"/>
            <a:chOff x="3017520" y="601990"/>
            <a:chExt cx="491490" cy="414010"/>
          </a:xfrm>
        </p:grpSpPr>
        <p:sp>
          <p:nvSpPr>
            <p:cNvPr id="11" name="燕尾形 10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4320" y="449590"/>
            <a:ext cx="4246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健壮性分析作用示意图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4516636" y="637832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11350" y="1282700"/>
            <a:ext cx="8369300" cy="489648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471" y="1386840"/>
            <a:ext cx="1097280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高内聚、低耦合。</a:t>
            </a:r>
            <a:r>
              <a:rPr lang="zh-CN" altLang="en-US" dirty="0"/>
              <a:t>是判断设计好坏的标准。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高内聚是指一个软件模块</a:t>
            </a:r>
            <a:r>
              <a:rPr lang="en-US" altLang="zh-CN" dirty="0"/>
              <a:t>(</a:t>
            </a:r>
            <a:r>
              <a:rPr lang="zh-CN" altLang="en-US" dirty="0"/>
              <a:t>类</a:t>
            </a:r>
            <a:r>
              <a:rPr lang="en-US" altLang="zh-CN" dirty="0"/>
              <a:t>)</a:t>
            </a:r>
            <a:r>
              <a:rPr lang="zh-CN" altLang="en-US" dirty="0"/>
              <a:t>是由相关性很强的代码组成，只负责一项任务，也就是常说的单一责任原则。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低耦合是指一个软件模块与模块之间的接口，尽量的少而简单。如果某两个模块间的关系比较复杂的话，最好首先考虑进一步的模块划分，降低相互的依赖。这样有利于修改和组合。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目的：使得模块的“可重用性”、“移植性”大大增强 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74320" y="44959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何决定控制器分配给哪个类？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5609214" y="618364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 t="2812" r="4492" b="5312"/>
          <a:stretch>
            <a:fillRect/>
          </a:stretch>
        </p:blipFill>
        <p:spPr bwMode="auto">
          <a:xfrm>
            <a:off x="1555115" y="1016000"/>
            <a:ext cx="9187815" cy="5523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274320" y="449590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示例：取款用例序列图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4523088" y="619147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11325" y="1139190"/>
            <a:ext cx="8769985" cy="530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274320" y="449590"/>
            <a:ext cx="5451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DEMO:EA</a:t>
            </a:r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中进行序列图建模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5604510" y="637762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/>
          <a:srcRect l="6640" t="12209" r="24219" b="13178"/>
          <a:stretch>
            <a:fillRect/>
          </a:stretch>
        </p:blipFill>
        <p:spPr bwMode="auto">
          <a:xfrm>
            <a:off x="1881158" y="1128674"/>
            <a:ext cx="8429684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本框 4"/>
          <p:cNvSpPr txBox="1"/>
          <p:nvPr/>
        </p:nvSpPr>
        <p:spPr>
          <a:xfrm>
            <a:off x="274320" y="449590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示例：完成所有用例序列图后的类图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6901498" y="637289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qile\Desktop\软件工程\参考图片\第6节\2.png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19124" y="1114332"/>
            <a:ext cx="821880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274320" y="449590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高级话题：画序列图的注意事项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6137036" y="646137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qile\Desktop\软件工程\参考图片\第6节\4.png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14941" y="1114332"/>
            <a:ext cx="7710805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274320" y="449590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高级话题：画序列图的注意事项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6125539" y="628993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/>
          <a:srcRect l="18164" t="28101" r="16797" b="13759"/>
          <a:stretch>
            <a:fillRect/>
          </a:stretch>
        </p:blipFill>
        <p:spPr bwMode="auto">
          <a:xfrm>
            <a:off x="1428178" y="1239377"/>
            <a:ext cx="9361741" cy="506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274320" y="449590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高级话题：画序列图的注意事项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6114650" y="637289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/>
          <a:srcRect l="22266" t="25194" r="19726" b="2131"/>
          <a:stretch>
            <a:fillRect/>
          </a:stretch>
        </p:blipFill>
        <p:spPr bwMode="auto">
          <a:xfrm>
            <a:off x="2595538" y="1134390"/>
            <a:ext cx="7072362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274320" y="449590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高级话题：画序列图的注意事项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6097451" y="636849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5279" y="1533757"/>
            <a:ext cx="10134552" cy="452596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画方法</a:t>
            </a:r>
            <a:r>
              <a:rPr lang="en-US" altLang="zh-CN" dirty="0"/>
              <a:t>[method]</a:t>
            </a:r>
            <a:r>
              <a:rPr lang="zh-CN" altLang="en-US" dirty="0"/>
              <a:t>的同时将方法分配给类，反复核对类图，确保所有方法分配给了适当的类。</a:t>
            </a:r>
            <a:endParaRPr lang="zh-CN" alt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不要花费太多时间在控制焦点上。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不要把序列图画成了流程图。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74320" y="449590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高级话题：画序列图的注意事项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6096000" y="646137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533757"/>
            <a:ext cx="1097280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明确“钱”属于系统外实体对象，我们统一采用“硬件接口控制”来与外部实体交互，因此不会直接操作它，把它去掉；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验证控制器类完成了取款验证和转账验证，去掉单独的“取款条件”和“转账条件”；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结合序列图，定义类与类之间的关系（关联、聚合、组合、泛化、依赖），以及关系的多重性；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4320" y="449590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第三步：整理静态类图和序列图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6125539" y="646137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1040" y="1129262"/>
            <a:ext cx="1078992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健壮性分析中的三种元素：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边界类</a:t>
            </a:r>
            <a:r>
              <a:rPr lang="en-US" altLang="zh-CN" b="1" dirty="0">
                <a:solidFill>
                  <a:srgbClr val="FF0000"/>
                </a:solidFill>
              </a:rPr>
              <a:t>[Boundary objects]</a:t>
            </a:r>
            <a:r>
              <a:rPr lang="zh-CN" altLang="en-US" dirty="0"/>
              <a:t>与用户交互的对象，系统和外部世界的界面，如窗口，对话框等等。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实体类</a:t>
            </a:r>
            <a:r>
              <a:rPr lang="en-US" altLang="zh-CN" b="1" dirty="0">
                <a:solidFill>
                  <a:srgbClr val="FF0000"/>
                </a:solidFill>
              </a:rPr>
              <a:t>[Entity objects]</a:t>
            </a:r>
            <a:r>
              <a:rPr lang="zh-CN" altLang="en-US" dirty="0"/>
              <a:t>是现实世界存在的实体对象，域模型中的类，它常对应于数据库表和文件。有些实体对象是“临时”对象（如搜索结果），当用例结束后将消失。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控制器类</a:t>
            </a:r>
            <a:r>
              <a:rPr lang="en-US" altLang="zh-CN" b="1" dirty="0">
                <a:solidFill>
                  <a:srgbClr val="FF0000"/>
                </a:solidFill>
              </a:rPr>
              <a:t>[Controller objects]</a:t>
            </a:r>
            <a:r>
              <a:rPr lang="zh-CN" altLang="en-US" dirty="0"/>
              <a:t>边界和实体间的“粘合剂”</a:t>
            </a:r>
            <a:r>
              <a:rPr lang="en-US" altLang="zh-CN" dirty="0"/>
              <a:t>,</a:t>
            </a:r>
            <a:r>
              <a:rPr lang="zh-CN" altLang="en-US" dirty="0"/>
              <a:t>将边界对象和实体对象关联起来，它包含了大部分应用逻辑，它们在用户和对象之间架起一座桥梁。控制对象中包含经常修改的业务规则和策略。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4320" y="44959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健壮性分析中的基本概念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4973042" y="637832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 l="7031" t="13566" r="25586" b="12790"/>
          <a:stretch>
            <a:fillRect/>
          </a:stretch>
        </p:blipFill>
        <p:spPr bwMode="auto">
          <a:xfrm>
            <a:off x="2952206" y="1372510"/>
            <a:ext cx="7651836" cy="5056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连接符 6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921198" y="65506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74320" y="44959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整理后的类图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27388" y="2082800"/>
            <a:ext cx="6501248" cy="723900"/>
            <a:chOff x="3328988" y="2082800"/>
            <a:chExt cx="6501248" cy="723900"/>
          </a:xfrm>
        </p:grpSpPr>
        <p:sp>
          <p:nvSpPr>
            <p:cNvPr id="2" name="矩形 1"/>
            <p:cNvSpPr/>
            <p:nvPr/>
          </p:nvSpPr>
          <p:spPr>
            <a:xfrm>
              <a:off x="3328988" y="20828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192588" y="208280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328988" y="26670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192587" y="26670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60225" y="21748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27388" y="3028950"/>
            <a:ext cx="6501248" cy="723900"/>
            <a:chOff x="3328988" y="3028950"/>
            <a:chExt cx="6501248" cy="723900"/>
          </a:xfrm>
        </p:grpSpPr>
        <p:sp>
          <p:nvSpPr>
            <p:cNvPr id="45" name="矩形 44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192588" y="302895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192588" y="36131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27388" y="3975100"/>
            <a:ext cx="6501248" cy="723900"/>
            <a:chOff x="3328988" y="3975100"/>
            <a:chExt cx="6501248" cy="723900"/>
          </a:xfrm>
        </p:grpSpPr>
        <p:sp>
          <p:nvSpPr>
            <p:cNvPr id="51" name="矩形 50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4192588" y="3975100"/>
              <a:ext cx="5637648" cy="7239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192587" y="45593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372451" y="2162164"/>
            <a:ext cx="274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关键设计的意义和方法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372450" y="3108314"/>
            <a:ext cx="198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关键设计的步骤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4372450" y="4067145"/>
            <a:ext cx="198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关键设计的复核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294" y="1844268"/>
            <a:ext cx="11300480" cy="3825011"/>
          </a:xfrm>
          <a:prstGeom prst="rect">
            <a:avLst/>
          </a:prstGeom>
        </p:spPr>
      </p:pic>
      <p:pic>
        <p:nvPicPr>
          <p:cNvPr id="5" name="内容占位符 5" descr="ma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028" y="2357430"/>
            <a:ext cx="9075874" cy="3071834"/>
          </a:xfrm>
        </p:spPr>
      </p:pic>
      <p:sp>
        <p:nvSpPr>
          <p:cNvPr id="7" name="弧形 6"/>
          <p:cNvSpPr/>
          <p:nvPr/>
        </p:nvSpPr>
        <p:spPr>
          <a:xfrm rot="2267859">
            <a:off x="4305014" y="1751180"/>
            <a:ext cx="3571900" cy="5072074"/>
          </a:xfrm>
          <a:prstGeom prst="arc">
            <a:avLst>
              <a:gd name="adj1" fmla="val 15940104"/>
              <a:gd name="adj2" fmla="val 661124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74320" y="449590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第四步：关键设计复核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4492713" y="617114"/>
            <a:ext cx="491490" cy="318085"/>
            <a:chOff x="3017520" y="601990"/>
            <a:chExt cx="491490" cy="414010"/>
          </a:xfrm>
        </p:grpSpPr>
        <p:sp>
          <p:nvSpPr>
            <p:cNvPr id="16" name="燕尾形 1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燕尾形 17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卡通素材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143739" y="3870307"/>
            <a:ext cx="3238522" cy="2428892"/>
          </a:xfrm>
          <a:prstGeom prst="rect">
            <a:avLst/>
          </a:prstGeom>
          <a:noFill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415" y="1269747"/>
            <a:ext cx="10610829" cy="483278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形式：面对面会议。</a:t>
            </a:r>
            <a:r>
              <a:rPr lang="zh-CN" altLang="en-US" b="1" dirty="0">
                <a:solidFill>
                  <a:srgbClr val="FF0000"/>
                </a:solidFill>
              </a:rPr>
              <a:t>（可能多次、每次会很久 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dirty="0"/>
              <a:t>参会人：分析设计师、专家（分析、设计、开发）。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被审材料：用例图、用例描述、类图、序列图（为什么没有健壮性图？）；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过程：需求分析师主持，介绍需求分析成果，所有参与者交流讨论，达成</a:t>
            </a:r>
            <a:r>
              <a:rPr lang="zh-CN" altLang="en-US" dirty="0">
                <a:solidFill>
                  <a:srgbClr val="FF0000"/>
                </a:solidFill>
              </a:rPr>
              <a:t>统一理解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确认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结论：所有参与者</a:t>
            </a:r>
            <a:r>
              <a:rPr lang="zh-CN" altLang="en-US" dirty="0">
                <a:solidFill>
                  <a:srgbClr val="FF0000"/>
                </a:solidFill>
              </a:rPr>
              <a:t>签字</a:t>
            </a:r>
            <a:r>
              <a:rPr lang="zh-CN" altLang="en-US" dirty="0"/>
              <a:t>确认。 （当然，</a:t>
            </a:r>
            <a:br>
              <a:rPr lang="en-US" altLang="zh-CN" dirty="0"/>
            </a:br>
            <a:r>
              <a:rPr lang="zh-CN" altLang="en-US" dirty="0"/>
              <a:t>也有可能是未达成共识，需要返工。）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注意：已不需要甲方人员参与。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zh-CN" altLang="en-US" b="1" dirty="0">
                <a:solidFill>
                  <a:srgbClr val="FF0000"/>
                </a:solidFill>
              </a:rPr>
              <a:t>这是一个技术性的复核对话，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zh-CN" altLang="en-US" b="1" dirty="0">
                <a:solidFill>
                  <a:srgbClr val="FF0000"/>
                </a:solidFill>
              </a:rPr>
              <a:t>因此，需要的是拥有技术思想的人员。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4320" y="44959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关键设计复核方法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741936" y="615082"/>
            <a:ext cx="491490" cy="318085"/>
            <a:chOff x="3017520" y="601990"/>
            <a:chExt cx="491490" cy="414010"/>
          </a:xfrm>
        </p:grpSpPr>
        <p:sp>
          <p:nvSpPr>
            <p:cNvPr id="13" name="燕尾形 12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34588"/>
            <a:ext cx="1097280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 b="1" dirty="0"/>
              <a:t>确保关键设计的“如何做”和需求阶段的“做什么”匹配。也就是说每个用例都要和序列图匹配，包含了用例的基本流程和分支流程。</a:t>
            </a:r>
            <a:endParaRPr lang="zh-CN" altLang="en-US" sz="2200" b="1" dirty="0"/>
          </a:p>
          <a:p>
            <a:pPr>
              <a:lnSpc>
                <a:spcPct val="150000"/>
              </a:lnSpc>
            </a:pPr>
            <a:r>
              <a:rPr lang="zh-CN" altLang="en-US" sz="2200" b="1" dirty="0"/>
              <a:t>复核设计的品质。应该至少有一个设计专家在场。</a:t>
            </a:r>
            <a:endParaRPr lang="zh-CN" altLang="en-US" sz="2200" b="1" dirty="0"/>
          </a:p>
          <a:p>
            <a:pPr>
              <a:lnSpc>
                <a:spcPct val="150000"/>
              </a:lnSpc>
            </a:pPr>
            <a:r>
              <a:rPr lang="zh-CN" altLang="en-US" sz="2200" b="1" dirty="0"/>
              <a:t>检查消息的连贯性。检查时序图上消息箭头的指向，有时我们会发现对象之间缺少消息而造成跳跃，我们必须消除这些逻辑跳跃。</a:t>
            </a:r>
            <a:endParaRPr lang="en-US" altLang="zh-CN" sz="2200" b="1" dirty="0"/>
          </a:p>
          <a:p>
            <a:pPr>
              <a:lnSpc>
                <a:spcPct val="150000"/>
              </a:lnSpc>
            </a:pPr>
            <a:r>
              <a:rPr lang="zh-CN" altLang="en-US" sz="2200" b="1" dirty="0"/>
              <a:t>确保方法分配给了适当的类，类视图中的每一个类拥有适当的方法和属性。</a:t>
            </a:r>
            <a:endParaRPr lang="zh-CN" altLang="en-US" sz="2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74320" y="44959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关键设计复核的指导建议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895462" y="637832"/>
            <a:ext cx="491490" cy="318085"/>
            <a:chOff x="3017520" y="601990"/>
            <a:chExt cx="491490" cy="414010"/>
          </a:xfrm>
        </p:grpSpPr>
        <p:sp>
          <p:nvSpPr>
            <p:cNvPr id="12" name="燕尾形 1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0340" y="1520735"/>
            <a:ext cx="1097280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关键设计复核时，通过重新审查用例图，我们发现关键设计中忽略了与银行系统交互的接口。原因是在取款、存款、转账的用例描述中就忽视了这一环节的描述（而用例图上已准确表达了）。因此，我们进行如下更新：</a:t>
            </a:r>
            <a:endParaRPr lang="en-US" altLang="zh-CN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更新用例描述，增加关于与银行系统交互的描述；</a:t>
            </a:r>
            <a:endParaRPr lang="en-US" altLang="zh-CN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可选：调整健壮性图，表达这个变化；</a:t>
            </a:r>
            <a:endParaRPr lang="en-US" altLang="zh-CN" dirty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调整序列图和类图，表达这个变化；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4320" y="449590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示例：关键设计复核的迭代更新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6116740" y="633115"/>
            <a:ext cx="491490" cy="318085"/>
            <a:chOff x="3017520" y="601990"/>
            <a:chExt cx="491490" cy="414010"/>
          </a:xfrm>
        </p:grpSpPr>
        <p:sp>
          <p:nvSpPr>
            <p:cNvPr id="12" name="燕尾形 1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 l="4555" t="45479" r="37752" b="10638"/>
          <a:stretch>
            <a:fillRect/>
          </a:stretch>
        </p:blipFill>
        <p:spPr bwMode="auto">
          <a:xfrm>
            <a:off x="1957359" y="1202944"/>
            <a:ext cx="3286148" cy="285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4453" t="46011" r="37854" b="10106"/>
          <a:stretch>
            <a:fillRect/>
          </a:stretch>
        </p:blipFill>
        <p:spPr bwMode="auto">
          <a:xfrm>
            <a:off x="5707060" y="1127111"/>
            <a:ext cx="3286148" cy="285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l="4453" t="44681" r="7490" b="10106"/>
          <a:stretch>
            <a:fillRect/>
          </a:stretch>
        </p:blipFill>
        <p:spPr bwMode="auto">
          <a:xfrm>
            <a:off x="3635358" y="4056069"/>
            <a:ext cx="4143404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文本框 11"/>
          <p:cNvSpPr txBox="1"/>
          <p:nvPr/>
        </p:nvSpPr>
        <p:spPr>
          <a:xfrm>
            <a:off x="274320" y="44959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示例：用例描述调整结果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898456" y="646137"/>
            <a:ext cx="491490" cy="318085"/>
            <a:chOff x="3017520" y="601990"/>
            <a:chExt cx="491490" cy="414010"/>
          </a:xfrm>
        </p:grpSpPr>
        <p:sp>
          <p:nvSpPr>
            <p:cNvPr id="20" name="燕尾形 19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燕尾形 20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燕尾形 21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椭圆 3"/>
          <p:cNvSpPr/>
          <p:nvPr/>
        </p:nvSpPr>
        <p:spPr bwMode="auto">
          <a:xfrm>
            <a:off x="6027420" y="2768600"/>
            <a:ext cx="1303020" cy="391795"/>
          </a:xfrm>
          <a:prstGeom prst="ellipse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2332355" y="2535555"/>
            <a:ext cx="1303020" cy="391795"/>
          </a:xfrm>
          <a:prstGeom prst="ellipse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767455" y="5036820"/>
            <a:ext cx="1303020" cy="391795"/>
          </a:xfrm>
          <a:prstGeom prst="ellipse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3806190" y="5995035"/>
            <a:ext cx="1303020" cy="391795"/>
          </a:xfrm>
          <a:prstGeom prst="ellipse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 t="7500" r="1562" b="4375"/>
          <a:stretch>
            <a:fillRect/>
          </a:stretch>
        </p:blipFill>
        <p:spPr bwMode="auto">
          <a:xfrm>
            <a:off x="1563499" y="1310355"/>
            <a:ext cx="9065002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椭圆 4"/>
          <p:cNvSpPr/>
          <p:nvPr/>
        </p:nvSpPr>
        <p:spPr>
          <a:xfrm>
            <a:off x="8290560" y="1264064"/>
            <a:ext cx="100013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763000" y="1953297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添加银行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zh-CN" altLang="en-US" b="1" dirty="0">
                <a:solidFill>
                  <a:srgbClr val="FF0000"/>
                </a:solidFill>
              </a:rPr>
              <a:t>系统接口类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4320" y="449590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示例：序列图调整结果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4484277" y="614544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 l="3125" t="5000" r="6640" b="14375"/>
          <a:stretch>
            <a:fillRect/>
          </a:stretch>
        </p:blipFill>
        <p:spPr bwMode="auto">
          <a:xfrm>
            <a:off x="1784409" y="1303584"/>
            <a:ext cx="9001188" cy="5026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椭圆 5"/>
          <p:cNvSpPr/>
          <p:nvPr/>
        </p:nvSpPr>
        <p:spPr>
          <a:xfrm>
            <a:off x="4427615" y="1329542"/>
            <a:ext cx="3000396" cy="13573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356441" y="2612038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添加银行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zh-CN" altLang="en-US" b="1" dirty="0">
                <a:solidFill>
                  <a:srgbClr val="FF0000"/>
                </a:solidFill>
              </a:rPr>
              <a:t>系统接口类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4320" y="44959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示例：类图调整结果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4059152" y="614973"/>
            <a:ext cx="491490" cy="318085"/>
            <a:chOff x="3017520" y="601990"/>
            <a:chExt cx="491490" cy="414010"/>
          </a:xfrm>
        </p:grpSpPr>
        <p:sp>
          <p:nvSpPr>
            <p:cNvPr id="16" name="燕尾形 1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燕尾形 17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壁纸描述：卡通 漫画 问号；壁纸尺寸：1600X1600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788" t="3649" r="17518"/>
          <a:stretch>
            <a:fillRect/>
          </a:stretch>
        </p:blipFill>
        <p:spPr bwMode="auto">
          <a:xfrm>
            <a:off x="8524860" y="3214686"/>
            <a:ext cx="2143140" cy="3143248"/>
          </a:xfrm>
          <a:prstGeom prst="rect">
            <a:avLst/>
          </a:prstGeom>
          <a:noFill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585535"/>
            <a:ext cx="1097280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跨平台。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外包。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…… 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74320" y="449590"/>
            <a:ext cx="757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思考：关键设计结果的实用价值是什么？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7654943" y="576783"/>
            <a:ext cx="491490" cy="318085"/>
            <a:chOff x="3017520" y="601990"/>
            <a:chExt cx="491490" cy="414010"/>
          </a:xfrm>
        </p:grpSpPr>
        <p:sp>
          <p:nvSpPr>
            <p:cNvPr id="13" name="燕尾形 12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1450" y="1383755"/>
            <a:ext cx="5543854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健壮性分析中三种元素的交互规则：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执行者</a:t>
            </a:r>
            <a:r>
              <a:rPr lang="zh-CN" altLang="en-US" dirty="0"/>
              <a:t>只可以和</a:t>
            </a:r>
            <a:r>
              <a:rPr lang="zh-CN" altLang="en-US" dirty="0">
                <a:solidFill>
                  <a:srgbClr val="FF0000"/>
                </a:solidFill>
              </a:rPr>
              <a:t>边界</a:t>
            </a:r>
            <a:r>
              <a:rPr lang="zh-CN" altLang="en-US" dirty="0"/>
              <a:t>对象通话；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边界</a:t>
            </a:r>
            <a:r>
              <a:rPr lang="zh-CN" altLang="en-US" dirty="0"/>
              <a:t>对象和</a:t>
            </a:r>
            <a:r>
              <a:rPr lang="zh-CN" altLang="en-US" dirty="0">
                <a:solidFill>
                  <a:srgbClr val="FF0000"/>
                </a:solidFill>
              </a:rPr>
              <a:t>控制器</a:t>
            </a:r>
            <a:r>
              <a:rPr lang="zh-CN" altLang="en-US" dirty="0"/>
              <a:t>可以互相通话（</a:t>
            </a:r>
            <a:r>
              <a:rPr lang="zh-CN" altLang="en-US" b="1" dirty="0">
                <a:solidFill>
                  <a:srgbClr val="FF0000"/>
                </a:solidFill>
              </a:rPr>
              <a:t>名词</a:t>
            </a:r>
            <a:r>
              <a:rPr lang="en-US" altLang="en-US" b="1" dirty="0">
                <a:solidFill>
                  <a:srgbClr val="FF0000"/>
                </a:solidFill>
              </a:rPr>
              <a:t>&lt;-&gt;</a:t>
            </a:r>
            <a:r>
              <a:rPr lang="zh-CN" altLang="en-US" b="1" dirty="0">
                <a:solidFill>
                  <a:srgbClr val="FF0000"/>
                </a:solidFill>
              </a:rPr>
              <a:t>动词</a:t>
            </a:r>
            <a:r>
              <a:rPr lang="zh-CN" altLang="en-US" dirty="0"/>
              <a:t>）；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控制器</a:t>
            </a:r>
            <a:r>
              <a:rPr lang="zh-CN" altLang="en-US" dirty="0"/>
              <a:t>可以和另一个</a:t>
            </a:r>
            <a:r>
              <a:rPr lang="zh-CN" altLang="en-US" dirty="0">
                <a:solidFill>
                  <a:srgbClr val="FF0000"/>
                </a:solidFill>
              </a:rPr>
              <a:t>控制器</a:t>
            </a:r>
            <a:r>
              <a:rPr lang="zh-CN" altLang="en-US" dirty="0"/>
              <a:t>通话（</a:t>
            </a:r>
            <a:r>
              <a:rPr lang="zh-CN" altLang="en-US" b="1" dirty="0">
                <a:solidFill>
                  <a:srgbClr val="FF0000"/>
                </a:solidFill>
              </a:rPr>
              <a:t>动词</a:t>
            </a:r>
            <a:r>
              <a:rPr lang="en-US" altLang="en-US" b="1" dirty="0">
                <a:solidFill>
                  <a:srgbClr val="FF0000"/>
                </a:solidFill>
              </a:rPr>
              <a:t>&lt;-&gt;</a:t>
            </a:r>
            <a:r>
              <a:rPr lang="zh-CN" altLang="en-US" b="1" dirty="0">
                <a:solidFill>
                  <a:srgbClr val="FF0000"/>
                </a:solidFill>
              </a:rPr>
              <a:t>动词</a:t>
            </a:r>
            <a:r>
              <a:rPr lang="zh-CN" altLang="en-US" dirty="0"/>
              <a:t>）；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控制器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实体</a:t>
            </a:r>
            <a:r>
              <a:rPr lang="zh-CN" altLang="en-US" dirty="0"/>
              <a:t>对象可以互相通话（</a:t>
            </a:r>
            <a:r>
              <a:rPr lang="zh-CN" altLang="en-US" b="1" dirty="0">
                <a:solidFill>
                  <a:srgbClr val="FF0000"/>
                </a:solidFill>
              </a:rPr>
              <a:t>动词</a:t>
            </a:r>
            <a:r>
              <a:rPr lang="en-US" altLang="en-US" b="1" dirty="0">
                <a:solidFill>
                  <a:srgbClr val="FF0000"/>
                </a:solidFill>
              </a:rPr>
              <a:t>&lt;-&gt;</a:t>
            </a:r>
            <a:r>
              <a:rPr lang="zh-CN" altLang="en-US" b="1" dirty="0">
                <a:solidFill>
                  <a:srgbClr val="FF0000"/>
                </a:solidFill>
              </a:rPr>
              <a:t>名词</a:t>
            </a:r>
            <a:r>
              <a:rPr lang="zh-CN" altLang="en-US" dirty="0"/>
              <a:t>）；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106" t="3456" r="7068" b="3786"/>
          <a:stretch>
            <a:fillRect/>
          </a:stretch>
        </p:blipFill>
        <p:spPr bwMode="auto">
          <a:xfrm>
            <a:off x="6900226" y="1697839"/>
            <a:ext cx="5064485" cy="41359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274320" y="44959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健壮性分析中的基本概念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4954158" y="618055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722772" y="3245476"/>
            <a:ext cx="5469228" cy="64394"/>
          </a:xfrm>
          <a:prstGeom prst="rect">
            <a:avLst/>
          </a:prstGeom>
          <a:solidFill>
            <a:srgbClr val="B8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529588" y="1982450"/>
            <a:ext cx="53832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rgbClr val="B82E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6000" b="1" dirty="0">
              <a:solidFill>
                <a:srgbClr val="1413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26"/>
          <p:cNvSpPr>
            <a:spLocks noChangeShapeType="1"/>
          </p:cNvSpPr>
          <p:nvPr/>
        </p:nvSpPr>
        <p:spPr bwMode="auto">
          <a:xfrm>
            <a:off x="3152775" y="1643051"/>
            <a:ext cx="0" cy="3736975"/>
          </a:xfrm>
          <a:prstGeom prst="line">
            <a:avLst/>
          </a:prstGeom>
          <a:noFill/>
          <a:ln w="12700">
            <a:solidFill>
              <a:srgbClr val="FEFEFE">
                <a:alpha val="50000"/>
              </a:srgbClr>
            </a:solidFill>
            <a:round/>
          </a:ln>
          <a:effectLst/>
        </p:spPr>
        <p:txBody>
          <a:bodyPr/>
          <a:lstStyle/>
          <a:p>
            <a:endParaRPr lang="zh-CN" altLang="en-US" b="1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>
            <a:off x="940088" y="3490265"/>
            <a:ext cx="4425374" cy="45720"/>
          </a:xfrm>
          <a:prstGeom prst="line">
            <a:avLst/>
          </a:prstGeom>
          <a:noFill/>
          <a:ln w="12700">
            <a:solidFill>
              <a:srgbClr val="FEFEFE">
                <a:alpha val="50000"/>
              </a:srgbClr>
            </a:solidFill>
            <a:round/>
          </a:ln>
          <a:effectLst/>
        </p:spPr>
        <p:txBody>
          <a:bodyPr/>
          <a:lstStyle/>
          <a:p>
            <a:endParaRPr lang="zh-CN" altLang="en-US" b="1"/>
          </a:p>
        </p:txBody>
      </p:sp>
      <p:sp>
        <p:nvSpPr>
          <p:cNvPr id="44" name="Line 3"/>
          <p:cNvSpPr>
            <a:spLocks noChangeShapeType="1"/>
          </p:cNvSpPr>
          <p:nvPr/>
        </p:nvSpPr>
        <p:spPr bwMode="black">
          <a:xfrm>
            <a:off x="6850062" y="1965314"/>
            <a:ext cx="0" cy="3108325"/>
          </a:xfrm>
          <a:prstGeom prst="line">
            <a:avLst/>
          </a:prstGeom>
          <a:noFill/>
          <a:ln w="28575">
            <a:solidFill>
              <a:srgbClr val="FEFEFE">
                <a:alpha val="50000"/>
              </a:srgbClr>
            </a:solidFill>
            <a:round/>
          </a:ln>
          <a:effectLst/>
        </p:spPr>
        <p:txBody>
          <a:bodyPr/>
          <a:lstStyle/>
          <a:p>
            <a:endParaRPr lang="zh-CN" altLang="en-US" b="1"/>
          </a:p>
        </p:txBody>
      </p:sp>
      <p:sp>
        <p:nvSpPr>
          <p:cNvPr id="45" name="Oval 19"/>
          <p:cNvSpPr>
            <a:spLocks noChangeArrowheads="1"/>
          </p:cNvSpPr>
          <p:nvPr/>
        </p:nvSpPr>
        <p:spPr bwMode="auto">
          <a:xfrm>
            <a:off x="1379456" y="1801918"/>
            <a:ext cx="3543462" cy="3397016"/>
          </a:xfrm>
          <a:prstGeom prst="ellipse">
            <a:avLst/>
          </a:prstGeom>
          <a:noFill/>
          <a:ln w="9525">
            <a:solidFill>
              <a:srgbClr val="FEFEFE">
                <a:alpha val="50000"/>
              </a:srgbClr>
            </a:solidFill>
            <a:rou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46" name="Group 20"/>
          <p:cNvGrpSpPr/>
          <p:nvPr/>
        </p:nvGrpSpPr>
        <p:grpSpPr bwMode="auto">
          <a:xfrm>
            <a:off x="1848002" y="2091946"/>
            <a:ext cx="2962114" cy="2874108"/>
            <a:chOff x="579" y="1589"/>
            <a:chExt cx="1358" cy="1358"/>
          </a:xfrm>
        </p:grpSpPr>
        <p:sp>
          <p:nvSpPr>
            <p:cNvPr id="47" name="Oval 21"/>
            <p:cNvSpPr>
              <a:spLocks noChangeArrowheads="1"/>
            </p:cNvSpPr>
            <p:nvPr/>
          </p:nvSpPr>
          <p:spPr bwMode="gray">
            <a:xfrm>
              <a:off x="579" y="1589"/>
              <a:ext cx="1358" cy="135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10980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38100">
              <a:solidFill>
                <a:srgbClr val="F8F8F8"/>
              </a:solidFill>
              <a:round/>
            </a:ln>
            <a:effectLst>
              <a:outerShdw dist="81320" dir="3080412" algn="ctr" rotWithShape="0">
                <a:srgbClr val="5F5F5F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8" name="Oval 22"/>
            <p:cNvSpPr>
              <a:spLocks noChangeArrowheads="1"/>
            </p:cNvSpPr>
            <p:nvPr/>
          </p:nvSpPr>
          <p:spPr bwMode="gray">
            <a:xfrm>
              <a:off x="635" y="1642"/>
              <a:ext cx="1245" cy="1246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7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9" name="Oval 23"/>
            <p:cNvSpPr>
              <a:spLocks noChangeArrowheads="1"/>
            </p:cNvSpPr>
            <p:nvPr/>
          </p:nvSpPr>
          <p:spPr bwMode="gray">
            <a:xfrm>
              <a:off x="865" y="1880"/>
              <a:ext cx="797" cy="79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2549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50" name="Oval 24"/>
          <p:cNvSpPr>
            <a:spLocks noChangeArrowheads="1"/>
          </p:cNvSpPr>
          <p:nvPr/>
        </p:nvSpPr>
        <p:spPr bwMode="auto">
          <a:xfrm>
            <a:off x="1125544" y="1582699"/>
            <a:ext cx="4041762" cy="3846566"/>
          </a:xfrm>
          <a:prstGeom prst="ellipse">
            <a:avLst/>
          </a:prstGeom>
          <a:noFill/>
          <a:ln w="19050">
            <a:solidFill>
              <a:srgbClr val="FEFEFE">
                <a:alpha val="50000"/>
              </a:srgbClr>
            </a:solidFill>
            <a:rou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1" name="Rectangle 42"/>
          <p:cNvSpPr>
            <a:spLocks noChangeArrowheads="1"/>
          </p:cNvSpPr>
          <p:nvPr/>
        </p:nvSpPr>
        <p:spPr bwMode="black">
          <a:xfrm>
            <a:off x="4595802" y="1714488"/>
            <a:ext cx="6143668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第一步：创建一个空的健壮性图。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Rectangle 43"/>
          <p:cNvSpPr>
            <a:spLocks noChangeArrowheads="1"/>
          </p:cNvSpPr>
          <p:nvPr/>
        </p:nvSpPr>
        <p:spPr bwMode="black">
          <a:xfrm>
            <a:off x="5810248" y="3143248"/>
            <a:ext cx="4857752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第三步：从基本路径的第一句话开始画健壮性图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Rectangle 44"/>
          <p:cNvSpPr>
            <a:spLocks noChangeArrowheads="1"/>
          </p:cNvSpPr>
          <p:nvPr/>
        </p:nvSpPr>
        <p:spPr bwMode="black">
          <a:xfrm>
            <a:off x="5595934" y="2221048"/>
            <a:ext cx="5072066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第二步：直接将用例文本粘贴到图上（基本路径和扩展路径）。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Rectangle 45"/>
          <p:cNvSpPr>
            <a:spLocks noChangeArrowheads="1"/>
          </p:cNvSpPr>
          <p:nvPr/>
        </p:nvSpPr>
        <p:spPr bwMode="black">
          <a:xfrm>
            <a:off x="5595934" y="3929067"/>
            <a:ext cx="5072066" cy="10156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第四步：贯串整个用例基本路径，一次一个句子，画执行者、适当的边界对象和实体对象以及控制器，和各元素之间的连线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Rectangle 46"/>
          <p:cNvSpPr>
            <a:spLocks noChangeArrowheads="1"/>
          </p:cNvSpPr>
          <p:nvPr/>
        </p:nvSpPr>
        <p:spPr bwMode="black">
          <a:xfrm>
            <a:off x="4810116" y="4935692"/>
            <a:ext cx="5857884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第五步：将每一个扩展路径画在健壮性图上，并以红色标示出。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Group 48"/>
          <p:cNvGrpSpPr/>
          <p:nvPr/>
        </p:nvGrpSpPr>
        <p:grpSpPr bwMode="auto">
          <a:xfrm>
            <a:off x="4172642" y="1714488"/>
            <a:ext cx="423160" cy="402526"/>
            <a:chOff x="2928" y="2208"/>
            <a:chExt cx="262" cy="262"/>
          </a:xfrm>
        </p:grpSpPr>
        <p:sp>
          <p:nvSpPr>
            <p:cNvPr id="61" name="Oval 49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8627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2" name="Oval 50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9999"/>
                  </a:schemeClr>
                </a:gs>
                <a:gs pos="100000">
                  <a:schemeClr val="accent1">
                    <a:gamma/>
                    <a:tint val="25490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3" name="Group 51"/>
          <p:cNvGrpSpPr/>
          <p:nvPr/>
        </p:nvGrpSpPr>
        <p:grpSpPr bwMode="auto">
          <a:xfrm>
            <a:off x="4958460" y="2428868"/>
            <a:ext cx="423160" cy="402526"/>
            <a:chOff x="2928" y="2208"/>
            <a:chExt cx="262" cy="262"/>
          </a:xfrm>
        </p:grpSpPr>
        <p:sp>
          <p:nvSpPr>
            <p:cNvPr id="64" name="Oval 52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8627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5" name="Oval 53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9999"/>
                  </a:schemeClr>
                </a:gs>
                <a:gs pos="100000">
                  <a:schemeClr val="accent1">
                    <a:gamma/>
                    <a:tint val="25490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6" name="Group 54"/>
          <p:cNvGrpSpPr/>
          <p:nvPr/>
        </p:nvGrpSpPr>
        <p:grpSpPr bwMode="auto">
          <a:xfrm>
            <a:off x="5315650" y="3286124"/>
            <a:ext cx="423160" cy="402526"/>
            <a:chOff x="2928" y="2208"/>
            <a:chExt cx="262" cy="262"/>
          </a:xfrm>
        </p:grpSpPr>
        <p:sp>
          <p:nvSpPr>
            <p:cNvPr id="67" name="Oval 55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8627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8" name="Oval 56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9999"/>
                  </a:schemeClr>
                </a:gs>
                <a:gs pos="100000">
                  <a:schemeClr val="accent1">
                    <a:gamma/>
                    <a:tint val="25490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9" name="Group 57"/>
          <p:cNvGrpSpPr/>
          <p:nvPr/>
        </p:nvGrpSpPr>
        <p:grpSpPr bwMode="auto">
          <a:xfrm>
            <a:off x="5029898" y="4148127"/>
            <a:ext cx="423160" cy="402526"/>
            <a:chOff x="2928" y="2208"/>
            <a:chExt cx="262" cy="262"/>
          </a:xfrm>
        </p:grpSpPr>
        <p:sp>
          <p:nvSpPr>
            <p:cNvPr id="70" name="Oval 58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8627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1" name="Oval 59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9999"/>
                  </a:schemeClr>
                </a:gs>
                <a:gs pos="100000">
                  <a:schemeClr val="accent1">
                    <a:gamma/>
                    <a:tint val="25490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72" name="Group 60"/>
          <p:cNvGrpSpPr/>
          <p:nvPr/>
        </p:nvGrpSpPr>
        <p:grpSpPr bwMode="auto">
          <a:xfrm>
            <a:off x="4315518" y="4929198"/>
            <a:ext cx="423160" cy="402526"/>
            <a:chOff x="2928" y="2208"/>
            <a:chExt cx="262" cy="262"/>
          </a:xfrm>
        </p:grpSpPr>
        <p:sp>
          <p:nvSpPr>
            <p:cNvPr id="73" name="Oval 61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8627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4" name="Oval 62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9999"/>
                  </a:schemeClr>
                </a:gs>
                <a:gs pos="100000">
                  <a:schemeClr val="accent1">
                    <a:gamma/>
                    <a:tint val="25490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74320" y="44959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健壮性分析的步骤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3681152" y="646137"/>
            <a:ext cx="491490" cy="318085"/>
            <a:chOff x="3017520" y="601990"/>
            <a:chExt cx="491490" cy="414010"/>
          </a:xfrm>
        </p:grpSpPr>
        <p:sp>
          <p:nvSpPr>
            <p:cNvPr id="35" name="燕尾形 3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燕尾形 37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ages.cnblogs.com/cnblogs_com/tsoukw/107571/r_oo1.gif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82320" y="4027745"/>
            <a:ext cx="3345341" cy="2225442"/>
          </a:xfrm>
          <a:prstGeom prst="rect">
            <a:avLst/>
          </a:prstGeom>
          <a:noFill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3412" y="2498307"/>
            <a:ext cx="3285176" cy="3744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 descr="http://daizhj.cnblogs.com/images/cnblogs_com/daizhj/robustness_logi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1070" y="3230709"/>
            <a:ext cx="3603048" cy="3002541"/>
          </a:xfrm>
          <a:prstGeom prst="rect">
            <a:avLst/>
          </a:prstGeom>
          <a:noFill/>
        </p:spPr>
      </p:pic>
      <p:sp>
        <p:nvSpPr>
          <p:cNvPr id="8" name="Freeform 24"/>
          <p:cNvSpPr/>
          <p:nvPr/>
        </p:nvSpPr>
        <p:spPr bwMode="gray">
          <a:xfrm rot="17585508" flipH="1">
            <a:off x="2334664" y="2445102"/>
            <a:ext cx="1576001" cy="2145495"/>
          </a:xfrm>
          <a:custGeom>
            <a:avLst/>
            <a:gdLst/>
            <a:ahLst/>
            <a:cxnLst>
              <a:cxn ang="0">
                <a:pos x="12" y="2464"/>
              </a:cxn>
              <a:cxn ang="0">
                <a:pos x="56" y="2120"/>
              </a:cxn>
              <a:cxn ang="0">
                <a:pos x="124" y="1808"/>
              </a:cxn>
              <a:cxn ang="0">
                <a:pos x="212" y="1524"/>
              </a:cxn>
              <a:cxn ang="0">
                <a:pos x="316" y="1270"/>
              </a:cxn>
              <a:cxn ang="0">
                <a:pos x="430" y="1044"/>
              </a:cxn>
              <a:cxn ang="0">
                <a:pos x="550" y="846"/>
              </a:cxn>
              <a:cxn ang="0">
                <a:pos x="672" y="674"/>
              </a:cxn>
              <a:cxn ang="0">
                <a:pos x="792" y="528"/>
              </a:cxn>
              <a:cxn ang="0">
                <a:pos x="906" y="408"/>
              </a:cxn>
              <a:cxn ang="0">
                <a:pos x="1010" y="310"/>
              </a:cxn>
              <a:cxn ang="0">
                <a:pos x="1096" y="236"/>
              </a:cxn>
              <a:cxn ang="0">
                <a:pos x="1164" y="184"/>
              </a:cxn>
              <a:cxn ang="0">
                <a:pos x="1208" y="154"/>
              </a:cxn>
              <a:cxn ang="0">
                <a:pos x="1224" y="144"/>
              </a:cxn>
              <a:cxn ang="0">
                <a:pos x="1728" y="56"/>
              </a:cxn>
              <a:cxn ang="0">
                <a:pos x="1568" y="328"/>
              </a:cxn>
              <a:cxn ang="0">
                <a:pos x="1554" y="332"/>
              </a:cxn>
              <a:cxn ang="0">
                <a:pos x="1514" y="346"/>
              </a:cxn>
              <a:cxn ang="0">
                <a:pos x="1452" y="370"/>
              </a:cxn>
              <a:cxn ang="0">
                <a:pos x="1370" y="410"/>
              </a:cxn>
              <a:cxn ang="0">
                <a:pos x="1270" y="466"/>
              </a:cxn>
              <a:cxn ang="0">
                <a:pos x="1158" y="540"/>
              </a:cxn>
              <a:cxn ang="0">
                <a:pos x="1034" y="636"/>
              </a:cxn>
              <a:cxn ang="0">
                <a:pos x="904" y="756"/>
              </a:cxn>
              <a:cxn ang="0">
                <a:pos x="770" y="900"/>
              </a:cxn>
              <a:cxn ang="0">
                <a:pos x="632" y="1076"/>
              </a:cxn>
              <a:cxn ang="0">
                <a:pos x="498" y="1280"/>
              </a:cxn>
              <a:cxn ang="0">
                <a:pos x="370" y="1518"/>
              </a:cxn>
              <a:cxn ang="0">
                <a:pos x="248" y="1792"/>
              </a:cxn>
              <a:cxn ang="0">
                <a:pos x="138" y="2104"/>
              </a:cxn>
              <a:cxn ang="0">
                <a:pos x="42" y="2456"/>
              </a:cxn>
            </a:cxnLst>
            <a:rect l="0" t="0" r="r" b="b"/>
            <a:pathLst>
              <a:path w="1824" h="2648">
                <a:moveTo>
                  <a:pt x="0" y="2648"/>
                </a:moveTo>
                <a:lnTo>
                  <a:pt x="12" y="2464"/>
                </a:lnTo>
                <a:lnTo>
                  <a:pt x="32" y="2288"/>
                </a:lnTo>
                <a:lnTo>
                  <a:pt x="56" y="2120"/>
                </a:lnTo>
                <a:lnTo>
                  <a:pt x="88" y="1960"/>
                </a:lnTo>
                <a:lnTo>
                  <a:pt x="124" y="1808"/>
                </a:lnTo>
                <a:lnTo>
                  <a:pt x="166" y="1662"/>
                </a:lnTo>
                <a:lnTo>
                  <a:pt x="212" y="1524"/>
                </a:lnTo>
                <a:lnTo>
                  <a:pt x="262" y="1394"/>
                </a:lnTo>
                <a:lnTo>
                  <a:pt x="316" y="1270"/>
                </a:lnTo>
                <a:lnTo>
                  <a:pt x="372" y="1154"/>
                </a:lnTo>
                <a:lnTo>
                  <a:pt x="430" y="1044"/>
                </a:lnTo>
                <a:lnTo>
                  <a:pt x="490" y="942"/>
                </a:lnTo>
                <a:lnTo>
                  <a:pt x="550" y="846"/>
                </a:lnTo>
                <a:lnTo>
                  <a:pt x="612" y="758"/>
                </a:lnTo>
                <a:lnTo>
                  <a:pt x="672" y="674"/>
                </a:lnTo>
                <a:lnTo>
                  <a:pt x="734" y="598"/>
                </a:lnTo>
                <a:lnTo>
                  <a:pt x="792" y="528"/>
                </a:lnTo>
                <a:lnTo>
                  <a:pt x="850" y="464"/>
                </a:lnTo>
                <a:lnTo>
                  <a:pt x="906" y="408"/>
                </a:lnTo>
                <a:lnTo>
                  <a:pt x="960" y="356"/>
                </a:lnTo>
                <a:lnTo>
                  <a:pt x="1010" y="310"/>
                </a:lnTo>
                <a:lnTo>
                  <a:pt x="1056" y="270"/>
                </a:lnTo>
                <a:lnTo>
                  <a:pt x="1096" y="236"/>
                </a:lnTo>
                <a:lnTo>
                  <a:pt x="1134" y="208"/>
                </a:lnTo>
                <a:lnTo>
                  <a:pt x="1164" y="184"/>
                </a:lnTo>
                <a:lnTo>
                  <a:pt x="1190" y="166"/>
                </a:lnTo>
                <a:lnTo>
                  <a:pt x="1208" y="154"/>
                </a:lnTo>
                <a:lnTo>
                  <a:pt x="1220" y="146"/>
                </a:lnTo>
                <a:lnTo>
                  <a:pt x="1224" y="144"/>
                </a:lnTo>
                <a:lnTo>
                  <a:pt x="848" y="0"/>
                </a:lnTo>
                <a:lnTo>
                  <a:pt x="1728" y="56"/>
                </a:lnTo>
                <a:lnTo>
                  <a:pt x="1824" y="480"/>
                </a:lnTo>
                <a:lnTo>
                  <a:pt x="1568" y="328"/>
                </a:lnTo>
                <a:lnTo>
                  <a:pt x="1564" y="328"/>
                </a:lnTo>
                <a:lnTo>
                  <a:pt x="1554" y="332"/>
                </a:lnTo>
                <a:lnTo>
                  <a:pt x="1538" y="338"/>
                </a:lnTo>
                <a:lnTo>
                  <a:pt x="1514" y="346"/>
                </a:lnTo>
                <a:lnTo>
                  <a:pt x="1486" y="356"/>
                </a:lnTo>
                <a:lnTo>
                  <a:pt x="1452" y="370"/>
                </a:lnTo>
                <a:lnTo>
                  <a:pt x="1412" y="388"/>
                </a:lnTo>
                <a:lnTo>
                  <a:pt x="1370" y="410"/>
                </a:lnTo>
                <a:lnTo>
                  <a:pt x="1322" y="436"/>
                </a:lnTo>
                <a:lnTo>
                  <a:pt x="1270" y="466"/>
                </a:lnTo>
                <a:lnTo>
                  <a:pt x="1216" y="500"/>
                </a:lnTo>
                <a:lnTo>
                  <a:pt x="1158" y="540"/>
                </a:lnTo>
                <a:lnTo>
                  <a:pt x="1098" y="584"/>
                </a:lnTo>
                <a:lnTo>
                  <a:pt x="1034" y="636"/>
                </a:lnTo>
                <a:lnTo>
                  <a:pt x="970" y="692"/>
                </a:lnTo>
                <a:lnTo>
                  <a:pt x="904" y="756"/>
                </a:lnTo>
                <a:lnTo>
                  <a:pt x="836" y="824"/>
                </a:lnTo>
                <a:lnTo>
                  <a:pt x="770" y="900"/>
                </a:lnTo>
                <a:lnTo>
                  <a:pt x="700" y="984"/>
                </a:lnTo>
                <a:lnTo>
                  <a:pt x="632" y="1076"/>
                </a:lnTo>
                <a:lnTo>
                  <a:pt x="566" y="1174"/>
                </a:lnTo>
                <a:lnTo>
                  <a:pt x="498" y="1280"/>
                </a:lnTo>
                <a:lnTo>
                  <a:pt x="434" y="1394"/>
                </a:lnTo>
                <a:lnTo>
                  <a:pt x="370" y="1518"/>
                </a:lnTo>
                <a:lnTo>
                  <a:pt x="308" y="1650"/>
                </a:lnTo>
                <a:lnTo>
                  <a:pt x="248" y="1792"/>
                </a:lnTo>
                <a:lnTo>
                  <a:pt x="192" y="1944"/>
                </a:lnTo>
                <a:lnTo>
                  <a:pt x="138" y="2104"/>
                </a:lnTo>
                <a:lnTo>
                  <a:pt x="88" y="2274"/>
                </a:lnTo>
                <a:lnTo>
                  <a:pt x="42" y="2456"/>
                </a:lnTo>
                <a:lnTo>
                  <a:pt x="0" y="2648"/>
                </a:lnTo>
                <a:close/>
              </a:path>
            </a:pathLst>
          </a:custGeom>
          <a:gradFill rotWithShape="1">
            <a:gsLst>
              <a:gs pos="0">
                <a:srgbClr val="D11364"/>
              </a:gs>
              <a:gs pos="100000">
                <a:srgbClr val="D11364">
                  <a:gamma/>
                  <a:shade val="46275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24"/>
          <p:cNvSpPr/>
          <p:nvPr/>
        </p:nvSpPr>
        <p:spPr bwMode="gray">
          <a:xfrm rot="17585508" flipH="1">
            <a:off x="4498255" y="-679809"/>
            <a:ext cx="2933179" cy="6165541"/>
          </a:xfrm>
          <a:custGeom>
            <a:avLst/>
            <a:gdLst/>
            <a:ahLst/>
            <a:cxnLst>
              <a:cxn ang="0">
                <a:pos x="12" y="2464"/>
              </a:cxn>
              <a:cxn ang="0">
                <a:pos x="56" y="2120"/>
              </a:cxn>
              <a:cxn ang="0">
                <a:pos x="124" y="1808"/>
              </a:cxn>
              <a:cxn ang="0">
                <a:pos x="212" y="1524"/>
              </a:cxn>
              <a:cxn ang="0">
                <a:pos x="316" y="1270"/>
              </a:cxn>
              <a:cxn ang="0">
                <a:pos x="430" y="1044"/>
              </a:cxn>
              <a:cxn ang="0">
                <a:pos x="550" y="846"/>
              </a:cxn>
              <a:cxn ang="0">
                <a:pos x="672" y="674"/>
              </a:cxn>
              <a:cxn ang="0">
                <a:pos x="792" y="528"/>
              </a:cxn>
              <a:cxn ang="0">
                <a:pos x="906" y="408"/>
              </a:cxn>
              <a:cxn ang="0">
                <a:pos x="1010" y="310"/>
              </a:cxn>
              <a:cxn ang="0">
                <a:pos x="1096" y="236"/>
              </a:cxn>
              <a:cxn ang="0">
                <a:pos x="1164" y="184"/>
              </a:cxn>
              <a:cxn ang="0">
                <a:pos x="1208" y="154"/>
              </a:cxn>
              <a:cxn ang="0">
                <a:pos x="1224" y="144"/>
              </a:cxn>
              <a:cxn ang="0">
                <a:pos x="1728" y="56"/>
              </a:cxn>
              <a:cxn ang="0">
                <a:pos x="1568" y="328"/>
              </a:cxn>
              <a:cxn ang="0">
                <a:pos x="1554" y="332"/>
              </a:cxn>
              <a:cxn ang="0">
                <a:pos x="1514" y="346"/>
              </a:cxn>
              <a:cxn ang="0">
                <a:pos x="1452" y="370"/>
              </a:cxn>
              <a:cxn ang="0">
                <a:pos x="1370" y="410"/>
              </a:cxn>
              <a:cxn ang="0">
                <a:pos x="1270" y="466"/>
              </a:cxn>
              <a:cxn ang="0">
                <a:pos x="1158" y="540"/>
              </a:cxn>
              <a:cxn ang="0">
                <a:pos x="1034" y="636"/>
              </a:cxn>
              <a:cxn ang="0">
                <a:pos x="904" y="756"/>
              </a:cxn>
              <a:cxn ang="0">
                <a:pos x="770" y="900"/>
              </a:cxn>
              <a:cxn ang="0">
                <a:pos x="632" y="1076"/>
              </a:cxn>
              <a:cxn ang="0">
                <a:pos x="498" y="1280"/>
              </a:cxn>
              <a:cxn ang="0">
                <a:pos x="370" y="1518"/>
              </a:cxn>
              <a:cxn ang="0">
                <a:pos x="248" y="1792"/>
              </a:cxn>
              <a:cxn ang="0">
                <a:pos x="138" y="2104"/>
              </a:cxn>
              <a:cxn ang="0">
                <a:pos x="42" y="2456"/>
              </a:cxn>
            </a:cxnLst>
            <a:rect l="0" t="0" r="r" b="b"/>
            <a:pathLst>
              <a:path w="1824" h="2648">
                <a:moveTo>
                  <a:pt x="0" y="2648"/>
                </a:moveTo>
                <a:lnTo>
                  <a:pt x="12" y="2464"/>
                </a:lnTo>
                <a:lnTo>
                  <a:pt x="32" y="2288"/>
                </a:lnTo>
                <a:lnTo>
                  <a:pt x="56" y="2120"/>
                </a:lnTo>
                <a:lnTo>
                  <a:pt x="88" y="1960"/>
                </a:lnTo>
                <a:lnTo>
                  <a:pt x="124" y="1808"/>
                </a:lnTo>
                <a:lnTo>
                  <a:pt x="166" y="1662"/>
                </a:lnTo>
                <a:lnTo>
                  <a:pt x="212" y="1524"/>
                </a:lnTo>
                <a:lnTo>
                  <a:pt x="262" y="1394"/>
                </a:lnTo>
                <a:lnTo>
                  <a:pt x="316" y="1270"/>
                </a:lnTo>
                <a:lnTo>
                  <a:pt x="372" y="1154"/>
                </a:lnTo>
                <a:lnTo>
                  <a:pt x="430" y="1044"/>
                </a:lnTo>
                <a:lnTo>
                  <a:pt x="490" y="942"/>
                </a:lnTo>
                <a:lnTo>
                  <a:pt x="550" y="846"/>
                </a:lnTo>
                <a:lnTo>
                  <a:pt x="612" y="758"/>
                </a:lnTo>
                <a:lnTo>
                  <a:pt x="672" y="674"/>
                </a:lnTo>
                <a:lnTo>
                  <a:pt x="734" y="598"/>
                </a:lnTo>
                <a:lnTo>
                  <a:pt x="792" y="528"/>
                </a:lnTo>
                <a:lnTo>
                  <a:pt x="850" y="464"/>
                </a:lnTo>
                <a:lnTo>
                  <a:pt x="906" y="408"/>
                </a:lnTo>
                <a:lnTo>
                  <a:pt x="960" y="356"/>
                </a:lnTo>
                <a:lnTo>
                  <a:pt x="1010" y="310"/>
                </a:lnTo>
                <a:lnTo>
                  <a:pt x="1056" y="270"/>
                </a:lnTo>
                <a:lnTo>
                  <a:pt x="1096" y="236"/>
                </a:lnTo>
                <a:lnTo>
                  <a:pt x="1134" y="208"/>
                </a:lnTo>
                <a:lnTo>
                  <a:pt x="1164" y="184"/>
                </a:lnTo>
                <a:lnTo>
                  <a:pt x="1190" y="166"/>
                </a:lnTo>
                <a:lnTo>
                  <a:pt x="1208" y="154"/>
                </a:lnTo>
                <a:lnTo>
                  <a:pt x="1220" y="146"/>
                </a:lnTo>
                <a:lnTo>
                  <a:pt x="1224" y="144"/>
                </a:lnTo>
                <a:lnTo>
                  <a:pt x="848" y="0"/>
                </a:lnTo>
                <a:lnTo>
                  <a:pt x="1728" y="56"/>
                </a:lnTo>
                <a:lnTo>
                  <a:pt x="1824" y="480"/>
                </a:lnTo>
                <a:lnTo>
                  <a:pt x="1568" y="328"/>
                </a:lnTo>
                <a:lnTo>
                  <a:pt x="1564" y="328"/>
                </a:lnTo>
                <a:lnTo>
                  <a:pt x="1554" y="332"/>
                </a:lnTo>
                <a:lnTo>
                  <a:pt x="1538" y="338"/>
                </a:lnTo>
                <a:lnTo>
                  <a:pt x="1514" y="346"/>
                </a:lnTo>
                <a:lnTo>
                  <a:pt x="1486" y="356"/>
                </a:lnTo>
                <a:lnTo>
                  <a:pt x="1452" y="370"/>
                </a:lnTo>
                <a:lnTo>
                  <a:pt x="1412" y="388"/>
                </a:lnTo>
                <a:lnTo>
                  <a:pt x="1370" y="410"/>
                </a:lnTo>
                <a:lnTo>
                  <a:pt x="1322" y="436"/>
                </a:lnTo>
                <a:lnTo>
                  <a:pt x="1270" y="466"/>
                </a:lnTo>
                <a:lnTo>
                  <a:pt x="1216" y="500"/>
                </a:lnTo>
                <a:lnTo>
                  <a:pt x="1158" y="540"/>
                </a:lnTo>
                <a:lnTo>
                  <a:pt x="1098" y="584"/>
                </a:lnTo>
                <a:lnTo>
                  <a:pt x="1034" y="636"/>
                </a:lnTo>
                <a:lnTo>
                  <a:pt x="970" y="692"/>
                </a:lnTo>
                <a:lnTo>
                  <a:pt x="904" y="756"/>
                </a:lnTo>
                <a:lnTo>
                  <a:pt x="836" y="824"/>
                </a:lnTo>
                <a:lnTo>
                  <a:pt x="770" y="900"/>
                </a:lnTo>
                <a:lnTo>
                  <a:pt x="700" y="984"/>
                </a:lnTo>
                <a:lnTo>
                  <a:pt x="632" y="1076"/>
                </a:lnTo>
                <a:lnTo>
                  <a:pt x="566" y="1174"/>
                </a:lnTo>
                <a:lnTo>
                  <a:pt x="498" y="1280"/>
                </a:lnTo>
                <a:lnTo>
                  <a:pt x="434" y="1394"/>
                </a:lnTo>
                <a:lnTo>
                  <a:pt x="370" y="1518"/>
                </a:lnTo>
                <a:lnTo>
                  <a:pt x="308" y="1650"/>
                </a:lnTo>
                <a:lnTo>
                  <a:pt x="248" y="1792"/>
                </a:lnTo>
                <a:lnTo>
                  <a:pt x="192" y="1944"/>
                </a:lnTo>
                <a:lnTo>
                  <a:pt x="138" y="2104"/>
                </a:lnTo>
                <a:lnTo>
                  <a:pt x="88" y="2274"/>
                </a:lnTo>
                <a:lnTo>
                  <a:pt x="42" y="2456"/>
                </a:lnTo>
                <a:lnTo>
                  <a:pt x="0" y="2648"/>
                </a:lnTo>
                <a:close/>
              </a:path>
            </a:pathLst>
          </a:custGeom>
          <a:gradFill rotWithShape="1">
            <a:gsLst>
              <a:gs pos="0">
                <a:srgbClr val="D11364"/>
              </a:gs>
              <a:gs pos="100000">
                <a:srgbClr val="D11364">
                  <a:gamma/>
                  <a:shade val="46275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4320" y="44959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域模型的迭代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902661" y="638266"/>
            <a:ext cx="491490" cy="318085"/>
            <a:chOff x="3017520" y="601990"/>
            <a:chExt cx="491490" cy="414010"/>
          </a:xfrm>
        </p:grpSpPr>
        <p:sp>
          <p:nvSpPr>
            <p:cNvPr id="18" name="燕尾形 1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燕尾形 1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燕尾形 1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27388" y="2082800"/>
            <a:ext cx="6501248" cy="723900"/>
            <a:chOff x="3328988" y="2082800"/>
            <a:chExt cx="6501248" cy="723900"/>
          </a:xfrm>
        </p:grpSpPr>
        <p:sp>
          <p:nvSpPr>
            <p:cNvPr id="2" name="矩形 1"/>
            <p:cNvSpPr/>
            <p:nvPr/>
          </p:nvSpPr>
          <p:spPr>
            <a:xfrm>
              <a:off x="3328988" y="208280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192588" y="2082800"/>
              <a:ext cx="5637648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328988" y="26670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192587" y="26670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60225" y="21748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27388" y="3028950"/>
            <a:ext cx="6501248" cy="723900"/>
            <a:chOff x="3328988" y="3028950"/>
            <a:chExt cx="6501248" cy="723900"/>
          </a:xfrm>
        </p:grpSpPr>
        <p:sp>
          <p:nvSpPr>
            <p:cNvPr id="45" name="矩形 44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192588" y="3028950"/>
              <a:ext cx="5637648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192588" y="36131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27388" y="3975100"/>
            <a:ext cx="6501248" cy="723900"/>
            <a:chOff x="3328988" y="3975100"/>
            <a:chExt cx="6501248" cy="723900"/>
          </a:xfrm>
        </p:grpSpPr>
        <p:sp>
          <p:nvSpPr>
            <p:cNvPr id="51" name="矩形 50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4192588" y="3975100"/>
              <a:ext cx="5637648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192587" y="45593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4372451" y="2162164"/>
            <a:ext cx="274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关键设计的意义和方法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372450" y="3108314"/>
            <a:ext cx="198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关键设计的步骤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372450" y="4067145"/>
            <a:ext cx="198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关键设计的复核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27388" y="2082800"/>
            <a:ext cx="6501248" cy="723900"/>
            <a:chOff x="3328988" y="2082800"/>
            <a:chExt cx="6501248" cy="723900"/>
          </a:xfrm>
        </p:grpSpPr>
        <p:sp>
          <p:nvSpPr>
            <p:cNvPr id="2" name="矩形 1"/>
            <p:cNvSpPr/>
            <p:nvPr/>
          </p:nvSpPr>
          <p:spPr>
            <a:xfrm>
              <a:off x="3328988" y="208280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192588" y="2082800"/>
              <a:ext cx="5637648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328988" y="26670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192587" y="26670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60225" y="21748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27388" y="3028950"/>
            <a:ext cx="6501248" cy="723900"/>
            <a:chOff x="3328988" y="3028950"/>
            <a:chExt cx="6501248" cy="723900"/>
          </a:xfrm>
        </p:grpSpPr>
        <p:sp>
          <p:nvSpPr>
            <p:cNvPr id="45" name="矩形 44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192588" y="302895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192588" y="36131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27388" y="3975100"/>
            <a:ext cx="6501248" cy="723900"/>
            <a:chOff x="3328988" y="3975100"/>
            <a:chExt cx="6501248" cy="723900"/>
          </a:xfrm>
        </p:grpSpPr>
        <p:sp>
          <p:nvSpPr>
            <p:cNvPr id="51" name="矩形 50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4192588" y="397510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192587" y="45593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4372451" y="2162164"/>
            <a:ext cx="274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关键设计的意义和方法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372450" y="3108314"/>
            <a:ext cx="198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关键设计的步骤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372450" y="4067145"/>
            <a:ext cx="198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关键设计的复核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14" descr="map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568214" y="2582766"/>
            <a:ext cx="9099819" cy="3235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9"/>
          <p:cNvSpPr>
            <a:spLocks noChangeArrowheads="1"/>
          </p:cNvSpPr>
          <p:nvPr/>
        </p:nvSpPr>
        <p:spPr bwMode="gray">
          <a:xfrm>
            <a:off x="2809852" y="5904156"/>
            <a:ext cx="1870364" cy="5277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ea typeface="宋体" panose="02010600030101010101" pitchFamily="2" charset="-122"/>
              </a:rPr>
              <a:t>增加收入</a:t>
            </a:r>
            <a:endParaRPr lang="en-US" altLang="zh-CN" sz="2000" b="1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gray">
          <a:xfrm>
            <a:off x="7667636" y="5904156"/>
            <a:ext cx="1870364" cy="5277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ea typeface="宋体" panose="02010600030101010101" pitchFamily="2" charset="-122"/>
              </a:rPr>
              <a:t>降低成本</a:t>
            </a:r>
            <a:endParaRPr lang="en-US" altLang="zh-CN" sz="2000" b="1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rot="5400000">
            <a:off x="3702033" y="4267274"/>
            <a:ext cx="4214842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3102668" y="1219017"/>
            <a:ext cx="1207382" cy="1512340"/>
            <a:chOff x="785786" y="1857364"/>
            <a:chExt cx="1207382" cy="1512340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04868" y="1857364"/>
              <a:ext cx="781050" cy="1228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785786" y="3000372"/>
              <a:ext cx="1207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024826" y="1219017"/>
            <a:ext cx="1107996" cy="1512340"/>
            <a:chOff x="7643834" y="4143380"/>
            <a:chExt cx="1107996" cy="1512340"/>
          </a:xfrm>
        </p:grpSpPr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8FEFC"/>
                </a:clrFrom>
                <a:clrTo>
                  <a:srgbClr val="F8FE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786710" y="4143380"/>
              <a:ext cx="866775" cy="1238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TextBox 14"/>
            <p:cNvSpPr txBox="1"/>
            <p:nvPr/>
          </p:nvSpPr>
          <p:spPr>
            <a:xfrm>
              <a:off x="7643834" y="528638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技术专家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74320" y="449590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关键设计开始考虑如何制造的问题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6491129" y="637832"/>
            <a:ext cx="491490" cy="318085"/>
            <a:chOff x="3017520" y="601990"/>
            <a:chExt cx="491490" cy="414010"/>
          </a:xfrm>
        </p:grpSpPr>
        <p:sp>
          <p:nvSpPr>
            <p:cNvPr id="20" name="燕尾形 19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燕尾形 20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燕尾形 21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uiExpand="1"/>
      <p:bldP spid="6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2357</Words>
  <Application>WPS 演示</Application>
  <PresentationFormat>宽屏</PresentationFormat>
  <Paragraphs>217</Paragraphs>
  <Slides>40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华康俪金黑W8(P)</vt:lpstr>
      <vt:lpstr>Calibri</vt:lpstr>
      <vt:lpstr>黑体</vt:lpstr>
      <vt:lpstr>Arial Unicode MS</vt:lpstr>
      <vt:lpstr>Times New Roman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胡占利</dc:creator>
  <cp:lastModifiedBy>qile</cp:lastModifiedBy>
  <cp:revision>380</cp:revision>
  <dcterms:created xsi:type="dcterms:W3CDTF">2013-08-14T15:08:00Z</dcterms:created>
  <dcterms:modified xsi:type="dcterms:W3CDTF">2018-11-14T03:28:10Z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