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76" r:id="rId1"/>
  </p:sldMasterIdLst>
  <p:notesMasterIdLst>
    <p:notesMasterId r:id="rId60"/>
  </p:notesMasterIdLst>
  <p:handoutMasterIdLst>
    <p:handoutMasterId r:id="rId61"/>
  </p:handoutMasterIdLst>
  <p:sldIdLst>
    <p:sldId id="331" r:id="rId2"/>
    <p:sldId id="435" r:id="rId3"/>
    <p:sldId id="436" r:id="rId4"/>
    <p:sldId id="438" r:id="rId5"/>
    <p:sldId id="439" r:id="rId6"/>
    <p:sldId id="437" r:id="rId7"/>
    <p:sldId id="440" r:id="rId8"/>
    <p:sldId id="441" r:id="rId9"/>
    <p:sldId id="442" r:id="rId10"/>
    <p:sldId id="443" r:id="rId11"/>
    <p:sldId id="444" r:id="rId12"/>
    <p:sldId id="452" r:id="rId13"/>
    <p:sldId id="469" r:id="rId14"/>
    <p:sldId id="454" r:id="rId15"/>
    <p:sldId id="455" r:id="rId16"/>
    <p:sldId id="456" r:id="rId17"/>
    <p:sldId id="457" r:id="rId18"/>
    <p:sldId id="458" r:id="rId19"/>
    <p:sldId id="459" r:id="rId20"/>
    <p:sldId id="460" r:id="rId21"/>
    <p:sldId id="462" r:id="rId22"/>
    <p:sldId id="463" r:id="rId23"/>
    <p:sldId id="465" r:id="rId24"/>
    <p:sldId id="479" r:id="rId25"/>
    <p:sldId id="467" r:id="rId26"/>
    <p:sldId id="468" r:id="rId27"/>
    <p:sldId id="446" r:id="rId28"/>
    <p:sldId id="447" r:id="rId29"/>
    <p:sldId id="448" r:id="rId30"/>
    <p:sldId id="451" r:id="rId31"/>
    <p:sldId id="471" r:id="rId32"/>
    <p:sldId id="402" r:id="rId33"/>
    <p:sldId id="403" r:id="rId34"/>
    <p:sldId id="473" r:id="rId35"/>
    <p:sldId id="474" r:id="rId36"/>
    <p:sldId id="407" r:id="rId37"/>
    <p:sldId id="408" r:id="rId38"/>
    <p:sldId id="434" r:id="rId39"/>
    <p:sldId id="478" r:id="rId40"/>
    <p:sldId id="409" r:id="rId41"/>
    <p:sldId id="410" r:id="rId42"/>
    <p:sldId id="413" r:id="rId43"/>
    <p:sldId id="475" r:id="rId44"/>
    <p:sldId id="414" r:id="rId45"/>
    <p:sldId id="415" r:id="rId46"/>
    <p:sldId id="416" r:id="rId47"/>
    <p:sldId id="417" r:id="rId48"/>
    <p:sldId id="476" r:id="rId49"/>
    <p:sldId id="418" r:id="rId50"/>
    <p:sldId id="419" r:id="rId51"/>
    <p:sldId id="422" r:id="rId52"/>
    <p:sldId id="424" r:id="rId53"/>
    <p:sldId id="425" r:id="rId54"/>
    <p:sldId id="428" r:id="rId55"/>
    <p:sldId id="477" r:id="rId56"/>
    <p:sldId id="432" r:id="rId57"/>
    <p:sldId id="433" r:id="rId58"/>
    <p:sldId id="333" r:id="rId59"/>
  </p:sldIdLst>
  <p:sldSz cx="12192000" cy="6858000"/>
  <p:notesSz cx="6858000" cy="9144000"/>
  <p:defaultTextStyle>
    <a:defPPr>
      <a:defRPr lang="zh-CN"/>
    </a:defPPr>
    <a:lvl1pPr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0" userDrawn="1">
          <p15:clr>
            <a:srgbClr val="A4A3A4"/>
          </p15:clr>
        </p15:guide>
        <p15:guide id="2" orient="horz" pos="4110" userDrawn="1">
          <p15:clr>
            <a:srgbClr val="A4A3A4"/>
          </p15:clr>
        </p15:guide>
        <p15:guide id="3" orient="horz" pos="119" userDrawn="1">
          <p15:clr>
            <a:srgbClr val="A4A3A4"/>
          </p15:clr>
        </p15:guide>
        <p15:guide id="4" orient="horz" pos="3838" userDrawn="1">
          <p15:clr>
            <a:srgbClr val="A4A3A4"/>
          </p15:clr>
        </p15:guide>
        <p15:guide id="5" pos="7287" userDrawn="1">
          <p15:clr>
            <a:srgbClr val="A4A3A4"/>
          </p15:clr>
        </p15:guide>
        <p15:guide id="6" pos="3840" userDrawn="1">
          <p15:clr>
            <a:srgbClr val="A4A3A4"/>
          </p15:clr>
        </p15:guide>
        <p15:guide id="7" pos="3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B8CC1"/>
    <a:srgbClr val="99CCFF"/>
    <a:srgbClr val="CC0000"/>
    <a:srgbClr val="BAE18F"/>
    <a:srgbClr val="FAFAFF"/>
    <a:srgbClr val="F1F1F1"/>
    <a:srgbClr val="D3DCEB"/>
    <a:srgbClr val="FAFAFA"/>
    <a:srgbClr val="F5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84543" autoAdjust="0"/>
  </p:normalViewPr>
  <p:slideViewPr>
    <p:cSldViewPr>
      <p:cViewPr varScale="1">
        <p:scale>
          <a:sx n="72" d="100"/>
          <a:sy n="72" d="100"/>
        </p:scale>
        <p:origin x="576" y="54"/>
      </p:cViewPr>
      <p:guideLst>
        <p:guide orient="horz" pos="210"/>
        <p:guide orient="horz" pos="4110"/>
        <p:guide orient="horz" pos="119"/>
        <p:guide orient="horz" pos="3838"/>
        <p:guide pos="7287"/>
        <p:guide pos="3840"/>
        <p:guide pos="393"/>
      </p:guideLst>
    </p:cSldViewPr>
  </p:slideViewPr>
  <p:notesTextViewPr>
    <p:cViewPr>
      <p:scale>
        <a:sx n="1" d="1"/>
        <a:sy n="1" d="1"/>
      </p:scale>
      <p:origin x="0" y="0"/>
    </p:cViewPr>
  </p:notesText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6DAAC4-3F4D-4BC2-99C2-C888EF35166D}" type="datetimeFigureOut">
              <a:rPr lang="zh-CN" altLang="en-US" smtClean="0"/>
              <a:t>2017/9/6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84EE3-1814-4243-A170-55F1FE3EA1E2}" type="slidenum">
              <a:rPr lang="zh-CN" altLang="en-US" smtClean="0"/>
              <a:t>‹#›</a:t>
            </a:fld>
            <a:endParaRPr lang="zh-CN" altLang="en-US"/>
          </a:p>
        </p:txBody>
      </p:sp>
    </p:spTree>
    <p:extLst>
      <p:ext uri="{BB962C8B-B14F-4D97-AF65-F5344CB8AC3E}">
        <p14:creationId xmlns:p14="http://schemas.microsoft.com/office/powerpoint/2010/main" val="517250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Arial" pitchFamily="34" charset="0"/>
              </a:defRPr>
            </a:lvl1pPr>
          </a:lstStyle>
          <a:p>
            <a:pPr>
              <a:defRPr/>
            </a:pPr>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4A7EE53-FE7D-42D7-BD41-E03AB61E98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spcBef>
                <a:spcPct val="20000"/>
              </a:spcBef>
              <a:buClr>
                <a:schemeClr val="accent1"/>
              </a:buClr>
              <a:buFont typeface="Arial" panose="020B0604020202020204" pitchFamily="34" charset="0"/>
              <a:buChar char="•"/>
              <a:defRPr/>
            </a:pPr>
            <a:r>
              <a:rPr lang="zh-CN" altLang="en-US" sz="1200" b="0" kern="0" smtClean="0">
                <a:solidFill>
                  <a:schemeClr val="tx1"/>
                </a:solidFill>
                <a:latin typeface="Arial" pitchFamily="34" charset="0"/>
                <a:ea typeface="华文细黑" pitchFamily="2" charset="-122"/>
                <a:cs typeface="+mn-cs"/>
                <a:sym typeface="+mn-ea"/>
              </a:rPr>
              <a:t>用政治经济学中常用的语句说：</a:t>
            </a:r>
            <a:endParaRPr lang="en-US" altLang="zh-CN" sz="1200" b="0" kern="0" smtClean="0">
              <a:solidFill>
                <a:schemeClr val="tx1"/>
              </a:solidFill>
              <a:latin typeface="Arial" pitchFamily="34" charset="0"/>
              <a:ea typeface="华文细黑" pitchFamily="2" charset="-122"/>
              <a:cs typeface="+mn-cs"/>
            </a:endParaRP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        持久化层是应用程序的分层体系结构发展到今天的产物</a:t>
            </a:r>
          </a:p>
          <a:p>
            <a:pPr>
              <a:spcBef>
                <a:spcPct val="20000"/>
              </a:spcBef>
              <a:buClr>
                <a:schemeClr val="accent1"/>
              </a:buClr>
              <a:buFont typeface="Wingdings" panose="05000000000000000000" pitchFamily="2" charset="2"/>
              <a:buNone/>
              <a:defRPr/>
            </a:pPr>
            <a:endParaRPr lang="en-US" altLang="zh-CN" sz="1200" b="0" kern="0" smtClean="0">
              <a:solidFill>
                <a:schemeClr val="tx1"/>
              </a:solidFill>
              <a:latin typeface="Arial" pitchFamily="34" charset="0"/>
              <a:ea typeface="黑体" panose="02010609060101010101" pitchFamily="49" charset="-122"/>
              <a:cs typeface="+mn-cs"/>
              <a:sym typeface="+mn-ea"/>
            </a:endParaRPr>
          </a:p>
          <a:p>
            <a:pPr marL="171450" indent="-171450">
              <a:spcBef>
                <a:spcPct val="20000"/>
              </a:spcBef>
              <a:buClr>
                <a:schemeClr val="accent1"/>
              </a:buClr>
              <a:buFont typeface="Arial" panose="020B0604020202020204" pitchFamily="34" charset="0"/>
              <a:buChar char="•"/>
              <a:defRPr/>
            </a:pPr>
            <a:r>
              <a:rPr lang="zh-CN" altLang="en-US" sz="1200" b="0" kern="0" smtClean="0">
                <a:solidFill>
                  <a:schemeClr val="tx1"/>
                </a:solidFill>
                <a:latin typeface="Arial" pitchFamily="34" charset="0"/>
                <a:ea typeface="黑体" panose="02010609060101010101" pitchFamily="49" charset="-122"/>
                <a:cs typeface="+mn-cs"/>
                <a:sym typeface="+mn-ea"/>
              </a:rPr>
              <a:t>应用程序的分层体系结构发展：</a:t>
            </a:r>
            <a:endParaRPr lang="zh-CN" altLang="en-US" sz="1200" b="0" kern="0" smtClean="0">
              <a:solidFill>
                <a:srgbClr val="FF0000"/>
              </a:solidFill>
              <a:latin typeface="Arial" pitchFamily="34" charset="0"/>
              <a:ea typeface="华文细黑" pitchFamily="2" charset="-122"/>
              <a:cs typeface="+mn-cs"/>
              <a:sym typeface="+mn-ea"/>
            </a:endParaRP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        最初的应用软件只是在大型机上的单层应用程序。很多程序采用文件系统来存储数据。</a:t>
            </a:r>
            <a:r>
              <a:rPr lang="en-US" altLang="zh-CN" sz="1200" b="0" kern="0" smtClean="0">
                <a:solidFill>
                  <a:srgbClr val="FF0000"/>
                </a:solidFill>
                <a:latin typeface="Arial" pitchFamily="34" charset="0"/>
                <a:ea typeface="华文细黑" pitchFamily="2" charset="-122"/>
                <a:cs typeface="+mn-cs"/>
                <a:sym typeface="+mn-ea"/>
              </a:rPr>
              <a:t>20</a:t>
            </a:r>
            <a:r>
              <a:rPr lang="zh-CN" altLang="en-US" sz="1200" b="0" kern="0" smtClean="0">
                <a:solidFill>
                  <a:srgbClr val="FF0000"/>
                </a:solidFill>
                <a:latin typeface="Arial" pitchFamily="34" charset="0"/>
                <a:ea typeface="华文细黑" pitchFamily="2" charset="-122"/>
                <a:cs typeface="+mn-cs"/>
                <a:sym typeface="+mn-ea"/>
              </a:rPr>
              <a:t>世纪</a:t>
            </a:r>
            <a:r>
              <a:rPr lang="en-US" altLang="zh-CN" sz="1200" b="0" kern="0" smtClean="0">
                <a:solidFill>
                  <a:srgbClr val="FF0000"/>
                </a:solidFill>
                <a:latin typeface="Arial" pitchFamily="34" charset="0"/>
                <a:ea typeface="华文细黑" pitchFamily="2" charset="-122"/>
                <a:cs typeface="+mn-cs"/>
                <a:sym typeface="+mn-ea"/>
              </a:rPr>
              <a:t>70</a:t>
            </a:r>
            <a:r>
              <a:rPr lang="zh-CN" altLang="en-US" sz="1200" b="0" kern="0" smtClean="0">
                <a:solidFill>
                  <a:srgbClr val="FF0000"/>
                </a:solidFill>
                <a:latin typeface="Arial" pitchFamily="34" charset="0"/>
                <a:ea typeface="华文细黑" pitchFamily="2" charset="-122"/>
                <a:cs typeface="+mn-cs"/>
                <a:sym typeface="+mn-ea"/>
              </a:rPr>
              <a:t>年代数据库得到普及，局域网的出现使数据库技术飞速发展，</a:t>
            </a: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原来的单层应用发展为双层应用。在双层应用程序的分层体系机构中，数据库层用来存放业务数据，应用程序作为单独的一层，在这个层中将负责界面的代码和负责业务</a:t>
            </a:r>
          </a:p>
          <a:p>
            <a:pPr>
              <a:spcBef>
                <a:spcPct val="20000"/>
              </a:spcBef>
              <a:buClr>
                <a:schemeClr val="accent1"/>
              </a:buClr>
              <a:buFont typeface="Wingdings" panose="05000000000000000000" pitchFamily="2" charset="2"/>
              <a:buNone/>
              <a:defRPr/>
            </a:pPr>
            <a:r>
              <a:rPr lang="zh-CN" altLang="en-US" sz="1200" b="0" kern="0" smtClean="0">
                <a:solidFill>
                  <a:srgbClr val="FF0000"/>
                </a:solidFill>
                <a:latin typeface="Arial" pitchFamily="34" charset="0"/>
                <a:ea typeface="华文细黑" pitchFamily="2" charset="-122"/>
                <a:cs typeface="+mn-cs"/>
                <a:sym typeface="+mn-ea"/>
              </a:rPr>
              <a:t>逻辑的代码混合在一起。例如，在同一个</a:t>
            </a:r>
            <a:r>
              <a:rPr lang="en-US" altLang="zh-CN" sz="1200" b="0" kern="0" smtClean="0">
                <a:solidFill>
                  <a:srgbClr val="FF0000"/>
                </a:solidFill>
                <a:latin typeface="Arial" pitchFamily="34" charset="0"/>
                <a:ea typeface="华文细黑" pitchFamily="2" charset="-122"/>
                <a:cs typeface="+mn-cs"/>
                <a:sym typeface="+mn-ea"/>
              </a:rPr>
              <a:t>JSP</a:t>
            </a:r>
            <a:r>
              <a:rPr lang="zh-CN" altLang="en-US" sz="1200" b="0" kern="0" smtClean="0">
                <a:solidFill>
                  <a:srgbClr val="FF0000"/>
                </a:solidFill>
                <a:latin typeface="Arial" pitchFamily="34" charset="0"/>
                <a:ea typeface="华文细黑" pitchFamily="2" charset="-122"/>
                <a:cs typeface="+mn-cs"/>
                <a:sym typeface="+mn-ea"/>
              </a:rPr>
              <a:t>文件中，既包含生成动态网页的代码，还包含响应客户请求，完成响应业务逻辑的代码。由于界面代码和业务逻辑代码掺杂在一起</a:t>
            </a:r>
            <a:r>
              <a:rPr lang="zh-CN" altLang="en-US" b="0" noProof="1" smtClean="0"/>
              <a:t>，使结构不清晰，而且维护困难。尤其是大型复杂的应用软件，这一问题显得尤为突出。在这种环境下，三层结构营运而生，它把原来的应用程序层划分为表述层和业务逻辑层。</a:t>
            </a:r>
          </a:p>
          <a:p>
            <a:pPr>
              <a:spcBef>
                <a:spcPct val="20000"/>
              </a:spcBef>
              <a:buClr>
                <a:schemeClr val="accent1"/>
              </a:buClr>
              <a:buFont typeface="Wingdings" panose="05000000000000000000" pitchFamily="2" charset="2"/>
              <a:buNone/>
              <a:defRPr/>
            </a:pPr>
            <a:endParaRPr lang="en-US" altLang="zh-CN" b="0" noProof="1" smtClean="0"/>
          </a:p>
          <a:p>
            <a:pPr marL="171450" indent="-171450">
              <a:spcBef>
                <a:spcPct val="20000"/>
              </a:spcBef>
              <a:buClr>
                <a:schemeClr val="accent1"/>
              </a:buClr>
              <a:buFont typeface="Arial" panose="020B0604020202020204" pitchFamily="34" charset="0"/>
              <a:buChar char="•"/>
              <a:defRPr/>
            </a:pPr>
            <a:r>
              <a:rPr lang="zh-CN" altLang="en-US" b="0" noProof="1" smtClean="0"/>
              <a:t>表现层：提供与用户交互的界面。</a:t>
            </a:r>
            <a:r>
              <a:rPr lang="en-US" altLang="zh-CN" b="0" noProof="1" smtClean="0"/>
              <a:t>GUI </a:t>
            </a:r>
            <a:r>
              <a:rPr lang="zh-CN" altLang="en-US" b="0" noProof="1" smtClean="0"/>
              <a:t>和</a:t>
            </a:r>
            <a:r>
              <a:rPr lang="en-US" altLang="zh-CN" b="0" noProof="1" smtClean="0"/>
              <a:t>web</a:t>
            </a:r>
            <a:r>
              <a:rPr lang="zh-CN" altLang="en-US" b="0" noProof="1" smtClean="0"/>
              <a:t>页面是表述层的两个典型的例子。</a:t>
            </a:r>
          </a:p>
          <a:p>
            <a:pPr marL="171450" indent="-171450">
              <a:spcBef>
                <a:spcPct val="20000"/>
              </a:spcBef>
              <a:buClr>
                <a:schemeClr val="accent1"/>
              </a:buClr>
              <a:buFont typeface="Arial" panose="020B0604020202020204" pitchFamily="34" charset="0"/>
              <a:buChar char="•"/>
              <a:defRPr/>
            </a:pPr>
            <a:r>
              <a:rPr lang="zh-CN" altLang="en-US" b="0" noProof="1" smtClean="0"/>
              <a:t>业务层：实现各种业务逻辑。例如当用户发出生成订单的请求时，业务逻辑层负责计算订单的价格、验证订单的消息、以及把订单消息保存到数据库层</a:t>
            </a:r>
          </a:p>
          <a:p>
            <a:pPr marL="171450" indent="-171450">
              <a:spcBef>
                <a:spcPct val="20000"/>
              </a:spcBef>
              <a:buClr>
                <a:schemeClr val="accent1"/>
              </a:buClr>
              <a:buFont typeface="Arial" panose="020B0604020202020204" pitchFamily="34" charset="0"/>
              <a:buChar char="•"/>
              <a:defRPr/>
            </a:pPr>
            <a:r>
              <a:rPr lang="zh-CN" altLang="en-US" b="0" noProof="1" smtClean="0"/>
              <a:t>数据库层：负责存放和管理应用的持久性业务数据。例如对于电子商务网站的应用，在数据库中保存了客户、订单和商品等业务数据。</a:t>
            </a:r>
          </a:p>
          <a:p>
            <a:pPr>
              <a:spcBef>
                <a:spcPct val="20000"/>
              </a:spcBef>
              <a:buClr>
                <a:schemeClr val="accent1"/>
              </a:buClr>
              <a:buFont typeface="Wingdings" panose="05000000000000000000" pitchFamily="2" charset="2"/>
              <a:buNone/>
              <a:defRPr/>
            </a:pPr>
            <a:endParaRPr lang="zh-CN" altLang="en-US" b="0" noProof="1" smtClean="0"/>
          </a:p>
          <a:p>
            <a:pPr marL="171450" indent="-171450">
              <a:spcBef>
                <a:spcPct val="20000"/>
              </a:spcBef>
              <a:buClr>
                <a:schemeClr val="accent1"/>
              </a:buClr>
              <a:buFont typeface="Arial" panose="020B0604020202020204" pitchFamily="34" charset="0"/>
              <a:buChar char="•"/>
              <a:defRPr/>
            </a:pPr>
            <a:r>
              <a:rPr lang="zh-CN" altLang="en-US" b="0" noProof="1" smtClean="0"/>
              <a:t>在三层的软件结构中，业务逻辑层不仅要负责业务逻辑，而且要直接访问数据库，提供对业务数据的保存</a:t>
            </a:r>
          </a:p>
          <a:p>
            <a:endParaRPr lang="zh-CN" altLang="en-US" b="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a:t>
            </a:fld>
            <a:endParaRPr lang="en-US" altLang="zh-CN"/>
          </a:p>
        </p:txBody>
      </p:sp>
    </p:spTree>
    <p:extLst>
      <p:ext uri="{BB962C8B-B14F-4D97-AF65-F5344CB8AC3E}">
        <p14:creationId xmlns:p14="http://schemas.microsoft.com/office/powerpoint/2010/main" val="105650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实体域对象的持久化最终必须通过访问数据库代码来实现。</a:t>
            </a:r>
            <a:endParaRPr lang="en-US" altLang="zh-CN"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smtClean="0"/>
              <a:t>Java</a:t>
            </a:r>
            <a:r>
              <a:rPr lang="zh-CN" altLang="en-US" smtClean="0"/>
              <a:t>应用访问数据库最直接的方式就是直接访问</a:t>
            </a:r>
            <a:r>
              <a:rPr lang="en-US" altLang="zh-CN" smtClean="0"/>
              <a:t>JDBC API JDBC</a:t>
            </a:r>
            <a:r>
              <a:rPr lang="zh-CN" altLang="en-US" smtClean="0"/>
              <a:t>是</a:t>
            </a:r>
            <a:r>
              <a:rPr lang="en-US" altLang="zh-CN" smtClean="0"/>
              <a:t>JavaDataBase Connectivity </a:t>
            </a:r>
            <a:r>
              <a:rPr lang="zh-CN" altLang="en-US" smtClean="0"/>
              <a:t>的缩写。</a:t>
            </a:r>
            <a:endParaRPr lang="en-US" altLang="zh-CN"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smtClean="0"/>
              <a:t>Java.sql</a:t>
            </a:r>
            <a:r>
              <a:rPr lang="zh-CN" altLang="en-US" smtClean="0"/>
              <a:t>包提供了</a:t>
            </a:r>
            <a:r>
              <a:rPr lang="en-US" altLang="zh-CN" smtClean="0"/>
              <a:t>JDBC API</a:t>
            </a:r>
            <a:r>
              <a:rPr lang="zh-CN" altLang="en-US" smtClean="0"/>
              <a:t>，程序员可以直接访问它编写数据库的程序代码。为每一种数据库访问操作提供单独的方法。</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26</a:t>
            </a:fld>
            <a:endParaRPr lang="en-US" altLang="zh-CN"/>
          </a:p>
        </p:txBody>
      </p:sp>
    </p:spTree>
    <p:extLst>
      <p:ext uri="{BB962C8B-B14F-4D97-AF65-F5344CB8AC3E}">
        <p14:creationId xmlns:p14="http://schemas.microsoft.com/office/powerpoint/2010/main" val="45356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mtClean="0">
                <a:sym typeface="宋体" panose="02010600030101010101" pitchFamily="2" charset="-122"/>
              </a:rPr>
              <a:t>持久化层有大量的冗余代码。</a:t>
            </a:r>
            <a:endParaRPr lang="en-US" altLang="zh-CN" smtClean="0">
              <a:sym typeface="宋体" panose="02010600030101010101" pitchFamily="2" charset="-122"/>
            </a:endParaRPr>
          </a:p>
          <a:p>
            <a:r>
              <a:rPr lang="zh-CN" altLang="en-US" smtClean="0">
                <a:sym typeface="宋体" panose="02010600030101010101" pitchFamily="2" charset="-122"/>
              </a:rPr>
              <a:t>        例如</a:t>
            </a:r>
            <a:endParaRPr lang="en-US" altLang="zh-CN" smtClean="0">
              <a:sym typeface="宋体" panose="02010600030101010101" pitchFamily="2" charset="-122"/>
            </a:endParaRPr>
          </a:p>
          <a:p>
            <a:r>
              <a:rPr lang="en-US" altLang="zh-CN" smtClean="0">
                <a:sym typeface="宋体" panose="02010600030101010101" pitchFamily="2" charset="-122"/>
              </a:rPr>
              <a:t>        void </a:t>
            </a:r>
            <a:r>
              <a:rPr lang="zh-CN" altLang="en-US" smtClean="0">
                <a:sym typeface="宋体" panose="02010600030101010101" pitchFamily="2" charset="-122"/>
              </a:rPr>
              <a:t>findCustomerByName(String name);void fidnCustomerByAge(int age);</a:t>
            </a:r>
            <a:endParaRPr lang="zh-CN" altLang="en-US" smtClean="0"/>
          </a:p>
          <a:p>
            <a:r>
              <a:rPr lang="zh-CN" altLang="en-US" smtClean="0">
                <a:sym typeface="宋体" panose="02010600030101010101" pitchFamily="2" charset="-122"/>
              </a:rPr>
              <a:t>        void fidnCustomerByNameAndAge(String name,int age);</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方法，他们的程序都很相似，仅仅是生成的</a:t>
            </a:r>
            <a:r>
              <a:rPr lang="en-US" altLang="zh-CN" smtClean="0">
                <a:sym typeface="宋体" panose="02010600030101010101" pitchFamily="2" charset="-122"/>
              </a:rPr>
              <a:t>SQL</a:t>
            </a:r>
            <a:r>
              <a:rPr lang="zh-CN" altLang="en-US" smtClean="0">
                <a:sym typeface="宋体" panose="02010600030101010101" pitchFamily="2" charset="-122"/>
              </a:rPr>
              <a:t>语句中的查询条件不一样。</a:t>
            </a:r>
            <a:endParaRPr lang="zh-CN" altLang="en-US" smtClean="0"/>
          </a:p>
          <a:p>
            <a:endParaRPr lang="en-US" altLang="zh-CN" smtClean="0">
              <a:sym typeface="宋体" panose="02010600030101010101" pitchFamily="2" charset="-122"/>
            </a:endParaRPr>
          </a:p>
          <a:p>
            <a:pPr marL="171450" indent="-171450">
              <a:buFont typeface="Arial" panose="020B0604020202020204" pitchFamily="34" charset="0"/>
              <a:buChar char="•"/>
            </a:pPr>
            <a:r>
              <a:rPr lang="zh-CN" altLang="en-US" smtClean="0">
                <a:sym typeface="宋体" panose="02010600030101010101" pitchFamily="2" charset="-122"/>
              </a:rPr>
              <a:t>持久化层缺乏弹性：</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一但出现业务需求的变更，例如按照性别检索客户的需求，就必须修改持久化层的接口，</a:t>
            </a:r>
            <a:r>
              <a:rPr lang="en-US" altLang="zh-CN" smtClean="0">
                <a:sym typeface="宋体" panose="02010600030101010101" pitchFamily="2" charset="-122"/>
              </a:rPr>
              <a:t>findCustomerBySex()</a:t>
            </a:r>
            <a:r>
              <a:rPr lang="zh-CN" altLang="en-US" smtClean="0">
                <a:sym typeface="宋体" panose="02010600030101010101" pitchFamily="2" charset="-122"/>
              </a:rPr>
              <a:t>方法。</a:t>
            </a:r>
          </a:p>
          <a:p>
            <a:r>
              <a:rPr lang="zh-CN" altLang="en-US" smtClean="0"/>
              <a:t>        持久化层同时与于默星和关系数据库绑定，不管是域模型还是关系数据库发生变化，都要修改持久化层的相关程序代码。增加了件维护的难度。</a:t>
            </a:r>
          </a:p>
          <a:p>
            <a:endParaRPr lang="zh-CN" altLang="en-US" smtClean="0"/>
          </a:p>
          <a:p>
            <a:r>
              <a:rPr lang="zh-CN" altLang="en-US" smtClean="0"/>
              <a:t>    以上措施在持久化层减少了一些重复的代码，只需要一个</a:t>
            </a:r>
            <a:r>
              <a:rPr lang="en-US" altLang="zh-CN" smtClean="0"/>
              <a:t>findCustomer()</a:t>
            </a:r>
            <a:r>
              <a:rPr lang="zh-CN" altLang="en-US" smtClean="0"/>
              <a:t>方法，就能够完成原来三个方法的任务。只需要直接使用参数</a:t>
            </a:r>
            <a:r>
              <a:rPr lang="en-US" altLang="zh-CN" smtClean="0"/>
              <a:t>sqlstr</a:t>
            </a:r>
            <a:r>
              <a:rPr lang="zh-CN" altLang="en-US" smtClean="0"/>
              <a:t>提供的</a:t>
            </a:r>
            <a:r>
              <a:rPr lang="en-US" altLang="zh-CN" smtClean="0"/>
              <a:t>SQL</a:t>
            </a:r>
            <a:r>
              <a:rPr lang="zh-CN" altLang="en-US" smtClean="0"/>
              <a:t>语句即可。但是这又带来了一个新的问题，</a:t>
            </a:r>
            <a:r>
              <a:rPr lang="en-US" altLang="zh-CN" smtClean="0"/>
              <a:t>findCustomer()</a:t>
            </a:r>
            <a:r>
              <a:rPr lang="zh-CN" altLang="en-US" smtClean="0"/>
              <a:t>方法是提供给业务层调用的，因此业务逻辑层必须负生成</a:t>
            </a:r>
            <a:r>
              <a:rPr lang="en-US" altLang="zh-CN" smtClean="0"/>
              <a:t>SQL</a:t>
            </a:r>
            <a:r>
              <a:rPr lang="zh-CN" altLang="en-US" smtClean="0"/>
              <a:t>语句，这使得业务逻辑层仍然和数据库访问细节纠缠在一起。</a:t>
            </a:r>
          </a:p>
          <a:p>
            <a:endParaRPr lang="zh-CN" altLang="en-US" smtClean="0"/>
          </a:p>
          <a:p>
            <a:r>
              <a:rPr lang="zh-CN" altLang="en-US" smtClean="0"/>
              <a:t>    在程序代码中 嵌入了面向关系的</a:t>
            </a:r>
            <a:r>
              <a:rPr lang="en-US" altLang="zh-CN" smtClean="0"/>
              <a:t>SQL</a:t>
            </a:r>
            <a:r>
              <a:rPr lang="zh-CN" altLang="en-US" smtClean="0"/>
              <a:t>语句，是开发人员不能够完全用面向对象的思维编写代码。</a:t>
            </a:r>
          </a:p>
          <a:p>
            <a:endParaRPr lang="zh-CN" altLang="en-US" smtClean="0"/>
          </a:p>
          <a:p>
            <a:r>
              <a:rPr lang="zh-CN" altLang="en-US" smtClean="0"/>
              <a:t>    由此可见，对于复杂的关系数据库模型，直接通过</a:t>
            </a:r>
            <a:r>
              <a:rPr lang="en-US" altLang="zh-CN" smtClean="0"/>
              <a:t>JDBC</a:t>
            </a:r>
            <a:r>
              <a:rPr lang="zh-CN" altLang="en-US" smtClean="0"/>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28</a:t>
            </a:fld>
            <a:endParaRPr lang="en-US" altLang="zh-CN"/>
          </a:p>
        </p:txBody>
      </p:sp>
    </p:spTree>
    <p:extLst>
      <p:ext uri="{BB962C8B-B14F-4D97-AF65-F5344CB8AC3E}">
        <p14:creationId xmlns:p14="http://schemas.microsoft.com/office/powerpoint/2010/main" val="501278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smtClean="0">
                <a:sym typeface="宋体" panose="02010600030101010101" pitchFamily="2" charset="-122"/>
              </a:rPr>
              <a:t>持久化层有大量的冗余代码。</a:t>
            </a:r>
            <a:endParaRPr lang="en-US" altLang="zh-CN" smtClean="0">
              <a:sym typeface="宋体" panose="02010600030101010101" pitchFamily="2" charset="-122"/>
            </a:endParaRPr>
          </a:p>
          <a:p>
            <a:r>
              <a:rPr lang="zh-CN" altLang="en-US" smtClean="0">
                <a:sym typeface="宋体" panose="02010600030101010101" pitchFamily="2" charset="-122"/>
              </a:rPr>
              <a:t>        例如</a:t>
            </a:r>
            <a:endParaRPr lang="en-US" altLang="zh-CN" smtClean="0">
              <a:sym typeface="宋体" panose="02010600030101010101" pitchFamily="2" charset="-122"/>
            </a:endParaRPr>
          </a:p>
          <a:p>
            <a:r>
              <a:rPr lang="en-US" altLang="zh-CN" smtClean="0">
                <a:sym typeface="宋体" panose="02010600030101010101" pitchFamily="2" charset="-122"/>
              </a:rPr>
              <a:t>        void </a:t>
            </a:r>
            <a:r>
              <a:rPr lang="zh-CN" altLang="en-US" smtClean="0">
                <a:sym typeface="宋体" panose="02010600030101010101" pitchFamily="2" charset="-122"/>
              </a:rPr>
              <a:t>findCustomerByName(String name);void fidnCustomerByAge(int age);</a:t>
            </a:r>
            <a:endParaRPr lang="zh-CN" altLang="en-US" smtClean="0"/>
          </a:p>
          <a:p>
            <a:r>
              <a:rPr lang="zh-CN" altLang="en-US" smtClean="0">
                <a:sym typeface="宋体" panose="02010600030101010101" pitchFamily="2" charset="-122"/>
              </a:rPr>
              <a:t>        void fidnCustomerByNameAndAge(String name,int age);</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方法，他们的程序都很相似，仅仅是生成的</a:t>
            </a:r>
            <a:r>
              <a:rPr lang="en-US" altLang="zh-CN" smtClean="0">
                <a:sym typeface="宋体" panose="02010600030101010101" pitchFamily="2" charset="-122"/>
              </a:rPr>
              <a:t>SQL</a:t>
            </a:r>
            <a:r>
              <a:rPr lang="zh-CN" altLang="en-US" smtClean="0">
                <a:sym typeface="宋体" panose="02010600030101010101" pitchFamily="2" charset="-122"/>
              </a:rPr>
              <a:t>语句中的查询条件不一样。</a:t>
            </a:r>
            <a:endParaRPr lang="zh-CN" altLang="en-US" smtClean="0"/>
          </a:p>
          <a:p>
            <a:endParaRPr lang="en-US" altLang="zh-CN" smtClean="0">
              <a:sym typeface="宋体" panose="02010600030101010101" pitchFamily="2" charset="-122"/>
            </a:endParaRPr>
          </a:p>
          <a:p>
            <a:pPr marL="171450" indent="-171450">
              <a:buFont typeface="Arial" panose="020B0604020202020204" pitchFamily="34" charset="0"/>
              <a:buChar char="•"/>
            </a:pPr>
            <a:r>
              <a:rPr lang="zh-CN" altLang="en-US" smtClean="0">
                <a:sym typeface="宋体" panose="02010600030101010101" pitchFamily="2" charset="-122"/>
              </a:rPr>
              <a:t>持久化层缺乏弹性：</a:t>
            </a:r>
            <a:endParaRPr lang="en-US" altLang="zh-CN" smtClean="0">
              <a:sym typeface="宋体" panose="02010600030101010101" pitchFamily="2" charset="-122"/>
            </a:endParaRPr>
          </a:p>
          <a:p>
            <a:r>
              <a:rPr lang="en-US" altLang="zh-CN" smtClean="0">
                <a:sym typeface="宋体" panose="02010600030101010101" pitchFamily="2" charset="-122"/>
              </a:rPr>
              <a:t>        </a:t>
            </a:r>
            <a:r>
              <a:rPr lang="zh-CN" altLang="en-US" smtClean="0">
                <a:sym typeface="宋体" panose="02010600030101010101" pitchFamily="2" charset="-122"/>
              </a:rPr>
              <a:t>一但出现业务需求的变更，例如按照性别检索客户的需求，就必须修改持久化层的接口，</a:t>
            </a:r>
            <a:r>
              <a:rPr lang="en-US" altLang="zh-CN" smtClean="0">
                <a:sym typeface="宋体" panose="02010600030101010101" pitchFamily="2" charset="-122"/>
              </a:rPr>
              <a:t>findCustomerBySex()</a:t>
            </a:r>
            <a:r>
              <a:rPr lang="zh-CN" altLang="en-US" smtClean="0">
                <a:sym typeface="宋体" panose="02010600030101010101" pitchFamily="2" charset="-122"/>
              </a:rPr>
              <a:t>方法。</a:t>
            </a:r>
          </a:p>
          <a:p>
            <a:r>
              <a:rPr lang="zh-CN" altLang="en-US" smtClean="0"/>
              <a:t>        持久化层同时与于默星和关系数据库绑定，不管是域模型还是关系数据库发生变化，都要修改持久化层的相关程序代码。增加了件维护的难度。</a:t>
            </a:r>
          </a:p>
          <a:p>
            <a:endParaRPr lang="zh-CN" altLang="en-US" smtClean="0"/>
          </a:p>
          <a:p>
            <a:r>
              <a:rPr lang="zh-CN" altLang="en-US" smtClean="0"/>
              <a:t>    以上措施在持久化层减少了一些重复的代码，只需要一个</a:t>
            </a:r>
            <a:r>
              <a:rPr lang="en-US" altLang="zh-CN" smtClean="0"/>
              <a:t>findCustomer()</a:t>
            </a:r>
            <a:r>
              <a:rPr lang="zh-CN" altLang="en-US" smtClean="0"/>
              <a:t>方法，就能够完成原来三个方法的任务。只需要直接使用参数</a:t>
            </a:r>
            <a:r>
              <a:rPr lang="en-US" altLang="zh-CN" smtClean="0"/>
              <a:t>sqlstr</a:t>
            </a:r>
            <a:r>
              <a:rPr lang="zh-CN" altLang="en-US" smtClean="0"/>
              <a:t>提供的</a:t>
            </a:r>
            <a:r>
              <a:rPr lang="en-US" altLang="zh-CN" smtClean="0"/>
              <a:t>SQL</a:t>
            </a:r>
            <a:r>
              <a:rPr lang="zh-CN" altLang="en-US" smtClean="0"/>
              <a:t>语句即可。但是这又带来了一个新的问题，</a:t>
            </a:r>
            <a:r>
              <a:rPr lang="en-US" altLang="zh-CN" smtClean="0"/>
              <a:t>findCustomer()</a:t>
            </a:r>
            <a:r>
              <a:rPr lang="zh-CN" altLang="en-US" smtClean="0"/>
              <a:t>方法是提供给业务层调用的，因此业务逻辑层必须负生成</a:t>
            </a:r>
            <a:r>
              <a:rPr lang="en-US" altLang="zh-CN" smtClean="0"/>
              <a:t>SQL</a:t>
            </a:r>
            <a:r>
              <a:rPr lang="zh-CN" altLang="en-US" smtClean="0"/>
              <a:t>语句，这使得业务逻辑层仍然和数据库访问细节纠缠在一起。</a:t>
            </a:r>
          </a:p>
          <a:p>
            <a:endParaRPr lang="zh-CN" altLang="en-US" smtClean="0"/>
          </a:p>
          <a:p>
            <a:r>
              <a:rPr lang="zh-CN" altLang="en-US" smtClean="0"/>
              <a:t>    在程序代码中 嵌入了面向关系的</a:t>
            </a:r>
            <a:r>
              <a:rPr lang="en-US" altLang="zh-CN" smtClean="0"/>
              <a:t>SQL</a:t>
            </a:r>
            <a:r>
              <a:rPr lang="zh-CN" altLang="en-US" smtClean="0"/>
              <a:t>语句，是开发人员不能够完全用面向对象的思维编写代码。</a:t>
            </a:r>
          </a:p>
          <a:p>
            <a:endParaRPr lang="zh-CN" altLang="en-US" smtClean="0"/>
          </a:p>
          <a:p>
            <a:r>
              <a:rPr lang="zh-CN" altLang="en-US" smtClean="0"/>
              <a:t>    由此可见，对于复杂的关系数据库模型，直接通过</a:t>
            </a:r>
            <a:r>
              <a:rPr lang="en-US" altLang="zh-CN" smtClean="0"/>
              <a:t>JDBC</a:t>
            </a:r>
            <a:r>
              <a:rPr lang="zh-CN" altLang="en-US" smtClean="0"/>
              <a:t>编程来实现健壮的持久化层需要高超的开发技巧，而且编程量也大。</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29</a:t>
            </a:fld>
            <a:endParaRPr lang="en-US" altLang="zh-CN"/>
          </a:p>
        </p:txBody>
      </p:sp>
    </p:spTree>
    <p:extLst>
      <p:ext uri="{BB962C8B-B14F-4D97-AF65-F5344CB8AC3E}">
        <p14:creationId xmlns:p14="http://schemas.microsoft.com/office/powerpoint/2010/main" val="2745132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4</a:t>
            </a:fld>
            <a:endParaRPr lang="en-US" altLang="zh-CN"/>
          </a:p>
        </p:txBody>
      </p:sp>
    </p:spTree>
    <p:extLst>
      <p:ext uri="{BB962C8B-B14F-4D97-AF65-F5344CB8AC3E}">
        <p14:creationId xmlns:p14="http://schemas.microsoft.com/office/powerpoint/2010/main" val="324136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在三层的软件结构中，业务逻辑层不仅要负责业务逻辑，而且要直接访问数据库，提供对业务数据的保存、更新、删除和查询操作。为了把数据访问细节和业务逻辑分开，可以把数据访问作为单独的持久化层。重新分层的软件结构如上图所示。</a:t>
            </a:r>
            <a:endParaRPr lang="en-US" altLang="zh-CN" smtClean="0"/>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5</a:t>
            </a:fld>
            <a:endParaRPr lang="en-US" altLang="zh-CN"/>
          </a:p>
        </p:txBody>
      </p:sp>
    </p:spTree>
    <p:extLst>
      <p:ext uri="{BB962C8B-B14F-4D97-AF65-F5344CB8AC3E}">
        <p14:creationId xmlns:p14="http://schemas.microsoft.com/office/powerpoint/2010/main" val="180347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狭义的理解：“持久化”指把内存中的对象存储到关系型数据库</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广义的理解：“持久化” 包括和数据库相关的各种操作，保存、更新、删除、加载、查询</a:t>
            </a:r>
            <a:endParaRPr lang="en-US" altLang="zh-CN"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smtClean="0"/>
              <a:t>持久化层</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        持久化层封装了数据访问细节，为业务逻辑层提供面向对象的</a:t>
            </a:r>
            <a:r>
              <a:rPr lang="en-US" altLang="zh-CN" smtClean="0"/>
              <a:t>API</a:t>
            </a:r>
            <a:r>
              <a:rPr lang="zh-CN" altLang="en-US" smtClean="0"/>
              <a:t>，使业务逻辑层可以专注于实现业务逻辑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6</a:t>
            </a:fld>
            <a:endParaRPr lang="en-US" altLang="zh-CN"/>
          </a:p>
        </p:txBody>
      </p:sp>
    </p:spTree>
    <p:extLst>
      <p:ext uri="{BB962C8B-B14F-4D97-AF65-F5344CB8AC3E}">
        <p14:creationId xmlns:p14="http://schemas.microsoft.com/office/powerpoint/2010/main" val="3964031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smtClean="0">
                <a:latin typeface="微软雅黑" panose="020B0503020204020204" pitchFamily="34" charset="-122"/>
                <a:ea typeface="微软雅黑" panose="020B0503020204020204" pitchFamily="34" charset="-122"/>
              </a:rPr>
              <a:t>不管是技术人员还是非技术人员都能看得懂概念模型，他们可以很容易的提出模型中存在的问题，帮助系统分析人员及早对模型进行修改。 在软件设计与开发周期中，模型的变更需求提出的越晚，所耗费的开发成本也就越大</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14</a:t>
            </a:fld>
            <a:endParaRPr lang="en-US" altLang="zh-CN"/>
          </a:p>
        </p:txBody>
      </p:sp>
    </p:spTree>
    <p:extLst>
      <p:ext uri="{BB962C8B-B14F-4D97-AF65-F5344CB8AC3E}">
        <p14:creationId xmlns:p14="http://schemas.microsoft.com/office/powerpoint/2010/main" val="3723182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到目前为止，关系数据库仍然是使用最广泛的数据库，他存储的是关系数据</a:t>
            </a:r>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15</a:t>
            </a:fld>
            <a:endParaRPr lang="en-US" altLang="zh-CN"/>
          </a:p>
        </p:txBody>
      </p:sp>
    </p:spTree>
    <p:extLst>
      <p:ext uri="{BB962C8B-B14F-4D97-AF65-F5344CB8AC3E}">
        <p14:creationId xmlns:p14="http://schemas.microsoft.com/office/powerpoint/2010/main" val="350131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实体对象可以代表人、地点、事物或概念。例如客户、订单、商品等作为实体域对象。</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mtClean="0"/>
              <a:t>过程域对象代表应用中的业务逻辑或流程。它们通常依赖于实体域对象。</a:t>
            </a:r>
            <a:endParaRPr lang="zh-CN" altLang="en-US"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mtClean="0"/>
              <a:t>事件域对象代表应用中的一些事件（如异常、警告或超时）。这些事件通常由系统中的某种行为触发。</a:t>
            </a:r>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18</a:t>
            </a:fld>
            <a:endParaRPr lang="en-US" altLang="zh-CN"/>
          </a:p>
        </p:txBody>
      </p:sp>
    </p:spTree>
    <p:extLst>
      <p:ext uri="{BB962C8B-B14F-4D97-AF65-F5344CB8AC3E}">
        <p14:creationId xmlns:p14="http://schemas.microsoft.com/office/powerpoint/2010/main" val="392614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21</a:t>
            </a:fld>
            <a:endParaRPr lang="en-US" altLang="zh-CN"/>
          </a:p>
        </p:txBody>
      </p:sp>
    </p:spTree>
    <p:extLst>
      <p:ext uri="{BB962C8B-B14F-4D97-AF65-F5344CB8AC3E}">
        <p14:creationId xmlns:p14="http://schemas.microsoft.com/office/powerpoint/2010/main" val="5979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    为了使程序中的业务逻辑和数据访问细节分离，在</a:t>
            </a:r>
            <a:r>
              <a:rPr lang="en-US" altLang="zh-CN" smtClean="0"/>
              <a:t>Java</a:t>
            </a:r>
            <a:r>
              <a:rPr lang="zh-CN" altLang="en-US" smtClean="0"/>
              <a:t>领域出现了好几种现成的模式。</a:t>
            </a:r>
            <a:endParaRPr lang="en-US" altLang="zh-CN" smtClean="0"/>
          </a:p>
          <a:p>
            <a:endParaRPr lang="en-US" altLang="zh-CN" smtClean="0"/>
          </a:p>
          <a:p>
            <a:r>
              <a:rPr lang="en-US" altLang="zh-CN" smtClean="0"/>
              <a:t>    </a:t>
            </a:r>
            <a:r>
              <a:rPr lang="zh-CN" altLang="en-US" smtClean="0"/>
              <a:t>主动域模式，</a:t>
            </a:r>
            <a:r>
              <a:rPr lang="en-US" altLang="zh-CN" smtClean="0"/>
              <a:t>JDO</a:t>
            </a:r>
            <a:r>
              <a:rPr lang="zh-CN" altLang="en-US" smtClean="0"/>
              <a:t>模式，</a:t>
            </a:r>
            <a:r>
              <a:rPr lang="en-US" altLang="zh-CN" smtClean="0"/>
              <a:t>CMP</a:t>
            </a:r>
            <a:r>
              <a:rPr lang="zh-CN" altLang="en-US" smtClean="0"/>
              <a:t>模式，</a:t>
            </a:r>
            <a:r>
              <a:rPr lang="en-US" altLang="zh-CN" smtClean="0"/>
              <a:t>ORM</a:t>
            </a:r>
            <a:r>
              <a:rPr lang="zh-CN" altLang="en-US" smtClean="0"/>
              <a:t>模式等。</a:t>
            </a:r>
          </a:p>
          <a:p>
            <a:endParaRPr lang="en-US" altLang="zh-CN" smtClean="0"/>
          </a:p>
          <a:p>
            <a:r>
              <a:rPr lang="en-US" altLang="zh-CN" smtClean="0"/>
              <a:t>    ORM</a:t>
            </a:r>
            <a:r>
              <a:rPr lang="zh-CN" altLang="en-US" smtClean="0"/>
              <a:t>模式指的是在单个组件中负责所有实体域对象的持久化，封装数据访问细节。只要配置了持久化类和表的映射关系，</a:t>
            </a:r>
            <a:r>
              <a:rPr lang="en-US" altLang="zh-CN" smtClean="0"/>
              <a:t>ORM</a:t>
            </a:r>
            <a:r>
              <a:rPr lang="zh-CN" altLang="en-US" smtClean="0"/>
              <a:t>中间件在运行时就能参照映射文件的信息，把域对象持久化到数据库中。</a:t>
            </a:r>
          </a:p>
          <a:p>
            <a:endParaRPr lang="en-US" altLang="zh-CN" smtClean="0"/>
          </a:p>
          <a:p>
            <a:r>
              <a:rPr lang="en-US" altLang="zh-CN" smtClean="0"/>
              <a:t>    ORM</a:t>
            </a:r>
            <a:r>
              <a:rPr lang="zh-CN" altLang="en-US" smtClean="0"/>
              <a:t>提供了实现持久化层的另外一种模式。它采用映射元数据描述对象</a:t>
            </a:r>
            <a:r>
              <a:rPr lang="en-US" altLang="zh-CN" smtClean="0"/>
              <a:t>-</a:t>
            </a:r>
            <a:r>
              <a:rPr lang="zh-CN" altLang="en-US" smtClean="0"/>
              <a:t>关系的映射细节，是的</a:t>
            </a:r>
            <a:r>
              <a:rPr lang="en-US" altLang="zh-CN" smtClean="0"/>
              <a:t>ORM</a:t>
            </a:r>
            <a:r>
              <a:rPr lang="zh-CN" altLang="en-US" smtClean="0"/>
              <a:t>中间件能够在任何一个</a:t>
            </a:r>
            <a:r>
              <a:rPr lang="en-US" altLang="zh-CN" smtClean="0"/>
              <a:t>Java</a:t>
            </a:r>
            <a:r>
              <a:rPr lang="zh-CN" altLang="en-US" smtClean="0"/>
              <a:t>应用的业务逻辑层和数据库之间充当桥梁。</a:t>
            </a:r>
            <a:r>
              <a:rPr lang="en-US" altLang="zh-CN" smtClean="0"/>
              <a:t>ORM</a:t>
            </a:r>
            <a:r>
              <a:rPr lang="zh-CN" altLang="en-US" smtClean="0"/>
              <a:t>解决的主要问题就是对象</a:t>
            </a:r>
            <a:r>
              <a:rPr lang="en-US" altLang="zh-CN" smtClean="0"/>
              <a:t>-</a:t>
            </a:r>
            <a:r>
              <a:rPr lang="zh-CN" altLang="en-US" smtClean="0"/>
              <a:t>关系映射。域模型是面向对象的，而关系模型是面向关系的，一般情况下，一个持久化类和一个表对应，类的每个实例对应表中的一条记录。下表列举了面向对象概念和面向关系概念之间的基本映射。</a:t>
            </a:r>
            <a:endParaRPr lang="en-US" altLang="zh-CN" smtClean="0"/>
          </a:p>
          <a:p>
            <a:endParaRPr lang="zh-CN" altLang="en-US" smtClean="0"/>
          </a:p>
          <a:p>
            <a:endParaRPr lang="zh-CN" altLang="en-US"/>
          </a:p>
        </p:txBody>
      </p:sp>
      <p:sp>
        <p:nvSpPr>
          <p:cNvPr id="4" name="灯片编号占位符 3"/>
          <p:cNvSpPr>
            <a:spLocks noGrp="1"/>
          </p:cNvSpPr>
          <p:nvPr>
            <p:ph type="sldNum" sz="quarter" idx="10"/>
          </p:nvPr>
        </p:nvSpPr>
        <p:spPr/>
        <p:txBody>
          <a:bodyPr/>
          <a:lstStyle/>
          <a:p>
            <a:pPr>
              <a:defRPr/>
            </a:pPr>
            <a:fld id="{74A7EE53-FE7D-42D7-BD41-E03AB61E9802}" type="slidenum">
              <a:rPr lang="en-US" altLang="zh-CN" smtClean="0"/>
              <a:pPr>
                <a:defRPr/>
              </a:pPr>
              <a:t>25</a:t>
            </a:fld>
            <a:endParaRPr lang="en-US" altLang="zh-CN"/>
          </a:p>
        </p:txBody>
      </p:sp>
    </p:spTree>
    <p:extLst>
      <p:ext uri="{BB962C8B-B14F-4D97-AF65-F5344CB8AC3E}">
        <p14:creationId xmlns:p14="http://schemas.microsoft.com/office/powerpoint/2010/main" val="1051416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spTree>
      <p:nvGrpSpPr>
        <p:cNvPr id="1" name=""/>
        <p:cNvGrpSpPr/>
        <p:nvPr/>
      </p:nvGrpSpPr>
      <p:grpSpPr>
        <a:xfrm>
          <a:off x="0" y="0"/>
          <a:ext cx="0" cy="0"/>
          <a:chOff x="0" y="0"/>
          <a:chExt cx="0" cy="0"/>
        </a:xfrm>
      </p:grpSpPr>
      <p:sp>
        <p:nvSpPr>
          <p:cNvPr id="2051" name="Rectangle 27"/>
          <p:cNvSpPr>
            <a:spLocks noGrp="1" noChangeArrowheads="1"/>
          </p:cNvSpPr>
          <p:nvPr>
            <p:ph type="ctrTitle"/>
          </p:nvPr>
        </p:nvSpPr>
        <p:spPr>
          <a:xfrm>
            <a:off x="1271464" y="3173647"/>
            <a:ext cx="6618980" cy="1452706"/>
          </a:xfrm>
          <a:prstGeom prst="rect">
            <a:avLst/>
          </a:prstGeom>
        </p:spPr>
        <p:txBody>
          <a:bodyPr/>
          <a:lstStyle>
            <a:lvl1pPr algn="ctr">
              <a:defRPr sz="4000" b="0">
                <a:solidFill>
                  <a:schemeClr val="bg2">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stStyle>
          <a:p>
            <a:pPr lvl="0"/>
            <a:r>
              <a:rPr lang="zh-CN" noProof="0" smtClean="0"/>
              <a:t>单击此处编辑母版标题样式</a:t>
            </a: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215" y="167734"/>
            <a:ext cx="4209602" cy="791167"/>
          </a:xfrm>
          <a:prstGeom prst="rect">
            <a:avLst/>
          </a:prstGeom>
        </p:spPr>
      </p:pic>
      <p:grpSp>
        <p:nvGrpSpPr>
          <p:cNvPr id="21" name="组合 20"/>
          <p:cNvGrpSpPr/>
          <p:nvPr userDrawn="1"/>
        </p:nvGrpSpPr>
        <p:grpSpPr>
          <a:xfrm>
            <a:off x="1847528" y="1844824"/>
            <a:ext cx="8784975" cy="2781529"/>
            <a:chOff x="1847528" y="2015623"/>
            <a:chExt cx="8784975" cy="2781529"/>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3022" y="2015623"/>
              <a:ext cx="2349481" cy="2349481"/>
            </a:xfrm>
            <a:prstGeom prst="rect">
              <a:avLst/>
            </a:prstGeom>
            <a:effectLst>
              <a:outerShdw blurRad="50800" dist="50800" dir="2700000" algn="tl" rotWithShape="0">
                <a:prstClr val="black">
                  <a:alpha val="80000"/>
                </a:prstClr>
              </a:outerShdw>
              <a:reflection stA="55000" endPos="19000" dist="38100" dir="5400000" sy="-100000" algn="bl" rotWithShape="0"/>
            </a:effectLst>
          </p:spPr>
        </p:pic>
        <p:cxnSp>
          <p:nvCxnSpPr>
            <p:cNvPr id="6" name="直接连接符 8"/>
            <p:cNvCxnSpPr>
              <a:cxnSpLocks noChangeShapeType="1"/>
            </p:cNvCxnSpPr>
            <p:nvPr userDrawn="1"/>
          </p:nvCxnSpPr>
          <p:spPr bwMode="auto">
            <a:xfrm>
              <a:off x="7968208" y="2015624"/>
              <a:ext cx="0" cy="2781528"/>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cxnSp>
          <p:nvCxnSpPr>
            <p:cNvPr id="8" name="直接连接符 8"/>
            <p:cNvCxnSpPr>
              <a:cxnSpLocks noChangeShapeType="1"/>
            </p:cNvCxnSpPr>
            <p:nvPr userDrawn="1"/>
          </p:nvCxnSpPr>
          <p:spPr bwMode="auto">
            <a:xfrm>
              <a:off x="1847528" y="3200430"/>
              <a:ext cx="5661320" cy="0"/>
            </a:xfrm>
            <a:prstGeom prst="line">
              <a:avLst/>
            </a:prstGeom>
            <a:noFill/>
            <a:ln w="12700" cmpd="sng">
              <a:solidFill>
                <a:schemeClr val="tx1">
                  <a:lumMod val="75000"/>
                  <a:lumOff val="25000"/>
                </a:schemeClr>
              </a:solidFill>
              <a:round/>
              <a:headEnd/>
              <a:tailEnd/>
            </a:ln>
            <a:extLst>
              <a:ext uri="{909E8E84-426E-40DD-AFC4-6F175D3DCCD1}">
                <a14:hiddenFill xmlns:a14="http://schemas.microsoft.com/office/drawing/2010/main">
                  <a:noFill/>
                </a14:hiddenFill>
              </a:ext>
            </a:extLst>
          </p:spPr>
        </p:cxn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47528" y="2120310"/>
              <a:ext cx="5661320" cy="836256"/>
            </a:xfrm>
            <a:prstGeom prst="rect">
              <a:avLst/>
            </a:prstGeom>
          </p:spPr>
        </p:pic>
      </p:grpSp>
      <p:grpSp>
        <p:nvGrpSpPr>
          <p:cNvPr id="19" name="组合 18"/>
          <p:cNvGrpSpPr/>
          <p:nvPr userDrawn="1"/>
        </p:nvGrpSpPr>
        <p:grpSpPr>
          <a:xfrm>
            <a:off x="7824192" y="5733256"/>
            <a:ext cx="4320480" cy="1007104"/>
            <a:chOff x="7824192" y="5733256"/>
            <a:chExt cx="4320480" cy="1007104"/>
          </a:xfrm>
        </p:grpSpPr>
        <p:sp>
          <p:nvSpPr>
            <p:cNvPr id="10" name="TextBox 7"/>
            <p:cNvSpPr>
              <a:spLocks noChangeArrowheads="1"/>
            </p:cNvSpPr>
            <p:nvPr userDrawn="1"/>
          </p:nvSpPr>
          <p:spPr bwMode="auto">
            <a:xfrm>
              <a:off x="8378372" y="6278695"/>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与移动智能设备开发</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userDrawn="1"/>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7890444" y="6278695"/>
              <a:ext cx="365796" cy="432000"/>
            </a:xfrm>
            <a:prstGeom prst="rect">
              <a:avLst/>
            </a:prstGeom>
            <a:effectLst/>
          </p:spPr>
        </p:pic>
        <p:sp>
          <p:nvSpPr>
            <p:cNvPr id="20" name="TextBox 7"/>
            <p:cNvSpPr>
              <a:spLocks noChangeArrowheads="1"/>
            </p:cNvSpPr>
            <p:nvPr userDrawn="1"/>
          </p:nvSpPr>
          <p:spPr bwMode="auto">
            <a:xfrm>
              <a:off x="8378372" y="5733256"/>
              <a:ext cx="3766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2400" i="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与大数据分析 </a:t>
              </a:r>
              <a:endParaRPr lang="zh-CN" altLang="en-US" sz="2400" i="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7" name="图片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24192" y="5774920"/>
              <a:ext cx="486548" cy="390384"/>
            </a:xfrm>
            <a:prstGeom prst="rect">
              <a:avLst/>
            </a:prstGeom>
          </p:spPr>
        </p:pic>
      </p:grpSp>
    </p:spTree>
    <p:extLst>
      <p:ext uri="{BB962C8B-B14F-4D97-AF65-F5344CB8AC3E}">
        <p14:creationId xmlns:p14="http://schemas.microsoft.com/office/powerpoint/2010/main" val="288768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grpSp>
        <p:nvGrpSpPr>
          <p:cNvPr id="14" name="组合 13"/>
          <p:cNvGrpSpPr/>
          <p:nvPr userDrawn="1"/>
        </p:nvGrpSpPr>
        <p:grpSpPr>
          <a:xfrm>
            <a:off x="1" y="147325"/>
            <a:ext cx="12191999" cy="752749"/>
            <a:chOff x="0" y="147325"/>
            <a:chExt cx="12213569" cy="752749"/>
          </a:xfrm>
        </p:grpSpPr>
        <p:sp>
          <p:nvSpPr>
            <p:cNvPr id="15" name="矩形 10"/>
            <p:cNvSpPr>
              <a:spLocks noChangeArrowheads="1"/>
            </p:cNvSpPr>
            <p:nvPr/>
          </p:nvSpPr>
          <p:spPr bwMode="auto">
            <a:xfrm flipV="1">
              <a:off x="0" y="147329"/>
              <a:ext cx="568270" cy="752745"/>
            </a:xfrm>
            <a:prstGeom prst="rect">
              <a:avLst/>
            </a:prstGeom>
            <a:solidFill>
              <a:schemeClr val="accent2">
                <a:lumMod val="75000"/>
                <a:alpha val="70000"/>
              </a:scheme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cxnSp>
          <p:nvCxnSpPr>
            <p:cNvPr id="16" name="直接连接符 11"/>
            <p:cNvCxnSpPr>
              <a:cxnSpLocks noChangeShapeType="1"/>
            </p:cNvCxnSpPr>
            <p:nvPr/>
          </p:nvCxnSpPr>
          <p:spPr bwMode="auto">
            <a:xfrm flipV="1">
              <a:off x="623392" y="147326"/>
              <a:ext cx="0" cy="752745"/>
            </a:xfrm>
            <a:prstGeom prst="line">
              <a:avLst/>
            </a:prstGeom>
            <a:solidFill>
              <a:srgbClr val="6699A1"/>
            </a:solidFill>
            <a:ln w="38100" cmpd="sng">
              <a:solidFill>
                <a:srgbClr val="595959"/>
              </a:solidFill>
              <a:round/>
              <a:headEnd/>
              <a:tailEnd/>
            </a:ln>
            <a:extLst/>
          </p:spPr>
        </p:cxnSp>
        <p:sp>
          <p:nvSpPr>
            <p:cNvPr id="17" name="矩形 10"/>
            <p:cNvSpPr>
              <a:spLocks noChangeArrowheads="1"/>
            </p:cNvSpPr>
            <p:nvPr userDrawn="1"/>
          </p:nvSpPr>
          <p:spPr bwMode="auto">
            <a:xfrm flipV="1">
              <a:off x="678515" y="147325"/>
              <a:ext cx="11535054" cy="752745"/>
            </a:xfrm>
            <a:prstGeom prst="rect">
              <a:avLst/>
            </a:prstGeom>
            <a:solidFill>
              <a:srgbClr val="6699A1">
                <a:alpha val="30000"/>
              </a:srgbClr>
            </a:solidFill>
            <a:ln>
              <a:noFill/>
            </a:ln>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10" name="标题 1"/>
          <p:cNvSpPr>
            <a:spLocks noGrp="1"/>
          </p:cNvSpPr>
          <p:nvPr>
            <p:ph type="title"/>
          </p:nvPr>
        </p:nvSpPr>
        <p:spPr>
          <a:xfrm>
            <a:off x="695400" y="188640"/>
            <a:ext cx="10550049" cy="667453"/>
          </a:xfrm>
          <a:prstGeom prst="rect">
            <a:avLst/>
          </a:prstGeom>
        </p:spPr>
        <p:txBody>
          <a:bodyPr/>
          <a:lstStyle>
            <a:lvl1pPr>
              <a:defRPr sz="3600">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9" name="内容占位符 2"/>
          <p:cNvSpPr>
            <a:spLocks noGrp="1"/>
          </p:cNvSpPr>
          <p:nvPr>
            <p:ph idx="1" hasCustomPrompt="1"/>
          </p:nvPr>
        </p:nvSpPr>
        <p:spPr>
          <a:xfrm>
            <a:off x="624418" y="1125538"/>
            <a:ext cx="10943167" cy="5183187"/>
          </a:xfrm>
          <a:prstGeom prst="rect">
            <a:avLst/>
          </a:prstGeom>
        </p:spPr>
        <p:txBody>
          <a:bodyPr/>
          <a:lstStyle>
            <a:lvl1pPr>
              <a:defRPr sz="3200" b="0">
                <a:latin typeface="微软雅黑" panose="020B0503020204020204" pitchFamily="34" charset="-122"/>
                <a:ea typeface="微软雅黑" panose="020B0503020204020204" pitchFamily="34" charset="-122"/>
              </a:defRPr>
            </a:lvl1pPr>
            <a:lvl2pPr marL="742950" indent="-285750">
              <a:buFont typeface="Wingdings" panose="05000000000000000000" pitchFamily="2" charset="2"/>
              <a:buChar char="Ø"/>
              <a:defRPr sz="2800" b="0">
                <a:latin typeface="微软雅黑" panose="020B0503020204020204" pitchFamily="34" charset="-122"/>
                <a:ea typeface="微软雅黑" panose="020B0503020204020204" pitchFamily="34" charset="-122"/>
              </a:defRPr>
            </a:lvl2pPr>
            <a:lvl3pPr>
              <a:defRPr b="0">
                <a:latin typeface="微软雅黑" panose="020B0503020204020204" pitchFamily="34" charset="-122"/>
                <a:ea typeface="微软雅黑" panose="020B0503020204020204" pitchFamily="34" charset="-122"/>
              </a:defRPr>
            </a:lvl3pPr>
            <a:lvl4pPr>
              <a:defRPr b="0">
                <a:latin typeface="微软雅黑" panose="020B0503020204020204" pitchFamily="34" charset="-122"/>
                <a:ea typeface="微软雅黑" panose="020B0503020204020204" pitchFamily="34" charset="-122"/>
              </a:defRPr>
            </a:lvl4pPr>
            <a:lvl5pPr>
              <a:defRPr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p:txBody>
      </p:sp>
      <p:sp>
        <p:nvSpPr>
          <p:cNvPr id="20"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spTree>
    <p:extLst>
      <p:ext uri="{BB962C8B-B14F-4D97-AF65-F5344CB8AC3E}">
        <p14:creationId xmlns:p14="http://schemas.microsoft.com/office/powerpoint/2010/main" val="40887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2"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灯片编号占位符 5"/>
          <p:cNvSpPr txBox="1">
            <a:spLocks/>
          </p:cNvSpPr>
          <p:nvPr userDrawn="1"/>
        </p:nvSpPr>
        <p:spPr>
          <a:xfrm>
            <a:off x="11424592" y="6368046"/>
            <a:ext cx="767408" cy="288032"/>
          </a:xfrm>
          <a:prstGeom prst="rect">
            <a:avLst/>
          </a:prstGeom>
        </p:spPr>
        <p:txBody>
          <a:bodyPr/>
          <a:lstStyle>
            <a:defPPr>
              <a:defRPr lang="zh-CN"/>
            </a:defPPr>
            <a:lvl1pPr algn="r" rtl="0" fontAlgn="base">
              <a:spcBef>
                <a:spcPct val="0"/>
              </a:spcBef>
              <a:spcAft>
                <a:spcPct val="0"/>
              </a:spcAft>
              <a:buFont typeface="Arial" panose="020B0604020202020204" pitchFamily="34" charset="0"/>
              <a:defRPr sz="1600" i="0" kern="1200">
                <a:solidFill>
                  <a:schemeClr val="tx1">
                    <a:lumMod val="50000"/>
                    <a:lumOff val="50000"/>
                  </a:schemeClr>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fld id="{B1B91A2B-671A-495E-9F3F-D792B037828F}" type="slidenum">
              <a:rPr lang="zh-CN" altLang="en-US" smtClean="0">
                <a:latin typeface="Consolas" panose="020B0609020204030204" pitchFamily="49" charset="0"/>
              </a:rPr>
              <a:pPr algn="ctr"/>
              <a:t>‹#›</a:t>
            </a:fld>
            <a:endParaRPr lang="zh-CN" altLang="en-US">
              <a:latin typeface="Consolas" panose="020B0609020204030204" pitchFamily="49" charset="0"/>
            </a:endParaRPr>
          </a:p>
        </p:txBody>
      </p:sp>
      <p:pic>
        <p:nvPicPr>
          <p:cNvPr id="18" name="图片 17"/>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sp>
        <p:nvSpPr>
          <p:cNvPr id="11" name="直接连接符 5"/>
          <p:cNvSpPr>
            <a:spLocks noChangeShapeType="1"/>
          </p:cNvSpPr>
          <p:nvPr userDrawn="1"/>
        </p:nvSpPr>
        <p:spPr bwMode="auto">
          <a:xfrm flipV="1">
            <a:off x="827658" y="893503"/>
            <a:ext cx="10524926" cy="15217"/>
          </a:xfrm>
          <a:prstGeom prst="line">
            <a:avLst/>
          </a:prstGeom>
          <a:noFill/>
          <a:ln w="9525" cap="flat" cmpd="sng">
            <a:solidFill>
              <a:srgbClr val="A5A5A5"/>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Box 10"/>
          <p:cNvSpPr>
            <a:spLocks noChangeArrowheads="1"/>
          </p:cNvSpPr>
          <p:nvPr userDrawn="1"/>
        </p:nvSpPr>
        <p:spPr bwMode="auto">
          <a:xfrm>
            <a:off x="777454" y="190381"/>
            <a:ext cx="1286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b="1" i="0">
                <a:solidFill>
                  <a:srgbClr val="3F3F3F"/>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71388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感谢">
    <p:bg>
      <p:bgPr>
        <a:solidFill>
          <a:srgbClr val="F5F5FA"/>
        </a:solidFill>
        <a:effectLst/>
      </p:bgPr>
    </p:bg>
    <p:spTree>
      <p:nvGrpSpPr>
        <p:cNvPr id="1" name=""/>
        <p:cNvGrpSpPr/>
        <p:nvPr/>
      </p:nvGrpSpPr>
      <p:grpSpPr>
        <a:xfrm>
          <a:off x="0" y="0"/>
          <a:ext cx="0" cy="0"/>
          <a:chOff x="0" y="0"/>
          <a:chExt cx="0" cy="0"/>
        </a:xfrm>
      </p:grpSpPr>
      <p:sp>
        <p:nvSpPr>
          <p:cNvPr id="6" name="矩形 58"/>
          <p:cNvSpPr>
            <a:spLocks noChangeArrowheads="1"/>
          </p:cNvSpPr>
          <p:nvPr userDrawn="1"/>
        </p:nvSpPr>
        <p:spPr bwMode="auto">
          <a:xfrm>
            <a:off x="0" y="6741368"/>
            <a:ext cx="12192000" cy="128730"/>
          </a:xfrm>
          <a:prstGeom prst="rect">
            <a:avLst/>
          </a:prstGeom>
          <a:solidFill>
            <a:srgbClr val="C8D7DA"/>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sharpenSoften amount="100000"/>
                    </a14:imgEffect>
                    <a14:imgEffect>
                      <a14:colorTemperature colorTemp="66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1424592" y="232617"/>
            <a:ext cx="648072" cy="582167"/>
          </a:xfrm>
          <a:prstGeom prst="rect">
            <a:avLst/>
          </a:prstGeom>
          <a:noFill/>
          <a:effectLst>
            <a:outerShdw dist="25400" dir="2700000" algn="tl" rotWithShape="0">
              <a:prstClr val="black">
                <a:alpha val="80000"/>
              </a:prstClr>
            </a:outerShdw>
          </a:effectLst>
        </p:spPr>
      </p:pic>
      <p:cxnSp>
        <p:nvCxnSpPr>
          <p:cNvPr id="16" name="直接连接符 8"/>
          <p:cNvCxnSpPr>
            <a:cxnSpLocks noChangeShapeType="1"/>
          </p:cNvCxnSpPr>
          <p:nvPr userDrawn="1"/>
        </p:nvCxnSpPr>
        <p:spPr bwMode="auto">
          <a:xfrm>
            <a:off x="2905300" y="3746074"/>
            <a:ext cx="6431060" cy="10519"/>
          </a:xfrm>
          <a:prstGeom prst="line">
            <a:avLst/>
          </a:prstGeom>
          <a:noFill/>
          <a:ln w="12700" cmpd="sng">
            <a:solidFill>
              <a:srgbClr val="BFBFBF"/>
            </a:solidFill>
            <a:round/>
            <a:headEnd/>
            <a:tailEnd/>
          </a:ln>
          <a:extLst>
            <a:ext uri="{909E8E84-426E-40DD-AFC4-6F175D3DCCD1}">
              <a14:hiddenFill xmlns:a14="http://schemas.microsoft.com/office/drawing/2010/main">
                <a:noFill/>
              </a14:hiddenFill>
            </a:ext>
          </a:extLst>
        </p:spPr>
      </p:cxnSp>
      <p:sp>
        <p:nvSpPr>
          <p:cNvPr id="3" name="矩形 2"/>
          <p:cNvSpPr/>
          <p:nvPr userDrawn="1"/>
        </p:nvSpPr>
        <p:spPr>
          <a:xfrm>
            <a:off x="2207568" y="1999000"/>
            <a:ext cx="7632848" cy="1862048"/>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altLang="zh-CN" sz="11500" b="1" i="0" cap="none" spc="0" smtClean="0">
                <a:ln w="0"/>
                <a:solidFill>
                  <a:srgbClr val="59666C"/>
                </a:solidFill>
                <a:effectLst/>
                <a:latin typeface="Consolas" panose="020B0609020204030204" pitchFamily="49" charset="0"/>
              </a:rPr>
              <a:t>THANK</a:t>
            </a:r>
            <a:r>
              <a:rPr lang="en-US" altLang="zh-CN" sz="11500" b="1" i="0" cap="none" spc="0" baseline="0" smtClean="0">
                <a:ln w="0"/>
                <a:solidFill>
                  <a:srgbClr val="59666C"/>
                </a:solidFill>
                <a:effectLst/>
                <a:latin typeface="Consolas" panose="020B0609020204030204" pitchFamily="49" charset="0"/>
              </a:rPr>
              <a:t> </a:t>
            </a:r>
            <a:r>
              <a:rPr lang="en-US" altLang="zh-CN" sz="11500" b="1" i="0" cap="none" spc="0" smtClean="0">
                <a:ln w="0"/>
                <a:solidFill>
                  <a:srgbClr val="59666C"/>
                </a:solidFill>
                <a:effectLst/>
                <a:latin typeface="Consolas" panose="020B0609020204030204" pitchFamily="49" charset="0"/>
              </a:rPr>
              <a:t>YOU</a:t>
            </a:r>
            <a:endParaRPr lang="zh-CN" altLang="en-US" sz="11500" b="1" i="0" cap="none" spc="0">
              <a:ln w="0"/>
              <a:solidFill>
                <a:srgbClr val="59666C"/>
              </a:solidFill>
              <a:effectLst/>
              <a:latin typeface="Consolas" panose="020B0609020204030204" pitchFamily="49" charset="0"/>
            </a:endParaRPr>
          </a:p>
        </p:txBody>
      </p:sp>
    </p:spTree>
    <p:extLst>
      <p:ext uri="{BB962C8B-B14F-4D97-AF65-F5344CB8AC3E}">
        <p14:creationId xmlns:p14="http://schemas.microsoft.com/office/powerpoint/2010/main" val="32085181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208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44865"/>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89" r:id="rId3"/>
    <p:sldLayoutId id="2147483888" r:id="rId4"/>
    <p:sldLayoutId id="2147483890" r:id="rId5"/>
  </p:sldLayoutIdLst>
  <p:txStyles>
    <p:titleStyle>
      <a:lvl1pPr algn="l" rtl="0" eaLnBrk="0" fontAlgn="base" hangingPunct="0">
        <a:spcBef>
          <a:spcPct val="0"/>
        </a:spcBef>
        <a:spcAft>
          <a:spcPct val="0"/>
        </a:spcAft>
        <a:defRPr sz="2800" b="1">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黑体" pitchFamily="49" charset="-122"/>
        </a:defRPr>
      </a:lvl2pPr>
      <a:lvl3pPr algn="l" rtl="0" eaLnBrk="0" fontAlgn="base" hangingPunct="0">
        <a:spcBef>
          <a:spcPct val="0"/>
        </a:spcBef>
        <a:spcAft>
          <a:spcPct val="0"/>
        </a:spcAft>
        <a:defRPr sz="2800" b="1">
          <a:solidFill>
            <a:schemeClr val="tx1"/>
          </a:solidFill>
          <a:latin typeface="Arial" pitchFamily="34" charset="0"/>
          <a:ea typeface="黑体" pitchFamily="49" charset="-122"/>
        </a:defRPr>
      </a:lvl3pPr>
      <a:lvl4pPr algn="l" rtl="0" eaLnBrk="0" fontAlgn="base" hangingPunct="0">
        <a:spcBef>
          <a:spcPct val="0"/>
        </a:spcBef>
        <a:spcAft>
          <a:spcPct val="0"/>
        </a:spcAft>
        <a:defRPr sz="2800" b="1">
          <a:solidFill>
            <a:schemeClr val="tx1"/>
          </a:solidFill>
          <a:latin typeface="Arial" pitchFamily="34" charset="0"/>
          <a:ea typeface="黑体" pitchFamily="49" charset="-122"/>
        </a:defRPr>
      </a:lvl4pPr>
      <a:lvl5pPr algn="l" rtl="0" eaLnBrk="0" fontAlgn="base" hangingPunct="0">
        <a:spcBef>
          <a:spcPct val="0"/>
        </a:spcBef>
        <a:spcAft>
          <a:spcPct val="0"/>
        </a:spcAft>
        <a:defRPr sz="2800" b="1">
          <a:solidFill>
            <a:schemeClr val="tx1"/>
          </a:solidFill>
          <a:latin typeface="Arial" pitchFamily="34" charset="0"/>
          <a:ea typeface="黑体" pitchFamily="49" charset="-122"/>
        </a:defRPr>
      </a:lvl5pPr>
      <a:lvl6pPr marL="457200" algn="l" rtl="0" fontAlgn="base">
        <a:spcBef>
          <a:spcPct val="0"/>
        </a:spcBef>
        <a:spcAft>
          <a:spcPct val="0"/>
        </a:spcAft>
        <a:defRPr sz="2800" b="1">
          <a:solidFill>
            <a:schemeClr val="tx1"/>
          </a:solidFill>
          <a:latin typeface="Arial" pitchFamily="34" charset="0"/>
          <a:ea typeface="黑体" pitchFamily="49" charset="-122"/>
        </a:defRPr>
      </a:lvl6pPr>
      <a:lvl7pPr marL="914400" algn="l" rtl="0" fontAlgn="base">
        <a:spcBef>
          <a:spcPct val="0"/>
        </a:spcBef>
        <a:spcAft>
          <a:spcPct val="0"/>
        </a:spcAft>
        <a:defRPr sz="2800" b="1">
          <a:solidFill>
            <a:schemeClr val="tx1"/>
          </a:solidFill>
          <a:latin typeface="Arial" pitchFamily="34" charset="0"/>
          <a:ea typeface="黑体" pitchFamily="49" charset="-122"/>
        </a:defRPr>
      </a:lvl7pPr>
      <a:lvl8pPr marL="1371600" algn="l" rtl="0" fontAlgn="base">
        <a:spcBef>
          <a:spcPct val="0"/>
        </a:spcBef>
        <a:spcAft>
          <a:spcPct val="0"/>
        </a:spcAft>
        <a:defRPr sz="2800" b="1">
          <a:solidFill>
            <a:schemeClr val="tx1"/>
          </a:solidFill>
          <a:latin typeface="Arial" pitchFamily="34" charset="0"/>
          <a:ea typeface="黑体" pitchFamily="49" charset="-122"/>
        </a:defRPr>
      </a:lvl8pPr>
      <a:lvl9pPr marL="1828800" algn="l" rtl="0" fontAlgn="base">
        <a:spcBef>
          <a:spcPct val="0"/>
        </a:spcBef>
        <a:spcAft>
          <a:spcPct val="0"/>
        </a:spcAft>
        <a:defRPr sz="2800" b="1">
          <a:solidFill>
            <a:schemeClr val="tx1"/>
          </a:solidFill>
          <a:latin typeface="Arial" pitchFamily="34" charset="0"/>
          <a:ea typeface="黑体" pitchFamily="49"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24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n"/>
        <a:defRPr b="1">
          <a:solidFill>
            <a:schemeClr val="tx1"/>
          </a:solidFill>
          <a:latin typeface="+mn-lt"/>
          <a:ea typeface="+mn-ea"/>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1">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b="1">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hibernate.org/or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27448" y="3344445"/>
            <a:ext cx="6768752" cy="1452707"/>
          </a:xfrm>
        </p:spPr>
        <p:txBody>
          <a:bodyPr/>
          <a:lstStyle/>
          <a:p>
            <a:pPr eaLnBrk="1" hangingPunct="1">
              <a:defRPr/>
            </a:pPr>
            <a:r>
              <a:rPr lang="zh-CN" altLang="en-US" b="0"/>
              <a:t>第一</a:t>
            </a:r>
            <a:r>
              <a:rPr lang="zh-CN" altLang="en-US" b="0" smtClean="0"/>
              <a:t>讲</a:t>
            </a:r>
            <a:r>
              <a:rPr lang="en-US" altLang="zh-CN"/>
              <a:t/>
            </a:r>
            <a:br>
              <a:rPr lang="en-US" altLang="zh-CN"/>
            </a:br>
            <a:r>
              <a:rPr lang="en-US" altLang="zh-CN"/>
              <a:t>Hibernate</a:t>
            </a:r>
            <a:r>
              <a:rPr lang="zh-CN" altLang="en-US"/>
              <a:t>框架的</a:t>
            </a:r>
            <a:r>
              <a:rPr lang="zh-CN" altLang="en-US" smtClean="0"/>
              <a:t>搭建</a:t>
            </a:r>
            <a:endParaRPr lang="zh-CN" altLang="en-US"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持久化层设计目标</a:t>
            </a:r>
          </a:p>
        </p:txBody>
      </p:sp>
      <p:sp>
        <p:nvSpPr>
          <p:cNvPr id="3" name="内容占位符 2"/>
          <p:cNvSpPr>
            <a:spLocks noGrp="1"/>
          </p:cNvSpPr>
          <p:nvPr>
            <p:ph idx="1"/>
          </p:nvPr>
        </p:nvSpPr>
        <p:spPr/>
        <p:txBody>
          <a:bodyPr/>
          <a:lstStyle/>
          <a:p>
            <a:r>
              <a:rPr lang="zh-CN" altLang="en-US" smtClean="0"/>
              <a:t>持久化层</a:t>
            </a:r>
            <a:r>
              <a:rPr lang="zh-CN" altLang="en-US"/>
              <a:t>的设计</a:t>
            </a:r>
            <a:r>
              <a:rPr lang="zh-CN" altLang="en-US" smtClean="0"/>
              <a:t>目标：</a:t>
            </a:r>
            <a:endParaRPr lang="zh-CN" altLang="en-US"/>
          </a:p>
          <a:p>
            <a:pPr lvl="1"/>
            <a:r>
              <a:rPr lang="zh-CN" altLang="en-US" sz="3200"/>
              <a:t>代码可重用性高，能够完成对象持久化</a:t>
            </a:r>
            <a:r>
              <a:rPr lang="zh-CN" altLang="en-US" sz="3200" smtClean="0"/>
              <a:t>操作</a:t>
            </a:r>
            <a:r>
              <a:rPr lang="zh-CN" altLang="en-US" sz="3200"/>
              <a:t>；</a:t>
            </a:r>
          </a:p>
          <a:p>
            <a:pPr lvl="1"/>
            <a:r>
              <a:rPr lang="zh-CN" altLang="en-US" sz="3200"/>
              <a:t>如果需要的话，能够支持多种数据库</a:t>
            </a:r>
            <a:r>
              <a:rPr lang="zh-CN" altLang="en-US" sz="3200" smtClean="0"/>
              <a:t>平台；</a:t>
            </a:r>
            <a:endParaRPr lang="zh-CN" altLang="en-US" sz="3200"/>
          </a:p>
          <a:p>
            <a:pPr lvl="1"/>
            <a:r>
              <a:rPr lang="zh-CN" altLang="en-US" sz="3200"/>
              <a:t>具有相对独立性，当持久层发生变化时，不会影响上层</a:t>
            </a:r>
            <a:r>
              <a:rPr lang="zh-CN" altLang="en-US" sz="3200" smtClean="0"/>
              <a:t>实现。</a:t>
            </a:r>
            <a:endParaRPr lang="zh-CN" altLang="en-US" sz="3200"/>
          </a:p>
          <a:p>
            <a:pPr>
              <a:spcBef>
                <a:spcPts val="1200"/>
              </a:spcBef>
            </a:pPr>
            <a:r>
              <a:rPr lang="en-US" altLang="zh-CN"/>
              <a:t>Hibernate</a:t>
            </a:r>
            <a:r>
              <a:rPr lang="zh-CN" altLang="en-US"/>
              <a:t>是持久化层</a:t>
            </a:r>
            <a:r>
              <a:rPr lang="zh-CN" altLang="en-US" smtClean="0"/>
              <a:t>框架。</a:t>
            </a:r>
            <a:endParaRPr lang="zh-CN" altLang="en-US"/>
          </a:p>
          <a:p>
            <a:endParaRPr lang="zh-CN" altLang="en-US"/>
          </a:p>
        </p:txBody>
      </p:sp>
    </p:spTree>
    <p:extLst>
      <p:ext uri="{BB962C8B-B14F-4D97-AF65-F5344CB8AC3E}">
        <p14:creationId xmlns:p14="http://schemas.microsoft.com/office/powerpoint/2010/main" val="2020828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54998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软件的模型</a:t>
            </a:r>
          </a:p>
        </p:txBody>
      </p:sp>
      <p:sp>
        <p:nvSpPr>
          <p:cNvPr id="3" name="内容占位符 2"/>
          <p:cNvSpPr>
            <a:spLocks noGrp="1"/>
          </p:cNvSpPr>
          <p:nvPr>
            <p:ph idx="1"/>
          </p:nvPr>
        </p:nvSpPr>
        <p:spPr/>
        <p:txBody>
          <a:bodyPr/>
          <a:lstStyle/>
          <a:p>
            <a:r>
              <a:rPr lang="zh-CN" altLang="en-US"/>
              <a:t>在软件开发领域，模型用来表示真实世界的实体。</a:t>
            </a:r>
          </a:p>
          <a:p>
            <a:r>
              <a:rPr lang="zh-CN" altLang="en-US"/>
              <a:t>在软件开发的不同阶段，需要为目标系统创建不同类型的模型：</a:t>
            </a:r>
          </a:p>
          <a:p>
            <a:pPr lvl="1"/>
            <a:r>
              <a:rPr lang="zh-CN" altLang="en-US" sz="3200"/>
              <a:t>在分析阶段，需要创建概念</a:t>
            </a:r>
            <a:r>
              <a:rPr lang="zh-CN" altLang="en-US" sz="3200" smtClean="0"/>
              <a:t>模型；</a:t>
            </a:r>
            <a:endParaRPr lang="zh-CN" altLang="en-US" sz="3200"/>
          </a:p>
          <a:p>
            <a:pPr lvl="1"/>
            <a:r>
              <a:rPr lang="zh-CN" altLang="en-US" sz="3200"/>
              <a:t>在设计阶段，需要创建域模型和数据模型。 </a:t>
            </a:r>
          </a:p>
          <a:p>
            <a:endParaRPr lang="zh-CN" altLang="en-US"/>
          </a:p>
          <a:p>
            <a:endParaRPr lang="zh-CN" altLang="en-US"/>
          </a:p>
        </p:txBody>
      </p:sp>
    </p:spTree>
    <p:extLst>
      <p:ext uri="{BB962C8B-B14F-4D97-AF65-F5344CB8AC3E}">
        <p14:creationId xmlns:p14="http://schemas.microsoft.com/office/powerpoint/2010/main" val="2649206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772172" y="1442344"/>
            <a:ext cx="7579342" cy="4362919"/>
          </a:xfrm>
          <a:prstGeom prst="rect">
            <a:avLst/>
          </a:prstGeom>
        </p:spPr>
      </p:pic>
      <p:sp>
        <p:nvSpPr>
          <p:cNvPr id="2" name="标题 1"/>
          <p:cNvSpPr>
            <a:spLocks noGrp="1"/>
          </p:cNvSpPr>
          <p:nvPr>
            <p:ph type="title"/>
          </p:nvPr>
        </p:nvSpPr>
        <p:spPr/>
        <p:txBody>
          <a:bodyPr/>
          <a:lstStyle/>
          <a:p>
            <a:r>
              <a:rPr lang="zh-CN" altLang="en-US"/>
              <a:t>模型之间的关系</a:t>
            </a:r>
          </a:p>
        </p:txBody>
      </p:sp>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软件分析阶段</a:t>
            </a:r>
            <a:endParaRPr lang="zh-CN" altLang="en-US" sz="3200" i="0">
              <a:latin typeface="微软雅黑" panose="020B0503020204020204" pitchFamily="34" charset="-122"/>
              <a:ea typeface="微软雅黑" panose="020B0503020204020204" pitchFamily="34" charset="-122"/>
            </a:endParaRP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软件设计阶段</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2205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概念模型</a:t>
            </a:r>
          </a:p>
        </p:txBody>
      </p:sp>
      <p:sp>
        <p:nvSpPr>
          <p:cNvPr id="3" name="内容占位符 2"/>
          <p:cNvSpPr>
            <a:spLocks noGrp="1"/>
          </p:cNvSpPr>
          <p:nvPr>
            <p:ph idx="1"/>
          </p:nvPr>
        </p:nvSpPr>
        <p:spPr/>
        <p:txBody>
          <a:bodyPr/>
          <a:lstStyle/>
          <a:p>
            <a:r>
              <a:rPr lang="zh-CN" altLang="en-US"/>
              <a:t>概念模型用来模拟问题域中的真实实体。</a:t>
            </a:r>
          </a:p>
          <a:p>
            <a:r>
              <a:rPr lang="zh-CN" altLang="en-US"/>
              <a:t>概念模型描述了每个实体的概念和属性，以及实体之间的关系。</a:t>
            </a:r>
          </a:p>
          <a:p>
            <a:r>
              <a:rPr lang="zh-CN" altLang="en-US"/>
              <a:t>概念模型并不描述实体的行为</a:t>
            </a:r>
            <a:r>
              <a:rPr lang="zh-CN" altLang="en-US" smtClean="0"/>
              <a:t>。</a:t>
            </a:r>
            <a:endParaRPr lang="zh-CN" altLang="en-US"/>
          </a:p>
        </p:txBody>
      </p:sp>
    </p:spTree>
    <p:extLst>
      <p:ext uri="{BB962C8B-B14F-4D97-AF65-F5344CB8AC3E}">
        <p14:creationId xmlns:p14="http://schemas.microsoft.com/office/powerpoint/2010/main" val="753247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83432" y="1412776"/>
            <a:ext cx="7992888" cy="4644577"/>
          </a:xfrm>
          <a:prstGeom prst="rect">
            <a:avLst/>
          </a:prstGeom>
        </p:spPr>
      </p:pic>
      <p:sp>
        <p:nvSpPr>
          <p:cNvPr id="2" name="标题 1"/>
          <p:cNvSpPr>
            <a:spLocks noGrp="1"/>
          </p:cNvSpPr>
          <p:nvPr>
            <p:ph type="title"/>
          </p:nvPr>
        </p:nvSpPr>
        <p:spPr/>
        <p:txBody>
          <a:bodyPr/>
          <a:lstStyle/>
          <a:p>
            <a:r>
              <a:rPr lang="zh-CN" altLang="en-US"/>
              <a:t>购物网站应用的概念模型</a:t>
            </a:r>
          </a:p>
        </p:txBody>
      </p:sp>
      <p:sp>
        <p:nvSpPr>
          <p:cNvPr id="7" name="文本框 6"/>
          <p:cNvSpPr txBox="1"/>
          <p:nvPr/>
        </p:nvSpPr>
        <p:spPr>
          <a:xfrm>
            <a:off x="8172557" y="4293096"/>
            <a:ext cx="3072892" cy="1569660"/>
          </a:xfrm>
          <a:prstGeom prst="rect">
            <a:avLst/>
          </a:prstGeom>
          <a:noFill/>
        </p:spPr>
        <p:txBody>
          <a:bodyPr wrap="none" rtlCol="0">
            <a:spAutoFit/>
          </a:bodyPr>
          <a:lstStyle/>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Customer</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用户</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Order   </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订单</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Item    </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商品</a:t>
            </a:r>
            <a:endParaRPr lang="en-US" altLang="zh-CN" sz="2400" i="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sz="2400" i="0" smtClean="0">
                <a:solidFill>
                  <a:schemeClr val="tx1">
                    <a:lumMod val="85000"/>
                    <a:lumOff val="15000"/>
                  </a:schemeClr>
                </a:solidFill>
                <a:latin typeface="Consolas" panose="020B0609020204030204" pitchFamily="49" charset="0"/>
                <a:ea typeface="微软雅黑" panose="020B0503020204020204" pitchFamily="34" charset="-122"/>
              </a:rPr>
              <a:t>Category</a:t>
            </a:r>
            <a:r>
              <a:rPr lang="zh-CN" altLang="en-US" sz="2400" i="0" smtClean="0">
                <a:solidFill>
                  <a:schemeClr val="tx1">
                    <a:lumMod val="85000"/>
                    <a:lumOff val="15000"/>
                  </a:schemeClr>
                </a:solidFill>
                <a:latin typeface="Consolas" panose="020B0609020204030204" pitchFamily="49" charset="0"/>
                <a:ea typeface="微软雅黑" panose="020B0503020204020204" pitchFamily="34" charset="-122"/>
              </a:rPr>
              <a:t>：</a:t>
            </a:r>
            <a:r>
              <a:rPr lang="zh-CN" altLang="en-US" sz="2400" i="0" smtClean="0">
                <a:solidFill>
                  <a:schemeClr val="tx1">
                    <a:lumMod val="85000"/>
                    <a:lumOff val="15000"/>
                  </a:schemeClr>
                </a:solidFill>
                <a:latin typeface="微软雅黑" panose="020B0503020204020204" pitchFamily="34" charset="-122"/>
                <a:ea typeface="微软雅黑" panose="020B0503020204020204" pitchFamily="34" charset="-122"/>
              </a:rPr>
              <a:t>商品类别</a:t>
            </a:r>
            <a:endParaRPr lang="zh-CN" altLang="en-US" sz="2400" i="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024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关系数据模型</a:t>
            </a:r>
          </a:p>
        </p:txBody>
      </p:sp>
      <p:sp>
        <p:nvSpPr>
          <p:cNvPr id="3" name="内容占位符 2"/>
          <p:cNvSpPr>
            <a:spLocks noGrp="1"/>
          </p:cNvSpPr>
          <p:nvPr>
            <p:ph idx="1"/>
          </p:nvPr>
        </p:nvSpPr>
        <p:spPr/>
        <p:txBody>
          <a:bodyPr/>
          <a:lstStyle/>
          <a:p>
            <a:r>
              <a:rPr lang="zh-CN" altLang="en-US"/>
              <a:t>关系数据模型是在概念模型的基础上建立起来的，用于描述这些关系数据的静态结构，它由以下内容组成：</a:t>
            </a:r>
          </a:p>
          <a:p>
            <a:pPr lvl="1"/>
            <a:r>
              <a:rPr lang="zh-CN" altLang="en-US" sz="3200"/>
              <a:t>一个或多个</a:t>
            </a:r>
            <a:r>
              <a:rPr lang="zh-CN" altLang="en-US" sz="3200" smtClean="0"/>
              <a:t>表；</a:t>
            </a:r>
            <a:endParaRPr lang="zh-CN" altLang="en-US" sz="3200"/>
          </a:p>
          <a:p>
            <a:pPr lvl="1"/>
            <a:r>
              <a:rPr lang="zh-CN" altLang="en-US" sz="3200"/>
              <a:t>表与表之间的</a:t>
            </a:r>
            <a:r>
              <a:rPr lang="zh-CN" altLang="en-US" sz="3200" smtClean="0"/>
              <a:t>参照完整性；</a:t>
            </a:r>
            <a:endParaRPr lang="zh-CN" altLang="en-US" sz="3200"/>
          </a:p>
          <a:p>
            <a:pPr lvl="1"/>
            <a:r>
              <a:rPr lang="zh-CN" altLang="en-US" sz="3200"/>
              <a:t>表的所有</a:t>
            </a:r>
            <a:r>
              <a:rPr lang="zh-CN" altLang="en-US" sz="3200" smtClean="0"/>
              <a:t>索引；</a:t>
            </a:r>
            <a:endParaRPr lang="zh-CN" altLang="en-US" sz="3200"/>
          </a:p>
          <a:p>
            <a:pPr lvl="1"/>
            <a:r>
              <a:rPr lang="zh-CN" altLang="en-US" sz="3200" smtClean="0"/>
              <a:t>触发器；</a:t>
            </a:r>
            <a:endParaRPr lang="zh-CN" altLang="en-US" sz="3200"/>
          </a:p>
          <a:p>
            <a:pPr lvl="1"/>
            <a:r>
              <a:rPr lang="zh-CN" altLang="en-US" sz="3200" smtClean="0"/>
              <a:t>视图。</a:t>
            </a:r>
            <a:endParaRPr lang="zh-CN" altLang="en-US" sz="3200"/>
          </a:p>
        </p:txBody>
      </p:sp>
    </p:spTree>
    <p:extLst>
      <p:ext uri="{BB962C8B-B14F-4D97-AF65-F5344CB8AC3E}">
        <p14:creationId xmlns:p14="http://schemas.microsoft.com/office/powerpoint/2010/main" val="4182252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表与表之间的参照完整性</a:t>
            </a:r>
          </a:p>
        </p:txBody>
      </p:sp>
      <p:pic>
        <p:nvPicPr>
          <p:cNvPr id="7" name="图片 6"/>
          <p:cNvPicPr>
            <a:picLocks noChangeAspect="1"/>
          </p:cNvPicPr>
          <p:nvPr/>
        </p:nvPicPr>
        <p:blipFill>
          <a:blip r:embed="rId2"/>
          <a:stretch>
            <a:fillRect/>
          </a:stretch>
        </p:blipFill>
        <p:spPr>
          <a:xfrm>
            <a:off x="2351585" y="1628800"/>
            <a:ext cx="6782689" cy="2020256"/>
          </a:xfrm>
          <a:prstGeom prst="rect">
            <a:avLst/>
          </a:prstGeom>
        </p:spPr>
      </p:pic>
      <p:pic>
        <p:nvPicPr>
          <p:cNvPr id="8" name="图片 7"/>
          <p:cNvPicPr>
            <a:picLocks noChangeAspect="1"/>
          </p:cNvPicPr>
          <p:nvPr/>
        </p:nvPicPr>
        <p:blipFill>
          <a:blip r:embed="rId3"/>
          <a:stretch>
            <a:fillRect/>
          </a:stretch>
        </p:blipFill>
        <p:spPr>
          <a:xfrm>
            <a:off x="911424" y="4005064"/>
            <a:ext cx="10513168" cy="1888965"/>
          </a:xfrm>
          <a:prstGeom prst="rect">
            <a:avLst/>
          </a:prstGeom>
        </p:spPr>
      </p:pic>
    </p:spTree>
    <p:extLst>
      <p:ext uri="{BB962C8B-B14F-4D97-AF65-F5344CB8AC3E}">
        <p14:creationId xmlns:p14="http://schemas.microsoft.com/office/powerpoint/2010/main" val="3080145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 </a:t>
            </a:r>
          </a:p>
        </p:txBody>
      </p:sp>
      <p:sp>
        <p:nvSpPr>
          <p:cNvPr id="3" name="内容占位符 2"/>
          <p:cNvSpPr>
            <a:spLocks noGrp="1"/>
          </p:cNvSpPr>
          <p:nvPr>
            <p:ph idx="1"/>
          </p:nvPr>
        </p:nvSpPr>
        <p:spPr>
          <a:xfrm>
            <a:off x="624418" y="1125539"/>
            <a:ext cx="10943167" cy="3743622"/>
          </a:xfrm>
        </p:spPr>
        <p:txBody>
          <a:bodyPr/>
          <a:lstStyle/>
          <a:p>
            <a:r>
              <a:rPr lang="zh-CN" altLang="en-US"/>
              <a:t>域模型是面向对象</a:t>
            </a:r>
            <a:r>
              <a:rPr lang="zh-CN" altLang="en-US" smtClean="0"/>
              <a:t>的，在</a:t>
            </a:r>
            <a:r>
              <a:rPr lang="zh-CN" altLang="en-US"/>
              <a:t>面向对象术语中，域模型也可称为设计模型</a:t>
            </a:r>
            <a:r>
              <a:rPr lang="zh-CN" altLang="en-US" smtClean="0"/>
              <a:t>。</a:t>
            </a:r>
            <a:endParaRPr lang="en-US" altLang="zh-CN" smtClean="0"/>
          </a:p>
          <a:p>
            <a:r>
              <a:rPr lang="zh-CN" altLang="en-US" smtClean="0"/>
              <a:t>域</a:t>
            </a:r>
            <a:r>
              <a:rPr lang="zh-CN" altLang="en-US"/>
              <a:t>模型由以下内容组成：</a:t>
            </a:r>
          </a:p>
          <a:p>
            <a:pPr lvl="1">
              <a:spcBef>
                <a:spcPts val="1800"/>
              </a:spcBef>
            </a:pPr>
            <a:r>
              <a:rPr lang="zh-CN" altLang="en-US" sz="3200"/>
              <a:t>具有状态和行为的域</a:t>
            </a:r>
            <a:r>
              <a:rPr lang="zh-CN" altLang="en-US" sz="3200" smtClean="0"/>
              <a:t>对象；</a:t>
            </a:r>
            <a:endParaRPr lang="zh-CN" altLang="en-US" sz="3200"/>
          </a:p>
          <a:p>
            <a:pPr lvl="1">
              <a:spcBef>
                <a:spcPts val="1200"/>
              </a:spcBef>
            </a:pPr>
            <a:r>
              <a:rPr lang="zh-CN" altLang="en-US" sz="3200"/>
              <a:t>域对象之间的</a:t>
            </a:r>
            <a:r>
              <a:rPr lang="zh-CN" altLang="en-US" sz="3200" smtClean="0"/>
              <a:t>关系。</a:t>
            </a:r>
            <a:endParaRPr lang="zh-CN" altLang="en-US" sz="3200"/>
          </a:p>
        </p:txBody>
      </p:sp>
    </p:spTree>
    <p:extLst>
      <p:ext uri="{BB962C8B-B14F-4D97-AF65-F5344CB8AC3E}">
        <p14:creationId xmlns:p14="http://schemas.microsoft.com/office/powerpoint/2010/main" val="1199497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域对象 </a:t>
            </a:r>
          </a:p>
        </p:txBody>
      </p:sp>
      <p:sp>
        <p:nvSpPr>
          <p:cNvPr id="3" name="内容占位符 2"/>
          <p:cNvSpPr>
            <a:spLocks noGrp="1"/>
          </p:cNvSpPr>
          <p:nvPr>
            <p:ph idx="1"/>
          </p:nvPr>
        </p:nvSpPr>
        <p:spPr/>
        <p:txBody>
          <a:bodyPr/>
          <a:lstStyle/>
          <a:p>
            <a:r>
              <a:rPr lang="zh-CN" altLang="en-US"/>
              <a:t>域对象可以代表业务领域中的人、地点、事物或概念等。域对象分为以下几种：</a:t>
            </a:r>
          </a:p>
          <a:p>
            <a:pPr lvl="1">
              <a:spcBef>
                <a:spcPts val="1800"/>
              </a:spcBef>
            </a:pPr>
            <a:r>
              <a:rPr lang="zh-CN" altLang="en-US" sz="3200"/>
              <a:t>实体域对象：业务领域的</a:t>
            </a:r>
            <a:r>
              <a:rPr lang="zh-CN" altLang="en-US" sz="3200" smtClean="0"/>
              <a:t>名词；</a:t>
            </a:r>
            <a:endParaRPr lang="zh-CN" altLang="en-US" sz="3200"/>
          </a:p>
          <a:p>
            <a:pPr lvl="1">
              <a:spcBef>
                <a:spcPts val="1800"/>
              </a:spcBef>
            </a:pPr>
            <a:r>
              <a:rPr lang="zh-CN" altLang="en-US" sz="3200"/>
              <a:t>过程域对象：业务领域的</a:t>
            </a:r>
            <a:r>
              <a:rPr lang="zh-CN" altLang="en-US" sz="3200" smtClean="0"/>
              <a:t>动词；</a:t>
            </a:r>
            <a:endParaRPr lang="zh-CN" altLang="en-US" sz="3200"/>
          </a:p>
          <a:p>
            <a:pPr lvl="1">
              <a:spcBef>
                <a:spcPts val="1800"/>
              </a:spcBef>
            </a:pPr>
            <a:r>
              <a:rPr lang="zh-CN" altLang="en-US" sz="3200"/>
              <a:t>事件域对象：业务领域中的</a:t>
            </a:r>
            <a:r>
              <a:rPr lang="zh-CN" altLang="en-US" sz="3200" smtClean="0"/>
              <a:t>事件。</a:t>
            </a:r>
            <a:endParaRPr lang="zh-CN" altLang="en-US" sz="3200"/>
          </a:p>
          <a:p>
            <a:endParaRPr lang="zh-CN" altLang="en-US"/>
          </a:p>
        </p:txBody>
      </p:sp>
    </p:spTree>
    <p:extLst>
      <p:ext uri="{BB962C8B-B14F-4D97-AF65-F5344CB8AC3E}">
        <p14:creationId xmlns:p14="http://schemas.microsoft.com/office/powerpoint/2010/main" val="874242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smtClean="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endPar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642926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Order</a:t>
            </a:r>
            <a:r>
              <a:rPr lang="zh-CN" altLang="en-US"/>
              <a:t>到</a:t>
            </a:r>
            <a:r>
              <a:rPr lang="en-US" altLang="zh-CN"/>
              <a:t>Customer</a:t>
            </a:r>
            <a:r>
              <a:rPr lang="zh-CN" altLang="en-US"/>
              <a:t>的多对一单向</a:t>
            </a:r>
            <a:r>
              <a:rPr lang="zh-CN" altLang="en-US" smtClean="0"/>
              <a:t>关联。</a:t>
            </a:r>
            <a:endParaRPr lang="zh-CN" altLang="en-US"/>
          </a:p>
          <a:p>
            <a:endParaRPr lang="zh-CN" altLang="en-US"/>
          </a:p>
        </p:txBody>
      </p:sp>
      <p:sp>
        <p:nvSpPr>
          <p:cNvPr id="2" name="标题 1"/>
          <p:cNvSpPr>
            <a:spLocks noGrp="1"/>
          </p:cNvSpPr>
          <p:nvPr>
            <p:ph type="title"/>
          </p:nvPr>
        </p:nvSpPr>
        <p:spPr/>
        <p:txBody>
          <a:bodyPr/>
          <a:lstStyle/>
          <a:p>
            <a:r>
              <a:rPr lang="zh-CN" altLang="en-US"/>
              <a:t>域对象关联关系 </a:t>
            </a:r>
          </a:p>
        </p:txBody>
      </p:sp>
      <p:sp>
        <p:nvSpPr>
          <p:cNvPr id="24" name="内容占位符 2"/>
          <p:cNvSpPr txBox="1">
            <a:spLocks/>
          </p:cNvSpPr>
          <p:nvPr/>
        </p:nvSpPr>
        <p:spPr>
          <a:xfrm>
            <a:off x="624418" y="3709570"/>
            <a:ext cx="10943167" cy="863302"/>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zh-CN" altLang="en-US" i="0" kern="0"/>
              <a:t>从</a:t>
            </a:r>
            <a:r>
              <a:rPr lang="en-US" altLang="zh-CN" i="0" kern="0"/>
              <a:t>Customer</a:t>
            </a:r>
            <a:r>
              <a:rPr lang="zh-CN" altLang="en-US" i="0" kern="0"/>
              <a:t>到</a:t>
            </a:r>
            <a:r>
              <a:rPr lang="en-US" altLang="zh-CN" i="0" kern="0"/>
              <a:t>Order</a:t>
            </a:r>
            <a:r>
              <a:rPr lang="zh-CN" altLang="en-US" i="0" kern="0"/>
              <a:t>的一对多单向</a:t>
            </a:r>
            <a:r>
              <a:rPr lang="zh-CN" altLang="en-US" i="0" kern="0" smtClean="0"/>
              <a:t>关联。</a:t>
            </a:r>
            <a:endParaRPr lang="zh-CN" altLang="en-US" i="0" kern="0"/>
          </a:p>
        </p:txBody>
      </p:sp>
      <p:pic>
        <p:nvPicPr>
          <p:cNvPr id="3" name="图片 2"/>
          <p:cNvPicPr>
            <a:picLocks noChangeAspect="1"/>
          </p:cNvPicPr>
          <p:nvPr/>
        </p:nvPicPr>
        <p:blipFill>
          <a:blip r:embed="rId2"/>
          <a:stretch>
            <a:fillRect/>
          </a:stretch>
        </p:blipFill>
        <p:spPr>
          <a:xfrm>
            <a:off x="1820578" y="1905972"/>
            <a:ext cx="8550846" cy="1729125"/>
          </a:xfrm>
          <a:prstGeom prst="rect">
            <a:avLst/>
          </a:prstGeom>
          <a:effectLst>
            <a:outerShdw blurRad="50800" dist="38100" dir="2700000" algn="tl" rotWithShape="0">
              <a:prstClr val="black">
                <a:alpha val="40000"/>
              </a:prstClr>
            </a:outerShdw>
          </a:effectLst>
        </p:spPr>
      </p:pic>
      <p:pic>
        <p:nvPicPr>
          <p:cNvPr id="4" name="图片 3"/>
          <p:cNvPicPr>
            <a:picLocks noChangeAspect="1"/>
          </p:cNvPicPr>
          <p:nvPr/>
        </p:nvPicPr>
        <p:blipFill>
          <a:blip r:embed="rId3"/>
          <a:stretch>
            <a:fillRect/>
          </a:stretch>
        </p:blipFill>
        <p:spPr>
          <a:xfrm>
            <a:off x="1559496" y="4540007"/>
            <a:ext cx="8619181" cy="175359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51032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a:spLocks noGrp="1"/>
          </p:cNvSpPr>
          <p:nvPr>
            <p:ph idx="1"/>
          </p:nvPr>
        </p:nvSpPr>
        <p:spPr>
          <a:xfrm>
            <a:off x="624418" y="1125539"/>
            <a:ext cx="10943167" cy="863302"/>
          </a:xfrm>
        </p:spPr>
        <p:txBody>
          <a:bodyPr/>
          <a:lstStyle/>
          <a:p>
            <a:r>
              <a:rPr lang="zh-CN" altLang="en-US"/>
              <a:t>从</a:t>
            </a:r>
            <a:r>
              <a:rPr lang="en-US" altLang="zh-CN"/>
              <a:t>Customer</a:t>
            </a:r>
            <a:r>
              <a:rPr lang="zh-CN" altLang="en-US"/>
              <a:t>到</a:t>
            </a:r>
            <a:r>
              <a:rPr lang="en-US" altLang="zh-CN"/>
              <a:t>Order</a:t>
            </a:r>
            <a:r>
              <a:rPr lang="zh-CN" altLang="en-US"/>
              <a:t>的一对</a:t>
            </a:r>
            <a:r>
              <a:rPr lang="zh-CN" altLang="en-US" smtClean="0"/>
              <a:t>多</a:t>
            </a:r>
            <a:r>
              <a:rPr lang="zh-CN" altLang="en-US"/>
              <a:t>双</a:t>
            </a:r>
            <a:r>
              <a:rPr lang="zh-CN" altLang="en-US" smtClean="0"/>
              <a:t>向关联。</a:t>
            </a:r>
            <a:endParaRPr lang="zh-CN" altLang="en-US"/>
          </a:p>
        </p:txBody>
      </p:sp>
      <p:sp>
        <p:nvSpPr>
          <p:cNvPr id="2" name="标题 1"/>
          <p:cNvSpPr>
            <a:spLocks noGrp="1"/>
          </p:cNvSpPr>
          <p:nvPr>
            <p:ph type="title"/>
          </p:nvPr>
        </p:nvSpPr>
        <p:spPr/>
        <p:txBody>
          <a:bodyPr/>
          <a:lstStyle/>
          <a:p>
            <a:r>
              <a:rPr lang="zh-CN" altLang="en-US"/>
              <a:t>域对象关联关系 </a:t>
            </a:r>
          </a:p>
        </p:txBody>
      </p:sp>
      <p:pic>
        <p:nvPicPr>
          <p:cNvPr id="6" name="图片 5"/>
          <p:cNvPicPr>
            <a:picLocks noChangeAspect="1"/>
          </p:cNvPicPr>
          <p:nvPr/>
        </p:nvPicPr>
        <p:blipFill>
          <a:blip r:embed="rId2"/>
          <a:stretch>
            <a:fillRect/>
          </a:stretch>
        </p:blipFill>
        <p:spPr>
          <a:xfrm>
            <a:off x="695400" y="2258287"/>
            <a:ext cx="10836172" cy="2056509"/>
          </a:xfrm>
          <a:prstGeom prst="rect">
            <a:avLst/>
          </a:prstGeom>
        </p:spPr>
      </p:pic>
    </p:spTree>
    <p:extLst>
      <p:ext uri="{BB962C8B-B14F-4D97-AF65-F5344CB8AC3E}">
        <p14:creationId xmlns:p14="http://schemas.microsoft.com/office/powerpoint/2010/main" val="275184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graphicFrame>
        <p:nvGraphicFramePr>
          <p:cNvPr id="4" name="表格 3"/>
          <p:cNvGraphicFramePr>
            <a:graphicFrameLocks noGrp="1"/>
          </p:cNvGraphicFramePr>
          <p:nvPr>
            <p:extLst>
              <p:ext uri="{D42A27DB-BD31-4B8C-83A1-F6EECF244321}">
                <p14:modId xmlns:p14="http://schemas.microsoft.com/office/powerpoint/2010/main" val="1249821617"/>
              </p:ext>
            </p:extLst>
          </p:nvPr>
        </p:nvGraphicFramePr>
        <p:xfrm>
          <a:off x="2370024" y="2780928"/>
          <a:ext cx="7200800" cy="2592288"/>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tblGrid>
              <a:tr h="648072">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面向对象概念</a:t>
                      </a:r>
                      <a:endParaRPr lang="zh-CN" altLang="en-US" sz="2800" dirty="0">
                        <a:solidFill>
                          <a:schemeClr val="tx1"/>
                        </a:solidFill>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tc>
                  <a:txBody>
                    <a:bodyPr/>
                    <a:lstStyle/>
                    <a:p>
                      <a:pPr algn="ctr"/>
                      <a:r>
                        <a:rPr lang="zh-CN" altLang="en-US" sz="2800" dirty="0" smtClean="0">
                          <a:solidFill>
                            <a:schemeClr val="tx1"/>
                          </a:solidFill>
                          <a:latin typeface="微软雅黑" panose="020B0503020204020204" pitchFamily="34" charset="-122"/>
                          <a:ea typeface="微软雅黑" panose="020B0503020204020204" pitchFamily="34" charset="-122"/>
                        </a:rPr>
                        <a:t>面向关系概念</a:t>
                      </a:r>
                      <a:endParaRPr lang="zh-CN" altLang="en-US" sz="2800" dirty="0">
                        <a:solidFill>
                          <a:schemeClr val="tx1"/>
                        </a:solidFill>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D3DCEB"/>
                    </a:solidFill>
                  </a:tcPr>
                </a:tc>
                <a:extLst>
                  <a:ext uri="{0D108BD9-81ED-4DB2-BD59-A6C34878D82A}">
                    <a16:rowId xmlns:a16="http://schemas.microsoft.com/office/drawing/2014/main" val="10000"/>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表</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记录</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648072">
                <a:tc>
                  <a:txBody>
                    <a:bodyPr/>
                    <a:lstStyle/>
                    <a:p>
                      <a:pPr algn="ctr"/>
                      <a:r>
                        <a:rPr lang="zh-CN" altLang="en-US" sz="2800" dirty="0" smtClean="0">
                          <a:latin typeface="微软雅黑" panose="020B0503020204020204" pitchFamily="34" charset="-122"/>
                          <a:ea typeface="微软雅黑" panose="020B0503020204020204" pitchFamily="34" charset="-122"/>
                        </a:rPr>
                        <a:t>属性</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tc>
                  <a:txBody>
                    <a:bodyPr/>
                    <a:lstStyle/>
                    <a:p>
                      <a:pPr algn="ctr"/>
                      <a:r>
                        <a:rPr lang="zh-CN" altLang="en-US" sz="2800" dirty="0" smtClean="0">
                          <a:latin typeface="微软雅黑" panose="020B0503020204020204" pitchFamily="34" charset="-122"/>
                          <a:ea typeface="微软雅黑" panose="020B0503020204020204" pitchFamily="34" charset="-122"/>
                        </a:rPr>
                        <a:t>列</a:t>
                      </a:r>
                      <a:endParaRPr lang="zh-CN" altLang="en-US" sz="2800" dirty="0">
                        <a:latin typeface="微软雅黑" panose="020B0503020204020204" pitchFamily="34" charset="-122"/>
                        <a:ea typeface="微软雅黑" panose="020B0503020204020204" pitchFamily="34" charset="-122"/>
                      </a:endParaRPr>
                    </a:p>
                  </a:txBody>
                  <a:tcPr marL="91445" marR="91445" marT="45736" marB="45736" anchor="ct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
        <p:nvSpPr>
          <p:cNvPr id="3" name="内容占位符 2"/>
          <p:cNvSpPr>
            <a:spLocks noGrp="1"/>
          </p:cNvSpPr>
          <p:nvPr>
            <p:ph idx="1"/>
          </p:nvPr>
        </p:nvSpPr>
        <p:spPr>
          <a:xfrm>
            <a:off x="624418" y="1125539"/>
            <a:ext cx="10943167" cy="1223342"/>
          </a:xfrm>
        </p:spPr>
        <p:txBody>
          <a:bodyPr/>
          <a:lstStyle/>
          <a:p>
            <a:r>
              <a:rPr lang="zh-CN" altLang="en-US"/>
              <a:t>一般情况下，一个持久化类和一个表对应，类的每个实例对应表中的一条记录</a:t>
            </a:r>
            <a:r>
              <a:rPr lang="zh-CN" altLang="en-US" smtClean="0"/>
              <a:t>。</a:t>
            </a:r>
            <a:endParaRPr lang="zh-CN" altLang="en-US"/>
          </a:p>
        </p:txBody>
      </p:sp>
    </p:spTree>
    <p:extLst>
      <p:ext uri="{BB962C8B-B14F-4D97-AF65-F5344CB8AC3E}">
        <p14:creationId xmlns:p14="http://schemas.microsoft.com/office/powerpoint/2010/main" val="3135491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域模型与关系模型之间存在许多不匹配之处</a:t>
            </a:r>
          </a:p>
        </p:txBody>
      </p:sp>
      <p:sp>
        <p:nvSpPr>
          <p:cNvPr id="3" name="内容占位符 2"/>
          <p:cNvSpPr>
            <a:spLocks noGrp="1"/>
          </p:cNvSpPr>
          <p:nvPr>
            <p:ph idx="1"/>
          </p:nvPr>
        </p:nvSpPr>
        <p:spPr>
          <a:xfrm>
            <a:off x="624418" y="1125539"/>
            <a:ext cx="10943167" cy="4175670"/>
          </a:xfrm>
        </p:spPr>
        <p:txBody>
          <a:bodyPr/>
          <a:lstStyle/>
          <a:p>
            <a:r>
              <a:rPr lang="zh-CN" altLang="en-US"/>
              <a:t>域模型中有继承关系，关系模型不能直接表示继承关系。</a:t>
            </a:r>
          </a:p>
          <a:p>
            <a:r>
              <a:rPr lang="zh-CN" altLang="en-US"/>
              <a:t>域模型中有多对多关联关系，关系模型通过连接表来表示多对多关联关系。</a:t>
            </a:r>
          </a:p>
          <a:p>
            <a:r>
              <a:rPr lang="zh-CN" altLang="en-US"/>
              <a:t>域模型中有双向关联关系，关系模型只有单向参照关系，而且总是</a:t>
            </a:r>
            <a:r>
              <a:rPr lang="en-US" altLang="zh-CN"/>
              <a:t>many</a:t>
            </a:r>
            <a:r>
              <a:rPr lang="zh-CN" altLang="en-US"/>
              <a:t>方参照</a:t>
            </a:r>
            <a:r>
              <a:rPr lang="en-US" altLang="zh-CN"/>
              <a:t>one</a:t>
            </a:r>
            <a:r>
              <a:rPr lang="zh-CN" altLang="en-US"/>
              <a:t>方。</a:t>
            </a:r>
          </a:p>
          <a:p>
            <a:r>
              <a:rPr lang="zh-CN" altLang="en-US"/>
              <a:t>域模型提倡精粒度模型，而关系模型提倡粗粒度模型</a:t>
            </a:r>
            <a:r>
              <a:rPr lang="zh-CN" altLang="en-US" smtClean="0"/>
              <a:t>。</a:t>
            </a:r>
            <a:endParaRPr lang="zh-CN" altLang="en-US"/>
          </a:p>
        </p:txBody>
      </p:sp>
    </p:spTree>
    <p:extLst>
      <p:ext uri="{BB962C8B-B14F-4D97-AF65-F5344CB8AC3E}">
        <p14:creationId xmlns:p14="http://schemas.microsoft.com/office/powerpoint/2010/main" val="2107348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772172" y="1442344"/>
            <a:ext cx="7579342" cy="4362919"/>
          </a:xfrm>
          <a:prstGeom prst="rect">
            <a:avLst/>
          </a:prstGeom>
        </p:spPr>
      </p:pic>
      <p:sp>
        <p:nvSpPr>
          <p:cNvPr id="2" name="标题 1"/>
          <p:cNvSpPr>
            <a:spLocks noGrp="1"/>
          </p:cNvSpPr>
          <p:nvPr>
            <p:ph type="title"/>
          </p:nvPr>
        </p:nvSpPr>
        <p:spPr/>
        <p:txBody>
          <a:bodyPr/>
          <a:lstStyle/>
          <a:p>
            <a:r>
              <a:rPr lang="zh-CN" altLang="en-US"/>
              <a:t>模型之间的关系</a:t>
            </a:r>
          </a:p>
        </p:txBody>
      </p:sp>
      <p:sp>
        <p:nvSpPr>
          <p:cNvPr id="5" name="文本框 4"/>
          <p:cNvSpPr txBox="1"/>
          <p:nvPr/>
        </p:nvSpPr>
        <p:spPr>
          <a:xfrm>
            <a:off x="3233098" y="1844824"/>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软件分析阶段</a:t>
            </a:r>
            <a:endParaRPr lang="zh-CN" altLang="en-US" sz="3200" i="0">
              <a:latin typeface="微软雅黑" panose="020B0503020204020204" pitchFamily="34" charset="-122"/>
              <a:ea typeface="微软雅黑" panose="020B0503020204020204" pitchFamily="34" charset="-122"/>
            </a:endParaRPr>
          </a:p>
        </p:txBody>
      </p:sp>
      <p:sp>
        <p:nvSpPr>
          <p:cNvPr id="6" name="文本框 5"/>
          <p:cNvSpPr txBox="1"/>
          <p:nvPr/>
        </p:nvSpPr>
        <p:spPr>
          <a:xfrm>
            <a:off x="1000850" y="4509120"/>
            <a:ext cx="2646878" cy="584775"/>
          </a:xfrm>
          <a:prstGeom prst="rect">
            <a:avLst/>
          </a:prstGeom>
          <a:noFill/>
        </p:spPr>
        <p:txBody>
          <a:bodyPr wrap="none" rtlCol="0">
            <a:spAutoFit/>
          </a:bodyPr>
          <a:lstStyle/>
          <a:p>
            <a:r>
              <a:rPr lang="zh-CN" altLang="en-US" sz="3200" i="0" smtClean="0">
                <a:latin typeface="微软雅黑" panose="020B0503020204020204" pitchFamily="34" charset="-122"/>
                <a:ea typeface="微软雅黑" panose="020B0503020204020204" pitchFamily="34" charset="-122"/>
              </a:rPr>
              <a:t>软件设计阶段</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6026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a:t>
            </a:r>
            <a:r>
              <a:rPr lang="en-US" altLang="zh-CN"/>
              <a:t>-</a:t>
            </a:r>
            <a:r>
              <a:rPr lang="zh-CN" altLang="en-US"/>
              <a:t>关系映射</a:t>
            </a:r>
          </a:p>
        </p:txBody>
      </p:sp>
      <p:sp>
        <p:nvSpPr>
          <p:cNvPr id="3" name="内容占位符 2"/>
          <p:cNvSpPr>
            <a:spLocks noGrp="1"/>
          </p:cNvSpPr>
          <p:nvPr>
            <p:ph idx="1"/>
          </p:nvPr>
        </p:nvSpPr>
        <p:spPr>
          <a:xfrm>
            <a:off x="624418" y="1125538"/>
            <a:ext cx="10943167" cy="5471814"/>
          </a:xfrm>
        </p:spPr>
        <p:txBody>
          <a:bodyPr/>
          <a:lstStyle/>
          <a:p>
            <a:r>
              <a:rPr lang="zh-CN" altLang="en-US"/>
              <a:t>对象</a:t>
            </a:r>
            <a:r>
              <a:rPr lang="en-US" altLang="zh-CN"/>
              <a:t>-</a:t>
            </a:r>
            <a:r>
              <a:rPr lang="zh-CN" altLang="en-US"/>
              <a:t>关系映射（</a:t>
            </a:r>
            <a:r>
              <a:rPr lang="en-US" altLang="zh-CN"/>
              <a:t>Object Relational Mapping</a:t>
            </a:r>
            <a:r>
              <a:rPr lang="zh-CN" altLang="en-US"/>
              <a:t>，简称</a:t>
            </a:r>
            <a:r>
              <a:rPr lang="en-US" altLang="zh-CN"/>
              <a:t>ORM</a:t>
            </a:r>
            <a:r>
              <a:rPr lang="zh-CN" altLang="en-US"/>
              <a:t>），是随着面向对象的软件开发方法发展而产生的。用来把域模型表示的对象映射到关系数据模型对应的数据库结构中去。</a:t>
            </a:r>
          </a:p>
          <a:p>
            <a:r>
              <a:rPr lang="zh-CN" altLang="en-US"/>
              <a:t>通过</a:t>
            </a:r>
            <a:r>
              <a:rPr lang="en-US" altLang="zh-CN"/>
              <a:t>ORM</a:t>
            </a:r>
            <a:r>
              <a:rPr lang="zh-CN" altLang="en-US"/>
              <a:t>模式在操作实体对象的时候，就不需要再去和复杂的 </a:t>
            </a:r>
            <a:r>
              <a:rPr lang="en-US" altLang="zh-CN"/>
              <a:t>SQL</a:t>
            </a:r>
            <a:r>
              <a:rPr lang="zh-CN" altLang="en-US"/>
              <a:t>语句打交道，只需简单的操作实体对象的属性和方法，</a:t>
            </a:r>
            <a:r>
              <a:rPr lang="en-US" altLang="zh-CN"/>
              <a:t>ORM </a:t>
            </a:r>
            <a:r>
              <a:rPr lang="zh-CN" altLang="en-US"/>
              <a:t>技术是在对象和关系之间提供了一条桥梁，对象型数据和数据库中的关系型的数据通过这个桥梁来相互转化</a:t>
            </a:r>
            <a:r>
              <a:rPr lang="zh-CN" altLang="en-US" smtClean="0"/>
              <a:t>。</a:t>
            </a:r>
            <a:endParaRPr lang="zh-CN" altLang="en-US"/>
          </a:p>
        </p:txBody>
      </p:sp>
    </p:spTree>
    <p:extLst>
      <p:ext uri="{BB962C8B-B14F-4D97-AF65-F5344CB8AC3E}">
        <p14:creationId xmlns:p14="http://schemas.microsoft.com/office/powerpoint/2010/main" val="1049618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ORM</a:t>
            </a:r>
            <a:r>
              <a:rPr lang="zh-CN" altLang="en-US" smtClean="0"/>
              <a:t>框架</a:t>
            </a:r>
            <a:endParaRPr lang="zh-CN" altLang="en-US"/>
          </a:p>
        </p:txBody>
      </p:sp>
      <p:sp>
        <p:nvSpPr>
          <p:cNvPr id="3" name="内容占位符 2"/>
          <p:cNvSpPr>
            <a:spLocks noGrp="1"/>
          </p:cNvSpPr>
          <p:nvPr>
            <p:ph idx="1"/>
          </p:nvPr>
        </p:nvSpPr>
        <p:spPr>
          <a:xfrm>
            <a:off x="624418" y="908720"/>
            <a:ext cx="4823509" cy="1348416"/>
          </a:xfrm>
        </p:spPr>
        <p:txBody>
          <a:bodyPr/>
          <a:lstStyle/>
          <a:p>
            <a:r>
              <a:rPr lang="zh-CN" altLang="en-US"/>
              <a:t>通过</a:t>
            </a:r>
            <a:r>
              <a:rPr lang="en-US" altLang="zh-CN" smtClean="0"/>
              <a:t>ORM</a:t>
            </a:r>
            <a:r>
              <a:rPr lang="zh-CN" altLang="en-US"/>
              <a:t>框架实现 </a:t>
            </a:r>
          </a:p>
          <a:p>
            <a:pPr lvl="1">
              <a:lnSpc>
                <a:spcPct val="100000"/>
              </a:lnSpc>
              <a:spcBef>
                <a:spcPts val="600"/>
              </a:spcBef>
            </a:pPr>
            <a:r>
              <a:rPr lang="en-US" altLang="zh-CN" sz="3200"/>
              <a:t>Hibernate  </a:t>
            </a:r>
            <a:r>
              <a:rPr lang="zh-CN" altLang="en-US" sz="3200"/>
              <a:t>开</a:t>
            </a:r>
            <a:r>
              <a:rPr lang="zh-CN" altLang="en-US" sz="3200" smtClean="0"/>
              <a:t>源</a:t>
            </a:r>
            <a:endParaRPr lang="zh-CN" altLang="en-US" sz="3200"/>
          </a:p>
        </p:txBody>
      </p:sp>
      <p:grpSp>
        <p:nvGrpSpPr>
          <p:cNvPr id="4" name="组合 3"/>
          <p:cNvGrpSpPr/>
          <p:nvPr/>
        </p:nvGrpSpPr>
        <p:grpSpPr>
          <a:xfrm>
            <a:off x="1076685" y="2245355"/>
            <a:ext cx="10131883" cy="4207981"/>
            <a:chOff x="1076685" y="2204864"/>
            <a:chExt cx="10131883" cy="4207981"/>
          </a:xfrm>
        </p:grpSpPr>
        <p:sp>
          <p:nvSpPr>
            <p:cNvPr id="5" name="矩形 4"/>
            <p:cNvSpPr/>
            <p:nvPr/>
          </p:nvSpPr>
          <p:spPr bwMode="auto">
            <a:xfrm>
              <a:off x="3543386" y="2204864"/>
              <a:ext cx="3215417" cy="1373826"/>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域模型</a:t>
              </a:r>
            </a:p>
            <a:p>
              <a:r>
                <a:rPr lang="zh-CN" altLang="en-US" sz="2600" i="0" noProof="1">
                  <a:solidFill>
                    <a:schemeClr val="tx1"/>
                  </a:solidFill>
                  <a:latin typeface="微软雅黑" panose="020B0503020204020204" pitchFamily="34" charset="-122"/>
                  <a:ea typeface="微软雅黑" panose="020B0503020204020204" pitchFamily="34" charset="-122"/>
                </a:rPr>
                <a:t>（对象、属性、关联、继承和多态）</a:t>
              </a:r>
            </a:p>
          </p:txBody>
        </p:sp>
        <p:sp>
          <p:nvSpPr>
            <p:cNvPr id="7" name="矩形 6"/>
            <p:cNvSpPr/>
            <p:nvPr/>
          </p:nvSpPr>
          <p:spPr bwMode="auto">
            <a:xfrm>
              <a:off x="3543386" y="5085184"/>
              <a:ext cx="3215418" cy="1327661"/>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关系数据模型</a:t>
              </a:r>
            </a:p>
            <a:p>
              <a:r>
                <a:rPr lang="zh-CN" altLang="en-US" sz="2600" i="0" noProof="1">
                  <a:solidFill>
                    <a:schemeClr val="tx1"/>
                  </a:solidFill>
                  <a:latin typeface="微软雅黑" panose="020B0503020204020204" pitchFamily="34" charset="-122"/>
                  <a:ea typeface="微软雅黑" panose="020B0503020204020204" pitchFamily="34" charset="-122"/>
                </a:rPr>
                <a:t>（表、字段、索引、主键和外键）</a:t>
              </a:r>
            </a:p>
          </p:txBody>
        </p:sp>
        <p:grpSp>
          <p:nvGrpSpPr>
            <p:cNvPr id="31" name="组合 30"/>
            <p:cNvGrpSpPr/>
            <p:nvPr/>
          </p:nvGrpSpPr>
          <p:grpSpPr>
            <a:xfrm>
              <a:off x="3543386" y="3787391"/>
              <a:ext cx="3215417" cy="1082594"/>
              <a:chOff x="3743939" y="3908098"/>
              <a:chExt cx="3150869" cy="1082594"/>
            </a:xfrm>
          </p:grpSpPr>
          <p:sp>
            <p:nvSpPr>
              <p:cNvPr id="6" name="矩形 5"/>
              <p:cNvSpPr/>
              <p:nvPr/>
            </p:nvSpPr>
            <p:spPr bwMode="auto">
              <a:xfrm>
                <a:off x="3743939" y="3908098"/>
                <a:ext cx="3150869" cy="547964"/>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API</a:t>
                </a:r>
              </a:p>
            </p:txBody>
          </p:sp>
          <p:sp>
            <p:nvSpPr>
              <p:cNvPr id="8" name="矩形 7"/>
              <p:cNvSpPr/>
              <p:nvPr/>
            </p:nvSpPr>
            <p:spPr bwMode="auto">
              <a:xfrm>
                <a:off x="3743939" y="4455427"/>
                <a:ext cx="3150869" cy="535265"/>
              </a:xfrm>
              <a:prstGeom prst="rect">
                <a:avLst/>
              </a:prstGeom>
              <a:solidFill>
                <a:srgbClr val="F1F1F1"/>
              </a:solidFill>
              <a:ln w="38100">
                <a:solidFill>
                  <a:schemeClr val="tx1">
                    <a:lumMod val="65000"/>
                    <a:lumOff val="35000"/>
                  </a:schemeClr>
                </a:solidFill>
                <a:miter lim="800000"/>
                <a:headEnd/>
                <a:tailEnd/>
              </a:ln>
            </p:spPr>
            <p:txBody>
              <a:bodyPr wrap="square" anchor="ctr"/>
              <a:lstStyle/>
              <a:p>
                <a:pPr algn="ctr"/>
                <a:r>
                  <a:rPr lang="en-US" altLang="zh-CN" sz="2600" i="0" noProof="1">
                    <a:solidFill>
                      <a:schemeClr val="tx1"/>
                    </a:solidFill>
                    <a:latin typeface="微软雅黑" panose="020B0503020204020204" pitchFamily="34" charset="-122"/>
                    <a:ea typeface="微软雅黑" panose="020B0503020204020204" pitchFamily="34" charset="-122"/>
                  </a:rPr>
                  <a:t>ORM </a:t>
                </a:r>
                <a:r>
                  <a:rPr lang="zh-CN" altLang="en-US" sz="2600" i="0" noProof="1">
                    <a:solidFill>
                      <a:schemeClr val="tx1"/>
                    </a:solidFill>
                    <a:latin typeface="微软雅黑" panose="020B0503020204020204" pitchFamily="34" charset="-122"/>
                    <a:ea typeface="微软雅黑" panose="020B0503020204020204" pitchFamily="34" charset="-122"/>
                  </a:rPr>
                  <a:t>实现</a:t>
                </a:r>
              </a:p>
            </p:txBody>
          </p:sp>
        </p:grpSp>
        <p:sp>
          <p:nvSpPr>
            <p:cNvPr id="9" name="矩形 8"/>
            <p:cNvSpPr/>
            <p:nvPr/>
          </p:nvSpPr>
          <p:spPr bwMode="auto">
            <a:xfrm>
              <a:off x="1076685" y="2630166"/>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业务逻辑层</a:t>
              </a:r>
            </a:p>
          </p:txBody>
        </p:sp>
        <p:sp>
          <p:nvSpPr>
            <p:cNvPr id="10" name="矩形 9"/>
            <p:cNvSpPr/>
            <p:nvPr/>
          </p:nvSpPr>
          <p:spPr bwMode="auto">
            <a:xfrm>
              <a:off x="1076685" y="4081217"/>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持久化层</a:t>
              </a:r>
            </a:p>
          </p:txBody>
        </p:sp>
        <p:sp>
          <p:nvSpPr>
            <p:cNvPr id="11" name="矩形 10"/>
            <p:cNvSpPr/>
            <p:nvPr/>
          </p:nvSpPr>
          <p:spPr bwMode="auto">
            <a:xfrm>
              <a:off x="1076685" y="5498068"/>
              <a:ext cx="2176183" cy="523220"/>
            </a:xfrm>
            <a:prstGeom prst="rect">
              <a:avLst/>
            </a:prstGeom>
            <a:noFill/>
            <a:ln w="9525">
              <a:noFill/>
              <a:miter lim="800000"/>
              <a:headEnd/>
              <a:tailEnd/>
            </a:ln>
          </p:spPr>
          <p:txBody>
            <a:bodyPr wrap="square">
              <a:spAutoFit/>
            </a:bodyPr>
            <a:lstStyle/>
            <a:p>
              <a:pPr algn="r">
                <a:spcBef>
                  <a:spcPct val="50000"/>
                </a:spcBef>
              </a:pPr>
              <a:r>
                <a:rPr lang="zh-CN" altLang="en-US" sz="2800" i="0" noProof="1">
                  <a:solidFill>
                    <a:schemeClr val="tx1"/>
                  </a:solidFill>
                  <a:latin typeface="微软雅黑" panose="020B0503020204020204" pitchFamily="34" charset="-122"/>
                  <a:ea typeface="微软雅黑" panose="020B0503020204020204" pitchFamily="34" charset="-122"/>
                </a:rPr>
                <a:t>数据库层</a:t>
              </a:r>
            </a:p>
          </p:txBody>
        </p:sp>
        <p:sp>
          <p:nvSpPr>
            <p:cNvPr id="12" name="流程图: 文档 11"/>
            <p:cNvSpPr/>
            <p:nvPr/>
          </p:nvSpPr>
          <p:spPr bwMode="auto">
            <a:xfrm>
              <a:off x="8192243" y="3768287"/>
              <a:ext cx="3016325" cy="1101698"/>
            </a:xfrm>
            <a:prstGeom prst="flowChartDocument">
              <a:avLst/>
            </a:prstGeom>
            <a:solidFill>
              <a:srgbClr val="F1F1F1"/>
            </a:solidFill>
            <a:ln w="38100">
              <a:solidFill>
                <a:schemeClr val="tx1">
                  <a:lumMod val="65000"/>
                  <a:lumOff val="35000"/>
                </a:schemeClr>
              </a:solidFill>
              <a:miter lim="800000"/>
              <a:headEnd/>
              <a:tailEnd/>
            </a:ln>
          </p:spPr>
          <p:txBody>
            <a:bodyPr wrap="square" anchor="ctr"/>
            <a:lstStyle/>
            <a:p>
              <a:pPr algn="ctr"/>
              <a:r>
                <a:rPr lang="zh-CN" altLang="en-US" sz="2600" i="0" noProof="1">
                  <a:solidFill>
                    <a:schemeClr val="tx1"/>
                  </a:solidFill>
                  <a:latin typeface="微软雅黑" panose="020B0503020204020204" pitchFamily="34" charset="-122"/>
                  <a:ea typeface="微软雅黑" panose="020B0503020204020204" pitchFamily="34" charset="-122"/>
                </a:rPr>
                <a:t>对象</a:t>
              </a:r>
              <a:r>
                <a:rPr lang="en-US" altLang="zh-CN" sz="2600" i="0" noProof="1">
                  <a:solidFill>
                    <a:schemeClr val="tx1"/>
                  </a:solidFill>
                  <a:latin typeface="微软雅黑" panose="020B0503020204020204" pitchFamily="34" charset="-122"/>
                  <a:ea typeface="微软雅黑" panose="020B0503020204020204" pitchFamily="34" charset="-122"/>
                </a:rPr>
                <a:t>-</a:t>
              </a:r>
              <a:r>
                <a:rPr lang="zh-CN" altLang="en-US" sz="2600" i="0" noProof="1">
                  <a:solidFill>
                    <a:schemeClr val="tx1"/>
                  </a:solidFill>
                  <a:latin typeface="微软雅黑" panose="020B0503020204020204" pitchFamily="34" charset="-122"/>
                  <a:ea typeface="微软雅黑" panose="020B0503020204020204" pitchFamily="34" charset="-122"/>
                </a:rPr>
                <a:t>关系映射文件（</a:t>
              </a:r>
              <a:r>
                <a:rPr lang="en-US" altLang="zh-CN" sz="2600" i="0" noProof="1">
                  <a:solidFill>
                    <a:schemeClr val="tx1"/>
                  </a:solidFill>
                  <a:latin typeface="微软雅黑" panose="020B0503020204020204" pitchFamily="34" charset="-122"/>
                  <a:ea typeface="微软雅黑" panose="020B0503020204020204" pitchFamily="34" charset="-122"/>
                </a:rPr>
                <a:t>xml</a:t>
              </a:r>
              <a:r>
                <a:rPr lang="zh-CN" altLang="en-US" sz="2600" i="0" noProof="1">
                  <a:solidFill>
                    <a:schemeClr val="tx1"/>
                  </a:solidFill>
                  <a:latin typeface="微软雅黑" panose="020B0503020204020204" pitchFamily="34" charset="-122"/>
                  <a:ea typeface="微软雅黑" panose="020B0503020204020204" pitchFamily="34" charset="-122"/>
                </a:rPr>
                <a:t>）</a:t>
              </a:r>
            </a:p>
          </p:txBody>
        </p:sp>
        <p:cxnSp>
          <p:nvCxnSpPr>
            <p:cNvPr id="13" name="肘形连接符 10"/>
            <p:cNvCxnSpPr>
              <a:cxnSpLocks noChangeShapeType="1"/>
              <a:stCxn id="12" idx="0"/>
              <a:endCxn id="5" idx="3"/>
            </p:cNvCxnSpPr>
            <p:nvPr/>
          </p:nvCxnSpPr>
          <p:spPr bwMode="auto">
            <a:xfrm rot="16200000" flipV="1">
              <a:off x="7791350" y="1859230"/>
              <a:ext cx="876510" cy="2941603"/>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4" name="肘形连接符 12"/>
            <p:cNvCxnSpPr>
              <a:cxnSpLocks noChangeShapeType="1"/>
              <a:stCxn id="12" idx="2"/>
              <a:endCxn id="7" idx="3"/>
            </p:cNvCxnSpPr>
            <p:nvPr/>
          </p:nvCxnSpPr>
          <p:spPr bwMode="auto">
            <a:xfrm rot="5400000">
              <a:off x="7753673" y="3802282"/>
              <a:ext cx="951864" cy="2941602"/>
            </a:xfrm>
            <a:prstGeom prst="bentConnector2">
              <a:avLst/>
            </a:prstGeom>
            <a:solidFill>
              <a:srgbClr val="F1F1F1"/>
            </a:solidFill>
            <a:ln w="38100">
              <a:solidFill>
                <a:schemeClr val="tx1">
                  <a:lumMod val="65000"/>
                  <a:lumOff val="35000"/>
                </a:schemeClr>
              </a:solidFill>
              <a:round/>
              <a:headEnd/>
              <a:tailEnd type="triangle" w="lg" len="med"/>
            </a:ln>
          </p:spPr>
        </p:cxnSp>
        <p:cxnSp>
          <p:nvCxnSpPr>
            <p:cNvPr id="15" name="直接箭头连接符 13"/>
            <p:cNvCxnSpPr>
              <a:cxnSpLocks noChangeShapeType="1"/>
              <a:endCxn id="12" idx="1"/>
            </p:cNvCxnSpPr>
            <p:nvPr/>
          </p:nvCxnSpPr>
          <p:spPr bwMode="auto">
            <a:xfrm flipV="1">
              <a:off x="6758803" y="4319136"/>
              <a:ext cx="1433440" cy="15584"/>
            </a:xfrm>
            <a:prstGeom prst="straightConnector1">
              <a:avLst/>
            </a:prstGeom>
            <a:solidFill>
              <a:srgbClr val="F1F1F1"/>
            </a:solidFill>
            <a:ln w="38100">
              <a:solidFill>
                <a:schemeClr val="tx1">
                  <a:lumMod val="65000"/>
                  <a:lumOff val="35000"/>
                </a:schemeClr>
              </a:solidFill>
              <a:prstDash val="sysDash"/>
              <a:round/>
              <a:headEnd/>
              <a:tailEnd type="triangle" w="lg" len="med"/>
            </a:ln>
          </p:spPr>
        </p:cxnSp>
        <p:sp>
          <p:nvSpPr>
            <p:cNvPr id="16" name="矩形 15"/>
            <p:cNvSpPr/>
            <p:nvPr/>
          </p:nvSpPr>
          <p:spPr bwMode="auto">
            <a:xfrm>
              <a:off x="7031930" y="3799763"/>
              <a:ext cx="1361432" cy="523220"/>
            </a:xfrm>
            <a:prstGeom prst="rect">
              <a:avLst/>
            </a:prstGeom>
            <a:noFill/>
            <a:ln w="9525">
              <a:noFill/>
              <a:miter lim="800000"/>
              <a:headEnd/>
              <a:tailEnd/>
            </a:ln>
          </p:spPr>
          <p:txBody>
            <a:bodyPr wrap="square">
              <a:spAutoFit/>
            </a:bodyPr>
            <a:lstStyle/>
            <a:p>
              <a:pPr algn="ctr">
                <a:spcBef>
                  <a:spcPct val="50000"/>
                </a:spcBef>
              </a:pPr>
              <a:r>
                <a:rPr lang="zh-CN" altLang="en-US" sz="2800" i="0" noProof="1" smtClean="0">
                  <a:solidFill>
                    <a:schemeClr val="tx1"/>
                  </a:solidFill>
                  <a:latin typeface="微软雅黑" panose="020B0503020204020204" pitchFamily="34" charset="-122"/>
                  <a:ea typeface="微软雅黑" panose="020B0503020204020204" pitchFamily="34" charset="-122"/>
                </a:rPr>
                <a:t>参照</a:t>
              </a: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
        <p:nvSpPr>
          <p:cNvPr id="18" name="内容占位符 2"/>
          <p:cNvSpPr txBox="1">
            <a:spLocks/>
          </p:cNvSpPr>
          <p:nvPr/>
        </p:nvSpPr>
        <p:spPr>
          <a:xfrm>
            <a:off x="5663226" y="1528718"/>
            <a:ext cx="4681246" cy="67614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pPr lvl="1"/>
            <a:r>
              <a:rPr lang="en-US" altLang="zh-CN" sz="3200" i="0" kern="0" smtClean="0"/>
              <a:t>Mybaits     </a:t>
            </a:r>
            <a:r>
              <a:rPr lang="zh-CN" altLang="en-US" sz="3200" i="0" kern="0" smtClean="0"/>
              <a:t>开源</a:t>
            </a:r>
            <a:endParaRPr lang="zh-CN" altLang="en-US" sz="3200" i="0" kern="0"/>
          </a:p>
        </p:txBody>
      </p:sp>
    </p:spTree>
    <p:extLst>
      <p:ext uri="{BB962C8B-B14F-4D97-AF65-F5344CB8AC3E}">
        <p14:creationId xmlns:p14="http://schemas.microsoft.com/office/powerpoint/2010/main" val="3723250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stretch>
            <a:fillRect/>
          </a:stretch>
        </p:blipFill>
        <p:spPr>
          <a:xfrm>
            <a:off x="6456040" y="2492895"/>
            <a:ext cx="2913404" cy="2818291"/>
          </a:xfrm>
          <a:prstGeom prst="rect">
            <a:avLst/>
          </a:prstGeom>
        </p:spPr>
      </p:pic>
      <p:sp>
        <p:nvSpPr>
          <p:cNvPr id="2" name="标题 1"/>
          <p:cNvSpPr>
            <a:spLocks noGrp="1"/>
          </p:cNvSpPr>
          <p:nvPr>
            <p:ph type="title"/>
          </p:nvPr>
        </p:nvSpPr>
        <p:spPr/>
        <p:txBody>
          <a:bodyPr/>
          <a:lstStyle/>
          <a:p>
            <a:r>
              <a:rPr lang="zh-CN" altLang="en-US"/>
              <a:t>通过</a:t>
            </a:r>
            <a:r>
              <a:rPr lang="en-US" altLang="zh-CN"/>
              <a:t>JDBC</a:t>
            </a:r>
            <a:r>
              <a:rPr lang="zh-CN" altLang="en-US" smtClean="0"/>
              <a:t>实现</a:t>
            </a:r>
            <a:endParaRPr lang="zh-CN" altLang="en-US"/>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smtClean="0"/>
              <a:t>来持久</a:t>
            </a:r>
            <a:r>
              <a:rPr lang="zh-CN" altLang="en-US"/>
              <a:t>化实体域</a:t>
            </a:r>
            <a:r>
              <a:rPr lang="zh-CN" altLang="en-US" smtClean="0"/>
              <a:t>对象。</a:t>
            </a:r>
            <a:endParaRPr lang="zh-CN" altLang="en-US"/>
          </a:p>
        </p:txBody>
      </p:sp>
      <p:pic>
        <p:nvPicPr>
          <p:cNvPr id="4" name="图片 3"/>
          <p:cNvPicPr>
            <a:picLocks noChangeAspect="1"/>
          </p:cNvPicPr>
          <p:nvPr/>
        </p:nvPicPr>
        <p:blipFill>
          <a:blip r:embed="rId4"/>
          <a:stretch>
            <a:fillRect/>
          </a:stretch>
        </p:blipFill>
        <p:spPr>
          <a:xfrm>
            <a:off x="2279576" y="2492896"/>
            <a:ext cx="2380954" cy="2808262"/>
          </a:xfrm>
          <a:prstGeom prst="rect">
            <a:avLst/>
          </a:prstGeom>
        </p:spPr>
      </p:pic>
    </p:spTree>
    <p:extLst>
      <p:ext uri="{BB962C8B-B14F-4D97-AF65-F5344CB8AC3E}">
        <p14:creationId xmlns:p14="http://schemas.microsoft.com/office/powerpoint/2010/main" val="32626536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smtClean="0"/>
              <a:t>JDBC</a:t>
            </a:r>
            <a:r>
              <a:rPr lang="zh-CN" altLang="en-US" smtClean="0"/>
              <a:t>实现</a:t>
            </a:r>
            <a:endParaRPr lang="zh-CN" altLang="en-US"/>
          </a:p>
        </p:txBody>
      </p:sp>
      <p:sp>
        <p:nvSpPr>
          <p:cNvPr id="3" name="内容占位符 2"/>
          <p:cNvSpPr>
            <a:spLocks noGrp="1"/>
          </p:cNvSpPr>
          <p:nvPr>
            <p:ph idx="1"/>
          </p:nvPr>
        </p:nvSpPr>
        <p:spPr>
          <a:xfrm>
            <a:off x="624418" y="1125539"/>
            <a:ext cx="10943167" cy="791294"/>
          </a:xfrm>
        </p:spPr>
        <p:txBody>
          <a:bodyPr/>
          <a:lstStyle/>
          <a:p>
            <a:r>
              <a:rPr lang="zh-CN" altLang="en-US"/>
              <a:t>直接通过</a:t>
            </a:r>
            <a:r>
              <a:rPr lang="en-US" altLang="zh-CN"/>
              <a:t>JDBC API</a:t>
            </a:r>
            <a:r>
              <a:rPr lang="zh-CN" altLang="en-US"/>
              <a:t>来持久化实体域</a:t>
            </a:r>
            <a:r>
              <a:rPr lang="zh-CN" altLang="en-US" smtClean="0"/>
              <a:t>对象。</a:t>
            </a:r>
            <a:endParaRPr lang="zh-CN" altLang="en-US"/>
          </a:p>
        </p:txBody>
      </p:sp>
      <p:sp>
        <p:nvSpPr>
          <p:cNvPr id="7" name="矩形 6"/>
          <p:cNvSpPr/>
          <p:nvPr/>
        </p:nvSpPr>
        <p:spPr bwMode="auto">
          <a:xfrm>
            <a:off x="695400" y="1772816"/>
            <a:ext cx="10890772" cy="475252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indent="0">
              <a:lnSpc>
                <a:spcPct val="100000"/>
              </a:lnSpc>
              <a:spcBef>
                <a:spcPts val="0"/>
              </a:spcBef>
              <a:buNone/>
            </a:pP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interface</a:t>
            </a:r>
            <a:r>
              <a:rPr lang="en-US" altLang="zh-CN" sz="2800" b="1" i="0">
                <a:solidFill>
                  <a:srgbClr val="000000"/>
                </a:solidFill>
                <a:latin typeface="Consolas" panose="020B0609020204030204" pitchFamily="49" charset="0"/>
              </a:rPr>
              <a:t> PersistenceManger {</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saveCustomer(Customer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deleteCustomer(Customer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updateCustomer(Customer </a:t>
            </a:r>
            <a:r>
              <a:rPr lang="en-US" altLang="zh-CN" sz="2800" b="1" i="0">
                <a:solidFill>
                  <a:srgbClr val="6A3E3E"/>
                </a:solidFill>
                <a:latin typeface="Consolas" panose="020B0609020204030204" pitchFamily="49" charset="0"/>
              </a:rPr>
              <a:t>customer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Customer loadCustomer(</a:t>
            </a:r>
            <a:r>
              <a:rPr lang="en-US" altLang="zh-CN" sz="2800" b="1" i="0">
                <a:solidFill>
                  <a:srgbClr val="7F0055"/>
                </a:solidFill>
                <a:latin typeface="Consolas" panose="020B0609020204030204" pitchFamily="49" charset="0"/>
              </a:rPr>
              <a:t>long</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findCustomerByNameAndAge(String </a:t>
            </a:r>
            <a:r>
              <a:rPr lang="en-US" altLang="zh-CN" sz="2800" b="1" i="0">
                <a:solidFill>
                  <a:srgbClr val="6A3E3E"/>
                </a:solidFill>
                <a:latin typeface="Consolas" panose="020B0609020204030204" pitchFamily="49" charset="0"/>
              </a:rPr>
              <a:t>name</a:t>
            </a:r>
            <a:r>
              <a:rPr lang="en-US" altLang="zh-CN" sz="2800" b="1" i="0" smtClean="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7F0055"/>
                </a:solidFill>
                <a:latin typeface="Consolas" panose="020B0609020204030204" pitchFamily="49" charset="0"/>
              </a:rPr>
              <a:t>    public</a:t>
            </a:r>
            <a:r>
              <a:rPr lang="en-US" altLang="zh-CN" sz="2800" b="1" i="0">
                <a:solidFill>
                  <a:srgbClr val="000000"/>
                </a:solidFill>
                <a:latin typeface="Consolas" panose="020B0609020204030204" pitchFamily="49" charset="0"/>
              </a:rPr>
              <a:t> List findCustomer(String </a:t>
            </a:r>
            <a:r>
              <a:rPr lang="en-US" altLang="zh-CN" sz="2800" b="1" i="0">
                <a:solidFill>
                  <a:srgbClr val="6A3E3E"/>
                </a:solidFill>
                <a:latin typeface="Consolas" panose="020B0609020204030204" pitchFamily="49" charset="0"/>
              </a:rPr>
              <a:t>sqlstr</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Tree>
    <p:extLst>
      <p:ext uri="{BB962C8B-B14F-4D97-AF65-F5344CB8AC3E}">
        <p14:creationId xmlns:p14="http://schemas.microsoft.com/office/powerpoint/2010/main" val="3528594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smtClean="0"/>
              <a:t>实现的缺点</a:t>
            </a:r>
            <a:endParaRPr lang="zh-CN" altLang="en-US"/>
          </a:p>
        </p:txBody>
      </p:sp>
      <p:sp>
        <p:nvSpPr>
          <p:cNvPr id="4" name="内容占位符 3"/>
          <p:cNvSpPr>
            <a:spLocks noGrp="1"/>
          </p:cNvSpPr>
          <p:nvPr>
            <p:ph idx="1"/>
          </p:nvPr>
        </p:nvSpPr>
        <p:spPr>
          <a:xfrm>
            <a:off x="624418" y="1125539"/>
            <a:ext cx="10943167" cy="4175670"/>
          </a:xfrm>
        </p:spPr>
        <p:txBody>
          <a:bodyPr/>
          <a:lstStyle/>
          <a:p>
            <a:pPr>
              <a:lnSpc>
                <a:spcPct val="130000"/>
              </a:lnSpc>
            </a:pPr>
            <a:r>
              <a:rPr lang="zh-CN" altLang="en-US"/>
              <a:t>业务逻辑和关系数据绑定，如果关系数据模型发生变化，例如修改了表的结构，那么必须手工修改程序代码中所有相关的</a:t>
            </a:r>
            <a:r>
              <a:rPr lang="en-US" altLang="zh-CN"/>
              <a:t>SQL</a:t>
            </a:r>
            <a:r>
              <a:rPr lang="zh-CN" altLang="en-US"/>
              <a:t>语句，增加了软件维护的</a:t>
            </a:r>
            <a:r>
              <a:rPr lang="zh-CN" altLang="en-US" smtClean="0"/>
              <a:t>难度。</a:t>
            </a:r>
            <a:endParaRPr lang="en-US" altLang="zh-CN" smtClean="0"/>
          </a:p>
          <a:p>
            <a:pPr>
              <a:lnSpc>
                <a:spcPct val="130000"/>
              </a:lnSpc>
              <a:spcBef>
                <a:spcPts val="1800"/>
              </a:spcBef>
            </a:pPr>
            <a:r>
              <a:rPr lang="zh-CN" altLang="en-US"/>
              <a:t>如果程序代码中的</a:t>
            </a:r>
            <a:r>
              <a:rPr lang="en-US" altLang="zh-CN"/>
              <a:t>SQL</a:t>
            </a:r>
            <a:r>
              <a:rPr lang="zh-CN" altLang="en-US"/>
              <a:t>语句包含语法错误，在编译时不能检查这种错误，在运行时才能发现这种错误，这增加了调试程序的</a:t>
            </a:r>
            <a:r>
              <a:rPr lang="zh-CN" altLang="en-US" smtClean="0"/>
              <a:t>难度。</a:t>
            </a:r>
            <a:endParaRPr lang="zh-CN" altLang="en-US"/>
          </a:p>
        </p:txBody>
      </p:sp>
    </p:spTree>
    <p:extLst>
      <p:ext uri="{BB962C8B-B14F-4D97-AF65-F5344CB8AC3E}">
        <p14:creationId xmlns:p14="http://schemas.microsoft.com/office/powerpoint/2010/main" val="951974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7787" y="1525923"/>
            <a:ext cx="9298081" cy="4717879"/>
            <a:chOff x="857787" y="1525923"/>
            <a:chExt cx="9298081" cy="4717879"/>
          </a:xfrm>
        </p:grpSpPr>
        <p:sp>
          <p:nvSpPr>
            <p:cNvPr id="12" name="Rectangle 5"/>
            <p:cNvSpPr>
              <a:spLocks noChangeArrowheads="1"/>
            </p:cNvSpPr>
            <p:nvPr/>
          </p:nvSpPr>
          <p:spPr bwMode="auto">
            <a:xfrm>
              <a:off x="1784980" y="1525923"/>
              <a:ext cx="2017081" cy="678941"/>
            </a:xfrm>
            <a:prstGeom prst="rect">
              <a:avLst/>
            </a:prstGeom>
            <a:solidFill>
              <a:srgbClr val="F1F1F1"/>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3" name="Rectangle 6"/>
            <p:cNvSpPr>
              <a:spLocks noChangeArrowheads="1"/>
            </p:cNvSpPr>
            <p:nvPr/>
          </p:nvSpPr>
          <p:spPr bwMode="auto">
            <a:xfrm>
              <a:off x="4911456" y="1525923"/>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应用程序层</a:t>
              </a:r>
            </a:p>
          </p:txBody>
        </p:sp>
        <p:sp>
          <p:nvSpPr>
            <p:cNvPr id="14" name="Rectangle 7"/>
            <p:cNvSpPr>
              <a:spLocks noChangeArrowheads="1"/>
            </p:cNvSpPr>
            <p:nvPr/>
          </p:nvSpPr>
          <p:spPr bwMode="auto">
            <a:xfrm>
              <a:off x="4911456" y="4478251"/>
              <a:ext cx="2017081" cy="678941"/>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sp>
          <p:nvSpPr>
            <p:cNvPr id="15" name="Rectangle 8"/>
            <p:cNvSpPr>
              <a:spLocks noChangeArrowheads="1"/>
            </p:cNvSpPr>
            <p:nvPr/>
          </p:nvSpPr>
          <p:spPr bwMode="auto">
            <a:xfrm>
              <a:off x="8138787" y="1525923"/>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表现层</a:t>
              </a:r>
            </a:p>
          </p:txBody>
        </p:sp>
        <p:sp>
          <p:nvSpPr>
            <p:cNvPr id="16" name="Rectangle 9"/>
            <p:cNvSpPr>
              <a:spLocks noChangeArrowheads="1"/>
            </p:cNvSpPr>
            <p:nvPr/>
          </p:nvSpPr>
          <p:spPr bwMode="auto">
            <a:xfrm>
              <a:off x="8138787" y="3027018"/>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业务逻辑层</a:t>
              </a:r>
            </a:p>
          </p:txBody>
        </p:sp>
        <p:sp>
          <p:nvSpPr>
            <p:cNvPr id="17" name="Rectangle 10"/>
            <p:cNvSpPr>
              <a:spLocks noChangeArrowheads="1"/>
            </p:cNvSpPr>
            <p:nvPr/>
          </p:nvSpPr>
          <p:spPr bwMode="auto">
            <a:xfrm>
              <a:off x="8138787" y="4478251"/>
              <a:ext cx="2017081" cy="678941"/>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eaLnBrk="0" hangingPunct="0"/>
              <a:r>
                <a:rPr lang="zh-CN" altLang="en-US" sz="2800" i="0">
                  <a:latin typeface="微软雅黑" panose="020B0503020204020204" pitchFamily="34" charset="-122"/>
                  <a:ea typeface="微软雅黑" panose="020B0503020204020204" pitchFamily="34" charset="-122"/>
                </a:rPr>
                <a:t>数据库层</a:t>
              </a:r>
            </a:p>
          </p:txBody>
        </p:sp>
        <p:cxnSp>
          <p:nvCxnSpPr>
            <p:cNvPr id="18" name="AutoShape 15"/>
            <p:cNvCxnSpPr>
              <a:cxnSpLocks noChangeShapeType="1"/>
              <a:stCxn id="12" idx="3"/>
              <a:endCxn id="13" idx="1"/>
            </p:cNvCxnSpPr>
            <p:nvPr/>
          </p:nvCxnSpPr>
          <p:spPr bwMode="auto">
            <a:xfrm>
              <a:off x="3802061" y="1865393"/>
              <a:ext cx="1109395" cy="0"/>
            </a:xfrm>
            <a:prstGeom prst="straightConnector1">
              <a:avLst/>
            </a:prstGeom>
            <a:solidFill>
              <a:srgbClr val="F1F1F1"/>
            </a:solidFill>
            <a:ln w="38100">
              <a:solidFill>
                <a:schemeClr val="tx1">
                  <a:lumMod val="75000"/>
                  <a:lumOff val="25000"/>
                </a:schemeClr>
              </a:solidFill>
              <a:round/>
              <a:headEnd/>
              <a:tailEnd type="triangle" w="lg" len="med"/>
            </a:ln>
            <a:extLst/>
          </p:spPr>
        </p:cxnSp>
        <p:cxnSp>
          <p:nvCxnSpPr>
            <p:cNvPr id="19" name="AutoShape 17"/>
            <p:cNvCxnSpPr>
              <a:cxnSpLocks noChangeShapeType="1"/>
              <a:stCxn id="12" idx="3"/>
              <a:endCxn id="14" idx="1"/>
            </p:cNvCxnSpPr>
            <p:nvPr/>
          </p:nvCxnSpPr>
          <p:spPr bwMode="auto">
            <a:xfrm>
              <a:off x="3802061" y="1865394"/>
              <a:ext cx="1109395" cy="2952328"/>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a:extLst/>
          </p:spPr>
        </p:cxnSp>
        <p:cxnSp>
          <p:nvCxnSpPr>
            <p:cNvPr id="20" name="AutoShape 18"/>
            <p:cNvCxnSpPr>
              <a:cxnSpLocks noChangeShapeType="1"/>
              <a:stCxn id="13" idx="3"/>
              <a:endCxn id="15" idx="1"/>
            </p:cNvCxnSpPr>
            <p:nvPr/>
          </p:nvCxnSpPr>
          <p:spPr bwMode="auto">
            <a:xfrm>
              <a:off x="6928538" y="1865393"/>
              <a:ext cx="1210249" cy="0"/>
            </a:xfrm>
            <a:prstGeom prst="straightConnector1">
              <a:avLst/>
            </a:prstGeom>
            <a:solidFill>
              <a:srgbClr val="F1F1F1"/>
            </a:solidFill>
            <a:ln w="38100">
              <a:solidFill>
                <a:schemeClr val="tx1">
                  <a:lumMod val="75000"/>
                  <a:lumOff val="25000"/>
                </a:schemeClr>
              </a:solidFill>
              <a:round/>
              <a:headEnd/>
              <a:tailEnd type="triangle" w="lg" len="med"/>
            </a:ln>
            <a:extLst/>
          </p:spPr>
        </p:cxnSp>
        <p:cxnSp>
          <p:nvCxnSpPr>
            <p:cNvPr id="21" name="AutoShape 21"/>
            <p:cNvCxnSpPr>
              <a:cxnSpLocks noChangeShapeType="1"/>
              <a:stCxn id="13" idx="3"/>
              <a:endCxn id="16" idx="1"/>
            </p:cNvCxnSpPr>
            <p:nvPr/>
          </p:nvCxnSpPr>
          <p:spPr bwMode="auto">
            <a:xfrm>
              <a:off x="6928538" y="1865393"/>
              <a:ext cx="1210249" cy="1501095"/>
            </a:xfrm>
            <a:prstGeom prst="bentConnector3">
              <a:avLst>
                <a:gd name="adj1" fmla="val 50000"/>
              </a:avLst>
            </a:prstGeom>
            <a:solidFill>
              <a:srgbClr val="F1F1F1"/>
            </a:solidFill>
            <a:ln w="38100">
              <a:solidFill>
                <a:schemeClr val="tx1">
                  <a:lumMod val="75000"/>
                  <a:lumOff val="25000"/>
                </a:schemeClr>
              </a:solidFill>
              <a:miter lim="800000"/>
              <a:headEnd/>
              <a:tailEnd type="triangle" w="lg" len="med"/>
            </a:ln>
            <a:extLst/>
          </p:spPr>
        </p:cxnSp>
        <p:cxnSp>
          <p:nvCxnSpPr>
            <p:cNvPr id="22" name="AutoShape 23"/>
            <p:cNvCxnSpPr>
              <a:cxnSpLocks noChangeShapeType="1"/>
              <a:stCxn id="14" idx="3"/>
              <a:endCxn id="17" idx="1"/>
            </p:cNvCxnSpPr>
            <p:nvPr/>
          </p:nvCxnSpPr>
          <p:spPr bwMode="auto">
            <a:xfrm>
              <a:off x="6928537" y="4817722"/>
              <a:ext cx="1210250" cy="0"/>
            </a:xfrm>
            <a:prstGeom prst="straightConnector1">
              <a:avLst/>
            </a:prstGeom>
            <a:solidFill>
              <a:srgbClr val="F1F1F1"/>
            </a:solidFill>
            <a:ln w="38100">
              <a:solidFill>
                <a:schemeClr val="tx1">
                  <a:lumMod val="75000"/>
                  <a:lumOff val="25000"/>
                </a:schemeClr>
              </a:solidFill>
              <a:round/>
              <a:headEnd/>
              <a:tailEnd type="triangle" w="lg" len="med"/>
            </a:ln>
            <a:extLst/>
          </p:spPr>
        </p:cxnSp>
        <p:sp>
          <p:nvSpPr>
            <p:cNvPr id="23" name="Text Box 25"/>
            <p:cNvSpPr txBox="1">
              <a:spLocks noChangeArrowheads="1"/>
            </p:cNvSpPr>
            <p:nvPr/>
          </p:nvSpPr>
          <p:spPr bwMode="auto">
            <a:xfrm>
              <a:off x="218839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一层</a:t>
              </a:r>
            </a:p>
          </p:txBody>
        </p:sp>
        <p:sp>
          <p:nvSpPr>
            <p:cNvPr id="24" name="Text Box 26"/>
            <p:cNvSpPr txBox="1">
              <a:spLocks noChangeArrowheads="1"/>
            </p:cNvSpPr>
            <p:nvPr/>
          </p:nvSpPr>
          <p:spPr bwMode="auto">
            <a:xfrm>
              <a:off x="5231904"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二层</a:t>
              </a:r>
            </a:p>
          </p:txBody>
        </p:sp>
        <p:sp>
          <p:nvSpPr>
            <p:cNvPr id="25" name="Text Box 27"/>
            <p:cNvSpPr txBox="1">
              <a:spLocks noChangeArrowheads="1"/>
            </p:cNvSpPr>
            <p:nvPr/>
          </p:nvSpPr>
          <p:spPr bwMode="auto">
            <a:xfrm>
              <a:off x="8643057" y="5720452"/>
              <a:ext cx="1109395" cy="523350"/>
            </a:xfrm>
            <a:prstGeom prst="rect">
              <a:avLst/>
            </a:prstGeom>
            <a:noFill/>
            <a:ln w="9525">
              <a:noFill/>
              <a:miter lim="800000"/>
              <a:headEnd/>
              <a:tailEnd/>
            </a:ln>
          </p:spPr>
          <p:txBody>
            <a:bodyPr>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r" eaLnBrk="0" hangingPunct="0">
                <a:spcBef>
                  <a:spcPct val="50000"/>
                </a:spcBef>
              </a:pPr>
              <a:r>
                <a:rPr lang="zh-CN" altLang="en-US" sz="2800" i="0">
                  <a:latin typeface="微软雅黑" panose="020B0503020204020204" pitchFamily="34" charset="-122"/>
                  <a:ea typeface="微软雅黑" panose="020B0503020204020204" pitchFamily="34" charset="-122"/>
                </a:rPr>
                <a:t>三层</a:t>
              </a:r>
            </a:p>
          </p:txBody>
        </p:sp>
        <p:sp>
          <p:nvSpPr>
            <p:cNvPr id="3" name="圆角矩形标注 2"/>
            <p:cNvSpPr/>
            <p:nvPr/>
          </p:nvSpPr>
          <p:spPr bwMode="auto">
            <a:xfrm>
              <a:off x="857787" y="3341558"/>
              <a:ext cx="1616284" cy="997039"/>
            </a:xfrm>
            <a:prstGeom prst="wedgeRoundRectCallout">
              <a:avLst>
                <a:gd name="adj1" fmla="val 74908"/>
                <a:gd name="adj2" fmla="val -23568"/>
                <a:gd name="adj3" fmla="val 16667"/>
              </a:avLst>
            </a:prstGeom>
            <a:solidFill>
              <a:srgbClr val="CCCCFF"/>
            </a:solidFill>
            <a:ln w="38100">
              <a:solidFill>
                <a:schemeClr val="tx1">
                  <a:lumMod val="75000"/>
                  <a:lumOff val="25000"/>
                </a:schemeClr>
              </a:solidFill>
              <a:miter lim="800000"/>
              <a:headEnd/>
              <a:tailEnd/>
            </a:ln>
            <a:extLst/>
          </p:spPr>
          <p:txBody>
            <a:bodyPr wrap="none" anchor="ctr"/>
            <a:lstStyle/>
            <a:p>
              <a:pPr algn="ctr"/>
              <a:r>
                <a:rPr lang="zh-CN" altLang="en-US" sz="2800" noProof="1">
                  <a:latin typeface="微软雅黑" panose="020B0503020204020204" pitchFamily="34" charset="-122"/>
                  <a:ea typeface="微软雅黑" panose="020B0503020204020204" pitchFamily="34" charset="-122"/>
                </a:rPr>
                <a:t>逻辑上</a:t>
              </a:r>
            </a:p>
          </p:txBody>
        </p:sp>
      </p:grpSp>
      <p:sp>
        <p:nvSpPr>
          <p:cNvPr id="2" name="标题 1"/>
          <p:cNvSpPr>
            <a:spLocks noGrp="1"/>
          </p:cNvSpPr>
          <p:nvPr>
            <p:ph type="title"/>
          </p:nvPr>
        </p:nvSpPr>
        <p:spPr/>
        <p:txBody>
          <a:bodyPr/>
          <a:lstStyle/>
          <a:p>
            <a:r>
              <a:rPr lang="zh-CN" altLang="en-US" smtClean="0"/>
              <a:t>三层体系结构</a:t>
            </a:r>
            <a:endParaRPr lang="zh-CN" altLang="en-US"/>
          </a:p>
        </p:txBody>
      </p:sp>
    </p:spTree>
    <p:extLst>
      <p:ext uri="{BB962C8B-B14F-4D97-AF65-F5344CB8AC3E}">
        <p14:creationId xmlns:p14="http://schemas.microsoft.com/office/powerpoint/2010/main" val="8058324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JDBC</a:t>
            </a:r>
            <a:r>
              <a:rPr lang="zh-CN" altLang="en-US" smtClean="0"/>
              <a:t>实现的</a:t>
            </a:r>
            <a:r>
              <a:rPr lang="zh-CN" altLang="en-US"/>
              <a:t>缺点</a:t>
            </a:r>
          </a:p>
        </p:txBody>
      </p:sp>
      <p:sp>
        <p:nvSpPr>
          <p:cNvPr id="7" name="矩形 6"/>
          <p:cNvSpPr/>
          <p:nvPr/>
        </p:nvSpPr>
        <p:spPr bwMode="auto">
          <a:xfrm>
            <a:off x="155341" y="2492896"/>
            <a:ext cx="11881320" cy="1368152"/>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findCustomerByAge(</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a:solidFill>
                  <a:srgbClr val="000000"/>
                </a:solidFill>
                <a:latin typeface="Consolas" panose="020B0609020204030204" pitchFamily="49" charset="0"/>
              </a:rPr>
              <a:t>);</a:t>
            </a:r>
          </a:p>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findCustomerByNameAndAge(String </a:t>
            </a:r>
            <a:r>
              <a:rPr lang="en-US" altLang="zh-CN" sz="2800" b="1" i="0">
                <a:solidFill>
                  <a:srgbClr val="6A3E3E"/>
                </a:solidFill>
                <a:latin typeface="Consolas" panose="020B0609020204030204" pitchFamily="49" charset="0"/>
              </a:rPr>
              <a:t>name</a:t>
            </a:r>
            <a:r>
              <a:rPr lang="en-US" altLang="zh-CN" sz="2800" b="1" i="0" smtClean="0">
                <a:solidFill>
                  <a:srgbClr val="000000"/>
                </a:solidFill>
                <a:latin typeface="Consolas" panose="020B0609020204030204" pitchFamily="49" charset="0"/>
              </a:rPr>
              <a:t>, </a:t>
            </a:r>
            <a:r>
              <a:rPr lang="en-US" altLang="zh-CN" sz="2800" b="1" i="0" smtClean="0">
                <a:solidFill>
                  <a:srgbClr val="7F0055"/>
                </a:solidFill>
                <a:latin typeface="Consolas" panose="020B0609020204030204" pitchFamily="49" charset="0"/>
              </a:rPr>
              <a:t>int</a:t>
            </a:r>
            <a:r>
              <a:rPr lang="en-US" altLang="zh-CN" sz="2800" b="1" i="0" smtClean="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age</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p:txBody>
      </p:sp>
      <p:sp>
        <p:nvSpPr>
          <p:cNvPr id="5" name="矩形 4"/>
          <p:cNvSpPr/>
          <p:nvPr/>
        </p:nvSpPr>
        <p:spPr bwMode="auto">
          <a:xfrm>
            <a:off x="155341" y="4437112"/>
            <a:ext cx="11881320" cy="57606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indent="0">
              <a:lnSpc>
                <a:spcPct val="100000"/>
              </a:lnSpc>
              <a:spcBef>
                <a:spcPts val="0"/>
              </a:spcBef>
              <a:buNone/>
            </a:pPr>
            <a:r>
              <a:rPr lang="en-US" altLang="zh-CN" sz="2800" b="1" i="0" smtClean="0">
                <a:solidFill>
                  <a:srgbClr val="7F0055"/>
                </a:solidFill>
                <a:latin typeface="Consolas" panose="020B0609020204030204" pitchFamily="49" charset="0"/>
              </a:rPr>
              <a:t>public</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List findCustomer(String </a:t>
            </a:r>
            <a:r>
              <a:rPr lang="en-US" altLang="zh-CN" sz="2800" b="1" i="0">
                <a:solidFill>
                  <a:srgbClr val="6A3E3E"/>
                </a:solidFill>
                <a:latin typeface="Consolas" panose="020B0609020204030204" pitchFamily="49" charset="0"/>
              </a:rPr>
              <a:t>sqlstr</a:t>
            </a:r>
            <a:r>
              <a:rPr lang="en-US" altLang="zh-CN" sz="2800" b="1" i="0" smtClean="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6" name="上箭头 5"/>
          <p:cNvSpPr/>
          <p:nvPr/>
        </p:nvSpPr>
        <p:spPr bwMode="auto">
          <a:xfrm rot="10800000">
            <a:off x="5519937" y="4005104"/>
            <a:ext cx="622739" cy="360000"/>
          </a:xfrm>
          <a:prstGeom prst="upArrow">
            <a:avLst/>
          </a:prstGeom>
          <a:solidFill>
            <a:srgbClr val="F1F1F1"/>
          </a:solidFill>
          <a:ln w="38100">
            <a:solidFill>
              <a:schemeClr val="tx1"/>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a:xfrm>
            <a:off x="624418" y="1125539"/>
            <a:ext cx="11412243" cy="1367357"/>
          </a:xfrm>
        </p:spPr>
        <p:txBody>
          <a:bodyPr/>
          <a:lstStyle/>
          <a:p>
            <a:r>
              <a:rPr lang="zh-CN" altLang="en-US" smtClean="0"/>
              <a:t>持久化层产生大量冗余代码，如下</a:t>
            </a:r>
            <a:r>
              <a:rPr lang="en-US" altLang="zh-CN" smtClean="0"/>
              <a:t>3</a:t>
            </a:r>
            <a:r>
              <a:rPr lang="zh-CN" altLang="en-US" smtClean="0"/>
              <a:t>个查询方法，程序代码都很相似，仅仅是 </a:t>
            </a:r>
            <a:r>
              <a:rPr lang="en-US" altLang="zh-CN" smtClean="0"/>
              <a:t>SQL SELECT </a:t>
            </a:r>
            <a:r>
              <a:rPr lang="zh-CN" altLang="en-US" smtClean="0"/>
              <a:t>语句中的查询条件不一样。</a:t>
            </a:r>
            <a:endParaRPr lang="zh-CN" altLang="en-US"/>
          </a:p>
        </p:txBody>
      </p:sp>
      <p:sp>
        <p:nvSpPr>
          <p:cNvPr id="9" name="圆角矩形标注 8"/>
          <p:cNvSpPr/>
          <p:nvPr/>
        </p:nvSpPr>
        <p:spPr bwMode="auto">
          <a:xfrm>
            <a:off x="1775520" y="5301208"/>
            <a:ext cx="9721080" cy="1080120"/>
          </a:xfrm>
          <a:prstGeom prst="wedgeRoundRectCallout">
            <a:avLst>
              <a:gd name="adj1" fmla="val -53254"/>
              <a:gd name="adj2" fmla="val -51855"/>
              <a:gd name="adj3" fmla="val 16667"/>
            </a:avLst>
          </a:prstGeom>
          <a:solidFill>
            <a:srgbClr val="CCCCFF"/>
          </a:solidFill>
          <a:ln w="38100">
            <a:solidFill>
              <a:schemeClr val="tx1"/>
            </a:solidFill>
            <a:miter lim="800000"/>
            <a:headEnd/>
            <a:tailEnd/>
          </a:ln>
          <a:extLst/>
        </p:spPr>
        <p:txBody>
          <a:bodyPr wrap="square" anchor="ctr"/>
          <a:lstStyle/>
          <a:p>
            <a:r>
              <a:rPr lang="en-US" altLang="zh-CN" sz="2800" i="0" kern="0">
                <a:latin typeface="微软雅黑" panose="020B0503020204020204" pitchFamily="34" charset="-122"/>
                <a:ea typeface="微软雅黑" panose="020B0503020204020204" pitchFamily="34" charset="-122"/>
              </a:rPr>
              <a:t>findCustomer()</a:t>
            </a:r>
            <a:r>
              <a:rPr lang="zh-CN" altLang="en-US" sz="2800" i="0" kern="0">
                <a:latin typeface="微软雅黑" panose="020B0503020204020204" pitchFamily="34" charset="-122"/>
                <a:ea typeface="微软雅黑" panose="020B0503020204020204" pitchFamily="34" charset="-122"/>
              </a:rPr>
              <a:t>方法是供业务逻辑层调用，使得业务逻辑层需要了解数据库的访问细节，无法达到软件分层的效果。</a:t>
            </a:r>
          </a:p>
        </p:txBody>
      </p:sp>
    </p:spTree>
    <p:extLst>
      <p:ext uri="{BB962C8B-B14F-4D97-AF65-F5344CB8AC3E}">
        <p14:creationId xmlns:p14="http://schemas.microsoft.com/office/powerpoint/2010/main" val="20550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i="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1806845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1125538"/>
            <a:ext cx="11016198" cy="5183187"/>
          </a:xfrm>
        </p:spPr>
        <p:txBody>
          <a:bodyPr/>
          <a:lstStyle/>
          <a:p>
            <a:r>
              <a:rPr lang="en-US" altLang="zh-CN"/>
              <a:t>Hibernate</a:t>
            </a:r>
            <a:r>
              <a:rPr lang="zh-CN" altLang="en-US"/>
              <a:t>是什么？</a:t>
            </a:r>
          </a:p>
          <a:p>
            <a:pPr lvl="1"/>
            <a:r>
              <a:rPr lang="zh-CN" altLang="en-US" sz="3200"/>
              <a:t>在分层体系结构中</a:t>
            </a:r>
            <a:r>
              <a:rPr lang="en-US" altLang="zh-CN" sz="3200"/>
              <a:t>Hibernate</a:t>
            </a:r>
            <a:r>
              <a:rPr lang="zh-CN" altLang="en-US" sz="3200"/>
              <a:t>位于持久层，是完成对象持久化的持久层</a:t>
            </a:r>
            <a:r>
              <a:rPr lang="zh-CN" altLang="en-US" sz="3200" smtClean="0"/>
              <a:t>框架；</a:t>
            </a:r>
            <a:endParaRPr lang="zh-CN" altLang="en-US" sz="3200"/>
          </a:p>
          <a:p>
            <a:pPr lvl="1"/>
            <a:r>
              <a:rPr lang="en-US" altLang="zh-CN" sz="3200"/>
              <a:t>Hibernate</a:t>
            </a:r>
            <a:r>
              <a:rPr lang="zh-CN" altLang="en-US" sz="3200"/>
              <a:t>是</a:t>
            </a:r>
            <a:r>
              <a:rPr lang="zh-CN" altLang="en-US" sz="3200" smtClean="0"/>
              <a:t>连接</a:t>
            </a:r>
            <a:r>
              <a:rPr lang="en-US" altLang="zh-CN" sz="3200" smtClean="0"/>
              <a:t>Java</a:t>
            </a:r>
            <a:r>
              <a:rPr lang="zh-CN" altLang="en-US" sz="3200"/>
              <a:t>应用程序和关系型数据库的框架，能够建立对象模型和关系数据模型之间的映射，是一种自动</a:t>
            </a:r>
            <a:r>
              <a:rPr lang="en-US" altLang="zh-CN" sz="3200"/>
              <a:t>ORM</a:t>
            </a:r>
            <a:r>
              <a:rPr lang="zh-CN" altLang="en-US" sz="3200" smtClean="0"/>
              <a:t>框架；</a:t>
            </a:r>
            <a:endParaRPr lang="zh-CN" altLang="en-US" sz="3200"/>
          </a:p>
          <a:p>
            <a:pPr lvl="1"/>
            <a:r>
              <a:rPr lang="en-US" altLang="zh-CN" sz="3200" smtClean="0"/>
              <a:t>Hibernate</a:t>
            </a:r>
            <a:r>
              <a:rPr lang="zh-CN" altLang="en-US" sz="3200"/>
              <a:t>是对</a:t>
            </a:r>
            <a:r>
              <a:rPr lang="en-US" altLang="zh-CN" sz="3200"/>
              <a:t>JDBC API</a:t>
            </a:r>
            <a:r>
              <a:rPr lang="zh-CN" altLang="en-US" sz="3200"/>
              <a:t>的封装，是</a:t>
            </a:r>
            <a:r>
              <a:rPr lang="en-US" altLang="zh-CN" sz="3200"/>
              <a:t>JDBC</a:t>
            </a:r>
            <a:r>
              <a:rPr lang="zh-CN" altLang="en-US" sz="3200"/>
              <a:t>轻量级封装</a:t>
            </a:r>
            <a:r>
              <a:rPr lang="zh-CN" altLang="en-US" sz="3200" smtClean="0"/>
              <a:t>框架。</a:t>
            </a:r>
            <a:endParaRPr lang="zh-CN" altLang="en-US"/>
          </a:p>
        </p:txBody>
      </p:sp>
    </p:spTree>
    <p:extLst>
      <p:ext uri="{BB962C8B-B14F-4D97-AF65-F5344CB8AC3E}">
        <p14:creationId xmlns:p14="http://schemas.microsoft.com/office/powerpoint/2010/main" val="915726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概念</a:t>
            </a:r>
          </a:p>
        </p:txBody>
      </p:sp>
      <p:sp>
        <p:nvSpPr>
          <p:cNvPr id="3" name="内容占位符 2"/>
          <p:cNvSpPr>
            <a:spLocks noGrp="1"/>
          </p:cNvSpPr>
          <p:nvPr>
            <p:ph idx="1"/>
          </p:nvPr>
        </p:nvSpPr>
        <p:spPr>
          <a:xfrm>
            <a:off x="624418" y="980728"/>
            <a:ext cx="11016198" cy="5760640"/>
          </a:xfrm>
        </p:spPr>
        <p:txBody>
          <a:bodyPr/>
          <a:lstStyle/>
          <a:p>
            <a:r>
              <a:rPr lang="en-US" altLang="zh-CN" smtClean="0"/>
              <a:t>Hibernate</a:t>
            </a:r>
            <a:r>
              <a:rPr lang="zh-CN" altLang="en-US"/>
              <a:t>能带给我们什么</a:t>
            </a:r>
            <a:r>
              <a:rPr lang="zh-CN" altLang="en-US" smtClean="0"/>
              <a:t>？</a:t>
            </a:r>
            <a:endParaRPr lang="zh-CN" altLang="en-US"/>
          </a:p>
          <a:p>
            <a:pPr lvl="1">
              <a:lnSpc>
                <a:spcPct val="100000"/>
              </a:lnSpc>
              <a:spcBef>
                <a:spcPts val="1200"/>
              </a:spcBef>
            </a:pPr>
            <a:r>
              <a:rPr lang="en-US" altLang="zh-CN" sz="3000" smtClean="0"/>
              <a:t>Hibernate</a:t>
            </a:r>
            <a:r>
              <a:rPr lang="zh-CN" altLang="en-US" sz="3000"/>
              <a:t>实现了</a:t>
            </a:r>
            <a:r>
              <a:rPr lang="en-US" altLang="zh-CN" sz="3000"/>
              <a:t>ORM</a:t>
            </a:r>
            <a:r>
              <a:rPr lang="zh-CN" altLang="en-US" sz="3000"/>
              <a:t>，使</a:t>
            </a:r>
            <a:r>
              <a:rPr lang="en-US" altLang="zh-CN" sz="3000"/>
              <a:t>Java</a:t>
            </a:r>
            <a:r>
              <a:rPr lang="zh-CN" altLang="en-US" sz="3000"/>
              <a:t>程序员可以方便的运用面向对象的编程思想来操纵关系型</a:t>
            </a:r>
            <a:r>
              <a:rPr lang="zh-CN" altLang="en-US" sz="3000" smtClean="0"/>
              <a:t>数据库；</a:t>
            </a:r>
            <a:endParaRPr lang="zh-CN" altLang="en-US" sz="3000"/>
          </a:p>
          <a:p>
            <a:pPr lvl="1">
              <a:lnSpc>
                <a:spcPct val="100000"/>
              </a:lnSpc>
              <a:spcBef>
                <a:spcPts val="1200"/>
              </a:spcBef>
            </a:pPr>
            <a:r>
              <a:rPr lang="en-US" altLang="zh-CN" sz="3000" smtClean="0"/>
              <a:t>Hibernate</a:t>
            </a:r>
            <a:r>
              <a:rPr lang="zh-CN" altLang="en-US" sz="3000"/>
              <a:t>是对</a:t>
            </a:r>
            <a:r>
              <a:rPr lang="en-US" altLang="zh-CN" sz="3000"/>
              <a:t>JDBC</a:t>
            </a:r>
            <a:r>
              <a:rPr lang="zh-CN" altLang="en-US" sz="3000"/>
              <a:t>的封装，增强了代码的重用性，简化了代码，提高了编程</a:t>
            </a:r>
            <a:r>
              <a:rPr lang="zh-CN" altLang="en-US" sz="3000" smtClean="0"/>
              <a:t>效率；</a:t>
            </a:r>
            <a:endParaRPr lang="zh-CN" altLang="en-US" sz="3000"/>
          </a:p>
          <a:p>
            <a:pPr lvl="1">
              <a:lnSpc>
                <a:spcPct val="100000"/>
              </a:lnSpc>
              <a:spcBef>
                <a:spcPts val="1200"/>
              </a:spcBef>
            </a:pPr>
            <a:r>
              <a:rPr lang="en-US" altLang="zh-CN" sz="3000" smtClean="0"/>
              <a:t>Hibernate</a:t>
            </a:r>
            <a:r>
              <a:rPr lang="zh-CN" altLang="en-US" sz="3000"/>
              <a:t>是对</a:t>
            </a:r>
            <a:r>
              <a:rPr lang="en-US" altLang="zh-CN" sz="3000"/>
              <a:t>JDBC</a:t>
            </a:r>
            <a:r>
              <a:rPr lang="zh-CN" altLang="en-US" sz="3000"/>
              <a:t>的轻量级封装，必要时</a:t>
            </a:r>
            <a:r>
              <a:rPr lang="en-US" altLang="zh-CN" sz="3000"/>
              <a:t>Java</a:t>
            </a:r>
            <a:r>
              <a:rPr lang="zh-CN" altLang="en-US" sz="3000"/>
              <a:t>程序员可以绕过</a:t>
            </a:r>
            <a:r>
              <a:rPr lang="en-US" altLang="zh-CN" sz="3000"/>
              <a:t>Hibernate</a:t>
            </a:r>
            <a:r>
              <a:rPr lang="zh-CN" altLang="en-US" sz="3000"/>
              <a:t>直接访问</a:t>
            </a:r>
            <a:r>
              <a:rPr lang="en-US" altLang="zh-CN" sz="3000"/>
              <a:t>JDBC </a:t>
            </a:r>
            <a:r>
              <a:rPr lang="en-US" altLang="zh-CN" sz="3000" smtClean="0"/>
              <a:t>API</a:t>
            </a:r>
            <a:r>
              <a:rPr lang="zh-CN" altLang="en-US" sz="3000"/>
              <a:t>；</a:t>
            </a:r>
            <a:endParaRPr lang="en-US" altLang="zh-CN" sz="3000" smtClean="0"/>
          </a:p>
          <a:p>
            <a:pPr lvl="1">
              <a:lnSpc>
                <a:spcPct val="100000"/>
              </a:lnSpc>
              <a:spcBef>
                <a:spcPts val="1200"/>
              </a:spcBef>
            </a:pPr>
            <a:r>
              <a:rPr lang="en-US" altLang="zh-CN" sz="3000" smtClean="0"/>
              <a:t>Hibernate</a:t>
            </a:r>
            <a:r>
              <a:rPr lang="zh-CN" altLang="en-US" sz="3000"/>
              <a:t>不仅可以应用在独立的</a:t>
            </a:r>
            <a:r>
              <a:rPr lang="en-US" altLang="zh-CN" sz="3000"/>
              <a:t>Java</a:t>
            </a:r>
            <a:r>
              <a:rPr lang="zh-CN" altLang="en-US" sz="3000"/>
              <a:t>程序中，还可以应用在</a:t>
            </a:r>
            <a:r>
              <a:rPr lang="en-US" altLang="zh-CN" sz="3000"/>
              <a:t>Java  </a:t>
            </a:r>
            <a:r>
              <a:rPr lang="en-US" altLang="zh-CN" sz="3000" smtClean="0"/>
              <a:t>Web</a:t>
            </a:r>
            <a:r>
              <a:rPr lang="zh-CN" altLang="en-US" sz="3000"/>
              <a:t>项目中，可以和</a:t>
            </a:r>
            <a:r>
              <a:rPr lang="zh-CN" altLang="en-US" sz="3000" smtClean="0"/>
              <a:t>多种</a:t>
            </a:r>
            <a:r>
              <a:rPr lang="en-US" altLang="zh-CN" sz="3000"/>
              <a:t>W</a:t>
            </a:r>
            <a:r>
              <a:rPr lang="en-US" altLang="zh-CN" sz="3000" smtClean="0"/>
              <a:t>eb</a:t>
            </a:r>
            <a:r>
              <a:rPr lang="zh-CN" altLang="en-US" sz="3000"/>
              <a:t>服务器集成，并支持多种数据库</a:t>
            </a:r>
            <a:r>
              <a:rPr lang="zh-CN" altLang="en-US" sz="3000" smtClean="0"/>
              <a:t>平台。</a:t>
            </a:r>
            <a:endParaRPr lang="en-US" altLang="zh-CN" sz="3000" smtClean="0"/>
          </a:p>
          <a:p>
            <a:pPr lvl="1"/>
            <a:endParaRPr lang="zh-CN" altLang="en-US"/>
          </a:p>
        </p:txBody>
      </p:sp>
    </p:spTree>
    <p:extLst>
      <p:ext uri="{BB962C8B-B14F-4D97-AF65-F5344CB8AC3E}">
        <p14:creationId xmlns:p14="http://schemas.microsoft.com/office/powerpoint/2010/main" val="4070955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smtClean="0"/>
              <a:t>发展</a:t>
            </a:r>
            <a:endParaRPr lang="zh-CN" altLang="en-US"/>
          </a:p>
        </p:txBody>
      </p:sp>
      <p:sp>
        <p:nvSpPr>
          <p:cNvPr id="3" name="内容占位符 2"/>
          <p:cNvSpPr>
            <a:spLocks noGrp="1"/>
          </p:cNvSpPr>
          <p:nvPr>
            <p:ph idx="1"/>
          </p:nvPr>
        </p:nvSpPr>
        <p:spPr>
          <a:xfrm>
            <a:off x="624418" y="1125539"/>
            <a:ext cx="10943167" cy="791294"/>
          </a:xfrm>
        </p:spPr>
        <p:txBody>
          <a:bodyPr/>
          <a:lstStyle/>
          <a:p>
            <a:r>
              <a:rPr lang="en-US" altLang="zh-CN" smtClean="0"/>
              <a:t>Hibernate</a:t>
            </a:r>
            <a:r>
              <a:rPr lang="zh-CN" altLang="en-US" smtClean="0"/>
              <a:t>发展。</a:t>
            </a:r>
            <a:endParaRPr lang="zh-CN" altLang="en-US"/>
          </a:p>
        </p:txBody>
      </p:sp>
      <p:sp>
        <p:nvSpPr>
          <p:cNvPr id="6" name="右箭头 5"/>
          <p:cNvSpPr/>
          <p:nvPr/>
        </p:nvSpPr>
        <p:spPr>
          <a:xfrm>
            <a:off x="3289734" y="1772816"/>
            <a:ext cx="8566906" cy="4197092"/>
          </a:xfrm>
          <a:prstGeom prst="rightArrow">
            <a:avLst>
              <a:gd name="adj1" fmla="val 50000"/>
              <a:gd name="adj2" fmla="val 51210"/>
            </a:avLst>
          </a:prstGeom>
          <a:solidFill>
            <a:schemeClr val="bg2">
              <a:lumMod val="60000"/>
              <a:lumOff val="40000"/>
            </a:schemeClr>
          </a:solidFill>
          <a:ln>
            <a:noFill/>
          </a:ln>
          <a:effectLst>
            <a:outerShdw blurRad="50800" dist="38100" dir="2700000" algn="tl" rotWithShape="0">
              <a:prstClr val="black">
                <a:alpha val="40000"/>
              </a:prstClr>
            </a:outerShdw>
          </a:effectLst>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任意多边形 6"/>
          <p:cNvSpPr/>
          <p:nvPr/>
        </p:nvSpPr>
        <p:spPr>
          <a:xfrm>
            <a:off x="344048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2001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11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Hibernate1</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4585877"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2003</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2400" b="1" i="0">
                <a:solidFill>
                  <a:schemeClr val="tx1">
                    <a:lumMod val="85000"/>
                    <a:lumOff val="15000"/>
                  </a:schemeClr>
                </a:solidFill>
                <a:latin typeface="微软雅黑" panose="020B0503020204020204" pitchFamily="34" charset="-122"/>
                <a:ea typeface="微软雅黑" panose="020B0503020204020204" pitchFamily="34" charset="-122"/>
              </a:rPr>
              <a:t>月 </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Hibernate2</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5600722" y="21965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rPr>
              <a:t>2005</a:t>
            </a:r>
            <a:r>
              <a:rPr lang="zh-CN" altLang="en-US" sz="2400" b="1" i="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Hibernate3</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26" name="Picture 2" descr="https://avatars3.githubusercontent.com/u/579974?v=4&amp;s=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291753"/>
            <a:ext cx="2518172" cy="251817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a:extLst/>
        </p:spPr>
      </p:pic>
      <p:sp>
        <p:nvSpPr>
          <p:cNvPr id="12" name="任意多边形 11"/>
          <p:cNvSpPr/>
          <p:nvPr/>
        </p:nvSpPr>
        <p:spPr>
          <a:xfrm>
            <a:off x="6802414" y="3871362"/>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2011</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12</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Hibernate4</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任意多边形 12"/>
          <p:cNvSpPr/>
          <p:nvPr/>
        </p:nvSpPr>
        <p:spPr>
          <a:xfrm>
            <a:off x="7754229" y="2209914"/>
            <a:ext cx="1937483"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chemeClr val="accent5">
              <a:lumMod val="60000"/>
              <a:lumOff val="4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2015</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8</a:t>
            </a:r>
            <a:r>
              <a:rPr lang="zh-CN" altLang="en-US" sz="2400" b="1" i="0" smtClean="0">
                <a:solidFill>
                  <a:schemeClr val="tx1">
                    <a:lumMod val="85000"/>
                    <a:lumOff val="15000"/>
                  </a:schemeClr>
                </a:solidFill>
                <a:latin typeface="微软雅黑" panose="020B0503020204020204" pitchFamily="34" charset="-122"/>
                <a:ea typeface="微软雅黑" panose="020B0503020204020204" pitchFamily="34" charset="-122"/>
              </a:rPr>
              <a:t>月</a:t>
            </a:r>
            <a:endPar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b="1" i="0" smtClean="0">
                <a:solidFill>
                  <a:schemeClr val="tx1">
                    <a:lumMod val="85000"/>
                    <a:lumOff val="15000"/>
                  </a:schemeClr>
                </a:solidFill>
                <a:latin typeface="微软雅黑" panose="020B0503020204020204" pitchFamily="34" charset="-122"/>
                <a:ea typeface="微软雅黑" panose="020B0503020204020204" pitchFamily="34" charset="-122"/>
              </a:rPr>
              <a:t>Hibernate5</a:t>
            </a:r>
            <a:endParaRPr lang="en-US" altLang="zh-CN" sz="2400" b="1" i="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8978365" y="3871362"/>
            <a:ext cx="2695718" cy="1391137"/>
          </a:xfrm>
          <a:custGeom>
            <a:avLst/>
            <a:gdLst>
              <a:gd name="connsiteX0" fmla="*/ 0 w 1937483"/>
              <a:gd name="connsiteY0" fmla="*/ 300046 h 1800237"/>
              <a:gd name="connsiteX1" fmla="*/ 300046 w 1937483"/>
              <a:gd name="connsiteY1" fmla="*/ 0 h 1800237"/>
              <a:gd name="connsiteX2" fmla="*/ 1637437 w 1937483"/>
              <a:gd name="connsiteY2" fmla="*/ 0 h 1800237"/>
              <a:gd name="connsiteX3" fmla="*/ 1937483 w 1937483"/>
              <a:gd name="connsiteY3" fmla="*/ 300046 h 1800237"/>
              <a:gd name="connsiteX4" fmla="*/ 1937483 w 1937483"/>
              <a:gd name="connsiteY4" fmla="*/ 1500191 h 1800237"/>
              <a:gd name="connsiteX5" fmla="*/ 1637437 w 1937483"/>
              <a:gd name="connsiteY5" fmla="*/ 1800237 h 1800237"/>
              <a:gd name="connsiteX6" fmla="*/ 300046 w 1937483"/>
              <a:gd name="connsiteY6" fmla="*/ 1800237 h 1800237"/>
              <a:gd name="connsiteX7" fmla="*/ 0 w 1937483"/>
              <a:gd name="connsiteY7" fmla="*/ 1500191 h 1800237"/>
              <a:gd name="connsiteX8" fmla="*/ 0 w 1937483"/>
              <a:gd name="connsiteY8" fmla="*/ 300046 h 180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483" h="1800237">
                <a:moveTo>
                  <a:pt x="0" y="300046"/>
                </a:moveTo>
                <a:cubicBezTo>
                  <a:pt x="0" y="134335"/>
                  <a:pt x="134335" y="0"/>
                  <a:pt x="300046" y="0"/>
                </a:cubicBezTo>
                <a:lnTo>
                  <a:pt x="1637437" y="0"/>
                </a:lnTo>
                <a:cubicBezTo>
                  <a:pt x="1803148" y="0"/>
                  <a:pt x="1937483" y="134335"/>
                  <a:pt x="1937483" y="300046"/>
                </a:cubicBezTo>
                <a:lnTo>
                  <a:pt x="1937483" y="1500191"/>
                </a:lnTo>
                <a:cubicBezTo>
                  <a:pt x="1937483" y="1665902"/>
                  <a:pt x="1803148" y="1800237"/>
                  <a:pt x="1637437" y="1800237"/>
                </a:cubicBezTo>
                <a:lnTo>
                  <a:pt x="300046" y="1800237"/>
                </a:lnTo>
                <a:cubicBezTo>
                  <a:pt x="134335" y="1800237"/>
                  <a:pt x="0" y="1665902"/>
                  <a:pt x="0" y="1500191"/>
                </a:cubicBezTo>
                <a:lnTo>
                  <a:pt x="0" y="300046"/>
                </a:lnTo>
                <a:close/>
              </a:path>
            </a:pathLst>
          </a:custGeom>
          <a:solidFill>
            <a:srgbClr val="99CCF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square" anchor="ctr"/>
          <a:lstStyle/>
          <a:p>
            <a:pPr algn="ctr"/>
            <a:r>
              <a:rPr lang="en-US" altLang="zh-CN" sz="2400" b="1" i="0" smtClean="0">
                <a:solidFill>
                  <a:srgbClr val="C00000"/>
                </a:solidFill>
                <a:latin typeface="微软雅黑" panose="020B0503020204020204" pitchFamily="34" charset="-122"/>
                <a:ea typeface="微软雅黑" panose="020B0503020204020204" pitchFamily="34" charset="-122"/>
              </a:rPr>
              <a:t>2017</a:t>
            </a:r>
            <a:r>
              <a:rPr lang="zh-CN" altLang="en-US" sz="2400" b="1" i="0" smtClean="0">
                <a:solidFill>
                  <a:srgbClr val="C00000"/>
                </a:solidFill>
                <a:latin typeface="微软雅黑" panose="020B0503020204020204" pitchFamily="34" charset="-122"/>
                <a:ea typeface="微软雅黑" panose="020B0503020204020204" pitchFamily="34" charset="-122"/>
              </a:rPr>
              <a:t>年</a:t>
            </a:r>
            <a:r>
              <a:rPr lang="en-US" altLang="zh-CN" sz="2400" b="1" i="0">
                <a:solidFill>
                  <a:srgbClr val="C00000"/>
                </a:solidFill>
                <a:latin typeface="微软雅黑" panose="020B0503020204020204" pitchFamily="34" charset="-122"/>
                <a:ea typeface="微软雅黑" panose="020B0503020204020204" pitchFamily="34" charset="-122"/>
              </a:rPr>
              <a:t>4</a:t>
            </a:r>
            <a:r>
              <a:rPr lang="zh-CN" altLang="en-US" sz="2400" b="1" i="0" smtClean="0">
                <a:solidFill>
                  <a:srgbClr val="C00000"/>
                </a:solidFill>
                <a:latin typeface="微软雅黑" panose="020B0503020204020204" pitchFamily="34" charset="-122"/>
                <a:ea typeface="微软雅黑" panose="020B0503020204020204" pitchFamily="34" charset="-122"/>
              </a:rPr>
              <a:t>月</a:t>
            </a:r>
            <a:endParaRPr lang="en-US" altLang="zh-CN" sz="2400" b="1" i="0" smtClean="0">
              <a:solidFill>
                <a:srgbClr val="C00000"/>
              </a:solidFill>
              <a:latin typeface="微软雅黑" panose="020B0503020204020204" pitchFamily="34" charset="-122"/>
              <a:ea typeface="微软雅黑" panose="020B0503020204020204" pitchFamily="34" charset="-122"/>
            </a:endParaRPr>
          </a:p>
          <a:p>
            <a:pPr algn="ctr"/>
            <a:r>
              <a:rPr lang="en-US" altLang="zh-CN" sz="2400" b="1" i="0" smtClean="0">
                <a:solidFill>
                  <a:srgbClr val="C00000"/>
                </a:solidFill>
                <a:latin typeface="微软雅黑" panose="020B0503020204020204" pitchFamily="34" charset="-122"/>
                <a:ea typeface="微软雅黑" panose="020B0503020204020204" pitchFamily="34" charset="-122"/>
              </a:rPr>
              <a:t>Hibernate5.2.10</a:t>
            </a:r>
            <a:endParaRPr lang="en-US" altLang="zh-CN" sz="2400" b="1" i="0"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706992" y="4860449"/>
            <a:ext cx="2444900" cy="584775"/>
          </a:xfrm>
          <a:prstGeom prst="rect">
            <a:avLst/>
          </a:prstGeom>
        </p:spPr>
        <p:txBody>
          <a:bodyPr wrap="none">
            <a:spAutoFit/>
          </a:bodyPr>
          <a:lstStyle/>
          <a:p>
            <a:r>
              <a:rPr lang="en-US" altLang="zh-CN" sz="3200" b="1" i="0">
                <a:solidFill>
                  <a:schemeClr val="tx1">
                    <a:lumMod val="85000"/>
                    <a:lumOff val="15000"/>
                  </a:schemeClr>
                </a:solidFill>
                <a:latin typeface="Consolas" panose="020B0609020204030204" pitchFamily="49" charset="0"/>
              </a:rPr>
              <a:t>Gavin King</a:t>
            </a:r>
          </a:p>
        </p:txBody>
      </p:sp>
    </p:spTree>
    <p:extLst>
      <p:ext uri="{BB962C8B-B14F-4D97-AF65-F5344CB8AC3E}">
        <p14:creationId xmlns:p14="http://schemas.microsoft.com/office/powerpoint/2010/main" val="3645931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2711624" y="1700808"/>
            <a:ext cx="6445274" cy="646331"/>
            <a:chOff x="935038" y="1349375"/>
            <a:chExt cx="6445274" cy="646331"/>
          </a:xfrm>
        </p:grpSpPr>
        <p:sp>
          <p:nvSpPr>
            <p:cNvPr id="2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分层体系结构与持久化</a:t>
              </a:r>
            </a:p>
          </p:txBody>
        </p:sp>
        <p:grpSp>
          <p:nvGrpSpPr>
            <p:cNvPr id="2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1</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29" name="组合 28"/>
          <p:cNvGrpSpPr/>
          <p:nvPr/>
        </p:nvGrpSpPr>
        <p:grpSpPr>
          <a:xfrm>
            <a:off x="2711624" y="2637202"/>
            <a:ext cx="6445274" cy="646331"/>
            <a:chOff x="935038" y="1349375"/>
            <a:chExt cx="6445274" cy="646331"/>
          </a:xfrm>
        </p:grpSpPr>
        <p:sp>
          <p:nvSpPr>
            <p:cNvPr id="30"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软件的模型及</a:t>
              </a:r>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ORM</a:t>
              </a:r>
              <a:endPar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1"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2"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3"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2</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34" name="组合 33"/>
          <p:cNvGrpSpPr/>
          <p:nvPr/>
        </p:nvGrpSpPr>
        <p:grpSpPr>
          <a:xfrm>
            <a:off x="2711624" y="3573596"/>
            <a:ext cx="6445274" cy="646331"/>
            <a:chOff x="935038" y="1349375"/>
            <a:chExt cx="6445274" cy="646331"/>
          </a:xfrm>
        </p:grpSpPr>
        <p:sp>
          <p:nvSpPr>
            <p:cNvPr id="35"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介绍</a:t>
              </a:r>
              <a:endParaRPr lang="en-US" altLang="zh-CN" sz="3600" i="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6"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37"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38"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a:solidFill>
                      <a:srgbClr val="FFFFFF"/>
                    </a:solidFill>
                    <a:ea typeface="微软雅黑" panose="020B0503020204020204" pitchFamily="34" charset="-122"/>
                    <a:cs typeface="Arial" panose="020B0604020202020204" pitchFamily="34" charset="0"/>
                    <a:sym typeface="微软雅黑" panose="020B0503020204020204" pitchFamily="34" charset="-122"/>
                  </a:rPr>
                  <a:t>3</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grpSp>
        <p:nvGrpSpPr>
          <p:cNvPr id="17" name="组合 16"/>
          <p:cNvGrpSpPr/>
          <p:nvPr/>
        </p:nvGrpSpPr>
        <p:grpSpPr>
          <a:xfrm>
            <a:off x="2711624" y="4509990"/>
            <a:ext cx="6445274" cy="646331"/>
            <a:chOff x="935038" y="1349375"/>
            <a:chExt cx="6445274" cy="646331"/>
          </a:xfrm>
        </p:grpSpPr>
        <p:sp>
          <p:nvSpPr>
            <p:cNvPr id="18" name="矩形 69"/>
            <p:cNvSpPr>
              <a:spLocks noChangeArrowheads="1"/>
            </p:cNvSpPr>
            <p:nvPr/>
          </p:nvSpPr>
          <p:spPr bwMode="auto">
            <a:xfrm>
              <a:off x="1547664" y="1349375"/>
              <a:ext cx="58326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第一个</a:t>
              </a:r>
              <a:r>
                <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Hibernate</a:t>
              </a:r>
              <a:r>
                <a:rPr lang="zh-CN" altLang="en-US"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rPr>
                <a:t>程序</a:t>
              </a:r>
              <a:endParaRPr lang="en-US" altLang="zh-CN" sz="3600" b="1" i="0">
                <a:solidFill>
                  <a:srgbClr val="5F769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Group 18"/>
            <p:cNvGrpSpPr>
              <a:grpSpLocks/>
            </p:cNvGrpSpPr>
            <p:nvPr/>
          </p:nvGrpSpPr>
          <p:grpSpPr bwMode="auto">
            <a:xfrm>
              <a:off x="935038" y="1349375"/>
              <a:ext cx="504056" cy="576263"/>
              <a:chOff x="0" y="0"/>
              <a:chExt cx="502945" cy="576000"/>
            </a:xfrm>
            <a:solidFill>
              <a:schemeClr val="accent2">
                <a:lumMod val="75000"/>
              </a:schemeClr>
            </a:solidFill>
          </p:grpSpPr>
          <p:sp>
            <p:nvSpPr>
              <p:cNvPr id="20" name="矩形 9"/>
              <p:cNvSpPr>
                <a:spLocks noChangeArrowheads="1"/>
              </p:cNvSpPr>
              <p:nvPr/>
            </p:nvSpPr>
            <p:spPr bwMode="auto">
              <a:xfrm>
                <a:off x="0" y="0"/>
                <a:ext cx="502945" cy="576000"/>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0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sp>
            <p:nvSpPr>
              <p:cNvPr id="21" name="TextBox 11"/>
              <p:cNvSpPr>
                <a:spLocks noChangeArrowheads="1"/>
              </p:cNvSpPr>
              <p:nvPr/>
            </p:nvSpPr>
            <p:spPr bwMode="auto">
              <a:xfrm>
                <a:off x="16883" y="52820"/>
                <a:ext cx="486061" cy="522981"/>
              </a:xfrm>
              <a:prstGeom prst="rect">
                <a:avLst/>
              </a:prstGeom>
              <a:solidFill>
                <a:srgbClr val="5F76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i="0" smtClean="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4</a:t>
                </a:r>
                <a:endParaRPr lang="zh-CN" altLang="en-US" sz="2800" b="1" i="0">
                  <a:solidFill>
                    <a:srgbClr val="FFFFFF"/>
                  </a:solidFill>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endParaRPr>
              </a:p>
            </p:txBody>
          </p:sp>
        </p:grpSp>
      </p:grpSp>
    </p:spTree>
    <p:extLst>
      <p:ext uri="{BB962C8B-B14F-4D97-AF65-F5344CB8AC3E}">
        <p14:creationId xmlns:p14="http://schemas.microsoft.com/office/powerpoint/2010/main" val="3842953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0" indent="0">
              <a:spcBef>
                <a:spcPts val="0"/>
              </a:spcBef>
              <a:buNone/>
            </a:pPr>
            <a:r>
              <a:rPr lang="en-US" altLang="zh-CN" smtClean="0">
                <a:solidFill>
                  <a:srgbClr val="5B8CC1"/>
                </a:solidFill>
              </a:rPr>
              <a:t>0. </a:t>
            </a:r>
            <a:r>
              <a:rPr lang="zh-CN" altLang="en-US" smtClean="0"/>
              <a:t>安装</a:t>
            </a:r>
            <a:r>
              <a:rPr lang="en-US" altLang="zh-CN" smtClean="0"/>
              <a:t>Eclipse</a:t>
            </a:r>
            <a:r>
              <a:rPr lang="zh-CN" altLang="en-US" smtClean="0"/>
              <a:t>、</a:t>
            </a:r>
            <a:r>
              <a:rPr lang="en-US" altLang="zh-CN" smtClean="0"/>
              <a:t>Mysql</a:t>
            </a:r>
            <a:r>
              <a:rPr lang="zh-CN" altLang="en-US" smtClean="0"/>
              <a:t>；</a:t>
            </a:r>
            <a:endParaRPr lang="en-US" altLang="zh-CN" smtClean="0"/>
          </a:p>
          <a:p>
            <a:pPr marL="0" indent="0">
              <a:spcBef>
                <a:spcPts val="0"/>
              </a:spcBef>
              <a:buNone/>
            </a:pPr>
            <a:r>
              <a:rPr lang="en-US" altLang="zh-CN">
                <a:solidFill>
                  <a:srgbClr val="5B8CC1"/>
                </a:solidFill>
              </a:rPr>
              <a:t>1. </a:t>
            </a:r>
            <a:r>
              <a:rPr lang="zh-CN" altLang="en-US" smtClean="0"/>
              <a:t>下载</a:t>
            </a:r>
            <a:r>
              <a:rPr lang="en-US" altLang="zh-CN"/>
              <a:t>Hibernate</a:t>
            </a:r>
            <a:r>
              <a:rPr lang="zh-CN" altLang="en-US"/>
              <a:t>，并解</a:t>
            </a:r>
            <a:r>
              <a:rPr lang="zh-CN" altLang="en-US" smtClean="0"/>
              <a:t>压缩；</a:t>
            </a:r>
            <a:endParaRPr lang="zh-CN" altLang="en-US"/>
          </a:p>
          <a:p>
            <a:pPr marL="0" indent="0">
              <a:spcBef>
                <a:spcPts val="0"/>
              </a:spcBef>
              <a:buNone/>
            </a:pPr>
            <a:r>
              <a:rPr lang="en-US" altLang="zh-CN">
                <a:solidFill>
                  <a:srgbClr val="5B8CC1"/>
                </a:solidFill>
              </a:rPr>
              <a:t>2. </a:t>
            </a:r>
            <a:r>
              <a:rPr lang="zh-CN" altLang="en-US" smtClean="0"/>
              <a:t>使用</a:t>
            </a:r>
            <a:r>
              <a:rPr lang="en-US" altLang="zh-CN"/>
              <a:t>Eclipse</a:t>
            </a:r>
            <a:r>
              <a:rPr lang="zh-CN" altLang="en-US"/>
              <a:t>创建新的</a:t>
            </a:r>
            <a:r>
              <a:rPr lang="zh-CN" altLang="en-US" smtClean="0"/>
              <a:t>项目；</a:t>
            </a:r>
            <a:endParaRPr lang="zh-CN" altLang="en-US"/>
          </a:p>
          <a:p>
            <a:pPr marL="0" indent="0">
              <a:spcBef>
                <a:spcPts val="0"/>
              </a:spcBef>
              <a:buNone/>
            </a:pPr>
            <a:r>
              <a:rPr lang="en-US" altLang="zh-CN">
                <a:solidFill>
                  <a:srgbClr val="5B8CC1"/>
                </a:solidFill>
              </a:rPr>
              <a:t>3. </a:t>
            </a:r>
            <a:r>
              <a:rPr lang="zh-CN" altLang="en-US" smtClean="0"/>
              <a:t>引入</a:t>
            </a:r>
            <a:r>
              <a:rPr lang="en-US" altLang="zh-CN"/>
              <a:t>Hibernate</a:t>
            </a:r>
            <a:r>
              <a:rPr lang="zh-CN" altLang="en-US"/>
              <a:t>及其依赖库（</a:t>
            </a:r>
            <a:r>
              <a:rPr lang="en-US" altLang="zh-CN"/>
              <a:t>jar</a:t>
            </a:r>
            <a:r>
              <a:rPr lang="zh-CN" altLang="en-US"/>
              <a:t>包</a:t>
            </a:r>
            <a:r>
              <a:rPr lang="zh-CN" altLang="en-US" smtClean="0"/>
              <a:t>）；</a:t>
            </a:r>
            <a:endParaRPr lang="zh-CN" altLang="en-US"/>
          </a:p>
          <a:p>
            <a:pPr marL="0" indent="0">
              <a:spcBef>
                <a:spcPts val="0"/>
              </a:spcBef>
              <a:buNone/>
            </a:pPr>
            <a:r>
              <a:rPr lang="en-US" altLang="zh-CN">
                <a:solidFill>
                  <a:srgbClr val="5B8CC1"/>
                </a:solidFill>
              </a:rPr>
              <a:t>4. </a:t>
            </a:r>
            <a:r>
              <a:rPr lang="zh-CN" altLang="en-US" smtClean="0"/>
              <a:t>引入</a:t>
            </a:r>
            <a:r>
              <a:rPr lang="en-US" altLang="zh-CN"/>
              <a:t>M</a:t>
            </a:r>
            <a:r>
              <a:rPr lang="en-US" altLang="zh-CN" smtClean="0"/>
              <a:t>ysql</a:t>
            </a:r>
            <a:r>
              <a:rPr lang="zh-CN" altLang="en-US"/>
              <a:t>数据库驱动</a:t>
            </a:r>
            <a:r>
              <a:rPr lang="zh-CN" altLang="en-US" smtClean="0"/>
              <a:t>包；</a:t>
            </a:r>
          </a:p>
          <a:p>
            <a:pPr marL="0" indent="0">
              <a:spcBef>
                <a:spcPts val="0"/>
              </a:spcBef>
              <a:buNone/>
            </a:pPr>
            <a:r>
              <a:rPr lang="en-US" altLang="zh-CN" smtClean="0">
                <a:solidFill>
                  <a:srgbClr val="5B8CC1"/>
                </a:solidFill>
              </a:rPr>
              <a:t>5. </a:t>
            </a:r>
            <a:r>
              <a:rPr lang="zh-CN" altLang="en-US" smtClean="0">
                <a:solidFill>
                  <a:srgbClr val="C00000"/>
                </a:solidFill>
              </a:rPr>
              <a:t>编写</a:t>
            </a:r>
            <a:r>
              <a:rPr lang="en-US" altLang="zh-CN" smtClean="0">
                <a:solidFill>
                  <a:srgbClr val="C00000"/>
                </a:solidFill>
              </a:rPr>
              <a:t>Hibernate</a:t>
            </a:r>
            <a:r>
              <a:rPr lang="zh-CN" altLang="en-US" smtClean="0">
                <a:solidFill>
                  <a:srgbClr val="C00000"/>
                </a:solidFill>
              </a:rPr>
              <a:t>配置文件；</a:t>
            </a:r>
          </a:p>
          <a:p>
            <a:pPr marL="0" indent="0">
              <a:spcBef>
                <a:spcPts val="0"/>
              </a:spcBef>
              <a:buNone/>
            </a:pPr>
            <a:r>
              <a:rPr lang="en-US" altLang="zh-CN" smtClean="0">
                <a:solidFill>
                  <a:srgbClr val="5B8CC1"/>
                </a:solidFill>
              </a:rPr>
              <a:t>6</a:t>
            </a:r>
            <a:r>
              <a:rPr lang="en-US" altLang="zh-CN">
                <a:solidFill>
                  <a:srgbClr val="5B8CC1"/>
                </a:solidFill>
              </a:rPr>
              <a:t>. </a:t>
            </a:r>
            <a:r>
              <a:rPr lang="zh-CN" altLang="en-US" smtClean="0">
                <a:solidFill>
                  <a:srgbClr val="C00000"/>
                </a:solidFill>
              </a:rPr>
              <a:t>创建</a:t>
            </a:r>
            <a:r>
              <a:rPr lang="en-US" altLang="zh-CN">
                <a:solidFill>
                  <a:srgbClr val="C00000"/>
                </a:solidFill>
              </a:rPr>
              <a:t>Java</a:t>
            </a:r>
            <a:r>
              <a:rPr lang="zh-CN" altLang="en-US">
                <a:solidFill>
                  <a:srgbClr val="C00000"/>
                </a:solidFill>
              </a:rPr>
              <a:t>持久化类</a:t>
            </a:r>
            <a:r>
              <a:rPr lang="en-US" altLang="zh-CN" smtClean="0">
                <a:solidFill>
                  <a:srgbClr val="C00000"/>
                </a:solidFill>
              </a:rPr>
              <a:t>XXX.java</a:t>
            </a:r>
            <a:r>
              <a:rPr lang="zh-CN" altLang="en-US" smtClean="0">
                <a:solidFill>
                  <a:srgbClr val="C00000"/>
                </a:solidFill>
              </a:rPr>
              <a:t>；</a:t>
            </a:r>
            <a:endParaRPr lang="en-US" altLang="zh-CN">
              <a:solidFill>
                <a:srgbClr val="C00000"/>
              </a:solidFill>
            </a:endParaRPr>
          </a:p>
          <a:p>
            <a:pPr marL="0" indent="0">
              <a:spcBef>
                <a:spcPts val="0"/>
              </a:spcBef>
              <a:buNone/>
            </a:pPr>
            <a:r>
              <a:rPr lang="en-US" altLang="zh-CN">
                <a:solidFill>
                  <a:srgbClr val="5B8CC1"/>
                </a:solidFill>
              </a:rPr>
              <a:t>7. </a:t>
            </a:r>
            <a:r>
              <a:rPr lang="zh-CN" altLang="en-US" smtClean="0">
                <a:solidFill>
                  <a:srgbClr val="C00000"/>
                </a:solidFill>
              </a:rPr>
              <a:t>编写</a:t>
            </a:r>
            <a:r>
              <a:rPr lang="zh-CN" altLang="en-US">
                <a:solidFill>
                  <a:srgbClr val="C00000"/>
                </a:solidFill>
              </a:rPr>
              <a:t>持久化类的映射配置文件</a:t>
            </a:r>
            <a:r>
              <a:rPr lang="en-US" altLang="zh-CN" smtClean="0">
                <a:solidFill>
                  <a:srgbClr val="C00000"/>
                </a:solidFill>
              </a:rPr>
              <a:t>XXX.hbm.xml</a:t>
            </a:r>
            <a:r>
              <a:rPr lang="zh-CN" altLang="en-US" smtClean="0">
                <a:solidFill>
                  <a:srgbClr val="C00000"/>
                </a:solidFill>
              </a:rPr>
              <a:t>；</a:t>
            </a:r>
            <a:endParaRPr lang="en-US" altLang="zh-CN" smtClean="0">
              <a:solidFill>
                <a:srgbClr val="C00000"/>
              </a:solidFill>
            </a:endParaRPr>
          </a:p>
          <a:p>
            <a:pPr marL="0" indent="0">
              <a:spcBef>
                <a:spcPts val="0"/>
              </a:spcBef>
              <a:buNone/>
            </a:pPr>
            <a:r>
              <a:rPr lang="en-US" altLang="zh-CN">
                <a:solidFill>
                  <a:srgbClr val="5B8CC1"/>
                </a:solidFill>
              </a:rPr>
              <a:t>8. </a:t>
            </a:r>
            <a:r>
              <a:rPr lang="zh-CN" altLang="en-US" smtClean="0">
                <a:solidFill>
                  <a:srgbClr val="C00000"/>
                </a:solidFill>
              </a:rPr>
              <a:t>使用</a:t>
            </a:r>
            <a:r>
              <a:rPr lang="en-US" altLang="zh-CN" smtClean="0">
                <a:solidFill>
                  <a:srgbClr val="C00000"/>
                </a:solidFill>
              </a:rPr>
              <a:t>Hibernate API </a:t>
            </a:r>
            <a:r>
              <a:rPr lang="zh-CN" altLang="en-US" smtClean="0">
                <a:solidFill>
                  <a:srgbClr val="C00000"/>
                </a:solidFill>
              </a:rPr>
              <a:t>完成对象的持久化。</a:t>
            </a:r>
            <a:endParaRPr lang="zh-CN" altLang="en-US">
              <a:solidFill>
                <a:srgbClr val="C00000"/>
              </a:solidFill>
            </a:endParaRPr>
          </a:p>
        </p:txBody>
      </p:sp>
    </p:spTree>
    <p:extLst>
      <p:ext uri="{BB962C8B-B14F-4D97-AF65-F5344CB8AC3E}">
        <p14:creationId xmlns:p14="http://schemas.microsoft.com/office/powerpoint/2010/main" val="23598951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下载</a:t>
            </a:r>
          </a:p>
        </p:txBody>
      </p:sp>
      <p:sp>
        <p:nvSpPr>
          <p:cNvPr id="3" name="内容占位符 2"/>
          <p:cNvSpPr>
            <a:spLocks noGrp="1"/>
          </p:cNvSpPr>
          <p:nvPr>
            <p:ph idx="1"/>
          </p:nvPr>
        </p:nvSpPr>
        <p:spPr>
          <a:xfrm>
            <a:off x="624418" y="1125539"/>
            <a:ext cx="10943167" cy="791294"/>
          </a:xfrm>
        </p:spPr>
        <p:txBody>
          <a:bodyPr/>
          <a:lstStyle/>
          <a:p>
            <a:r>
              <a:rPr lang="en-US" altLang="zh-CN" smtClean="0"/>
              <a:t>Hibernate</a:t>
            </a:r>
            <a:r>
              <a:rPr lang="zh-CN" altLang="en-US" smtClean="0"/>
              <a:t>官网：</a:t>
            </a:r>
            <a:r>
              <a:rPr lang="en-US" altLang="zh-CN" smtClean="0">
                <a:hlinkClick r:id="rId2"/>
              </a:rPr>
              <a:t>http</a:t>
            </a:r>
            <a:r>
              <a:rPr lang="en-US" altLang="zh-CN">
                <a:hlinkClick r:id="rId2"/>
              </a:rPr>
              <a:t>://hibernate.org/orm/</a:t>
            </a:r>
            <a:endParaRPr lang="zh-CN" altLang="en-US"/>
          </a:p>
        </p:txBody>
      </p:sp>
      <p:pic>
        <p:nvPicPr>
          <p:cNvPr id="5" name="图片 4"/>
          <p:cNvPicPr>
            <a:picLocks noChangeAspect="1"/>
          </p:cNvPicPr>
          <p:nvPr/>
        </p:nvPicPr>
        <p:blipFill>
          <a:blip r:embed="rId3"/>
          <a:stretch>
            <a:fillRect/>
          </a:stretch>
        </p:blipFill>
        <p:spPr>
          <a:xfrm>
            <a:off x="1631504" y="2276872"/>
            <a:ext cx="9087109" cy="3445955"/>
          </a:xfrm>
          <a:prstGeom prst="rect">
            <a:avLst/>
          </a:prstGeom>
          <a:ln w="38100">
            <a:solidFill>
              <a:schemeClr val="tx1">
                <a:lumMod val="75000"/>
                <a:lumOff val="25000"/>
              </a:schemeClr>
            </a:solidFill>
          </a:ln>
          <a:effectLst>
            <a:outerShdw blurRad="50800" dist="38100" dir="2700000" algn="tl" rotWithShape="0">
              <a:prstClr val="black">
                <a:alpha val="40000"/>
              </a:prstClr>
            </a:outerShdw>
          </a:effectLst>
        </p:spPr>
      </p:pic>
      <p:sp>
        <p:nvSpPr>
          <p:cNvPr id="6" name="矩形 5"/>
          <p:cNvSpPr/>
          <p:nvPr/>
        </p:nvSpPr>
        <p:spPr bwMode="auto">
          <a:xfrm>
            <a:off x="7176120" y="4365104"/>
            <a:ext cx="3312368" cy="1008112"/>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Tree>
    <p:extLst>
      <p:ext uri="{BB962C8B-B14F-4D97-AF65-F5344CB8AC3E}">
        <p14:creationId xmlns:p14="http://schemas.microsoft.com/office/powerpoint/2010/main" val="328256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bwMode="auto">
          <a:xfrm>
            <a:off x="3085477" y="1772816"/>
            <a:ext cx="7475019" cy="4824536"/>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45" name="矩形 44"/>
          <p:cNvSpPr/>
          <p:nvPr/>
        </p:nvSpPr>
        <p:spPr bwMode="auto">
          <a:xfrm>
            <a:off x="3085477" y="1052736"/>
            <a:ext cx="7475019" cy="648072"/>
          </a:xfrm>
          <a:prstGeom prst="rect">
            <a:avLst/>
          </a:prstGeom>
          <a:solidFill>
            <a:schemeClr val="accent3">
              <a:lumMod val="95000"/>
            </a:schemeClr>
          </a:solidFill>
          <a:ln w="38100">
            <a:solidFill>
              <a:schemeClr val="tx1">
                <a:lumMod val="75000"/>
                <a:lumOff val="25000"/>
              </a:schemeClr>
            </a:solidFill>
            <a:headEnd type="none" w="med" len="med"/>
            <a:tailEnd type="none" w="med" len="med"/>
          </a:ln>
          <a:effectLst>
            <a:outerShdw blurRad="50800" dist="38100" dir="2700000" algn="tl" rotWithShape="0">
              <a:prstClr val="black">
                <a:alpha val="40000"/>
              </a:prstClr>
            </a:outerShdw>
          </a:effectLs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2" name="标题 1"/>
          <p:cNvSpPr>
            <a:spLocks noGrp="1"/>
          </p:cNvSpPr>
          <p:nvPr>
            <p:ph type="title"/>
          </p:nvPr>
        </p:nvSpPr>
        <p:spPr/>
        <p:txBody>
          <a:bodyPr/>
          <a:lstStyle/>
          <a:p>
            <a:r>
              <a:rPr lang="en-US" altLang="zh-CN"/>
              <a:t>Eclipse</a:t>
            </a:r>
            <a:r>
              <a:rPr lang="zh-CN" altLang="en-US"/>
              <a:t>中创建项目并引入</a:t>
            </a:r>
            <a:r>
              <a:rPr lang="en-US" altLang="zh-CN"/>
              <a:t>jar</a:t>
            </a:r>
            <a:endParaRPr lang="zh-CN" altLang="en-US"/>
          </a:p>
        </p:txBody>
      </p:sp>
      <p:grpSp>
        <p:nvGrpSpPr>
          <p:cNvPr id="42" name="组合 41"/>
          <p:cNvGrpSpPr/>
          <p:nvPr/>
        </p:nvGrpSpPr>
        <p:grpSpPr>
          <a:xfrm>
            <a:off x="3215680" y="1844824"/>
            <a:ext cx="7229552" cy="4638129"/>
            <a:chOff x="2250824" y="1484784"/>
            <a:chExt cx="7229552" cy="4638129"/>
          </a:xfrm>
        </p:grpSpPr>
        <p:grpSp>
          <p:nvGrpSpPr>
            <p:cNvPr id="29" name="组合 28"/>
            <p:cNvGrpSpPr/>
            <p:nvPr/>
          </p:nvGrpSpPr>
          <p:grpSpPr>
            <a:xfrm>
              <a:off x="2250824" y="1484784"/>
              <a:ext cx="7229552" cy="461665"/>
              <a:chOff x="2250824" y="1569566"/>
              <a:chExt cx="7229552" cy="461665"/>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1569566"/>
                <a:ext cx="460800" cy="460800"/>
              </a:xfrm>
              <a:prstGeom prst="rect">
                <a:avLst/>
              </a:prstGeom>
              <a:effectLst>
                <a:outerShdw blurRad="50800" dist="38100" dir="2700000" algn="tl" rotWithShape="0">
                  <a:prstClr val="black">
                    <a:alpha val="40000"/>
                  </a:prstClr>
                </a:outerShdw>
              </a:effectLst>
            </p:spPr>
          </p:pic>
          <p:sp>
            <p:nvSpPr>
              <p:cNvPr id="6" name="文本框 5"/>
              <p:cNvSpPr txBox="1"/>
              <p:nvPr/>
            </p:nvSpPr>
            <p:spPr>
              <a:xfrm>
                <a:off x="2748576" y="1569566"/>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antlr-2.7.7.jar</a:t>
                </a:r>
                <a:endParaRPr lang="zh-CN" altLang="en-US" sz="2400" i="0">
                  <a:solidFill>
                    <a:schemeClr val="tx1">
                      <a:lumMod val="75000"/>
                      <a:lumOff val="25000"/>
                    </a:schemeClr>
                  </a:solidFill>
                  <a:latin typeface="+mn-lt"/>
                </a:endParaRPr>
              </a:p>
            </p:txBody>
          </p:sp>
        </p:grpSp>
        <p:grpSp>
          <p:nvGrpSpPr>
            <p:cNvPr id="28" name="组合 27"/>
            <p:cNvGrpSpPr/>
            <p:nvPr/>
          </p:nvGrpSpPr>
          <p:grpSpPr>
            <a:xfrm>
              <a:off x="2250824" y="1948836"/>
              <a:ext cx="7229552" cy="461665"/>
              <a:chOff x="2250824" y="2018028"/>
              <a:chExt cx="7229552" cy="461665"/>
            </a:xfrm>
          </p:grpSpPr>
          <p:sp>
            <p:nvSpPr>
              <p:cNvPr id="7" name="文本框 6"/>
              <p:cNvSpPr txBox="1"/>
              <p:nvPr/>
            </p:nvSpPr>
            <p:spPr>
              <a:xfrm>
                <a:off x="2748576" y="20180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classmate-1.3.0.jar</a:t>
                </a:r>
                <a:endParaRPr lang="zh-CN" altLang="en-US" sz="2400" i="0">
                  <a:solidFill>
                    <a:schemeClr val="tx1">
                      <a:lumMod val="75000"/>
                      <a:lumOff val="25000"/>
                    </a:schemeClr>
                  </a:solidFill>
                  <a:latin typeface="+mn-lt"/>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018028"/>
                <a:ext cx="460800" cy="460800"/>
              </a:xfrm>
              <a:prstGeom prst="rect">
                <a:avLst/>
              </a:prstGeom>
              <a:effectLst>
                <a:outerShdw blurRad="50800" dist="38100" dir="2700000" algn="tl" rotWithShape="0">
                  <a:prstClr val="black">
                    <a:alpha val="40000"/>
                  </a:prstClr>
                </a:outerShdw>
              </a:effectLst>
            </p:spPr>
          </p:pic>
        </p:grpSp>
        <p:grpSp>
          <p:nvGrpSpPr>
            <p:cNvPr id="38" name="组合 37"/>
            <p:cNvGrpSpPr/>
            <p:nvPr/>
          </p:nvGrpSpPr>
          <p:grpSpPr>
            <a:xfrm>
              <a:off x="2250824" y="2412888"/>
              <a:ext cx="7229552" cy="461665"/>
              <a:chOff x="2250824" y="2478828"/>
              <a:chExt cx="7229552" cy="461665"/>
            </a:xfrm>
          </p:grpSpPr>
          <p:sp>
            <p:nvSpPr>
              <p:cNvPr id="8" name="文本框 7"/>
              <p:cNvSpPr txBox="1"/>
              <p:nvPr/>
            </p:nvSpPr>
            <p:spPr>
              <a:xfrm>
                <a:off x="2748576" y="247882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dom4j-1.6.1.jar</a:t>
                </a:r>
                <a:endParaRPr lang="zh-CN" altLang="en-US" sz="2400" i="0">
                  <a:solidFill>
                    <a:schemeClr val="tx1">
                      <a:lumMod val="75000"/>
                      <a:lumOff val="25000"/>
                    </a:schemeClr>
                  </a:solidFill>
                  <a:latin typeface="+mn-lt"/>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478828"/>
                <a:ext cx="460800" cy="460800"/>
              </a:xfrm>
              <a:prstGeom prst="rect">
                <a:avLst/>
              </a:prstGeom>
              <a:effectLst>
                <a:outerShdw blurRad="50800" dist="38100" dir="2700000" algn="tl" rotWithShape="0">
                  <a:prstClr val="black">
                    <a:alpha val="40000"/>
                  </a:prstClr>
                </a:outerShdw>
              </a:effectLst>
            </p:spPr>
          </p:pic>
        </p:grpSp>
        <p:grpSp>
          <p:nvGrpSpPr>
            <p:cNvPr id="31" name="组合 30"/>
            <p:cNvGrpSpPr/>
            <p:nvPr/>
          </p:nvGrpSpPr>
          <p:grpSpPr>
            <a:xfrm>
              <a:off x="2250824" y="2876940"/>
              <a:ext cx="7229552" cy="461665"/>
              <a:chOff x="2250824" y="2933459"/>
              <a:chExt cx="7229552" cy="461665"/>
            </a:xfrm>
          </p:grpSpPr>
          <p:sp>
            <p:nvSpPr>
              <p:cNvPr id="9" name="文本框 8"/>
              <p:cNvSpPr txBox="1"/>
              <p:nvPr/>
            </p:nvSpPr>
            <p:spPr>
              <a:xfrm>
                <a:off x="2748576" y="2933459"/>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hibernate-commons-annotations-5.0.1.Final.jar</a:t>
                </a:r>
                <a:endParaRPr lang="zh-CN" altLang="en-US" sz="2400" i="0">
                  <a:solidFill>
                    <a:schemeClr val="tx1">
                      <a:lumMod val="75000"/>
                      <a:lumOff val="25000"/>
                    </a:schemeClr>
                  </a:solidFill>
                  <a:latin typeface="+mn-lt"/>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2934324"/>
                <a:ext cx="460800" cy="460800"/>
              </a:xfrm>
              <a:prstGeom prst="rect">
                <a:avLst/>
              </a:prstGeom>
              <a:effectLst>
                <a:outerShdw blurRad="50800" dist="38100" dir="2700000" algn="tl" rotWithShape="0">
                  <a:prstClr val="black">
                    <a:alpha val="40000"/>
                  </a:prstClr>
                </a:outerShdw>
              </a:effectLst>
            </p:spPr>
          </p:pic>
        </p:grpSp>
        <p:grpSp>
          <p:nvGrpSpPr>
            <p:cNvPr id="32" name="组合 31"/>
            <p:cNvGrpSpPr/>
            <p:nvPr/>
          </p:nvGrpSpPr>
          <p:grpSpPr>
            <a:xfrm>
              <a:off x="2250824" y="3340992"/>
              <a:ext cx="7229552" cy="461665"/>
              <a:chOff x="2250824" y="3388090"/>
              <a:chExt cx="7229552" cy="461665"/>
            </a:xfrm>
          </p:grpSpPr>
          <p:sp>
            <p:nvSpPr>
              <p:cNvPr id="11" name="文本框 10"/>
              <p:cNvSpPr txBox="1"/>
              <p:nvPr/>
            </p:nvSpPr>
            <p:spPr>
              <a:xfrm>
                <a:off x="2748576" y="3388090"/>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hibernate-core-5.2.10.Final.jar</a:t>
                </a:r>
                <a:endParaRPr lang="zh-CN" altLang="en-US" sz="2400" i="0">
                  <a:solidFill>
                    <a:schemeClr val="tx1">
                      <a:lumMod val="75000"/>
                      <a:lumOff val="25000"/>
                    </a:schemeClr>
                  </a:solidFill>
                  <a:latin typeface="+mn-lt"/>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388090"/>
                <a:ext cx="460800" cy="460800"/>
              </a:xfrm>
              <a:prstGeom prst="rect">
                <a:avLst/>
              </a:prstGeom>
              <a:effectLst>
                <a:outerShdw blurRad="50800" dist="38100" dir="2700000" algn="tl" rotWithShape="0">
                  <a:prstClr val="black">
                    <a:alpha val="40000"/>
                  </a:prstClr>
                </a:outerShdw>
              </a:effectLst>
            </p:spPr>
          </p:pic>
        </p:grpSp>
        <p:grpSp>
          <p:nvGrpSpPr>
            <p:cNvPr id="33" name="组合 32"/>
            <p:cNvGrpSpPr/>
            <p:nvPr/>
          </p:nvGrpSpPr>
          <p:grpSpPr>
            <a:xfrm>
              <a:off x="2250824" y="3805044"/>
              <a:ext cx="7229552" cy="461665"/>
              <a:chOff x="2250824" y="3842721"/>
              <a:chExt cx="7229552" cy="461665"/>
            </a:xfrm>
          </p:grpSpPr>
          <p:sp>
            <p:nvSpPr>
              <p:cNvPr id="12" name="文本框 11"/>
              <p:cNvSpPr txBox="1"/>
              <p:nvPr/>
            </p:nvSpPr>
            <p:spPr>
              <a:xfrm>
                <a:off x="2748576" y="3842721"/>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hibernate-jpa-2.1-api-1.0.0.Final.jar</a:t>
                </a:r>
                <a:endParaRPr lang="zh-CN" altLang="en-US" sz="2400" i="0">
                  <a:solidFill>
                    <a:schemeClr val="tx1">
                      <a:lumMod val="75000"/>
                      <a:lumOff val="25000"/>
                    </a:schemeClr>
                  </a:solidFill>
                  <a:latin typeface="+mn-lt"/>
                </a:endParaRP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3842721"/>
                <a:ext cx="460800" cy="460800"/>
              </a:xfrm>
              <a:prstGeom prst="rect">
                <a:avLst/>
              </a:prstGeom>
              <a:effectLst>
                <a:outerShdw blurRad="50800" dist="38100" dir="2700000" algn="tl" rotWithShape="0">
                  <a:prstClr val="black">
                    <a:alpha val="40000"/>
                  </a:prstClr>
                </a:outerShdw>
              </a:effectLst>
            </p:spPr>
          </p:pic>
        </p:grpSp>
        <p:grpSp>
          <p:nvGrpSpPr>
            <p:cNvPr id="34" name="组合 33"/>
            <p:cNvGrpSpPr/>
            <p:nvPr/>
          </p:nvGrpSpPr>
          <p:grpSpPr>
            <a:xfrm>
              <a:off x="2250824" y="4269096"/>
              <a:ext cx="7229552" cy="461665"/>
              <a:chOff x="2250824" y="4297352"/>
              <a:chExt cx="7229552" cy="461665"/>
            </a:xfrm>
          </p:grpSpPr>
          <p:sp>
            <p:nvSpPr>
              <p:cNvPr id="13" name="文本框 12"/>
              <p:cNvSpPr txBox="1"/>
              <p:nvPr/>
            </p:nvSpPr>
            <p:spPr>
              <a:xfrm>
                <a:off x="2748576" y="4297352"/>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jandex-2.0.3.Final.jar</a:t>
                </a:r>
                <a:endParaRPr lang="zh-CN" altLang="en-US" sz="2400" i="0">
                  <a:solidFill>
                    <a:schemeClr val="tx1">
                      <a:lumMod val="75000"/>
                      <a:lumOff val="25000"/>
                    </a:schemeClr>
                  </a:solidFill>
                  <a:latin typeface="+mn-lt"/>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297352"/>
                <a:ext cx="460800" cy="460800"/>
              </a:xfrm>
              <a:prstGeom prst="rect">
                <a:avLst/>
              </a:prstGeom>
              <a:effectLst>
                <a:outerShdw blurRad="50800" dist="38100" dir="2700000" algn="tl" rotWithShape="0">
                  <a:prstClr val="black">
                    <a:alpha val="40000"/>
                  </a:prstClr>
                </a:outerShdw>
              </a:effectLst>
            </p:spPr>
          </p:pic>
        </p:grpSp>
        <p:grpSp>
          <p:nvGrpSpPr>
            <p:cNvPr id="35" name="组合 34"/>
            <p:cNvGrpSpPr/>
            <p:nvPr/>
          </p:nvGrpSpPr>
          <p:grpSpPr>
            <a:xfrm>
              <a:off x="2250824" y="4733148"/>
              <a:ext cx="7229552" cy="461665"/>
              <a:chOff x="2250824" y="4751983"/>
              <a:chExt cx="7229552" cy="461665"/>
            </a:xfrm>
          </p:grpSpPr>
          <p:sp>
            <p:nvSpPr>
              <p:cNvPr id="14" name="文本框 13"/>
              <p:cNvSpPr txBox="1"/>
              <p:nvPr/>
            </p:nvSpPr>
            <p:spPr>
              <a:xfrm>
                <a:off x="2748576" y="4751983"/>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javassist-3.20.0-GA.jar</a:t>
                </a:r>
                <a:endParaRPr lang="zh-CN" altLang="en-US" sz="2400" i="0">
                  <a:solidFill>
                    <a:schemeClr val="tx1">
                      <a:lumMod val="75000"/>
                      <a:lumOff val="25000"/>
                    </a:schemeClr>
                  </a:solidFill>
                  <a:latin typeface="+mn-lt"/>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4751983"/>
                <a:ext cx="460800" cy="460800"/>
              </a:xfrm>
              <a:prstGeom prst="rect">
                <a:avLst/>
              </a:prstGeom>
              <a:effectLst>
                <a:outerShdw blurRad="50800" dist="38100" dir="2700000" algn="tl" rotWithShape="0">
                  <a:prstClr val="black">
                    <a:alpha val="40000"/>
                  </a:prstClr>
                </a:outerShdw>
              </a:effectLst>
            </p:spPr>
          </p:pic>
        </p:grpSp>
        <p:grpSp>
          <p:nvGrpSpPr>
            <p:cNvPr id="36" name="组合 35"/>
            <p:cNvGrpSpPr/>
            <p:nvPr/>
          </p:nvGrpSpPr>
          <p:grpSpPr>
            <a:xfrm>
              <a:off x="2250824" y="5197200"/>
              <a:ext cx="7229552" cy="461665"/>
              <a:chOff x="2250824" y="5206614"/>
              <a:chExt cx="7229552" cy="461665"/>
            </a:xfrm>
          </p:grpSpPr>
          <p:sp>
            <p:nvSpPr>
              <p:cNvPr id="15" name="文本框 14"/>
              <p:cNvSpPr txBox="1"/>
              <p:nvPr/>
            </p:nvSpPr>
            <p:spPr>
              <a:xfrm>
                <a:off x="2748576" y="5206614"/>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jboss-logging-3.3.0.Final.jar</a:t>
                </a:r>
                <a:endParaRPr lang="zh-CN" altLang="en-US" sz="2400" i="0">
                  <a:solidFill>
                    <a:schemeClr val="tx1">
                      <a:lumMod val="75000"/>
                      <a:lumOff val="25000"/>
                    </a:schemeClr>
                  </a:solidFill>
                  <a:latin typeface="+mn-lt"/>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206614"/>
                <a:ext cx="460800" cy="460800"/>
              </a:xfrm>
              <a:prstGeom prst="rect">
                <a:avLst/>
              </a:prstGeom>
              <a:effectLst>
                <a:outerShdw blurRad="50800" dist="38100" dir="2700000" algn="tl" rotWithShape="0">
                  <a:prstClr val="black">
                    <a:alpha val="40000"/>
                  </a:prstClr>
                </a:outerShdw>
              </a:effectLst>
            </p:spPr>
          </p:pic>
        </p:grpSp>
        <p:grpSp>
          <p:nvGrpSpPr>
            <p:cNvPr id="37" name="组合 36"/>
            <p:cNvGrpSpPr/>
            <p:nvPr/>
          </p:nvGrpSpPr>
          <p:grpSpPr>
            <a:xfrm>
              <a:off x="2250824" y="5661248"/>
              <a:ext cx="7229552" cy="461665"/>
              <a:chOff x="2250824" y="5661248"/>
              <a:chExt cx="7229552" cy="461665"/>
            </a:xfrm>
          </p:grpSpPr>
          <p:sp>
            <p:nvSpPr>
              <p:cNvPr id="17" name="文本框 16"/>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jboss-transaction-api_1.2_spec-1.0.1.Final.jar</a:t>
                </a:r>
                <a:endParaRPr lang="zh-CN" altLang="en-US" sz="2400" i="0">
                  <a:solidFill>
                    <a:schemeClr val="tx1">
                      <a:lumMod val="75000"/>
                      <a:lumOff val="25000"/>
                    </a:schemeClr>
                  </a:solidFill>
                  <a:latin typeface="+mn-lt"/>
                </a:endParaRPr>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grpSp>
      <p:grpSp>
        <p:nvGrpSpPr>
          <p:cNvPr id="39" name="组合 38"/>
          <p:cNvGrpSpPr/>
          <p:nvPr/>
        </p:nvGrpSpPr>
        <p:grpSpPr>
          <a:xfrm>
            <a:off x="3215680" y="1124744"/>
            <a:ext cx="7229552" cy="461665"/>
            <a:chOff x="2250824" y="5661248"/>
            <a:chExt cx="7229552" cy="461665"/>
          </a:xfrm>
        </p:grpSpPr>
        <p:sp>
          <p:nvSpPr>
            <p:cNvPr id="40" name="文本框 39"/>
            <p:cNvSpPr txBox="1"/>
            <p:nvPr/>
          </p:nvSpPr>
          <p:spPr>
            <a:xfrm>
              <a:off x="2748576" y="5661248"/>
              <a:ext cx="6731800" cy="461665"/>
            </a:xfrm>
            <a:prstGeom prst="rect">
              <a:avLst/>
            </a:prstGeom>
            <a:noFill/>
          </p:spPr>
          <p:txBody>
            <a:bodyPr wrap="square" rtlCol="0">
              <a:spAutoFit/>
            </a:bodyPr>
            <a:lstStyle/>
            <a:p>
              <a:r>
                <a:rPr lang="en-US" altLang="zh-CN" sz="2400" i="0">
                  <a:solidFill>
                    <a:schemeClr val="tx1">
                      <a:lumMod val="75000"/>
                      <a:lumOff val="25000"/>
                    </a:schemeClr>
                  </a:solidFill>
                  <a:latin typeface="+mn-lt"/>
                </a:rPr>
                <a:t>mysql-connector-java-5.1.42-bin.jar</a:t>
              </a:r>
              <a:endParaRPr lang="zh-CN" altLang="en-US" sz="2400" i="0">
                <a:solidFill>
                  <a:schemeClr val="tx1">
                    <a:lumMod val="75000"/>
                    <a:lumOff val="25000"/>
                  </a:schemeClr>
                </a:solidFill>
                <a:latin typeface="+mn-lt"/>
              </a:endParaRPr>
            </a:p>
          </p:txBody>
        </p:sp>
        <p:pic>
          <p:nvPicPr>
            <p:cNvPr id="41" name="图片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824" y="5661248"/>
              <a:ext cx="460800" cy="460800"/>
            </a:xfrm>
            <a:prstGeom prst="rect">
              <a:avLst/>
            </a:prstGeom>
            <a:effectLst>
              <a:outerShdw blurRad="50800" dist="38100" dir="2700000" algn="tl" rotWithShape="0">
                <a:prstClr val="black">
                  <a:alpha val="40000"/>
                </a:prstClr>
              </a:outerShdw>
            </a:effectLst>
          </p:spPr>
        </p:pic>
      </p:grpSp>
      <p:sp>
        <p:nvSpPr>
          <p:cNvPr id="43" name="文本框 42"/>
          <p:cNvSpPr txBox="1"/>
          <p:nvPr/>
        </p:nvSpPr>
        <p:spPr>
          <a:xfrm>
            <a:off x="983432" y="1040151"/>
            <a:ext cx="2193875" cy="584775"/>
          </a:xfrm>
          <a:prstGeom prst="rect">
            <a:avLst/>
          </a:prstGeom>
          <a:noFill/>
        </p:spPr>
        <p:txBody>
          <a:bodyPr wrap="square" rtlCol="0">
            <a:spAutoFit/>
          </a:bodyPr>
          <a:lstStyle/>
          <a:p>
            <a:r>
              <a:rPr lang="en-US" altLang="zh-CN" sz="3200" i="0" smtClean="0">
                <a:latin typeface="微软雅黑" panose="020B0503020204020204" pitchFamily="34" charset="-122"/>
                <a:ea typeface="微软雅黑" panose="020B0503020204020204" pitchFamily="34" charset="-122"/>
              </a:rPr>
              <a:t>MySQL</a:t>
            </a:r>
            <a:endParaRPr lang="zh-CN" altLang="en-US" sz="3200" i="0">
              <a:latin typeface="微软雅黑" panose="020B0503020204020204" pitchFamily="34" charset="-122"/>
              <a:ea typeface="微软雅黑" panose="020B0503020204020204" pitchFamily="34" charset="-122"/>
            </a:endParaRPr>
          </a:p>
        </p:txBody>
      </p:sp>
      <p:sp>
        <p:nvSpPr>
          <p:cNvPr id="44" name="文本框 43"/>
          <p:cNvSpPr txBox="1"/>
          <p:nvPr/>
        </p:nvSpPr>
        <p:spPr>
          <a:xfrm>
            <a:off x="983432" y="3852337"/>
            <a:ext cx="2193875" cy="584775"/>
          </a:xfrm>
          <a:prstGeom prst="rect">
            <a:avLst/>
          </a:prstGeom>
          <a:noFill/>
        </p:spPr>
        <p:txBody>
          <a:bodyPr wrap="square" rtlCol="0">
            <a:spAutoFit/>
          </a:bodyPr>
          <a:lstStyle/>
          <a:p>
            <a:r>
              <a:rPr lang="en-US" altLang="zh-CN" sz="3200" i="0" smtClean="0">
                <a:latin typeface="微软雅黑" panose="020B0503020204020204" pitchFamily="34" charset="-122"/>
                <a:ea typeface="微软雅黑" panose="020B0503020204020204" pitchFamily="34" charset="-122"/>
              </a:rPr>
              <a:t>Hibernate</a:t>
            </a:r>
            <a:endParaRPr lang="zh-CN" altLang="en-US" sz="3200" i="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9029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3352" y="1052736"/>
            <a:ext cx="6629236" cy="5616624"/>
            <a:chOff x="263352" y="1052736"/>
            <a:chExt cx="6629236" cy="5616624"/>
          </a:xfrm>
        </p:grpSpPr>
        <p:sp>
          <p:nvSpPr>
            <p:cNvPr id="34" name="矩形 33"/>
            <p:cNvSpPr/>
            <p:nvPr/>
          </p:nvSpPr>
          <p:spPr bwMode="auto">
            <a:xfrm>
              <a:off x="479376" y="1052736"/>
              <a:ext cx="6192688" cy="5500483"/>
            </a:xfrm>
            <a:prstGeom prst="rect">
              <a:avLst/>
            </a:prstGeom>
            <a:solidFill>
              <a:schemeClr val="bg2">
                <a:lumMod val="20000"/>
                <a:lumOff val="80000"/>
              </a:schemeClr>
            </a:solidFill>
            <a:ln w="3810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052736"/>
              <a:ext cx="6629236" cy="5616624"/>
            </a:xfrm>
            <a:prstGeom prst="rect">
              <a:avLst/>
            </a:prstGeom>
          </p:spPr>
        </p:pic>
        <p:sp>
          <p:nvSpPr>
            <p:cNvPr id="9" name="矩形 8"/>
            <p:cNvSpPr/>
            <p:nvPr/>
          </p:nvSpPr>
          <p:spPr bwMode="auto">
            <a:xfrm>
              <a:off x="1415480" y="3016119"/>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0" name="矩形 9"/>
            <p:cNvSpPr/>
            <p:nvPr/>
          </p:nvSpPr>
          <p:spPr bwMode="auto">
            <a:xfrm>
              <a:off x="1415480" y="3501008"/>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1" name="矩形 10"/>
            <p:cNvSpPr/>
            <p:nvPr/>
          </p:nvSpPr>
          <p:spPr bwMode="auto">
            <a:xfrm>
              <a:off x="1415480" y="4888327"/>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12" name="矩形 11"/>
            <p:cNvSpPr/>
            <p:nvPr/>
          </p:nvSpPr>
          <p:spPr bwMode="auto">
            <a:xfrm>
              <a:off x="1415480" y="5824431"/>
              <a:ext cx="4248472" cy="484889"/>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grpSp>
      <p:sp>
        <p:nvSpPr>
          <p:cNvPr id="2" name="标题 1"/>
          <p:cNvSpPr>
            <a:spLocks noGrp="1"/>
          </p:cNvSpPr>
          <p:nvPr>
            <p:ph type="title"/>
          </p:nvPr>
        </p:nvSpPr>
        <p:spPr/>
        <p:txBody>
          <a:bodyPr/>
          <a:lstStyle/>
          <a:p>
            <a:r>
              <a:rPr lang="zh-CN" altLang="en-US" smtClean="0"/>
              <a:t>项目目录结构说明</a:t>
            </a:r>
            <a:endParaRPr lang="zh-CN" altLang="en-US"/>
          </a:p>
        </p:txBody>
      </p:sp>
      <p:sp>
        <p:nvSpPr>
          <p:cNvPr id="13" name="矩形 12"/>
          <p:cNvSpPr/>
          <p:nvPr/>
        </p:nvSpPr>
        <p:spPr>
          <a:xfrm>
            <a:off x="7047077" y="285293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solidFill>
                  <a:schemeClr val="tx1">
                    <a:lumMod val="85000"/>
                    <a:lumOff val="15000"/>
                  </a:schemeClr>
                </a:solidFill>
                <a:latin typeface="微软雅黑" panose="020B0503020204020204" pitchFamily="34" charset="-122"/>
                <a:ea typeface="微软雅黑" panose="020B0503020204020204" pitchFamily="34" charset="-122"/>
              </a:rPr>
              <a:t>持久</a:t>
            </a:r>
            <a:r>
              <a:rPr lang="zh-CN" altLang="en-US" sz="2800" i="0" smtClean="0">
                <a:solidFill>
                  <a:schemeClr val="tx1">
                    <a:lumMod val="85000"/>
                    <a:lumOff val="15000"/>
                  </a:schemeClr>
                </a:solidFill>
                <a:latin typeface="微软雅黑" panose="020B0503020204020204" pitchFamily="34" charset="-122"/>
                <a:ea typeface="微软雅黑" panose="020B0503020204020204" pitchFamily="34" charset="-122"/>
              </a:rPr>
              <a:t>化类</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7047077" y="4561964"/>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Hibernate</a:t>
            </a:r>
            <a:r>
              <a:rPr lang="zh-CN" altLang="en-US" sz="2800" i="0" smtClean="0">
                <a:latin typeface="微软雅黑" panose="020B0503020204020204" pitchFamily="34" charset="-122"/>
                <a:ea typeface="微软雅黑" panose="020B0503020204020204" pitchFamily="34" charset="-122"/>
              </a:rPr>
              <a:t>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047077" y="3697868"/>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zh-CN" altLang="en-US" sz="2800" i="0">
                <a:latin typeface="微软雅黑" panose="020B0503020204020204" pitchFamily="34" charset="-122"/>
                <a:ea typeface="微软雅黑" panose="020B0503020204020204" pitchFamily="34" charset="-122"/>
              </a:rPr>
              <a:t>持久化类的配置文件</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7047077" y="5373216"/>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Hibernate</a:t>
            </a:r>
            <a:r>
              <a:rPr lang="zh-CN" altLang="en-US" sz="2800" i="0" smtClean="0">
                <a:latin typeface="微软雅黑" panose="020B0503020204020204" pitchFamily="34" charset="-122"/>
                <a:ea typeface="微软雅黑" panose="020B0503020204020204" pitchFamily="34" charset="-122"/>
              </a:rPr>
              <a:t> </a:t>
            </a:r>
            <a:r>
              <a:rPr lang="en-US" altLang="zh-CN" sz="2800" i="0" smtClean="0">
                <a:latin typeface="微软雅黑" panose="020B0503020204020204" pitchFamily="34" charset="-122"/>
                <a:ea typeface="微软雅黑" panose="020B0503020204020204" pitchFamily="34" charset="-122"/>
              </a:rPr>
              <a:t>jar</a:t>
            </a:r>
            <a:r>
              <a:rPr lang="zh-CN" altLang="en-US" sz="2800" i="0" smtClean="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7047077" y="5957991"/>
            <a:ext cx="3744000" cy="523220"/>
          </a:xfrm>
          <a:prstGeom prst="rect">
            <a:avLst/>
          </a:prstGeom>
          <a:solidFill>
            <a:schemeClr val="bg2">
              <a:lumMod val="20000"/>
              <a:lumOff val="80000"/>
            </a:schemeClr>
          </a:solidFill>
          <a:ln w="38100">
            <a:solidFill>
              <a:schemeClr val="tx1">
                <a:lumMod val="65000"/>
                <a:lumOff val="35000"/>
              </a:schemeClr>
            </a:solidFill>
          </a:ln>
          <a:effectLst>
            <a:outerShdw blurRad="50800" dist="38100" dir="2700000" algn="tl" rotWithShape="0">
              <a:prstClr val="black">
                <a:alpha val="40000"/>
              </a:prstClr>
            </a:outerShdw>
          </a:effectLst>
        </p:spPr>
        <p:txBody>
          <a:bodyPr wrap="none">
            <a:spAutoFit/>
          </a:bodyPr>
          <a:lstStyle/>
          <a:p>
            <a:r>
              <a:rPr lang="en-US" altLang="zh-CN" sz="2800" i="0" smtClean="0">
                <a:latin typeface="微软雅黑" panose="020B0503020204020204" pitchFamily="34" charset="-122"/>
                <a:ea typeface="微软雅黑" panose="020B0503020204020204" pitchFamily="34" charset="-122"/>
              </a:rPr>
              <a:t>MySQL</a:t>
            </a:r>
            <a:r>
              <a:rPr lang="zh-CN" altLang="en-US" sz="2800" i="0" smtClean="0">
                <a:latin typeface="微软雅黑" panose="020B0503020204020204" pitchFamily="34" charset="-122"/>
                <a:ea typeface="微软雅黑" panose="020B0503020204020204" pitchFamily="34" charset="-122"/>
              </a:rPr>
              <a:t> </a:t>
            </a:r>
            <a:r>
              <a:rPr lang="en-US" altLang="zh-CN" sz="2800" i="0" smtClean="0">
                <a:latin typeface="微软雅黑" panose="020B0503020204020204" pitchFamily="34" charset="-122"/>
                <a:ea typeface="微软雅黑" panose="020B0503020204020204" pitchFamily="34" charset="-122"/>
              </a:rPr>
              <a:t>jar</a:t>
            </a:r>
            <a:r>
              <a:rPr lang="zh-CN" altLang="en-US" sz="2800" i="0" smtClean="0">
                <a:latin typeface="微软雅黑" panose="020B0503020204020204" pitchFamily="34" charset="-122"/>
                <a:ea typeface="微软雅黑" panose="020B0503020204020204" pitchFamily="34" charset="-122"/>
              </a:rPr>
              <a:t>包</a:t>
            </a:r>
            <a:endParaRPr lang="en-US" altLang="zh-CN" sz="2800" i="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9" name="直接箭头连接符 18"/>
          <p:cNvCxnSpPr>
            <a:stCxn id="16" idx="1"/>
            <a:endCxn id="12" idx="3"/>
          </p:cNvCxnSpPr>
          <p:nvPr/>
        </p:nvCxnSpPr>
        <p:spPr bwMode="auto">
          <a:xfrm flipH="1">
            <a:off x="5663952" y="5634826"/>
            <a:ext cx="1383125" cy="432050"/>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0" name="直接箭头连接符 19"/>
          <p:cNvCxnSpPr>
            <a:stCxn id="17" idx="1"/>
            <a:endCxn id="12" idx="3"/>
          </p:cNvCxnSpPr>
          <p:nvPr/>
        </p:nvCxnSpPr>
        <p:spPr bwMode="auto">
          <a:xfrm flipH="1" flipV="1">
            <a:off x="5663952" y="6066876"/>
            <a:ext cx="1383125" cy="1527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4" name="直接箭头连接符 23"/>
          <p:cNvCxnSpPr>
            <a:stCxn id="14" idx="1"/>
            <a:endCxn id="11" idx="3"/>
          </p:cNvCxnSpPr>
          <p:nvPr/>
        </p:nvCxnSpPr>
        <p:spPr bwMode="auto">
          <a:xfrm flipH="1">
            <a:off x="5663952" y="4823574"/>
            <a:ext cx="1383125" cy="30719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27" name="直接箭头连接符 26"/>
          <p:cNvCxnSpPr>
            <a:stCxn id="15" idx="1"/>
            <a:endCxn id="10" idx="3"/>
          </p:cNvCxnSpPr>
          <p:nvPr/>
        </p:nvCxnSpPr>
        <p:spPr bwMode="auto">
          <a:xfrm flipH="1" flipV="1">
            <a:off x="5663952" y="3743453"/>
            <a:ext cx="1383125" cy="216025"/>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cxnSp>
        <p:nvCxnSpPr>
          <p:cNvPr id="30" name="直接箭头连接符 29"/>
          <p:cNvCxnSpPr>
            <a:stCxn id="13" idx="1"/>
            <a:endCxn id="9" idx="3"/>
          </p:cNvCxnSpPr>
          <p:nvPr/>
        </p:nvCxnSpPr>
        <p:spPr bwMode="auto">
          <a:xfrm flipH="1">
            <a:off x="5663952" y="3114546"/>
            <a:ext cx="1383125" cy="144018"/>
          </a:xfrm>
          <a:prstGeom prst="straightConnector1">
            <a:avLst/>
          </a:prstGeom>
          <a:solidFill>
            <a:schemeClr val="accent1"/>
          </a:solidFill>
          <a:ln w="38100" cap="flat" cmpd="sng" algn="ctr">
            <a:solidFill>
              <a:schemeClr val="tx1">
                <a:lumMod val="65000"/>
                <a:lumOff val="35000"/>
              </a:schemeClr>
            </a:solidFill>
            <a:prstDash val="solid"/>
            <a:round/>
            <a:headEnd type="none" w="med" len="med"/>
            <a:tailEnd type="triangle"/>
          </a:ln>
          <a:effectLst>
            <a:outerShdw dist="35921" dir="2700000" algn="ctr" rotWithShape="0">
              <a:schemeClr val="bg2"/>
            </a:outerShdw>
          </a:effectLst>
          <a:extLst/>
        </p:spPr>
      </p:cxnSp>
    </p:spTree>
    <p:extLst>
      <p:ext uri="{BB962C8B-B14F-4D97-AF65-F5344CB8AC3E}">
        <p14:creationId xmlns:p14="http://schemas.microsoft.com/office/powerpoint/2010/main" val="187835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p:txBody>
          <a:bodyPr/>
          <a:lstStyle/>
          <a:p>
            <a:r>
              <a:rPr lang="zh-CN" altLang="en-US"/>
              <a:t>分层体系结构（</a:t>
            </a:r>
            <a:r>
              <a:rPr lang="en-US" altLang="zh-CN"/>
              <a:t>Layered Architecture</a:t>
            </a:r>
            <a:r>
              <a:rPr lang="zh-CN" altLang="en-US" smtClean="0"/>
              <a:t>）</a:t>
            </a:r>
            <a:endParaRPr lang="en-US" altLang="zh-CN" smtClean="0"/>
          </a:p>
          <a:p>
            <a:pPr marL="457200" lvl="1" indent="457200">
              <a:lnSpc>
                <a:spcPct val="150000"/>
              </a:lnSpc>
              <a:buNone/>
            </a:pPr>
            <a:r>
              <a:rPr lang="zh-CN" altLang="en-US" sz="3200" smtClean="0"/>
              <a:t>指</a:t>
            </a:r>
            <a:r>
              <a:rPr lang="zh-CN" altLang="en-US" sz="3200"/>
              <a:t>的是将系统的组件分隔到不同的层中，每一层中的组件应保持内聚性，并且应大致在同一抽象级别； 每一层都应与它下面的各层保持松散耦合。</a:t>
            </a:r>
          </a:p>
          <a:p>
            <a:endParaRPr lang="zh-CN" altLang="en-US"/>
          </a:p>
          <a:p>
            <a:endParaRPr lang="zh-CN" altLang="en-US"/>
          </a:p>
        </p:txBody>
      </p:sp>
    </p:spTree>
    <p:extLst>
      <p:ext uri="{BB962C8B-B14F-4D97-AF65-F5344CB8AC3E}">
        <p14:creationId xmlns:p14="http://schemas.microsoft.com/office/powerpoint/2010/main" val="749956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p:txBody>
          <a:bodyPr/>
          <a:lstStyle/>
          <a:p>
            <a:r>
              <a:rPr lang="en-US" altLang="zh-CN"/>
              <a:t>Hibernate</a:t>
            </a:r>
            <a:r>
              <a:rPr lang="zh-CN" altLang="en-US"/>
              <a:t>需要从配置文件中读取数据库配置信息，配置文件一般位于项目根</a:t>
            </a:r>
            <a:r>
              <a:rPr lang="zh-CN" altLang="en-US" smtClean="0"/>
              <a:t>路径。</a:t>
            </a:r>
            <a:endParaRPr lang="zh-CN" altLang="en-US"/>
          </a:p>
          <a:p>
            <a:pPr>
              <a:spcBef>
                <a:spcPts val="1800"/>
              </a:spcBef>
            </a:pPr>
            <a:r>
              <a:rPr lang="en-US" altLang="zh-CN"/>
              <a:t>Hibernate</a:t>
            </a:r>
            <a:r>
              <a:rPr lang="zh-CN" altLang="en-US"/>
              <a:t>配置文件两种</a:t>
            </a:r>
            <a:r>
              <a:rPr lang="zh-CN" altLang="en-US" smtClean="0"/>
              <a:t>方式：</a:t>
            </a:r>
            <a:endParaRPr lang="zh-CN" altLang="en-US"/>
          </a:p>
          <a:p>
            <a:pPr lvl="1"/>
            <a:r>
              <a:rPr lang="en-US" altLang="zh-CN" sz="3200"/>
              <a:t>hibernate.properties </a:t>
            </a:r>
            <a:r>
              <a:rPr lang="zh-CN" altLang="en-US" sz="3200"/>
              <a:t>（键</a:t>
            </a:r>
            <a:r>
              <a:rPr lang="en-US" altLang="zh-CN" sz="3200"/>
              <a:t>=</a:t>
            </a:r>
            <a:r>
              <a:rPr lang="zh-CN" altLang="en-US" sz="3200"/>
              <a:t>值方式）</a:t>
            </a:r>
          </a:p>
          <a:p>
            <a:pPr marL="914400" lvl="2" indent="0">
              <a:buNone/>
            </a:pPr>
            <a:r>
              <a:rPr lang="zh-CN" altLang="en-US" sz="3200"/>
              <a:t>默认名字为：</a:t>
            </a:r>
            <a:r>
              <a:rPr lang="en-US" altLang="zh-CN" sz="3200"/>
              <a:t>hibernate.propeties</a:t>
            </a:r>
            <a:endParaRPr lang="en-US" altLang="zh-CN" sz="2000"/>
          </a:p>
          <a:p>
            <a:pPr lvl="1"/>
            <a:r>
              <a:rPr lang="en-US" altLang="zh-CN" sz="3200">
                <a:solidFill>
                  <a:srgbClr val="C00000"/>
                </a:solidFill>
              </a:rPr>
              <a:t>hibernate.cfg.xml</a:t>
            </a:r>
          </a:p>
          <a:p>
            <a:endParaRPr lang="zh-CN" altLang="en-US"/>
          </a:p>
        </p:txBody>
      </p:sp>
    </p:spTree>
    <p:extLst>
      <p:ext uri="{BB962C8B-B14F-4D97-AF65-F5344CB8AC3E}">
        <p14:creationId xmlns:p14="http://schemas.microsoft.com/office/powerpoint/2010/main" val="19704363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Hibernate</a:t>
            </a:r>
            <a:r>
              <a:rPr lang="zh-CN" altLang="en-US"/>
              <a:t>配置文件</a:t>
            </a:r>
          </a:p>
        </p:txBody>
      </p:sp>
      <p:sp>
        <p:nvSpPr>
          <p:cNvPr id="3" name="内容占位符 2"/>
          <p:cNvSpPr>
            <a:spLocks noGrp="1"/>
          </p:cNvSpPr>
          <p:nvPr>
            <p:ph idx="1"/>
          </p:nvPr>
        </p:nvSpPr>
        <p:spPr>
          <a:xfrm>
            <a:off x="624418" y="909514"/>
            <a:ext cx="10943167" cy="647278"/>
          </a:xfrm>
        </p:spPr>
        <p:txBody>
          <a:bodyPr/>
          <a:lstStyle/>
          <a:p>
            <a:r>
              <a:rPr lang="en-US" altLang="zh-CN"/>
              <a:t>hibernate.cfg.xml</a:t>
            </a:r>
          </a:p>
          <a:p>
            <a:pPr marL="0" indent="0">
              <a:buNone/>
            </a:pPr>
            <a:endParaRPr lang="zh-CN" altLang="en-US"/>
          </a:p>
        </p:txBody>
      </p:sp>
      <p:sp>
        <p:nvSpPr>
          <p:cNvPr id="4" name="矩形 3"/>
          <p:cNvSpPr/>
          <p:nvPr/>
        </p:nvSpPr>
        <p:spPr bwMode="auto">
          <a:xfrm>
            <a:off x="335360" y="1556792"/>
            <a:ext cx="11521280" cy="482453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xml </a:t>
            </a:r>
            <a:r>
              <a:rPr lang="en-US" altLang="zh-CN" sz="2200" i="0">
                <a:solidFill>
                  <a:srgbClr val="7F007F"/>
                </a:solidFill>
                <a:latin typeface="+mj-lt"/>
                <a:cs typeface="Arial" panose="020B0604020202020204" pitchFamily="34" charset="0"/>
              </a:rPr>
              <a:t>version</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"1.0" </a:t>
            </a:r>
            <a:r>
              <a:rPr lang="en-US" altLang="zh-CN" sz="2200" i="0">
                <a:solidFill>
                  <a:srgbClr val="7F007F"/>
                </a:solidFill>
                <a:latin typeface="+mj-lt"/>
                <a:cs typeface="Arial" panose="020B0604020202020204" pitchFamily="34" charset="0"/>
              </a:rPr>
              <a:t>encoding</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"UTF-8"</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DOCTYPE </a:t>
            </a:r>
            <a:r>
              <a:rPr lang="en-US" altLang="zh-CN" sz="2200" i="0">
                <a:solidFill>
                  <a:srgbClr val="008080"/>
                </a:solidFill>
                <a:latin typeface="+mj-lt"/>
                <a:cs typeface="Arial" panose="020B0604020202020204" pitchFamily="34" charset="0"/>
              </a:rPr>
              <a:t>hibernate-configuration </a:t>
            </a:r>
            <a:r>
              <a:rPr lang="en-US" altLang="zh-CN" sz="2200" i="0">
                <a:solidFill>
                  <a:srgbClr val="808080"/>
                </a:solidFill>
                <a:latin typeface="+mj-lt"/>
                <a:cs typeface="Arial" panose="020B0604020202020204" pitchFamily="34" charset="0"/>
              </a:rPr>
              <a:t>PUBLIC </a:t>
            </a:r>
            <a:r>
              <a:rPr lang="en-US" altLang="zh-CN" sz="2200" i="0">
                <a:solidFill>
                  <a:srgbClr val="008080"/>
                </a:solidFill>
                <a:latin typeface="+mj-lt"/>
                <a:cs typeface="Arial" panose="020B0604020202020204" pitchFamily="34" charset="0"/>
              </a:rPr>
              <a:t>"-//Hibernate/Hibernate Configuration DTD 3.0//EN" </a:t>
            </a:r>
            <a:r>
              <a:rPr lang="en-US" altLang="zh-CN" sz="2200" i="0">
                <a:solidFill>
                  <a:srgbClr val="3F7F5F"/>
                </a:solidFill>
                <a:latin typeface="+mj-lt"/>
                <a:cs typeface="Arial" panose="020B0604020202020204" pitchFamily="34" charset="0"/>
              </a:rPr>
              <a:t>"http://www.hibernate.org/dtd/hibernate-configuration-3.0.dtd"</a:t>
            </a:r>
            <a:r>
              <a:rPr lang="en-US" altLang="zh-CN" sz="2200" i="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hibernate-configuration</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session-factory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"hibernate.dialect"</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org.hibernate.dialect.MySQLDialect</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"hibernate.connection.driver_class"</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com.mysql.jdbc.Driver</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j-lt"/>
                <a:cs typeface="Arial" panose="020B0604020202020204" pitchFamily="34" charset="0"/>
              </a:rPr>
              <a:t>  &lt;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"hibernate.connection.url"</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jdbc:mysql://localhost:3306/MyDB</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"hibernate.connection.username"</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root</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smtClean="0">
                <a:solidFill>
                  <a:srgbClr val="008080"/>
                </a:solidFill>
                <a:latin typeface="+mj-lt"/>
                <a:cs typeface="Arial" panose="020B0604020202020204" pitchFamily="34" charset="0"/>
              </a:rPr>
              <a:t>&gt;</a:t>
            </a:r>
          </a:p>
          <a:p>
            <a:pPr>
              <a:lnSpc>
                <a:spcPct val="95000"/>
              </a:lnSpc>
            </a:pPr>
            <a:r>
              <a:rPr lang="en-US" altLang="zh-CN" sz="2200" i="0" smtClean="0">
                <a:solidFill>
                  <a:srgbClr val="000000"/>
                </a:solidFill>
                <a:cs typeface="Arial" panose="020B0604020202020204" pitchFamily="34" charset="0"/>
              </a:rPr>
              <a:t>  </a:t>
            </a:r>
            <a:r>
              <a:rPr lang="en-US" altLang="zh-CN" sz="2200" i="0">
                <a:solidFill>
                  <a:srgbClr val="008080"/>
                </a:solidFill>
                <a:cs typeface="Arial" panose="020B0604020202020204" pitchFamily="34" charset="0"/>
              </a:rPr>
              <a:t>&lt;</a:t>
            </a:r>
            <a:r>
              <a:rPr lang="en-US" altLang="zh-CN" sz="2200" i="0">
                <a:solidFill>
                  <a:srgbClr val="3F7F7F"/>
                </a:solidFill>
                <a:cs typeface="Arial" panose="020B0604020202020204" pitchFamily="34" charset="0"/>
              </a:rPr>
              <a:t>property </a:t>
            </a:r>
            <a:r>
              <a:rPr lang="en-US" altLang="zh-CN" sz="2200" i="0">
                <a:solidFill>
                  <a:srgbClr val="7F007F"/>
                </a:solidFill>
                <a:cs typeface="Arial" panose="020B0604020202020204" pitchFamily="34" charset="0"/>
              </a:rPr>
              <a:t>name</a:t>
            </a:r>
            <a:r>
              <a:rPr lang="en-US" altLang="zh-CN" sz="2200" i="0">
                <a:solidFill>
                  <a:srgbClr val="000000"/>
                </a:solidFill>
                <a:cs typeface="Arial" panose="020B0604020202020204" pitchFamily="34" charset="0"/>
              </a:rPr>
              <a:t>=</a:t>
            </a:r>
            <a:r>
              <a:rPr lang="en-US" altLang="zh-CN" sz="2200" i="0">
                <a:solidFill>
                  <a:srgbClr val="2A00FF"/>
                </a:solidFill>
                <a:cs typeface="Arial" panose="020B0604020202020204" pitchFamily="34" charset="0"/>
              </a:rPr>
              <a:t>"hibernate.connection.password"</a:t>
            </a:r>
            <a:r>
              <a:rPr lang="en-US" altLang="zh-CN" sz="2200" i="0">
                <a:solidFill>
                  <a:srgbClr val="008080"/>
                </a:solidFill>
                <a:cs typeface="Arial" panose="020B0604020202020204" pitchFamily="34" charset="0"/>
              </a:rPr>
              <a:t>&gt;</a:t>
            </a:r>
            <a:r>
              <a:rPr lang="en-US" altLang="zh-CN" sz="2200" i="0">
                <a:solidFill>
                  <a:srgbClr val="000000"/>
                </a:solidFill>
                <a:cs typeface="Arial" panose="020B0604020202020204" pitchFamily="34" charset="0"/>
              </a:rPr>
              <a:t>123456</a:t>
            </a:r>
            <a:r>
              <a:rPr lang="en-US" altLang="zh-CN" sz="2200" i="0">
                <a:solidFill>
                  <a:srgbClr val="008080"/>
                </a:solidFill>
                <a:cs typeface="Arial" panose="020B0604020202020204" pitchFamily="34" charset="0"/>
              </a:rPr>
              <a:t>&lt;/</a:t>
            </a:r>
            <a:r>
              <a:rPr lang="en-US" altLang="zh-CN" sz="2200" i="0">
                <a:solidFill>
                  <a:srgbClr val="3F7F7F"/>
                </a:solidFill>
                <a:cs typeface="Arial" panose="020B0604020202020204" pitchFamily="34" charset="0"/>
              </a:rPr>
              <a:t>property</a:t>
            </a:r>
            <a:r>
              <a:rPr lang="en-US" altLang="zh-CN" sz="2200" i="0">
                <a:solidFill>
                  <a:srgbClr val="008080"/>
                </a:solidFill>
                <a:cs typeface="Arial" panose="020B0604020202020204" pitchFamily="34" charset="0"/>
              </a:rPr>
              <a:t>&gt;</a:t>
            </a:r>
            <a:endParaRPr lang="en-US" altLang="zh-CN" sz="2200" i="0">
              <a:solidFill>
                <a:srgbClr val="008080"/>
              </a:solidFill>
              <a:latin typeface="+mj-lt"/>
              <a:cs typeface="Arial" panose="020B0604020202020204" pitchFamily="34" charset="0"/>
            </a:endParaRPr>
          </a:p>
          <a:p>
            <a:pPr>
              <a:lnSpc>
                <a:spcPct val="95000"/>
              </a:lnSpc>
            </a:pPr>
            <a:r>
              <a:rPr lang="en-US" altLang="zh-CN" sz="2200" i="0">
                <a:solidFill>
                  <a:srgbClr val="000000"/>
                </a:solidFill>
                <a:latin typeface="+mj-lt"/>
                <a:cs typeface="Arial" panose="020B0604020202020204" pitchFamily="34" charset="0"/>
              </a:rPr>
              <a:t>  </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 </a:t>
            </a:r>
            <a:r>
              <a:rPr lang="en-US" altLang="zh-CN" sz="2200" i="0">
                <a:solidFill>
                  <a:srgbClr val="7F007F"/>
                </a:solidFill>
                <a:latin typeface="+mj-lt"/>
                <a:cs typeface="Arial" panose="020B0604020202020204" pitchFamily="34" charset="0"/>
              </a:rPr>
              <a:t>name</a:t>
            </a:r>
            <a:r>
              <a:rPr lang="en-US" altLang="zh-CN" sz="2200" i="0">
                <a:solidFill>
                  <a:srgbClr val="000000"/>
                </a:solidFill>
                <a:latin typeface="+mj-lt"/>
                <a:cs typeface="Arial" panose="020B0604020202020204" pitchFamily="34" charset="0"/>
              </a:rPr>
              <a:t>=</a:t>
            </a:r>
            <a:r>
              <a:rPr lang="en-US" altLang="zh-CN" sz="2200" i="0">
                <a:solidFill>
                  <a:srgbClr val="2A00FF"/>
                </a:solidFill>
                <a:latin typeface="+mj-lt"/>
                <a:cs typeface="Arial" panose="020B0604020202020204" pitchFamily="34" charset="0"/>
              </a:rPr>
              <a:t>"hibernate.show_sql"</a:t>
            </a:r>
            <a:r>
              <a:rPr lang="en-US" altLang="zh-CN" sz="2200" i="0">
                <a:solidFill>
                  <a:srgbClr val="008080"/>
                </a:solidFill>
                <a:latin typeface="+mj-lt"/>
                <a:cs typeface="Arial" panose="020B0604020202020204" pitchFamily="34" charset="0"/>
              </a:rPr>
              <a:t>&gt;</a:t>
            </a:r>
            <a:r>
              <a:rPr lang="en-US" altLang="zh-CN" sz="2200" i="0">
                <a:solidFill>
                  <a:srgbClr val="000000"/>
                </a:solidFill>
                <a:latin typeface="+mj-lt"/>
                <a:cs typeface="Arial" panose="020B0604020202020204" pitchFamily="34" charset="0"/>
              </a:rPr>
              <a:t>true</a:t>
            </a: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property</a:t>
            </a:r>
            <a:r>
              <a:rPr lang="en-US" altLang="zh-CN" sz="2200" i="0" smtClean="0">
                <a:solidFill>
                  <a:srgbClr val="008080"/>
                </a:solidFill>
                <a:latin typeface="+mj-lt"/>
                <a:cs typeface="Arial" panose="020B0604020202020204" pitchFamily="34" charset="0"/>
              </a:rPr>
              <a:t>&gt;</a:t>
            </a:r>
          </a:p>
          <a:p>
            <a:pPr>
              <a:lnSpc>
                <a:spcPct val="95000"/>
              </a:lnSpc>
            </a:pPr>
            <a:r>
              <a:rPr lang="en-US" altLang="zh-CN" sz="2200" i="0" smtClean="0">
                <a:solidFill>
                  <a:srgbClr val="008080"/>
                </a:solidFill>
                <a:latin typeface="+mn-lt"/>
              </a:rPr>
              <a:t>  &lt;</a:t>
            </a:r>
            <a:r>
              <a:rPr lang="en-US" altLang="zh-CN" sz="2200" i="0">
                <a:solidFill>
                  <a:srgbClr val="3F7F7F"/>
                </a:solidFill>
                <a:latin typeface="+mn-lt"/>
              </a:rPr>
              <a:t>property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"hibernate.format_sql"</a:t>
            </a:r>
            <a:r>
              <a:rPr lang="en-US" altLang="zh-CN" sz="2200" i="0">
                <a:solidFill>
                  <a:srgbClr val="008080"/>
                </a:solidFill>
                <a:latin typeface="+mn-lt"/>
              </a:rPr>
              <a:t>&gt;</a:t>
            </a:r>
            <a:r>
              <a:rPr lang="en-US" altLang="zh-CN" sz="2200" i="0">
                <a:solidFill>
                  <a:srgbClr val="000000"/>
                </a:solidFill>
                <a:latin typeface="+mn-lt"/>
              </a:rPr>
              <a:t>true</a:t>
            </a:r>
            <a:r>
              <a:rPr lang="en-US" altLang="zh-CN" sz="2200" i="0">
                <a:solidFill>
                  <a:srgbClr val="008080"/>
                </a:solidFill>
                <a:latin typeface="+mn-lt"/>
              </a:rPr>
              <a:t>&lt;/</a:t>
            </a:r>
            <a:r>
              <a:rPr lang="en-US" altLang="zh-CN" sz="2200" i="0">
                <a:solidFill>
                  <a:srgbClr val="3F7F7F"/>
                </a:solidFill>
                <a:latin typeface="+mn-lt"/>
              </a:rPr>
              <a:t>property</a:t>
            </a:r>
            <a:r>
              <a:rPr lang="en-US" altLang="zh-CN" sz="2200" i="0" smtClean="0">
                <a:solidFill>
                  <a:srgbClr val="008080"/>
                </a:solidFill>
                <a:latin typeface="+mn-lt"/>
              </a:rPr>
              <a:t>&gt;</a:t>
            </a:r>
            <a:endParaRPr lang="en-US" altLang="zh-CN" sz="2200" i="0" smtClean="0">
              <a:solidFill>
                <a:srgbClr val="008080"/>
              </a:solidFill>
              <a:latin typeface="+mn-lt"/>
              <a:cs typeface="Arial" panose="020B0604020202020204" pitchFamily="34" charset="0"/>
            </a:endParaRPr>
          </a:p>
          <a:p>
            <a:pPr>
              <a:lnSpc>
                <a:spcPct val="95000"/>
              </a:lnSpc>
            </a:pPr>
            <a:r>
              <a:rPr lang="en-US" altLang="zh-CN" sz="2200" i="0">
                <a:solidFill>
                  <a:srgbClr val="008080"/>
                </a:solidFill>
                <a:latin typeface="+mn-lt"/>
                <a:cs typeface="Arial" panose="020B0604020202020204" pitchFamily="34" charset="0"/>
              </a:rPr>
              <a:t> </a:t>
            </a:r>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mapping </a:t>
            </a:r>
            <a:r>
              <a:rPr lang="en-US" altLang="zh-CN" sz="2200" i="0">
                <a:solidFill>
                  <a:srgbClr val="7F007F"/>
                </a:solidFill>
                <a:latin typeface="+mn-lt"/>
              </a:rPr>
              <a:t>resource</a:t>
            </a:r>
            <a:r>
              <a:rPr lang="en-US" altLang="zh-CN" sz="2200" i="0" smtClean="0">
                <a:solidFill>
                  <a:srgbClr val="000000"/>
                </a:solidFill>
                <a:latin typeface="+mn-lt"/>
              </a:rPr>
              <a:t>=</a:t>
            </a:r>
            <a:r>
              <a:rPr lang="en-US" altLang="zh-CN" sz="2200" i="0" smtClean="0">
                <a:solidFill>
                  <a:srgbClr val="2A00FF"/>
                </a:solidFill>
                <a:latin typeface="+mn-lt"/>
              </a:rPr>
              <a:t>"com/hibernate/entity/Customer.hbm.xml</a:t>
            </a:r>
            <a:r>
              <a:rPr lang="en-US" altLang="zh-CN" sz="2200" i="0">
                <a:solidFill>
                  <a:srgbClr val="2A00FF"/>
                </a:solidFill>
                <a:latin typeface="+mn-lt"/>
              </a:rPr>
              <a:t>"</a:t>
            </a:r>
            <a:r>
              <a:rPr lang="en-US" altLang="zh-CN" sz="2200" i="0">
                <a:solidFill>
                  <a:srgbClr val="008080"/>
                </a:solidFill>
                <a:latin typeface="+mn-lt"/>
              </a:rPr>
              <a:t>/&gt;</a:t>
            </a:r>
            <a:endParaRPr lang="en-US" altLang="zh-CN" sz="2200" i="0">
              <a:solidFill>
                <a:srgbClr val="008080"/>
              </a:solidFill>
              <a:latin typeface="+mn-lt"/>
              <a:cs typeface="Arial" panose="020B0604020202020204" pitchFamily="34" charset="0"/>
            </a:endParaRPr>
          </a:p>
          <a:p>
            <a:pPr>
              <a:lnSpc>
                <a:spcPct val="95000"/>
              </a:lnSpc>
            </a:pPr>
            <a:r>
              <a:rPr lang="en-US" altLang="zh-CN" sz="2200" i="0" smtClean="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session-factory</a:t>
            </a:r>
            <a:r>
              <a:rPr lang="en-US" altLang="zh-CN" sz="2200" i="0">
                <a:solidFill>
                  <a:srgbClr val="008080"/>
                </a:solidFill>
                <a:latin typeface="+mj-lt"/>
                <a:cs typeface="Arial" panose="020B0604020202020204" pitchFamily="34" charset="0"/>
              </a:rPr>
              <a:t>&gt;</a:t>
            </a:r>
          </a:p>
          <a:p>
            <a:pPr>
              <a:lnSpc>
                <a:spcPct val="95000"/>
              </a:lnSpc>
            </a:pPr>
            <a:r>
              <a:rPr lang="en-US" altLang="zh-CN" sz="2200" i="0">
                <a:solidFill>
                  <a:srgbClr val="008080"/>
                </a:solidFill>
                <a:latin typeface="+mj-lt"/>
                <a:cs typeface="Arial" panose="020B0604020202020204" pitchFamily="34" charset="0"/>
              </a:rPr>
              <a:t>&lt;/</a:t>
            </a:r>
            <a:r>
              <a:rPr lang="en-US" altLang="zh-CN" sz="2200" i="0">
                <a:solidFill>
                  <a:srgbClr val="3F7F7F"/>
                </a:solidFill>
                <a:latin typeface="+mj-lt"/>
                <a:cs typeface="Arial" panose="020B0604020202020204" pitchFamily="34" charset="0"/>
              </a:rPr>
              <a:t>hibernate-configuration</a:t>
            </a:r>
            <a:r>
              <a:rPr lang="en-US" altLang="zh-CN" sz="2200" i="0">
                <a:solidFill>
                  <a:srgbClr val="008080"/>
                </a:solidFill>
                <a:latin typeface="+mj-lt"/>
                <a:cs typeface="Arial" panose="020B0604020202020204" pitchFamily="34" charset="0"/>
              </a:rPr>
              <a:t>&gt;</a:t>
            </a:r>
          </a:p>
        </p:txBody>
      </p:sp>
    </p:spTree>
    <p:extLst>
      <p:ext uri="{BB962C8B-B14F-4D97-AF65-F5344CB8AC3E}">
        <p14:creationId xmlns:p14="http://schemas.microsoft.com/office/powerpoint/2010/main" val="2719258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a:t>
            </a:r>
          </a:p>
        </p:txBody>
      </p:sp>
      <p:sp>
        <p:nvSpPr>
          <p:cNvPr id="3" name="内容占位符 2"/>
          <p:cNvSpPr>
            <a:spLocks noGrp="1"/>
          </p:cNvSpPr>
          <p:nvPr>
            <p:ph idx="1"/>
          </p:nvPr>
        </p:nvSpPr>
        <p:spPr>
          <a:xfrm>
            <a:off x="624418" y="1125539"/>
            <a:ext cx="10943167" cy="3455590"/>
          </a:xfrm>
        </p:spPr>
        <p:txBody>
          <a:bodyPr/>
          <a:lstStyle/>
          <a:p>
            <a:pPr>
              <a:spcBef>
                <a:spcPts val="600"/>
              </a:spcBef>
            </a:pPr>
            <a:r>
              <a:rPr lang="zh-CN" altLang="en-US"/>
              <a:t>持久化类：指其实例需要被</a:t>
            </a:r>
            <a:r>
              <a:rPr lang="en-US" altLang="zh-CN"/>
              <a:t>Hibernate</a:t>
            </a:r>
            <a:r>
              <a:rPr lang="zh-CN" altLang="en-US"/>
              <a:t>持久化到数据库中的类即实体</a:t>
            </a:r>
            <a:r>
              <a:rPr lang="zh-CN" altLang="en-US" smtClean="0"/>
              <a:t>类</a:t>
            </a:r>
          </a:p>
          <a:p>
            <a:pPr lvl="1">
              <a:spcBef>
                <a:spcPts val="600"/>
              </a:spcBef>
            </a:pPr>
            <a:r>
              <a:rPr lang="en-US" altLang="zh-CN" sz="3200" smtClean="0"/>
              <a:t>private </a:t>
            </a:r>
            <a:r>
              <a:rPr lang="zh-CN" altLang="en-US" sz="3200" smtClean="0"/>
              <a:t>类型属性；</a:t>
            </a:r>
          </a:p>
          <a:p>
            <a:pPr lvl="1">
              <a:spcBef>
                <a:spcPts val="600"/>
              </a:spcBef>
            </a:pPr>
            <a:r>
              <a:rPr lang="en-US" altLang="zh-CN" sz="3200" smtClean="0"/>
              <a:t>public </a:t>
            </a:r>
            <a:r>
              <a:rPr lang="zh-CN" altLang="en-US" sz="3200" smtClean="0"/>
              <a:t>类型的 </a:t>
            </a:r>
            <a:r>
              <a:rPr lang="en-US" altLang="zh-CN" sz="3200" smtClean="0"/>
              <a:t>setter </a:t>
            </a:r>
            <a:r>
              <a:rPr lang="zh-CN" altLang="en-US" sz="3200" smtClean="0"/>
              <a:t>和 </a:t>
            </a:r>
            <a:r>
              <a:rPr lang="en-US" altLang="zh-CN" sz="3200" smtClean="0"/>
              <a:t>getter </a:t>
            </a:r>
            <a:r>
              <a:rPr lang="zh-CN" altLang="en-US" sz="3200" smtClean="0"/>
              <a:t>方法；</a:t>
            </a:r>
          </a:p>
          <a:p>
            <a:pPr lvl="1">
              <a:spcBef>
                <a:spcPts val="600"/>
              </a:spcBef>
            </a:pPr>
            <a:r>
              <a:rPr lang="en-US" altLang="zh-CN" sz="3200" smtClean="0"/>
              <a:t>public </a:t>
            </a:r>
            <a:r>
              <a:rPr lang="zh-CN" altLang="en-US" sz="3200" smtClean="0"/>
              <a:t>或 </a:t>
            </a:r>
            <a:r>
              <a:rPr lang="en-US" altLang="zh-CN" sz="3200" smtClean="0"/>
              <a:t>protected </a:t>
            </a:r>
            <a:r>
              <a:rPr lang="zh-CN" altLang="en-US" sz="3200" smtClean="0"/>
              <a:t>类型的无参数的构造方法。</a:t>
            </a:r>
            <a:endParaRPr lang="zh-CN" altLang="en-US" sz="3200"/>
          </a:p>
        </p:txBody>
      </p:sp>
    </p:spTree>
    <p:extLst>
      <p:ext uri="{BB962C8B-B14F-4D97-AF65-F5344CB8AC3E}">
        <p14:creationId xmlns:p14="http://schemas.microsoft.com/office/powerpoint/2010/main" val="41246706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479376" y="1340768"/>
            <a:ext cx="8521055" cy="482453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class</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Customer </a:t>
            </a:r>
            <a:r>
              <a:rPr lang="en-US" altLang="zh-CN" sz="2800" b="1" i="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0000C0"/>
                </a:solidFill>
                <a:latin typeface="Consolas" panose="020B0609020204030204" pitchFamily="49" charset="0"/>
              </a:rPr>
              <a:t>id</a:t>
            </a:r>
            <a:r>
              <a:rPr lang="en-US" altLang="zh-CN" sz="2800" b="1" i="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private</a:t>
            </a:r>
            <a:r>
              <a:rPr lang="en-US" altLang="zh-CN" sz="2800" b="1" i="0">
                <a:solidFill>
                  <a:srgbClr val="000000"/>
                </a:solidFill>
                <a:latin typeface="Consolas" panose="020B0609020204030204" pitchFamily="49" charset="0"/>
              </a:rPr>
              <a:t> String </a:t>
            </a:r>
            <a:r>
              <a:rPr lang="en-US" altLang="zh-CN" sz="2800" b="1" i="0">
                <a:solidFill>
                  <a:srgbClr val="0000C0"/>
                </a:solidFill>
                <a:latin typeface="Consolas" panose="020B0609020204030204" pitchFamily="49" charset="0"/>
              </a:rPr>
              <a:t>name</a:t>
            </a:r>
            <a:r>
              <a:rPr lang="en-US" altLang="zh-CN" sz="2800" b="1" i="0">
                <a:solidFill>
                  <a:srgbClr val="000000"/>
                </a:solidFill>
                <a:latin typeface="Consolas" panose="020B0609020204030204" pitchFamily="49" charset="0"/>
              </a:rPr>
              <a:t>;</a:t>
            </a:r>
          </a:p>
          <a:p>
            <a:r>
              <a:rPr lang="en-US" altLang="zh-CN" sz="2800" b="1" i="0" smtClean="0">
                <a:latin typeface="Consolas" panose="020B0609020204030204" pitchFamily="49" charset="0"/>
              </a:rPr>
              <a:t>    ...</a:t>
            </a:r>
          </a:p>
          <a:p>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getId() </a:t>
            </a:r>
            <a:r>
              <a:rPr lang="en-US" altLang="zh-CN" sz="2800" b="1" i="0" smtClean="0">
                <a:solidFill>
                  <a:srgbClr val="000000"/>
                </a:solidFill>
                <a:latin typeface="Consolas" panose="020B0609020204030204" pitchFamily="49" charset="0"/>
              </a:rPr>
              <a:t>{...}</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setId(</a:t>
            </a:r>
            <a:r>
              <a:rPr lang="en-US" altLang="zh-CN" sz="2800" b="1" i="0">
                <a:solidFill>
                  <a:srgbClr val="7F0055"/>
                </a:solidFill>
                <a:latin typeface="Consolas" panose="020B0609020204030204" pitchFamily="49" charset="0"/>
              </a:rPr>
              <a:t>int</a:t>
            </a:r>
            <a:r>
              <a:rPr lang="en-US" altLang="zh-CN" sz="2800" b="1" i="0">
                <a:solidFill>
                  <a:srgbClr val="000000"/>
                </a:solidFill>
                <a:latin typeface="Consolas" panose="020B0609020204030204" pitchFamily="49" charset="0"/>
              </a:rPr>
              <a:t> </a:t>
            </a:r>
            <a:r>
              <a:rPr lang="en-US" altLang="zh-CN" sz="2800" b="1" i="0">
                <a:solidFill>
                  <a:srgbClr val="6A3E3E"/>
                </a:solidFill>
                <a:latin typeface="Consolas" panose="020B0609020204030204" pitchFamily="49" charset="0"/>
              </a:rPr>
              <a:t>id</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String getName() </a:t>
            </a:r>
            <a:r>
              <a:rPr lang="en-US" altLang="zh-CN" sz="2800" b="1" i="0" smtClean="0">
                <a:solidFill>
                  <a:srgbClr val="000000"/>
                </a:solidFill>
                <a:latin typeface="Consolas" panose="020B0609020204030204" pitchFamily="49" charset="0"/>
              </a:rPr>
              <a:t>{</a:t>
            </a:r>
            <a:r>
              <a:rPr lang="en-US" altLang="zh-CN" sz="2800" b="1" i="0" smtClean="0">
                <a:solidFill>
                  <a:srgbClr val="7F0055"/>
                </a:solidFill>
                <a:latin typeface="Consolas" panose="020B0609020204030204" pitchFamily="49" charset="0"/>
              </a:rPr>
              <a:t>...</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public</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void</a:t>
            </a:r>
            <a:r>
              <a:rPr lang="en-US" altLang="zh-CN" sz="2800" b="1" i="0">
                <a:solidFill>
                  <a:srgbClr val="000000"/>
                </a:solidFill>
                <a:latin typeface="Consolas" panose="020B0609020204030204" pitchFamily="49" charset="0"/>
              </a:rPr>
              <a:t> setName(String </a:t>
            </a:r>
            <a:r>
              <a:rPr lang="en-US" altLang="zh-CN" sz="2800" b="1" i="0">
                <a:solidFill>
                  <a:srgbClr val="6A3E3E"/>
                </a:solidFill>
                <a:latin typeface="Consolas" panose="020B0609020204030204" pitchFamily="49" charset="0"/>
              </a:rPr>
              <a:t>name</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a:t>
            </a:r>
            <a:endParaRPr lang="en-US" altLang="zh-CN" sz="2800" b="1" i="0">
              <a:solidFill>
                <a:srgbClr val="000000"/>
              </a:solidFill>
              <a:latin typeface="Consolas" panose="020B0609020204030204" pitchFamily="49" charset="0"/>
            </a:endParaRPr>
          </a:p>
          <a:p>
            <a:r>
              <a:rPr lang="en-US" altLang="zh-CN" sz="2800" b="1" i="0" smtClean="0">
                <a:latin typeface="Consolas" panose="020B0609020204030204" pitchFamily="49" charset="0"/>
              </a:rPr>
              <a:t>    ...</a:t>
            </a:r>
            <a:endParaRPr lang="zh-CN" altLang="en-US" sz="2800" b="1" i="0">
              <a:latin typeface="Consolas" panose="020B0609020204030204" pitchFamily="49" charset="0"/>
            </a:endParaRPr>
          </a:p>
          <a:p>
            <a:r>
              <a:rPr lang="en-US" altLang="zh-CN" sz="2800" b="1" i="0">
                <a:solidFill>
                  <a:srgbClr val="000000"/>
                </a:solidFill>
                <a:latin typeface="Consolas" panose="020B0609020204030204" pitchFamily="49" charset="0"/>
              </a:rPr>
              <a:t>}</a:t>
            </a:r>
            <a:endParaRPr lang="zh-CN" altLang="en-US" sz="2800" b="1" i="0">
              <a:latin typeface="Consolas" panose="020B0609020204030204" pitchFamily="49" charset="0"/>
            </a:endParaRPr>
          </a:p>
        </p:txBody>
      </p:sp>
      <p:sp>
        <p:nvSpPr>
          <p:cNvPr id="2" name="标题 1"/>
          <p:cNvSpPr>
            <a:spLocks noGrp="1"/>
          </p:cNvSpPr>
          <p:nvPr>
            <p:ph type="title"/>
          </p:nvPr>
        </p:nvSpPr>
        <p:spPr/>
        <p:txBody>
          <a:bodyPr/>
          <a:lstStyle/>
          <a:p>
            <a:r>
              <a:rPr lang="zh-CN" altLang="en-US"/>
              <a:t>创建持久化类</a:t>
            </a:r>
          </a:p>
        </p:txBody>
      </p:sp>
      <p:pic>
        <p:nvPicPr>
          <p:cNvPr id="3" name="图片 2"/>
          <p:cNvPicPr>
            <a:picLocks noChangeAspect="1"/>
          </p:cNvPicPr>
          <p:nvPr/>
        </p:nvPicPr>
        <p:blipFill>
          <a:blip r:embed="rId2"/>
          <a:stretch>
            <a:fillRect/>
          </a:stretch>
        </p:blipFill>
        <p:spPr>
          <a:xfrm>
            <a:off x="9150298" y="2253798"/>
            <a:ext cx="2530337" cy="2984455"/>
          </a:xfrm>
          <a:prstGeom prst="rect">
            <a:avLst/>
          </a:prstGeom>
        </p:spPr>
      </p:pic>
    </p:spTree>
    <p:extLst>
      <p:ext uri="{BB962C8B-B14F-4D97-AF65-F5344CB8AC3E}">
        <p14:creationId xmlns:p14="http://schemas.microsoft.com/office/powerpoint/2010/main" val="4257261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047226" y="3225326"/>
            <a:ext cx="2369254" cy="2291906"/>
          </a:xfrm>
          <a:prstGeom prst="rect">
            <a:avLst/>
          </a:prstGeom>
        </p:spPr>
      </p:pic>
      <p:sp>
        <p:nvSpPr>
          <p:cNvPr id="2" name="标题 1"/>
          <p:cNvSpPr>
            <a:spLocks noGrp="1"/>
          </p:cNvSpPr>
          <p:nvPr>
            <p:ph type="title"/>
          </p:nvPr>
        </p:nvSpPr>
        <p:spPr/>
        <p:txBody>
          <a:bodyPr/>
          <a:lstStyle/>
          <a:p>
            <a:pPr>
              <a:spcBef>
                <a:spcPts val="600"/>
              </a:spcBef>
            </a:pPr>
            <a:r>
              <a:rPr lang="zh-CN" altLang="en-US"/>
              <a:t>创建持久化类的配置文件</a:t>
            </a:r>
          </a:p>
        </p:txBody>
      </p:sp>
      <p:sp>
        <p:nvSpPr>
          <p:cNvPr id="3" name="内容占位符 2"/>
          <p:cNvSpPr>
            <a:spLocks noGrp="1"/>
          </p:cNvSpPr>
          <p:nvPr>
            <p:ph idx="1"/>
          </p:nvPr>
        </p:nvSpPr>
        <p:spPr>
          <a:xfrm>
            <a:off x="624418" y="1125539"/>
            <a:ext cx="10943167" cy="1439365"/>
          </a:xfrm>
        </p:spPr>
        <p:txBody>
          <a:bodyPr/>
          <a:lstStyle/>
          <a:p>
            <a:pPr>
              <a:spcBef>
                <a:spcPts val="600"/>
              </a:spcBef>
            </a:pPr>
            <a:r>
              <a:rPr lang="zh-CN" altLang="en-US"/>
              <a:t>创建持久化类的</a:t>
            </a:r>
            <a:r>
              <a:rPr lang="zh-CN" altLang="en-US" smtClean="0"/>
              <a:t>配置文件。</a:t>
            </a:r>
            <a:endParaRPr lang="zh-CN" altLang="en-US"/>
          </a:p>
          <a:p>
            <a:pPr lvl="1">
              <a:spcBef>
                <a:spcPts val="600"/>
              </a:spcBef>
            </a:pPr>
            <a:r>
              <a:rPr lang="zh-CN" altLang="en-US" sz="3200"/>
              <a:t>描述持久化类与数据库表之间的对应</a:t>
            </a:r>
            <a:r>
              <a:rPr lang="zh-CN" altLang="en-US" sz="3200" smtClean="0"/>
              <a:t>关系。</a:t>
            </a:r>
            <a:endParaRPr lang="zh-CN" altLang="en-US" sz="3200"/>
          </a:p>
        </p:txBody>
      </p:sp>
      <p:grpSp>
        <p:nvGrpSpPr>
          <p:cNvPr id="10" name="组合 9"/>
          <p:cNvGrpSpPr/>
          <p:nvPr/>
        </p:nvGrpSpPr>
        <p:grpSpPr>
          <a:xfrm>
            <a:off x="3935983" y="3729012"/>
            <a:ext cx="3868509" cy="1572196"/>
            <a:chOff x="3863864" y="3933056"/>
            <a:chExt cx="3672185" cy="1572196"/>
          </a:xfrm>
        </p:grpSpPr>
        <p:sp>
          <p:nvSpPr>
            <p:cNvPr id="8" name="TextBox 8"/>
            <p:cNvSpPr txBox="1">
              <a:spLocks noChangeArrowheads="1"/>
            </p:cNvSpPr>
            <p:nvPr/>
          </p:nvSpPr>
          <p:spPr bwMode="auto">
            <a:xfrm>
              <a:off x="4273774" y="4497140"/>
              <a:ext cx="2877183" cy="461665"/>
            </a:xfrm>
            <a:prstGeom prst="rect">
              <a:avLst/>
            </a:prstGeom>
            <a:solidFill>
              <a:srgbClr val="FAFAFF"/>
            </a:solidFill>
            <a:ln w="38100">
              <a:solidFill>
                <a:schemeClr val="tx1">
                  <a:lumMod val="75000"/>
                  <a:lumOff val="25000"/>
                </a:schemeClr>
              </a:solidFill>
              <a:miter lim="800000"/>
              <a:headEnd/>
              <a:tailEnd/>
            </a:ln>
          </p:spPr>
          <p:txBody>
            <a:bodyPr wrap="square">
              <a:spAutoFit/>
            </a:bodyPr>
            <a:lstStyle>
              <a:lvl1pPr>
                <a:defRPr i="1">
                  <a:solidFill>
                    <a:schemeClr val="tx1"/>
                  </a:solidFill>
                  <a:latin typeface="Arial" panose="020B0604020202020204" pitchFamily="34" charset="0"/>
                  <a:ea typeface="华文细黑" panose="02010600040101010101" pitchFamily="2" charset="-122"/>
                </a:defRPr>
              </a:lvl1pPr>
              <a:lvl2pPr>
                <a:defRPr i="1">
                  <a:solidFill>
                    <a:schemeClr val="tx1"/>
                  </a:solidFill>
                  <a:latin typeface="Arial" panose="020B0604020202020204" pitchFamily="34" charset="0"/>
                  <a:ea typeface="华文细黑" panose="02010600040101010101" pitchFamily="2" charset="-122"/>
                </a:defRPr>
              </a:lvl2pPr>
              <a:lvl3pPr>
                <a:defRPr i="1">
                  <a:solidFill>
                    <a:schemeClr val="tx1"/>
                  </a:solidFill>
                  <a:latin typeface="Arial" panose="020B0604020202020204" pitchFamily="34" charset="0"/>
                  <a:ea typeface="华文细黑" panose="02010600040101010101" pitchFamily="2" charset="-122"/>
                </a:defRPr>
              </a:lvl3pPr>
              <a:lvl4pPr>
                <a:defRPr i="1">
                  <a:solidFill>
                    <a:schemeClr val="tx1"/>
                  </a:solidFill>
                  <a:latin typeface="Arial" panose="020B0604020202020204" pitchFamily="34" charset="0"/>
                  <a:ea typeface="华文细黑" panose="02010600040101010101" pitchFamily="2" charset="-122"/>
                </a:defRPr>
              </a:lvl4pPr>
              <a:lvl5pPr>
                <a:defRPr i="1">
                  <a:solidFill>
                    <a:schemeClr val="tx1"/>
                  </a:solidFill>
                  <a:latin typeface="Arial" panose="020B0604020202020204" pitchFamily="34" charset="0"/>
                  <a:ea typeface="华文细黑" panose="02010600040101010101" pitchFamily="2" charset="-122"/>
                </a:defRPr>
              </a:lvl5pPr>
              <a:lvl6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6pPr>
              <a:lvl7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7pPr>
              <a:lvl8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8pPr>
              <a:lvl9pPr fontAlgn="base">
                <a:spcBef>
                  <a:spcPct val="0"/>
                </a:spcBef>
                <a:spcAft>
                  <a:spcPct val="0"/>
                </a:spcAft>
                <a:buFont typeface="Arial" panose="020B0604020202020204" pitchFamily="34" charset="0"/>
                <a:defRPr i="1">
                  <a:solidFill>
                    <a:schemeClr val="tx1"/>
                  </a:solidFill>
                  <a:latin typeface="Arial" panose="020B0604020202020204" pitchFamily="34" charset="0"/>
                  <a:ea typeface="华文细黑" panose="02010600040101010101" pitchFamily="2" charset="-122"/>
                </a:defRPr>
              </a:lvl9pPr>
            </a:lstStyle>
            <a:p>
              <a:pPr algn="ctr">
                <a:buFont typeface="Wingdings" panose="05000000000000000000" pitchFamily="2" charset="2"/>
                <a:buNone/>
              </a:pPr>
              <a:r>
                <a:rPr lang="en-US" altLang="zh-CN" sz="2400" b="1" i="0" smtClean="0">
                  <a:latin typeface="Consolas" panose="020B0609020204030204" pitchFamily="49" charset="0"/>
                  <a:ea typeface="宋体" panose="02010600030101010101" pitchFamily="2" charset="-122"/>
                </a:rPr>
                <a:t>Customer.hbm.xml</a:t>
              </a:r>
              <a:endParaRPr lang="zh-CN" altLang="en-US" sz="2400" b="1" i="0">
                <a:latin typeface="Consolas" panose="020B0609020204030204" pitchFamily="49" charset="0"/>
                <a:ea typeface="宋体" panose="02010600030101010101" pitchFamily="2" charset="-122"/>
              </a:endParaRPr>
            </a:p>
          </p:txBody>
        </p:sp>
        <p:sp>
          <p:nvSpPr>
            <p:cNvPr id="6" name="右弧形箭头 5"/>
            <p:cNvSpPr/>
            <p:nvPr/>
          </p:nvSpPr>
          <p:spPr>
            <a:xfrm rot="10800000" flipH="1">
              <a:off x="6528049" y="3933056"/>
              <a:ext cx="1008000" cy="1572196"/>
            </a:xfrm>
            <a:prstGeom prst="curvedLef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sp>
          <p:nvSpPr>
            <p:cNvPr id="7" name="左弧形箭头 6"/>
            <p:cNvSpPr/>
            <p:nvPr/>
          </p:nvSpPr>
          <p:spPr>
            <a:xfrm>
              <a:off x="3863864" y="3933056"/>
              <a:ext cx="1008000" cy="1572196"/>
            </a:xfrm>
            <a:prstGeom prst="curvedRight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a:solidFill>
                  <a:schemeClr val="tx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3"/>
          <a:stretch>
            <a:fillRect/>
          </a:stretch>
        </p:blipFill>
        <p:spPr>
          <a:xfrm>
            <a:off x="1563439" y="3017458"/>
            <a:ext cx="2180835" cy="2572228"/>
          </a:xfrm>
          <a:prstGeom prst="rect">
            <a:avLst/>
          </a:prstGeom>
        </p:spPr>
      </p:pic>
    </p:spTree>
    <p:extLst>
      <p:ext uri="{BB962C8B-B14F-4D97-AF65-F5344CB8AC3E}">
        <p14:creationId xmlns:p14="http://schemas.microsoft.com/office/powerpoint/2010/main" val="15158355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79376" y="1628800"/>
            <a:ext cx="11521280" cy="4752528"/>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200" i="0">
                <a:solidFill>
                  <a:srgbClr val="008080"/>
                </a:solidFill>
                <a:latin typeface="+mn-lt"/>
              </a:rPr>
              <a:t>&lt;?</a:t>
            </a:r>
            <a:r>
              <a:rPr lang="en-US" altLang="zh-CN" sz="2200" i="0">
                <a:solidFill>
                  <a:srgbClr val="3F7F7F"/>
                </a:solidFill>
                <a:latin typeface="+mn-lt"/>
              </a:rPr>
              <a:t>xml </a:t>
            </a:r>
            <a:r>
              <a:rPr lang="en-US" altLang="zh-CN" sz="2200" i="0">
                <a:solidFill>
                  <a:srgbClr val="7F007F"/>
                </a:solidFill>
                <a:latin typeface="+mn-lt"/>
              </a:rPr>
              <a:t>version</a:t>
            </a:r>
            <a:r>
              <a:rPr lang="en-US" altLang="zh-CN" sz="2200" i="0">
                <a:solidFill>
                  <a:srgbClr val="000000"/>
                </a:solidFill>
                <a:latin typeface="+mn-lt"/>
              </a:rPr>
              <a:t>=</a:t>
            </a:r>
            <a:r>
              <a:rPr lang="en-US" altLang="zh-CN" sz="2200" i="0">
                <a:solidFill>
                  <a:srgbClr val="2A00FF"/>
                </a:solidFill>
                <a:latin typeface="+mn-lt"/>
              </a:rPr>
              <a:t>"1.0"</a:t>
            </a:r>
            <a:r>
              <a:rPr lang="en-US" altLang="zh-CN" sz="2200" i="0">
                <a:solidFill>
                  <a:srgbClr val="008080"/>
                </a:solidFill>
                <a:latin typeface="+mn-lt"/>
              </a:rPr>
              <a:t>?&gt;</a:t>
            </a:r>
          </a:p>
          <a:p>
            <a:r>
              <a:rPr lang="en-US" altLang="zh-CN" sz="2200" i="0">
                <a:solidFill>
                  <a:srgbClr val="008080"/>
                </a:solidFill>
                <a:latin typeface="+mn-lt"/>
              </a:rPr>
              <a:t>&lt;!</a:t>
            </a:r>
            <a:r>
              <a:rPr lang="en-US" altLang="zh-CN" sz="2200" i="0">
                <a:solidFill>
                  <a:srgbClr val="3F7F7F"/>
                </a:solidFill>
                <a:latin typeface="+mn-lt"/>
              </a:rPr>
              <a:t>DOCTYPE </a:t>
            </a:r>
            <a:r>
              <a:rPr lang="en-US" altLang="zh-CN" sz="2200" i="0">
                <a:solidFill>
                  <a:srgbClr val="008080"/>
                </a:solidFill>
                <a:latin typeface="+mn-lt"/>
              </a:rPr>
              <a:t>hibernate-mapping </a:t>
            </a:r>
            <a:r>
              <a:rPr lang="en-US" altLang="zh-CN" sz="2200" i="0">
                <a:solidFill>
                  <a:srgbClr val="808080"/>
                </a:solidFill>
                <a:latin typeface="+mn-lt"/>
              </a:rPr>
              <a:t>PUBLIC </a:t>
            </a:r>
            <a:r>
              <a:rPr lang="en-US" altLang="zh-CN" sz="2200" i="0">
                <a:solidFill>
                  <a:srgbClr val="008080"/>
                </a:solidFill>
                <a:latin typeface="+mn-lt"/>
              </a:rPr>
              <a:t>"-//Hibernate/Hibernate Mapping DTD 3.0//EN"</a:t>
            </a:r>
          </a:p>
          <a:p>
            <a:r>
              <a:rPr lang="en-US" altLang="zh-CN" sz="2200" i="0">
                <a:solidFill>
                  <a:srgbClr val="3F7F5F"/>
                </a:solidFill>
                <a:latin typeface="+mn-lt"/>
              </a:rPr>
              <a:t>"http://hibernate.sourceforge.net/hibernate-mapping-3.0.dtd"</a:t>
            </a:r>
            <a:r>
              <a:rPr lang="en-US" altLang="zh-CN" sz="2200" i="0">
                <a:solidFill>
                  <a:srgbClr val="008080"/>
                </a:solidFill>
                <a:latin typeface="+mn-lt"/>
              </a:rPr>
              <a:t>&gt;</a:t>
            </a:r>
          </a:p>
          <a:p>
            <a:r>
              <a:rPr lang="en-US" altLang="zh-CN" sz="2200" b="1" i="0" smtClean="0">
                <a:solidFill>
                  <a:srgbClr val="C00000"/>
                </a:solidFill>
                <a:latin typeface="+mn-lt"/>
              </a:rPr>
              <a:t>&lt;hibernate-mapping </a:t>
            </a:r>
            <a:r>
              <a:rPr lang="en-US" altLang="zh-CN" sz="2200" i="0">
                <a:solidFill>
                  <a:srgbClr val="7F007F"/>
                </a:solidFill>
                <a:latin typeface="+mn-lt"/>
              </a:rPr>
              <a:t>package</a:t>
            </a:r>
            <a:r>
              <a:rPr lang="en-US" altLang="zh-CN" sz="2200" i="0">
                <a:solidFill>
                  <a:srgbClr val="000000"/>
                </a:solidFill>
                <a:latin typeface="+mn-lt"/>
              </a:rPr>
              <a:t>=</a:t>
            </a:r>
            <a:r>
              <a:rPr lang="en-US" altLang="zh-CN" sz="2200" i="0">
                <a:solidFill>
                  <a:srgbClr val="2A00FF"/>
                </a:solidFill>
                <a:latin typeface="+mn-lt"/>
              </a:rPr>
              <a:t>"com.hibernate.entity"</a:t>
            </a:r>
            <a:r>
              <a:rPr lang="en-US" altLang="zh-CN" sz="2200" b="1" i="0" smtClean="0">
                <a:solidFill>
                  <a:srgbClr val="C00000"/>
                </a:solidFill>
                <a:latin typeface="+mn-lt"/>
              </a:rPr>
              <a:t>&gt;</a:t>
            </a:r>
            <a:endParaRPr lang="en-US" altLang="zh-CN" sz="2200" b="1" i="0">
              <a:solidFill>
                <a:srgbClr val="C00000"/>
              </a:solidFill>
              <a:latin typeface="+mn-lt"/>
              <a:cs typeface="Arial" panose="020B0604020202020204" pitchFamily="34" charset="0"/>
            </a:endParaRPr>
          </a:p>
          <a:p>
            <a:r>
              <a:rPr lang="en-US" altLang="zh-CN" sz="2200" i="0" smtClean="0">
                <a:solidFill>
                  <a:srgbClr val="008080"/>
                </a:solidFill>
                <a:latin typeface="+mn-lt"/>
              </a:rPr>
              <a:t>    &lt;</a:t>
            </a:r>
            <a:r>
              <a:rPr lang="en-US" altLang="zh-CN" sz="2200" i="0">
                <a:solidFill>
                  <a:srgbClr val="3F7F7F"/>
                </a:solidFill>
                <a:latin typeface="+mn-lt"/>
              </a:rPr>
              <a:t>class </a:t>
            </a:r>
            <a:r>
              <a:rPr lang="en-US" altLang="zh-CN" sz="2200" i="0">
                <a:solidFill>
                  <a:srgbClr val="7F007F"/>
                </a:solidFill>
                <a:latin typeface="+mn-lt"/>
              </a:rPr>
              <a:t>name</a:t>
            </a:r>
            <a:r>
              <a:rPr lang="en-US" altLang="zh-CN" sz="2200" i="0" smtClean="0">
                <a:solidFill>
                  <a:srgbClr val="000000"/>
                </a:solidFill>
                <a:latin typeface="+mn-lt"/>
              </a:rPr>
              <a:t>=</a:t>
            </a:r>
            <a:r>
              <a:rPr lang="en-US" altLang="zh-CN" sz="2200" i="0" smtClean="0">
                <a:solidFill>
                  <a:srgbClr val="2A00FF"/>
                </a:solidFill>
                <a:latin typeface="+mn-lt"/>
              </a:rPr>
              <a:t>"Customer" </a:t>
            </a:r>
            <a:r>
              <a:rPr lang="en-US" altLang="zh-CN" sz="2200" i="0">
                <a:solidFill>
                  <a:srgbClr val="7F007F"/>
                </a:solidFill>
                <a:latin typeface="+mn-lt"/>
              </a:rPr>
              <a:t>table</a:t>
            </a:r>
            <a:r>
              <a:rPr lang="en-US" altLang="zh-CN" sz="2200" i="0" smtClean="0">
                <a:solidFill>
                  <a:srgbClr val="000000"/>
                </a:solidFill>
                <a:latin typeface="+mn-lt"/>
              </a:rPr>
              <a:t>=</a:t>
            </a:r>
            <a:r>
              <a:rPr lang="en-US" altLang="zh-CN" sz="2200" i="0" smtClean="0">
                <a:solidFill>
                  <a:srgbClr val="2A00FF"/>
                </a:solidFill>
                <a:latin typeface="+mn-lt"/>
              </a:rPr>
              <a:t>"CUSTOMER"</a:t>
            </a:r>
            <a:r>
              <a:rPr lang="en-US" altLang="zh-CN" sz="2200" i="0" smtClean="0">
                <a:solidFill>
                  <a:srgbClr val="008080"/>
                </a:solidFill>
                <a:latin typeface="+mn-lt"/>
              </a:rPr>
              <a:t>&gt;</a:t>
            </a:r>
            <a:endParaRPr lang="en-US" altLang="zh-CN" sz="2200" i="0">
              <a:solidFill>
                <a:srgbClr val="008080"/>
              </a:solidFill>
              <a:latin typeface="+mn-lt"/>
            </a:endParaRP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id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"id" </a:t>
            </a:r>
            <a:r>
              <a:rPr lang="en-US" altLang="zh-CN" sz="2200" i="0">
                <a:solidFill>
                  <a:srgbClr val="7F007F"/>
                </a:solidFill>
                <a:latin typeface="+mn-lt"/>
              </a:rPr>
              <a:t>type</a:t>
            </a:r>
            <a:r>
              <a:rPr lang="en-US" altLang="zh-CN" sz="2200" i="0">
                <a:solidFill>
                  <a:srgbClr val="000000"/>
                </a:solidFill>
                <a:latin typeface="+mn-lt"/>
              </a:rPr>
              <a:t>=</a:t>
            </a:r>
            <a:r>
              <a:rPr lang="en-US" altLang="zh-CN" sz="2200" i="0">
                <a:solidFill>
                  <a:srgbClr val="2A00FF"/>
                </a:solidFill>
                <a:latin typeface="+mn-lt"/>
              </a:rPr>
              <a:t>"int" </a:t>
            </a:r>
            <a:r>
              <a:rPr lang="en-US" altLang="zh-CN" sz="2200" i="0">
                <a:solidFill>
                  <a:srgbClr val="008080"/>
                </a:solidFill>
                <a:latin typeface="+mn-lt"/>
              </a:rPr>
              <a:t>&gt;</a:t>
            </a:r>
          </a:p>
          <a:p>
            <a:r>
              <a:rPr lang="en-US" altLang="zh-CN" sz="2200" i="0">
                <a:solidFill>
                  <a:srgbClr val="000000"/>
                </a:solidFill>
                <a:latin typeface="+mn-lt"/>
              </a:rPr>
              <a:t>            </a:t>
            </a:r>
            <a:r>
              <a:rPr lang="en-US" altLang="zh-CN" sz="2200" i="0">
                <a:solidFill>
                  <a:srgbClr val="008080"/>
                </a:solidFill>
                <a:latin typeface="+mn-lt"/>
              </a:rPr>
              <a:t>...</a:t>
            </a: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id</a:t>
            </a:r>
            <a:r>
              <a:rPr lang="en-US" altLang="zh-CN" sz="2200" i="0">
                <a:solidFill>
                  <a:srgbClr val="008080"/>
                </a:solidFill>
                <a:latin typeface="+mn-lt"/>
              </a:rPr>
              <a:t>&gt;</a:t>
            </a:r>
          </a:p>
          <a:p>
            <a:r>
              <a:rPr lang="en-US" altLang="zh-CN" sz="2200" i="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property </a:t>
            </a:r>
            <a:r>
              <a:rPr lang="en-US" altLang="zh-CN" sz="2200" i="0">
                <a:solidFill>
                  <a:srgbClr val="7F007F"/>
                </a:solidFill>
                <a:latin typeface="+mn-lt"/>
              </a:rPr>
              <a:t>name</a:t>
            </a:r>
            <a:r>
              <a:rPr lang="en-US" altLang="zh-CN" sz="2200" i="0">
                <a:solidFill>
                  <a:srgbClr val="000000"/>
                </a:solidFill>
                <a:latin typeface="+mn-lt"/>
              </a:rPr>
              <a:t>=</a:t>
            </a:r>
            <a:r>
              <a:rPr lang="en-US" altLang="zh-CN" sz="2200" i="0">
                <a:solidFill>
                  <a:srgbClr val="2A00FF"/>
                </a:solidFill>
                <a:latin typeface="+mn-lt"/>
              </a:rPr>
              <a:t>"name" </a:t>
            </a:r>
            <a:r>
              <a:rPr lang="en-US" altLang="zh-CN" sz="2200" i="0">
                <a:solidFill>
                  <a:srgbClr val="7F007F"/>
                </a:solidFill>
                <a:latin typeface="+mn-lt"/>
              </a:rPr>
              <a:t>type</a:t>
            </a:r>
            <a:r>
              <a:rPr lang="en-US" altLang="zh-CN" sz="2200" i="0">
                <a:solidFill>
                  <a:srgbClr val="000000"/>
                </a:solidFill>
                <a:latin typeface="+mn-lt"/>
              </a:rPr>
              <a:t>=</a:t>
            </a:r>
            <a:r>
              <a:rPr lang="en-US" altLang="zh-CN" sz="2200" i="0">
                <a:solidFill>
                  <a:srgbClr val="2A00FF"/>
                </a:solidFill>
                <a:latin typeface="+mn-lt"/>
              </a:rPr>
              <a:t>"java.lang.String"</a:t>
            </a:r>
            <a:r>
              <a:rPr lang="en-US" altLang="zh-CN" sz="2200" i="0">
                <a:solidFill>
                  <a:srgbClr val="008080"/>
                </a:solidFill>
                <a:latin typeface="+mn-lt"/>
              </a:rPr>
              <a:t>&gt;</a:t>
            </a:r>
          </a:p>
          <a:p>
            <a:r>
              <a:rPr lang="en-US" altLang="zh-CN" sz="2200" i="0">
                <a:solidFill>
                  <a:srgbClr val="008080"/>
                </a:solidFill>
                <a:latin typeface="+mn-lt"/>
              </a:rPr>
              <a:t>            ...</a:t>
            </a:r>
          </a:p>
          <a:p>
            <a:r>
              <a:rPr lang="en-US" altLang="zh-CN" sz="2200" i="0">
                <a:solidFill>
                  <a:srgbClr val="008080"/>
                </a:solidFill>
                <a:latin typeface="+mn-lt"/>
              </a:rPr>
              <a:t>        &lt;/</a:t>
            </a:r>
            <a:r>
              <a:rPr lang="en-US" altLang="zh-CN" sz="2200" i="0">
                <a:solidFill>
                  <a:srgbClr val="3F7F7F"/>
                </a:solidFill>
                <a:latin typeface="+mn-lt"/>
              </a:rPr>
              <a:t>property</a:t>
            </a:r>
            <a:r>
              <a:rPr lang="en-US" altLang="zh-CN" sz="2200" i="0">
                <a:solidFill>
                  <a:srgbClr val="008080"/>
                </a:solidFill>
                <a:latin typeface="+mn-lt"/>
              </a:rPr>
              <a:t>&gt;</a:t>
            </a:r>
            <a:r>
              <a:rPr lang="zh-CN" altLang="en-US" sz="2200" i="0">
                <a:solidFill>
                  <a:srgbClr val="000000"/>
                </a:solidFill>
                <a:latin typeface="+mn-lt"/>
              </a:rPr>
              <a:t>   </a:t>
            </a:r>
            <a:endParaRPr lang="en-US" altLang="zh-CN" sz="2200" i="0" smtClean="0">
              <a:solidFill>
                <a:srgbClr val="000000"/>
              </a:solidFill>
              <a:latin typeface="+mn-lt"/>
            </a:endParaRPr>
          </a:p>
          <a:p>
            <a:r>
              <a:rPr lang="en-US" altLang="zh-CN" sz="2200" i="0">
                <a:solidFill>
                  <a:srgbClr val="000000"/>
                </a:solidFill>
                <a:latin typeface="+mn-lt"/>
              </a:rPr>
              <a:t> </a:t>
            </a:r>
            <a:r>
              <a:rPr lang="en-US" altLang="zh-CN" sz="2200" i="0" smtClean="0">
                <a:solidFill>
                  <a:srgbClr val="000000"/>
                </a:solidFill>
                <a:latin typeface="+mn-lt"/>
              </a:rPr>
              <a:t>       </a:t>
            </a:r>
            <a:r>
              <a:rPr lang="en-US" altLang="zh-CN" sz="2200" i="0">
                <a:solidFill>
                  <a:srgbClr val="008080"/>
                </a:solidFill>
              </a:rPr>
              <a:t>...</a:t>
            </a:r>
          </a:p>
          <a:p>
            <a:r>
              <a:rPr lang="en-US" altLang="zh-CN" sz="2200" i="0" smtClean="0">
                <a:solidFill>
                  <a:srgbClr val="000000"/>
                </a:solidFill>
                <a:latin typeface="+mn-lt"/>
              </a:rPr>
              <a:t>    </a:t>
            </a:r>
            <a:r>
              <a:rPr lang="en-US" altLang="zh-CN" sz="2200" i="0">
                <a:solidFill>
                  <a:srgbClr val="008080"/>
                </a:solidFill>
                <a:latin typeface="+mn-lt"/>
              </a:rPr>
              <a:t>&lt;/</a:t>
            </a:r>
            <a:r>
              <a:rPr lang="en-US" altLang="zh-CN" sz="2200" i="0">
                <a:solidFill>
                  <a:srgbClr val="3F7F7F"/>
                </a:solidFill>
                <a:latin typeface="+mn-lt"/>
              </a:rPr>
              <a:t>class</a:t>
            </a:r>
            <a:r>
              <a:rPr lang="en-US" altLang="zh-CN" sz="2200" i="0">
                <a:solidFill>
                  <a:srgbClr val="008080"/>
                </a:solidFill>
                <a:latin typeface="+mn-lt"/>
              </a:rPr>
              <a:t>&gt;</a:t>
            </a:r>
          </a:p>
          <a:p>
            <a:r>
              <a:rPr lang="en-US" altLang="zh-CN" sz="2200" b="1" i="0">
                <a:solidFill>
                  <a:srgbClr val="C00000"/>
                </a:solidFill>
                <a:latin typeface="+mn-lt"/>
              </a:rPr>
              <a:t>&lt;/hibernate-mapping</a:t>
            </a:r>
            <a:r>
              <a:rPr lang="en-US" altLang="zh-CN" sz="2200" b="1" i="0" smtClean="0">
                <a:solidFill>
                  <a:srgbClr val="C00000"/>
                </a:solidFill>
                <a:latin typeface="+mn-lt"/>
              </a:rPr>
              <a:t>&gt;</a:t>
            </a:r>
            <a:endParaRPr lang="en-US" altLang="zh-CN" sz="2200" b="1" i="0">
              <a:solidFill>
                <a:srgbClr val="C00000"/>
              </a:solidFill>
              <a:latin typeface="+mn-lt"/>
              <a:cs typeface="Arial" panose="020B0604020202020204" pitchFamily="34" charset="0"/>
            </a:endParaRPr>
          </a:p>
        </p:txBody>
      </p:sp>
      <p:sp>
        <p:nvSpPr>
          <p:cNvPr id="2" name="标题 1"/>
          <p:cNvSpPr>
            <a:spLocks noGrp="1"/>
          </p:cNvSpPr>
          <p:nvPr>
            <p:ph type="title"/>
          </p:nvPr>
        </p:nvSpPr>
        <p:spPr/>
        <p:txBody>
          <a:bodyPr/>
          <a:lstStyle/>
          <a:p>
            <a:r>
              <a:rPr lang="zh-CN" altLang="en-US"/>
              <a:t>创建持久化类的配置文件</a:t>
            </a:r>
          </a:p>
        </p:txBody>
      </p:sp>
      <p:sp>
        <p:nvSpPr>
          <p:cNvPr id="7" name="矩形 6"/>
          <p:cNvSpPr/>
          <p:nvPr/>
        </p:nvSpPr>
        <p:spPr bwMode="auto">
          <a:xfrm>
            <a:off x="1127448" y="3376159"/>
            <a:ext cx="6192688" cy="916937"/>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8" name="矩形 7"/>
          <p:cNvSpPr/>
          <p:nvPr/>
        </p:nvSpPr>
        <p:spPr bwMode="auto">
          <a:xfrm>
            <a:off x="1127448" y="4365104"/>
            <a:ext cx="6192688" cy="1008112"/>
          </a:xfrm>
          <a:prstGeom prst="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1" u="none" strike="noStrike" cap="none" normalizeH="0" baseline="0" smtClean="0">
              <a:ln>
                <a:noFill/>
              </a:ln>
              <a:solidFill>
                <a:schemeClr val="tx1"/>
              </a:solidFill>
              <a:effectLst/>
              <a:latin typeface="Arial" pitchFamily="34" charset="0"/>
              <a:ea typeface="华文细黑" pitchFamily="2" charset="-122"/>
            </a:endParaRPr>
          </a:p>
        </p:txBody>
      </p:sp>
      <p:sp>
        <p:nvSpPr>
          <p:cNvPr id="9" name="圆角矩形标注 8"/>
          <p:cNvSpPr/>
          <p:nvPr/>
        </p:nvSpPr>
        <p:spPr bwMode="auto">
          <a:xfrm>
            <a:off x="8328248" y="3959842"/>
            <a:ext cx="3168352" cy="1366553"/>
          </a:xfrm>
          <a:prstGeom prst="wedgeRoundRectCallout">
            <a:avLst>
              <a:gd name="adj1" fmla="val -68664"/>
              <a:gd name="adj2" fmla="val -23843"/>
              <a:gd name="adj3" fmla="val 16667"/>
            </a:avLst>
          </a:prstGeom>
          <a:solidFill>
            <a:srgbClr val="CCCCFF"/>
          </a:solidFill>
          <a:ln w="38100">
            <a:solidFill>
              <a:schemeClr val="tx1"/>
            </a:solidFill>
            <a:miter lim="800000"/>
            <a:headEnd/>
            <a:tailEnd/>
          </a:ln>
          <a:extLst/>
        </p:spPr>
        <p:txBody>
          <a:bodyPr wrap="square" anchor="ctr"/>
          <a:lstStyle/>
          <a:p>
            <a:r>
              <a:rPr lang="en-US" altLang="zh-CN" sz="2800" b="1" i="0" noProof="1" smtClean="0">
                <a:latin typeface="微软雅黑" panose="020B0503020204020204" pitchFamily="34" charset="-122"/>
                <a:ea typeface="微软雅黑" panose="020B0503020204020204" pitchFamily="34" charset="-122"/>
              </a:rPr>
              <a:t>id</a:t>
            </a:r>
            <a:r>
              <a:rPr lang="en-US" altLang="zh-CN" sz="2800" i="0" noProof="1" smtClean="0">
                <a:latin typeface="微软雅黑" panose="020B0503020204020204" pitchFamily="34" charset="-122"/>
                <a:ea typeface="微软雅黑" panose="020B0503020204020204" pitchFamily="34" charset="-122"/>
              </a:rPr>
              <a:t> </a:t>
            </a:r>
            <a:r>
              <a:rPr lang="zh-CN" altLang="en-US" sz="2800" i="0" noProof="1" smtClean="0">
                <a:latin typeface="微软雅黑" panose="020B0503020204020204" pitchFamily="34" charset="-122"/>
                <a:ea typeface="微软雅黑" panose="020B0503020204020204" pitchFamily="34" charset="-122"/>
              </a:rPr>
              <a:t>和 </a:t>
            </a:r>
            <a:r>
              <a:rPr lang="en-US" altLang="zh-CN" sz="2800" b="1" i="0" noProof="1" smtClean="0">
                <a:latin typeface="微软雅黑" panose="020B0503020204020204" pitchFamily="34" charset="-122"/>
                <a:ea typeface="微软雅黑" panose="020B0503020204020204" pitchFamily="34" charset="-122"/>
              </a:rPr>
              <a:t>property</a:t>
            </a:r>
            <a:r>
              <a:rPr lang="en-US" altLang="zh-CN" sz="2800" i="0" noProof="1" smtClean="0">
                <a:latin typeface="微软雅黑" panose="020B0503020204020204" pitchFamily="34" charset="-122"/>
                <a:ea typeface="微软雅黑" panose="020B0503020204020204" pitchFamily="34" charset="-122"/>
              </a:rPr>
              <a:t> </a:t>
            </a:r>
          </a:p>
          <a:p>
            <a:r>
              <a:rPr lang="zh-CN" altLang="en-US" sz="2800" i="0" noProof="1" smtClean="0">
                <a:latin typeface="微软雅黑" panose="020B0503020204020204" pitchFamily="34" charset="-122"/>
                <a:ea typeface="微软雅黑" panose="020B0503020204020204" pitchFamily="34" charset="-122"/>
              </a:rPr>
              <a:t>元素</a:t>
            </a:r>
            <a:r>
              <a:rPr lang="zh-CN" altLang="en-US" sz="2800" i="0" noProof="1">
                <a:latin typeface="微软雅黑" panose="020B0503020204020204" pitchFamily="34" charset="-122"/>
                <a:ea typeface="微软雅黑" panose="020B0503020204020204" pitchFamily="34" charset="-122"/>
              </a:rPr>
              <a:t>不能颠倒位置</a:t>
            </a:r>
          </a:p>
        </p:txBody>
      </p:sp>
      <p:sp>
        <p:nvSpPr>
          <p:cNvPr id="10" name="内容占位符 2"/>
          <p:cNvSpPr>
            <a:spLocks noGrp="1"/>
          </p:cNvSpPr>
          <p:nvPr>
            <p:ph idx="1"/>
          </p:nvPr>
        </p:nvSpPr>
        <p:spPr>
          <a:xfrm>
            <a:off x="624418" y="980728"/>
            <a:ext cx="10943167" cy="647278"/>
          </a:xfrm>
        </p:spPr>
        <p:txBody>
          <a:bodyPr/>
          <a:lstStyle/>
          <a:p>
            <a:r>
              <a:rPr lang="en-US" altLang="zh-CN" smtClean="0"/>
              <a:t>Student.hbm.xml</a:t>
            </a:r>
            <a:endParaRPr lang="en-US" altLang="zh-CN"/>
          </a:p>
          <a:p>
            <a:pPr marL="0" indent="0">
              <a:buNone/>
            </a:pPr>
            <a:endParaRPr lang="zh-CN" altLang="en-US"/>
          </a:p>
        </p:txBody>
      </p:sp>
    </p:spTree>
    <p:extLst>
      <p:ext uri="{BB962C8B-B14F-4D97-AF65-F5344CB8AC3E}">
        <p14:creationId xmlns:p14="http://schemas.microsoft.com/office/powerpoint/2010/main" val="164227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0943167" cy="2015430"/>
          </a:xfrm>
        </p:spPr>
        <p:txBody>
          <a:bodyPr/>
          <a:lstStyle/>
          <a:p>
            <a:r>
              <a:rPr lang="en-US" altLang="zh-CN"/>
              <a:t>&lt;class&gt;</a:t>
            </a:r>
            <a:r>
              <a:rPr lang="zh-CN" altLang="en-US"/>
              <a:t>元素用于指定类和表之间的</a:t>
            </a:r>
            <a:r>
              <a:rPr lang="zh-CN" altLang="en-US" smtClean="0"/>
              <a:t>映射。</a:t>
            </a:r>
            <a:endParaRPr lang="zh-CN" altLang="en-US"/>
          </a:p>
          <a:p>
            <a:pPr lvl="1"/>
            <a:r>
              <a:rPr lang="en-US" altLang="zh-CN" sz="3200"/>
              <a:t>name</a:t>
            </a:r>
            <a:r>
              <a:rPr lang="zh-CN" altLang="en-US" sz="3200"/>
              <a:t>属性设定类名</a:t>
            </a:r>
            <a:r>
              <a:rPr lang="en-US" altLang="zh-CN" sz="3200"/>
              <a:t>(</a:t>
            </a:r>
            <a:r>
              <a:rPr lang="zh-CN" altLang="en-US" sz="3200"/>
              <a:t>包含路径</a:t>
            </a:r>
            <a:r>
              <a:rPr lang="en-US" altLang="zh-CN" sz="3200" smtClean="0"/>
              <a:t>)</a:t>
            </a:r>
            <a:r>
              <a:rPr lang="zh-CN" altLang="en-US" sz="3200" smtClean="0"/>
              <a:t>；</a:t>
            </a:r>
            <a:endParaRPr lang="en-US" altLang="zh-CN" sz="3200"/>
          </a:p>
          <a:p>
            <a:pPr lvl="1"/>
            <a:r>
              <a:rPr lang="en-US" altLang="zh-CN" sz="3200"/>
              <a:t>table</a:t>
            </a:r>
            <a:r>
              <a:rPr lang="zh-CN" altLang="en-US" sz="3200"/>
              <a:t>属性设定表名，默认以类名作表</a:t>
            </a:r>
            <a:r>
              <a:rPr lang="zh-CN" altLang="en-US" sz="3200" smtClean="0"/>
              <a:t>名。</a:t>
            </a:r>
            <a:endParaRPr lang="zh-CN" altLang="en-US" sz="3200"/>
          </a:p>
        </p:txBody>
      </p:sp>
      <p:sp>
        <p:nvSpPr>
          <p:cNvPr id="4" name="内容占位符 2"/>
          <p:cNvSpPr txBox="1">
            <a:spLocks/>
          </p:cNvSpPr>
          <p:nvPr/>
        </p:nvSpPr>
        <p:spPr>
          <a:xfrm>
            <a:off x="695400" y="4797152"/>
            <a:ext cx="10943167" cy="1439366"/>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&lt;class&gt;</a:t>
            </a:r>
            <a:r>
              <a:rPr lang="zh-CN" altLang="en-US" i="0" kern="0"/>
              <a:t>元素包含</a:t>
            </a:r>
            <a:r>
              <a:rPr lang="zh-CN" altLang="en-US" i="0" kern="0">
                <a:solidFill>
                  <a:srgbClr val="C00000"/>
                </a:solidFill>
              </a:rPr>
              <a:t>一个</a:t>
            </a:r>
            <a:r>
              <a:rPr lang="en-US" altLang="zh-CN" i="0" kern="0">
                <a:solidFill>
                  <a:srgbClr val="C00000"/>
                </a:solidFill>
              </a:rPr>
              <a:t>&lt;id&gt;</a:t>
            </a:r>
            <a:r>
              <a:rPr lang="zh-CN" altLang="en-US" i="0" kern="0">
                <a:solidFill>
                  <a:srgbClr val="C00000"/>
                </a:solidFill>
              </a:rPr>
              <a:t>子元素</a:t>
            </a:r>
            <a:r>
              <a:rPr lang="zh-CN" altLang="en-US" i="0" kern="0"/>
              <a:t>及</a:t>
            </a:r>
            <a:r>
              <a:rPr lang="zh-CN" altLang="en-US" i="0" kern="0">
                <a:solidFill>
                  <a:srgbClr val="C00000"/>
                </a:solidFill>
              </a:rPr>
              <a:t>多个</a:t>
            </a:r>
            <a:r>
              <a:rPr lang="en-US" altLang="zh-CN" i="0" kern="0">
                <a:solidFill>
                  <a:srgbClr val="C00000"/>
                </a:solidFill>
              </a:rPr>
              <a:t>&lt;property&gt;</a:t>
            </a:r>
            <a:r>
              <a:rPr lang="zh-CN" altLang="en-US" i="0" kern="0">
                <a:solidFill>
                  <a:srgbClr val="C00000"/>
                </a:solidFill>
              </a:rPr>
              <a:t>子</a:t>
            </a:r>
            <a:r>
              <a:rPr lang="zh-CN" altLang="en-US" i="0" kern="0" smtClean="0">
                <a:solidFill>
                  <a:srgbClr val="C00000"/>
                </a:solidFill>
              </a:rPr>
              <a:t>元素。</a:t>
            </a:r>
            <a:endParaRPr lang="zh-CN" altLang="en-US" i="0" kern="0">
              <a:solidFill>
                <a:srgbClr val="C00000"/>
              </a:solidFill>
            </a:endParaRPr>
          </a:p>
        </p:txBody>
      </p:sp>
      <p:sp>
        <p:nvSpPr>
          <p:cNvPr id="5" name="矩形 4"/>
          <p:cNvSpPr/>
          <p:nvPr/>
        </p:nvSpPr>
        <p:spPr bwMode="auto">
          <a:xfrm>
            <a:off x="1271465" y="3286696"/>
            <a:ext cx="9217024" cy="1366440"/>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600" b="1" i="0" smtClean="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 </a:t>
            </a:r>
            <a:r>
              <a:rPr lang="en-US" altLang="zh-CN" sz="2600" b="1" i="0">
                <a:solidFill>
                  <a:srgbClr val="7F007F"/>
                </a:solidFill>
                <a:latin typeface="Consolas" panose="020B0609020204030204" pitchFamily="49" charset="0"/>
              </a:rPr>
              <a:t>name</a:t>
            </a:r>
            <a:r>
              <a:rPr lang="en-US" altLang="zh-CN" sz="2600" b="1" i="0" smtClean="0">
                <a:solidFill>
                  <a:srgbClr val="000000"/>
                </a:solidFill>
                <a:latin typeface="Consolas" panose="020B0609020204030204" pitchFamily="49" charset="0"/>
              </a:rPr>
              <a:t>=</a:t>
            </a:r>
            <a:r>
              <a:rPr lang="en-US" altLang="zh-CN" sz="2600" b="1" i="0" smtClean="0">
                <a:solidFill>
                  <a:srgbClr val="2A00FF"/>
                </a:solidFill>
                <a:latin typeface="Consolas" panose="020B0609020204030204" pitchFamily="49" charset="0"/>
              </a:rPr>
              <a:t>"Customer" </a:t>
            </a:r>
            <a:r>
              <a:rPr lang="en-US" altLang="zh-CN" sz="2600" b="1" i="0" smtClean="0">
                <a:solidFill>
                  <a:srgbClr val="7F007F"/>
                </a:solidFill>
                <a:latin typeface="Consolas" panose="020B0609020204030204" pitchFamily="49" charset="0"/>
              </a:rPr>
              <a:t>table</a:t>
            </a:r>
            <a:r>
              <a:rPr lang="en-US" altLang="zh-CN" sz="2600" b="1" i="0" smtClean="0">
                <a:solidFill>
                  <a:srgbClr val="000000"/>
                </a:solidFill>
                <a:latin typeface="Consolas" panose="020B0609020204030204" pitchFamily="49" charset="0"/>
              </a:rPr>
              <a:t>=</a:t>
            </a:r>
            <a:r>
              <a:rPr lang="en-US" altLang="zh-CN" sz="2600" b="1" i="0" smtClean="0">
                <a:solidFill>
                  <a:srgbClr val="2A00FF"/>
                </a:solidFill>
                <a:latin typeface="Consolas" panose="020B0609020204030204" pitchFamily="49" charset="0"/>
              </a:rPr>
              <a:t>"CUSTOMER"</a:t>
            </a:r>
            <a:r>
              <a:rPr lang="en-US" altLang="zh-CN" sz="2600" b="1" i="0" smtClean="0">
                <a:solidFill>
                  <a:srgbClr val="008080"/>
                </a:solidFill>
                <a:latin typeface="Consolas" panose="020B0609020204030204" pitchFamily="49" charset="0"/>
              </a:rPr>
              <a:t>&gt;</a:t>
            </a:r>
            <a:endParaRPr lang="en-US" altLang="zh-CN" sz="2600" b="1" i="0">
              <a:solidFill>
                <a:srgbClr val="008080"/>
              </a:solidFill>
              <a:latin typeface="Consolas" panose="020B0609020204030204" pitchFamily="49" charset="0"/>
            </a:endParaRPr>
          </a:p>
          <a:p>
            <a:r>
              <a:rPr lang="en-US" altLang="zh-CN" sz="2600" b="1" i="0" smtClean="0">
                <a:solidFill>
                  <a:srgbClr val="008080"/>
                </a:solidFill>
                <a:latin typeface="Consolas" panose="020B0609020204030204" pitchFamily="49" charset="0"/>
              </a:rPr>
              <a:t>    ...</a:t>
            </a:r>
            <a:endParaRPr lang="en-US" altLang="zh-CN" sz="2600" b="1" i="0">
              <a:solidFill>
                <a:srgbClr val="008080"/>
              </a:solidFill>
              <a:latin typeface="Consolas" panose="020B0609020204030204" pitchFamily="49" charset="0"/>
            </a:endParaRPr>
          </a:p>
          <a:p>
            <a:r>
              <a:rPr lang="en-US" altLang="zh-CN" sz="2600" b="1" i="0" smtClean="0">
                <a:solidFill>
                  <a:srgbClr val="008080"/>
                </a:solidFill>
                <a:latin typeface="Consolas" panose="020B0609020204030204" pitchFamily="49" charset="0"/>
              </a:rPr>
              <a:t>&lt;/</a:t>
            </a:r>
            <a:r>
              <a:rPr lang="en-US" altLang="zh-CN" sz="2600" b="1" i="0">
                <a:solidFill>
                  <a:srgbClr val="3F7F7F"/>
                </a:solidFill>
                <a:latin typeface="Consolas" panose="020B0609020204030204" pitchFamily="49" charset="0"/>
              </a:rPr>
              <a:t>class</a:t>
            </a:r>
            <a:r>
              <a:rPr lang="en-US" altLang="zh-CN" sz="2600" b="1" i="0">
                <a:solidFill>
                  <a:srgbClr val="008080"/>
                </a:solidFill>
                <a:latin typeface="Consolas" panose="020B0609020204030204" pitchFamily="49" charset="0"/>
              </a:rPr>
              <a:t>&gt;</a:t>
            </a:r>
            <a:endParaRPr lang="zh-CN" altLang="en-US" sz="2600" b="1" i="0">
              <a:latin typeface="Consolas" panose="020B0609020204030204" pitchFamily="49" charset="0"/>
            </a:endParaRPr>
          </a:p>
        </p:txBody>
      </p:sp>
    </p:spTree>
    <p:extLst>
      <p:ext uri="{BB962C8B-B14F-4D97-AF65-F5344CB8AC3E}">
        <p14:creationId xmlns:p14="http://schemas.microsoft.com/office/powerpoint/2010/main" val="34718373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160214" cy="2159445"/>
          </a:xfrm>
        </p:spPr>
        <p:txBody>
          <a:bodyPr/>
          <a:lstStyle/>
          <a:p>
            <a:r>
              <a:rPr lang="en-US" altLang="zh-CN" b="1" smtClean="0"/>
              <a:t>id </a:t>
            </a:r>
            <a:r>
              <a:rPr lang="zh-CN" altLang="en-US" smtClean="0"/>
              <a:t>子元素</a:t>
            </a:r>
            <a:r>
              <a:rPr lang="zh-CN" altLang="en-US"/>
              <a:t>设定持久化类的</a:t>
            </a:r>
            <a:r>
              <a:rPr lang="en-US" altLang="zh-CN"/>
              <a:t>OID</a:t>
            </a:r>
            <a:r>
              <a:rPr lang="zh-CN" altLang="en-US"/>
              <a:t>和表的主键的映射</a:t>
            </a:r>
            <a:r>
              <a:rPr lang="zh-CN" altLang="en-US" smtClean="0"/>
              <a:t>关系。</a:t>
            </a:r>
            <a:endParaRPr lang="en-US" altLang="zh-CN" smtClean="0"/>
          </a:p>
          <a:p>
            <a:pPr lvl="1"/>
            <a:r>
              <a:rPr lang="en-US" altLang="zh-CN" sz="3200" smtClean="0"/>
              <a:t>column </a:t>
            </a:r>
            <a:r>
              <a:rPr lang="en-US" altLang="zh-CN" sz="3200"/>
              <a:t>– </a:t>
            </a:r>
            <a:r>
              <a:rPr lang="zh-CN" altLang="en-US" sz="3200"/>
              <a:t>指定表字段的</a:t>
            </a:r>
            <a:r>
              <a:rPr lang="zh-CN" altLang="en-US" sz="3200" smtClean="0"/>
              <a:t>名称；</a:t>
            </a:r>
            <a:endParaRPr lang="zh-CN" altLang="en-US" sz="3200"/>
          </a:p>
          <a:p>
            <a:pPr lvl="1"/>
            <a:r>
              <a:rPr lang="en-US" altLang="zh-CN" sz="3200"/>
              <a:t>generator – </a:t>
            </a:r>
            <a:r>
              <a:rPr lang="zh-CN" altLang="en-US" sz="3200"/>
              <a:t>元素指定</a:t>
            </a:r>
            <a:r>
              <a:rPr lang="en-US" altLang="zh-CN" sz="3200"/>
              <a:t>OID</a:t>
            </a:r>
            <a:r>
              <a:rPr lang="zh-CN" altLang="en-US" sz="3200"/>
              <a:t>的</a:t>
            </a:r>
            <a:r>
              <a:rPr lang="zh-CN" altLang="en-US" sz="3200" smtClean="0"/>
              <a:t>生成器。</a:t>
            </a:r>
            <a:endParaRPr lang="en-US" altLang="zh-CN" sz="3200"/>
          </a:p>
        </p:txBody>
      </p:sp>
      <p:sp>
        <p:nvSpPr>
          <p:cNvPr id="4" name="矩形 3"/>
          <p:cNvSpPr/>
          <p:nvPr/>
        </p:nvSpPr>
        <p:spPr bwMode="auto">
          <a:xfrm>
            <a:off x="1199456" y="3358704"/>
            <a:ext cx="9649072" cy="19425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 </a:t>
            </a:r>
            <a:r>
              <a:rPr lang="en-US" altLang="zh-CN" sz="2800" b="1" i="0">
                <a:solidFill>
                  <a:srgbClr val="7F007F"/>
                </a:solidFill>
                <a:latin typeface="Consolas" panose="020B0609020204030204" pitchFamily="49" charset="0"/>
              </a:rPr>
              <a:t>type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"int"</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column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"ID"</a:t>
            </a:r>
            <a:r>
              <a:rPr lang="en-US" altLang="zh-CN" sz="2800" b="1" i="0">
                <a:solidFill>
                  <a:srgbClr val="008080"/>
                </a:solidFill>
                <a:latin typeface="Consolas" panose="020B0609020204030204" pitchFamily="49" charset="0"/>
              </a:rPr>
              <a:t>/&gt;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generator </a:t>
            </a:r>
            <a:r>
              <a:rPr lang="en-US" altLang="zh-CN" sz="2800" b="1" i="0">
                <a:solidFill>
                  <a:srgbClr val="7F007F"/>
                </a:solidFill>
                <a:latin typeface="Consolas" panose="020B0609020204030204" pitchFamily="49" charset="0"/>
              </a:rPr>
              <a:t>class</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"native"</a:t>
            </a:r>
            <a:r>
              <a:rPr lang="en-US" altLang="zh-CN" sz="2800" b="1" i="0">
                <a:solidFill>
                  <a:srgbClr val="008080"/>
                </a:solidFill>
                <a:latin typeface="Consolas" panose="020B0609020204030204" pitchFamily="49" charset="0"/>
              </a:rPr>
              <a:t>/&gt;</a:t>
            </a:r>
          </a:p>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id</a:t>
            </a:r>
            <a:r>
              <a:rPr lang="en-US" altLang="zh-CN" sz="2800" b="1" i="0">
                <a:solidFill>
                  <a:srgbClr val="008080"/>
                </a:solidFill>
                <a:latin typeface="Consolas" panose="020B0609020204030204" pitchFamily="49" charset="0"/>
              </a:rPr>
              <a:t>&gt;</a:t>
            </a:r>
          </a:p>
        </p:txBody>
      </p:sp>
    </p:spTree>
    <p:extLst>
      <p:ext uri="{BB962C8B-B14F-4D97-AF65-F5344CB8AC3E}">
        <p14:creationId xmlns:p14="http://schemas.microsoft.com/office/powerpoint/2010/main" val="26733930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创建持久化类的配置文件</a:t>
            </a:r>
          </a:p>
        </p:txBody>
      </p:sp>
      <p:sp>
        <p:nvSpPr>
          <p:cNvPr id="3" name="内容占位符 2"/>
          <p:cNvSpPr>
            <a:spLocks noGrp="1"/>
          </p:cNvSpPr>
          <p:nvPr>
            <p:ph idx="1"/>
          </p:nvPr>
        </p:nvSpPr>
        <p:spPr>
          <a:xfrm>
            <a:off x="624418" y="1125539"/>
            <a:ext cx="11448246" cy="3023541"/>
          </a:xfrm>
        </p:spPr>
        <p:txBody>
          <a:bodyPr/>
          <a:lstStyle/>
          <a:p>
            <a:pPr>
              <a:spcBef>
                <a:spcPts val="1200"/>
              </a:spcBef>
            </a:pPr>
            <a:r>
              <a:rPr lang="en-US" altLang="zh-CN" b="1" smtClean="0"/>
              <a:t>property </a:t>
            </a:r>
            <a:r>
              <a:rPr lang="zh-CN" altLang="en-US" smtClean="0"/>
              <a:t>子元素设定类的其他属性和表的字段的映射关系。</a:t>
            </a:r>
          </a:p>
          <a:p>
            <a:pPr lvl="1">
              <a:spcBef>
                <a:spcPts val="0"/>
              </a:spcBef>
            </a:pPr>
            <a:r>
              <a:rPr lang="en-US" altLang="zh-CN" sz="3200" smtClean="0"/>
              <a:t>name – </a:t>
            </a:r>
            <a:r>
              <a:rPr lang="zh-CN" altLang="en-US" sz="3200" smtClean="0"/>
              <a:t>对应类的属性名称；</a:t>
            </a:r>
          </a:p>
          <a:p>
            <a:pPr lvl="1">
              <a:spcBef>
                <a:spcPts val="0"/>
              </a:spcBef>
            </a:pPr>
            <a:r>
              <a:rPr lang="en-US" altLang="zh-CN" sz="3200" smtClean="0"/>
              <a:t>type – </a:t>
            </a:r>
            <a:r>
              <a:rPr lang="zh-CN" altLang="en-US" sz="3200" smtClean="0"/>
              <a:t>指定属性的类型；</a:t>
            </a:r>
          </a:p>
          <a:p>
            <a:pPr lvl="1">
              <a:spcBef>
                <a:spcPts val="0"/>
              </a:spcBef>
            </a:pPr>
            <a:r>
              <a:rPr lang="en-US" altLang="zh-CN" sz="3200" smtClean="0"/>
              <a:t>column – </a:t>
            </a:r>
            <a:r>
              <a:rPr lang="zh-CN" altLang="en-US" sz="3200" smtClean="0"/>
              <a:t>指定表字段的名称；</a:t>
            </a:r>
          </a:p>
          <a:p>
            <a:pPr lvl="1">
              <a:spcBef>
                <a:spcPts val="0"/>
              </a:spcBef>
            </a:pPr>
            <a:r>
              <a:rPr lang="en-US" altLang="zh-CN" sz="3200" smtClean="0"/>
              <a:t>not-null – </a:t>
            </a:r>
            <a:r>
              <a:rPr lang="zh-CN" altLang="en-US" sz="3200" smtClean="0"/>
              <a:t>指定属性是否允许为空。</a:t>
            </a:r>
            <a:endParaRPr lang="zh-CN" altLang="en-US" sz="3200"/>
          </a:p>
        </p:txBody>
      </p:sp>
      <p:sp>
        <p:nvSpPr>
          <p:cNvPr id="4" name="矩形 3"/>
          <p:cNvSpPr/>
          <p:nvPr/>
        </p:nvSpPr>
        <p:spPr bwMode="auto">
          <a:xfrm>
            <a:off x="1119104" y="4293096"/>
            <a:ext cx="9702640" cy="1942504"/>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"name" </a:t>
            </a:r>
            <a:r>
              <a:rPr lang="en-US" altLang="zh-CN" sz="2800" b="1" i="0">
                <a:solidFill>
                  <a:srgbClr val="7F007F"/>
                </a:solidFill>
                <a:latin typeface="Consolas" panose="020B0609020204030204" pitchFamily="49" charset="0"/>
              </a:rPr>
              <a:t>not-null</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"true" </a:t>
            </a:r>
            <a:r>
              <a:rPr lang="en-US" altLang="zh-CN" sz="2800" b="1" i="0" smtClean="0">
                <a:solidFill>
                  <a:srgbClr val="2A00FF"/>
                </a:solidFill>
                <a:latin typeface="Consolas" panose="020B0609020204030204" pitchFamily="49" charset="0"/>
              </a:rPr>
              <a:t> </a:t>
            </a:r>
          </a:p>
          <a:p>
            <a:r>
              <a:rPr lang="en-US" altLang="zh-CN" sz="2800" b="1" i="0">
                <a:solidFill>
                  <a:srgbClr val="2A00FF"/>
                </a:solidFill>
                <a:latin typeface="Consolas" panose="020B0609020204030204" pitchFamily="49" charset="0"/>
              </a:rPr>
              <a:t> </a:t>
            </a:r>
            <a:r>
              <a:rPr lang="en-US" altLang="zh-CN" sz="2800" b="1" i="0" smtClean="0">
                <a:solidFill>
                  <a:srgbClr val="2A00FF"/>
                </a:solidFill>
                <a:latin typeface="Consolas" panose="020B0609020204030204" pitchFamily="49" charset="0"/>
              </a:rPr>
              <a:t>         </a:t>
            </a:r>
            <a:r>
              <a:rPr lang="en-US" altLang="zh-CN" sz="2800" b="1" i="0" smtClean="0">
                <a:solidFill>
                  <a:srgbClr val="7F007F"/>
                </a:solidFill>
                <a:latin typeface="Consolas" panose="020B0609020204030204" pitchFamily="49" charset="0"/>
              </a:rPr>
              <a:t>type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"java.lang.String"</a:t>
            </a:r>
            <a:r>
              <a:rPr lang="en-US" altLang="zh-CN" sz="2800" b="1" i="0">
                <a:solidFill>
                  <a:srgbClr val="008080"/>
                </a:solidFill>
                <a:latin typeface="Consolas" panose="020B0609020204030204" pitchFamily="49" charset="0"/>
              </a:rPr>
              <a:t>&gt;</a:t>
            </a:r>
          </a:p>
          <a:p>
            <a:r>
              <a:rPr lang="en-US" altLang="zh-CN" sz="2800" b="1" i="0" smtClean="0">
                <a:solidFill>
                  <a:srgbClr val="000000"/>
                </a:solidFill>
                <a:latin typeface="Consolas" panose="020B0609020204030204" pitchFamily="49" charset="0"/>
              </a:rPr>
              <a:t>    </a:t>
            </a:r>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column </a:t>
            </a:r>
            <a:r>
              <a:rPr lang="en-US" altLang="zh-CN" sz="2800" b="1" i="0">
                <a:solidFill>
                  <a:srgbClr val="7F007F"/>
                </a:solidFill>
                <a:latin typeface="Consolas" panose="020B0609020204030204" pitchFamily="49" charset="0"/>
              </a:rPr>
              <a: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"NAME"</a:t>
            </a:r>
            <a:r>
              <a:rPr lang="en-US" altLang="zh-CN" sz="2800" b="1" i="0">
                <a:solidFill>
                  <a:srgbClr val="008080"/>
                </a:solidFill>
                <a:latin typeface="Consolas" panose="020B0609020204030204" pitchFamily="49" charset="0"/>
              </a:rPr>
              <a:t>/&gt;</a:t>
            </a:r>
          </a:p>
          <a:p>
            <a:r>
              <a:rPr lang="en-US" altLang="zh-CN" sz="2800" b="1" i="0" smtClean="0">
                <a:solidFill>
                  <a:srgbClr val="008080"/>
                </a:solidFill>
                <a:latin typeface="Consolas" panose="020B0609020204030204" pitchFamily="49" charset="0"/>
              </a:rPr>
              <a:t>&lt;/</a:t>
            </a:r>
            <a:r>
              <a:rPr lang="en-US" altLang="zh-CN" sz="2800" b="1" i="0">
                <a:solidFill>
                  <a:srgbClr val="3F7F7F"/>
                </a:solidFill>
                <a:latin typeface="Consolas" panose="020B0609020204030204" pitchFamily="49" charset="0"/>
              </a:rPr>
              <a:t>property</a:t>
            </a:r>
            <a:r>
              <a:rPr lang="en-US" altLang="zh-CN" sz="2800" b="1" i="0">
                <a:solidFill>
                  <a:srgbClr val="008080"/>
                </a:solidFill>
                <a:latin typeface="Consolas" panose="020B0609020204030204" pitchFamily="49" charset="0"/>
              </a:rPr>
              <a:t>&gt;</a:t>
            </a:r>
            <a:endParaRPr lang="zh-CN" altLang="en-US" sz="2800" b="1" i="0"/>
          </a:p>
        </p:txBody>
      </p:sp>
    </p:spTree>
    <p:extLst>
      <p:ext uri="{BB962C8B-B14F-4D97-AF65-F5344CB8AC3E}">
        <p14:creationId xmlns:p14="http://schemas.microsoft.com/office/powerpoint/2010/main" val="39896130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创建</a:t>
            </a:r>
            <a:r>
              <a:rPr lang="en-US" altLang="zh-CN"/>
              <a:t>Hibernate</a:t>
            </a:r>
            <a:r>
              <a:rPr lang="zh-CN" altLang="en-US"/>
              <a:t>项目的步骤</a:t>
            </a:r>
          </a:p>
        </p:txBody>
      </p:sp>
      <p:sp>
        <p:nvSpPr>
          <p:cNvPr id="3" name="内容占位符 2"/>
          <p:cNvSpPr>
            <a:spLocks noGrp="1"/>
          </p:cNvSpPr>
          <p:nvPr>
            <p:ph idx="1"/>
          </p:nvPr>
        </p:nvSpPr>
        <p:spPr>
          <a:xfrm>
            <a:off x="624418" y="1054125"/>
            <a:ext cx="10943167" cy="5615235"/>
          </a:xfrm>
        </p:spPr>
        <p:txBody>
          <a:bodyPr/>
          <a:lstStyle/>
          <a:p>
            <a:pPr marL="514350" indent="-514350">
              <a:spcBef>
                <a:spcPts val="600"/>
              </a:spcBef>
              <a:buFont typeface="+mj-lt"/>
              <a:buAutoNum type="arabicPeriod"/>
            </a:pPr>
            <a:r>
              <a:rPr lang="zh-CN" altLang="en-US" smtClean="0"/>
              <a:t>下载</a:t>
            </a:r>
            <a:r>
              <a:rPr lang="en-US" altLang="zh-CN"/>
              <a:t>Hibernate</a:t>
            </a:r>
            <a:r>
              <a:rPr lang="zh-CN" altLang="en-US"/>
              <a:t>，并解</a:t>
            </a:r>
            <a:r>
              <a:rPr lang="zh-CN" altLang="en-US" smtClean="0"/>
              <a:t>压缩；</a:t>
            </a:r>
            <a:endParaRPr lang="zh-CN" altLang="en-US"/>
          </a:p>
          <a:p>
            <a:pPr marL="514350" indent="-514350">
              <a:spcBef>
                <a:spcPts val="600"/>
              </a:spcBef>
              <a:buFont typeface="+mj-lt"/>
              <a:buAutoNum type="arabicPeriod"/>
            </a:pPr>
            <a:r>
              <a:rPr lang="zh-CN" altLang="en-US" smtClean="0"/>
              <a:t>使用</a:t>
            </a:r>
            <a:r>
              <a:rPr lang="en-US" altLang="zh-CN"/>
              <a:t>Eclipse</a:t>
            </a:r>
            <a:r>
              <a:rPr lang="zh-CN" altLang="en-US"/>
              <a:t>创建新的</a:t>
            </a:r>
            <a:r>
              <a:rPr lang="zh-CN" altLang="en-US" smtClean="0"/>
              <a:t>项目；</a:t>
            </a:r>
            <a:endParaRPr lang="zh-CN" altLang="en-US"/>
          </a:p>
          <a:p>
            <a:pPr marL="514350" indent="-514350">
              <a:spcBef>
                <a:spcPts val="600"/>
              </a:spcBef>
              <a:buFont typeface="+mj-lt"/>
              <a:buAutoNum type="arabicPeriod"/>
            </a:pPr>
            <a:r>
              <a:rPr lang="zh-CN" altLang="en-US" smtClean="0"/>
              <a:t>引入</a:t>
            </a:r>
            <a:r>
              <a:rPr lang="en-US" altLang="zh-CN"/>
              <a:t>Hibernate</a:t>
            </a:r>
            <a:r>
              <a:rPr lang="zh-CN" altLang="en-US"/>
              <a:t>及其依赖库（</a:t>
            </a:r>
            <a:r>
              <a:rPr lang="en-US" altLang="zh-CN"/>
              <a:t>jar</a:t>
            </a:r>
            <a:r>
              <a:rPr lang="zh-CN" altLang="en-US"/>
              <a:t>包</a:t>
            </a:r>
            <a:r>
              <a:rPr lang="zh-CN" altLang="en-US" smtClean="0"/>
              <a:t>）；</a:t>
            </a:r>
            <a:endParaRPr lang="zh-CN" altLang="en-US"/>
          </a:p>
          <a:p>
            <a:pPr marL="514350" indent="-514350">
              <a:spcBef>
                <a:spcPts val="600"/>
              </a:spcBef>
              <a:buFont typeface="+mj-lt"/>
              <a:buAutoNum type="arabicPeriod"/>
            </a:pPr>
            <a:r>
              <a:rPr lang="zh-CN" altLang="en-US" smtClean="0"/>
              <a:t>引入</a:t>
            </a:r>
            <a:r>
              <a:rPr lang="en-US" altLang="zh-CN"/>
              <a:t>mysql</a:t>
            </a:r>
            <a:r>
              <a:rPr lang="zh-CN" altLang="en-US"/>
              <a:t>数据库驱动</a:t>
            </a:r>
            <a:r>
              <a:rPr lang="zh-CN" altLang="en-US" smtClean="0"/>
              <a:t>包；</a:t>
            </a:r>
            <a:endParaRPr lang="zh-CN" altLang="en-US"/>
          </a:p>
          <a:p>
            <a:pPr marL="514350" indent="-514350">
              <a:spcBef>
                <a:spcPts val="600"/>
              </a:spcBef>
              <a:buFont typeface="+mj-lt"/>
              <a:buAutoNum type="arabicPeriod"/>
            </a:pPr>
            <a:r>
              <a:rPr lang="zh-CN" altLang="en-US"/>
              <a:t>编写</a:t>
            </a:r>
            <a:r>
              <a:rPr lang="en-US" altLang="zh-CN"/>
              <a:t>Hibernate</a:t>
            </a:r>
            <a:r>
              <a:rPr lang="zh-CN" altLang="en-US"/>
              <a:t>配置文件；</a:t>
            </a:r>
          </a:p>
          <a:p>
            <a:pPr marL="514350" indent="-514350">
              <a:spcBef>
                <a:spcPts val="600"/>
              </a:spcBef>
              <a:buFont typeface="+mj-lt"/>
              <a:buAutoNum type="arabicPeriod"/>
            </a:pPr>
            <a:r>
              <a:rPr lang="zh-CN" altLang="en-US"/>
              <a:t>创建</a:t>
            </a:r>
            <a:r>
              <a:rPr lang="en-US" altLang="zh-CN"/>
              <a:t>Java</a:t>
            </a:r>
            <a:r>
              <a:rPr lang="zh-CN" altLang="en-US"/>
              <a:t>持久化类</a:t>
            </a:r>
            <a:r>
              <a:rPr lang="en-US" altLang="zh-CN"/>
              <a:t>XXX.java</a:t>
            </a:r>
            <a:r>
              <a:rPr lang="zh-CN" altLang="en-US"/>
              <a:t>；</a:t>
            </a:r>
            <a:endParaRPr lang="en-US" altLang="zh-CN"/>
          </a:p>
          <a:p>
            <a:pPr marL="514350" indent="-514350">
              <a:spcBef>
                <a:spcPts val="600"/>
              </a:spcBef>
              <a:buFont typeface="+mj-lt"/>
              <a:buAutoNum type="arabicPeriod"/>
            </a:pPr>
            <a:r>
              <a:rPr lang="zh-CN" altLang="en-US"/>
              <a:t>编写持久化类的映射配置文件</a:t>
            </a:r>
            <a:r>
              <a:rPr lang="en-US" altLang="zh-CN"/>
              <a:t>XXX.hbm.xml</a:t>
            </a:r>
            <a:r>
              <a:rPr lang="zh-CN" altLang="en-US"/>
              <a:t>；</a:t>
            </a:r>
            <a:endParaRPr lang="en-US" altLang="zh-CN"/>
          </a:p>
          <a:p>
            <a:pPr marL="514350" indent="-514350">
              <a:spcBef>
                <a:spcPts val="600"/>
              </a:spcBef>
              <a:buFont typeface="+mj-lt"/>
              <a:buAutoNum type="arabicPeriod"/>
            </a:pPr>
            <a:r>
              <a:rPr lang="zh-CN" altLang="en-US" smtClean="0">
                <a:solidFill>
                  <a:srgbClr val="C00000"/>
                </a:solidFill>
              </a:rPr>
              <a:t>使用</a:t>
            </a:r>
            <a:r>
              <a:rPr lang="en-US" altLang="zh-CN" smtClean="0">
                <a:solidFill>
                  <a:srgbClr val="C00000"/>
                </a:solidFill>
              </a:rPr>
              <a:t>Hibernate API </a:t>
            </a:r>
            <a:r>
              <a:rPr lang="zh-CN" altLang="en-US" smtClean="0">
                <a:solidFill>
                  <a:srgbClr val="C00000"/>
                </a:solidFill>
              </a:rPr>
              <a:t>完成对象的持久化。</a:t>
            </a:r>
            <a:endParaRPr lang="zh-CN" altLang="en-US">
              <a:solidFill>
                <a:srgbClr val="C00000"/>
              </a:solidFill>
            </a:endParaRPr>
          </a:p>
        </p:txBody>
      </p:sp>
    </p:spTree>
    <p:extLst>
      <p:ext uri="{BB962C8B-B14F-4D97-AF65-F5344CB8AC3E}">
        <p14:creationId xmlns:p14="http://schemas.microsoft.com/office/powerpoint/2010/main" val="2946257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分层体系结构</a:t>
            </a:r>
          </a:p>
        </p:txBody>
      </p:sp>
      <p:sp>
        <p:nvSpPr>
          <p:cNvPr id="3" name="内容占位符 2"/>
          <p:cNvSpPr>
            <a:spLocks noGrp="1"/>
          </p:cNvSpPr>
          <p:nvPr>
            <p:ph idx="1"/>
          </p:nvPr>
        </p:nvSpPr>
        <p:spPr>
          <a:xfrm>
            <a:off x="624419" y="1341562"/>
            <a:ext cx="7420013" cy="4463702"/>
          </a:xfrm>
        </p:spPr>
        <p:txBody>
          <a:bodyPr/>
          <a:lstStyle/>
          <a:p>
            <a:r>
              <a:rPr lang="zh-CN" altLang="en-US"/>
              <a:t>层与层之间存在自上而下的依赖关系，即上层组件会访问下层组件的</a:t>
            </a:r>
            <a:r>
              <a:rPr lang="en-US" altLang="zh-CN"/>
              <a:t>API</a:t>
            </a:r>
            <a:r>
              <a:rPr lang="zh-CN" altLang="en-US"/>
              <a:t>，而下层组件不应该依赖上层组件</a:t>
            </a:r>
            <a:r>
              <a:rPr lang="zh-CN" altLang="en-US" smtClean="0"/>
              <a:t>。</a:t>
            </a:r>
            <a:endParaRPr lang="en-US" altLang="zh-CN" smtClean="0"/>
          </a:p>
          <a:p>
            <a:pPr>
              <a:spcBef>
                <a:spcPts val="1800"/>
              </a:spcBef>
            </a:pPr>
            <a:r>
              <a:rPr lang="zh-CN" altLang="en-US" smtClean="0"/>
              <a:t>每个</a:t>
            </a:r>
            <a:r>
              <a:rPr lang="zh-CN" altLang="en-US"/>
              <a:t>层对上层公开</a:t>
            </a:r>
            <a:r>
              <a:rPr lang="en-US" altLang="zh-CN"/>
              <a:t>API</a:t>
            </a:r>
            <a:r>
              <a:rPr lang="zh-CN" altLang="en-US"/>
              <a:t>，但具体的实现细节对外透明。当某一层的实现发生变化，只要它的</a:t>
            </a:r>
            <a:r>
              <a:rPr lang="en-US" altLang="zh-CN"/>
              <a:t>API</a:t>
            </a:r>
            <a:r>
              <a:rPr lang="zh-CN" altLang="en-US"/>
              <a:t>不变，不会影响其他层的实现</a:t>
            </a:r>
            <a:r>
              <a:rPr lang="zh-CN" altLang="en-US" smtClean="0"/>
              <a:t>。</a:t>
            </a:r>
            <a:endParaRPr lang="zh-CN" altLang="en-US"/>
          </a:p>
        </p:txBody>
      </p:sp>
      <p:sp>
        <p:nvSpPr>
          <p:cNvPr id="4" name="Rectangle 5"/>
          <p:cNvSpPr>
            <a:spLocks noChangeArrowheads="1"/>
          </p:cNvSpPr>
          <p:nvPr/>
        </p:nvSpPr>
        <p:spPr bwMode="auto">
          <a:xfrm>
            <a:off x="8616280" y="1484784"/>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5" name="Rectangle 9"/>
          <p:cNvSpPr>
            <a:spLocks noChangeArrowheads="1"/>
          </p:cNvSpPr>
          <p:nvPr/>
        </p:nvSpPr>
        <p:spPr bwMode="auto">
          <a:xfrm>
            <a:off x="8616280" y="3116826"/>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6" name="AutoShape 10"/>
          <p:cNvSpPr>
            <a:spLocks noChangeArrowheads="1"/>
          </p:cNvSpPr>
          <p:nvPr/>
        </p:nvSpPr>
        <p:spPr bwMode="auto">
          <a:xfrm>
            <a:off x="8918080" y="4736038"/>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7" name="AutoShape 12"/>
          <p:cNvCxnSpPr>
            <a:cxnSpLocks noChangeShapeType="1"/>
            <a:stCxn id="4" idx="2"/>
            <a:endCxn id="5" idx="0"/>
          </p:cNvCxnSpPr>
          <p:nvPr/>
        </p:nvCxnSpPr>
        <p:spPr bwMode="auto">
          <a:xfrm>
            <a:off x="9944201" y="2081953"/>
            <a:ext cx="0" cy="1034873"/>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8" name="AutoShape 14"/>
          <p:cNvCxnSpPr>
            <a:cxnSpLocks noChangeShapeType="1"/>
            <a:stCxn id="5" idx="2"/>
            <a:endCxn id="6" idx="1"/>
          </p:cNvCxnSpPr>
          <p:nvPr/>
        </p:nvCxnSpPr>
        <p:spPr bwMode="auto">
          <a:xfrm>
            <a:off x="9944201" y="3713995"/>
            <a:ext cx="0" cy="1022043"/>
          </a:xfrm>
          <a:prstGeom prst="straightConnector1">
            <a:avLst/>
          </a:prstGeom>
          <a:solidFill>
            <a:srgbClr val="F1F1F1"/>
          </a:solidFill>
          <a:ln w="38100">
            <a:solidFill>
              <a:schemeClr val="tx1">
                <a:lumMod val="75000"/>
                <a:lumOff val="25000"/>
              </a:schemeClr>
            </a:solidFill>
            <a:round/>
            <a:headEnd/>
            <a:tailEnd type="triangle" w="lg" len="med"/>
          </a:ln>
        </p:spPr>
      </p:cxnSp>
    </p:spTree>
    <p:extLst>
      <p:ext uri="{BB962C8B-B14F-4D97-AF65-F5344CB8AC3E}">
        <p14:creationId xmlns:p14="http://schemas.microsoft.com/office/powerpoint/2010/main" val="38598754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通过</a:t>
            </a:r>
            <a:r>
              <a:rPr lang="en-US" altLang="zh-CN"/>
              <a:t>Hibernate API </a:t>
            </a:r>
            <a:r>
              <a:rPr lang="zh-CN" altLang="en-US"/>
              <a:t>操纵数据库</a:t>
            </a:r>
          </a:p>
        </p:txBody>
      </p:sp>
      <p:sp>
        <p:nvSpPr>
          <p:cNvPr id="5" name="Rectangle 5"/>
          <p:cNvSpPr>
            <a:spLocks noChangeArrowheads="1"/>
          </p:cNvSpPr>
          <p:nvPr/>
        </p:nvSpPr>
        <p:spPr bwMode="auto">
          <a:xfrm>
            <a:off x="4051176" y="1484784"/>
            <a:ext cx="1828800" cy="945886"/>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6" name="Rectangle 6"/>
          <p:cNvSpPr>
            <a:spLocks noChangeArrowheads="1"/>
          </p:cNvSpPr>
          <p:nvPr/>
        </p:nvSpPr>
        <p:spPr bwMode="auto">
          <a:xfrm>
            <a:off x="6550546" y="1484784"/>
            <a:ext cx="1828800" cy="945886"/>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微软雅黑" panose="020B0503020204020204" pitchFamily="34" charset="-122"/>
                <a:ea typeface="微软雅黑" panose="020B0503020204020204" pitchFamily="34" charset="-122"/>
              </a:rPr>
              <a:t>Java</a:t>
            </a:r>
            <a:r>
              <a:rPr lang="zh-CN" altLang="en-US" sz="2800" i="0">
                <a:latin typeface="微软雅黑" panose="020B0503020204020204" pitchFamily="34" charset="-122"/>
                <a:ea typeface="微软雅黑" panose="020B0503020204020204" pitchFamily="34" charset="-122"/>
              </a:rPr>
              <a:t>应用</a:t>
            </a:r>
          </a:p>
        </p:txBody>
      </p:sp>
      <p:sp>
        <p:nvSpPr>
          <p:cNvPr id="7" name="Rectangle 7"/>
          <p:cNvSpPr>
            <a:spLocks noChangeArrowheads="1"/>
          </p:cNvSpPr>
          <p:nvPr/>
        </p:nvSpPr>
        <p:spPr bwMode="auto">
          <a:xfrm>
            <a:off x="4127376" y="3032597"/>
            <a:ext cx="1676400" cy="1719792"/>
          </a:xfrm>
          <a:prstGeom prst="rect">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JDBC API</a:t>
            </a:r>
          </a:p>
        </p:txBody>
      </p:sp>
      <p:sp>
        <p:nvSpPr>
          <p:cNvPr id="8" name="Rectangle 8"/>
          <p:cNvSpPr>
            <a:spLocks noChangeArrowheads="1"/>
          </p:cNvSpPr>
          <p:nvPr/>
        </p:nvSpPr>
        <p:spPr bwMode="auto">
          <a:xfrm>
            <a:off x="6313612" y="3032597"/>
            <a:ext cx="2302668" cy="1719792"/>
          </a:xfrm>
          <a:prstGeom prst="rect">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en-US" altLang="zh-CN" sz="2800" i="0">
                <a:latin typeface="+mj-lt"/>
                <a:ea typeface="微软雅黑" panose="020B0503020204020204" pitchFamily="34" charset="-122"/>
              </a:rPr>
              <a:t>Hibernate API</a:t>
            </a:r>
          </a:p>
          <a:p>
            <a:pPr algn="ctr"/>
            <a:endParaRPr lang="en-US" altLang="zh-CN" sz="2800" i="0">
              <a:latin typeface="+mj-lt"/>
              <a:ea typeface="微软雅黑" panose="020B0503020204020204" pitchFamily="34" charset="-122"/>
            </a:endParaRPr>
          </a:p>
          <a:p>
            <a:pPr algn="ctr"/>
            <a:r>
              <a:rPr lang="en-US" altLang="zh-CN" sz="2800" i="0">
                <a:latin typeface="+mj-lt"/>
                <a:ea typeface="微软雅黑" panose="020B0503020204020204" pitchFamily="34" charset="-122"/>
              </a:rPr>
              <a:t>JDBC API</a:t>
            </a:r>
          </a:p>
        </p:txBody>
      </p:sp>
      <p:sp>
        <p:nvSpPr>
          <p:cNvPr id="9" name="AutoShape 9"/>
          <p:cNvSpPr>
            <a:spLocks noChangeArrowheads="1"/>
          </p:cNvSpPr>
          <p:nvPr/>
        </p:nvSpPr>
        <p:spPr bwMode="auto">
          <a:xfrm>
            <a:off x="4165476" y="5440305"/>
            <a:ext cx="1600200" cy="687917"/>
          </a:xfrm>
          <a:prstGeom prst="can">
            <a:avLst>
              <a:gd name="adj" fmla="val 25000"/>
            </a:avLst>
          </a:prstGeom>
          <a:solidFill>
            <a:schemeClr val="accent6">
              <a:lumMod val="20000"/>
              <a:lumOff val="80000"/>
            </a:schemeClr>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0" name="AutoShape 10"/>
          <p:cNvSpPr>
            <a:spLocks noChangeArrowheads="1"/>
          </p:cNvSpPr>
          <p:nvPr/>
        </p:nvSpPr>
        <p:spPr bwMode="auto">
          <a:xfrm>
            <a:off x="6664846" y="5440305"/>
            <a:ext cx="1600200" cy="687917"/>
          </a:xfrm>
          <a:prstGeom prst="can">
            <a:avLst>
              <a:gd name="adj" fmla="val 25000"/>
            </a:avLst>
          </a:prstGeom>
          <a:solidFill>
            <a:srgbClr val="BAE18F"/>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a:t>
            </a:r>
          </a:p>
        </p:txBody>
      </p:sp>
      <p:sp>
        <p:nvSpPr>
          <p:cNvPr id="11" name="AutoShape 11"/>
          <p:cNvSpPr>
            <a:spLocks noChangeArrowheads="1"/>
          </p:cNvSpPr>
          <p:nvPr/>
        </p:nvSpPr>
        <p:spPr bwMode="auto">
          <a:xfrm>
            <a:off x="119336" y="2781176"/>
            <a:ext cx="3384376"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r"/>
            <a:r>
              <a:rPr lang="en-US" altLang="zh-CN" sz="2800" i="0">
                <a:latin typeface="+mj-lt"/>
                <a:ea typeface="微软雅黑" panose="020B0503020204020204" pitchFamily="34" charset="-122"/>
              </a:rPr>
              <a:t>DriverManager</a:t>
            </a:r>
          </a:p>
          <a:p>
            <a:pPr algn="r"/>
            <a:r>
              <a:rPr lang="en-US" altLang="zh-CN" sz="2800" i="0">
                <a:latin typeface="+mj-lt"/>
                <a:ea typeface="微软雅黑" panose="020B0503020204020204" pitchFamily="34" charset="-122"/>
              </a:rPr>
              <a:t>Connection</a:t>
            </a:r>
          </a:p>
          <a:p>
            <a:pPr algn="r"/>
            <a:r>
              <a:rPr lang="en-US" altLang="zh-CN" sz="2800" i="0">
                <a:latin typeface="+mj-lt"/>
                <a:ea typeface="微软雅黑" panose="020B0503020204020204" pitchFamily="34" charset="-122"/>
              </a:rPr>
              <a:t>Statement</a:t>
            </a:r>
          </a:p>
          <a:p>
            <a:pPr algn="r"/>
            <a:r>
              <a:rPr lang="en-US" altLang="zh-CN" sz="2800" i="0">
                <a:latin typeface="+mj-lt"/>
                <a:ea typeface="微软雅黑" panose="020B0503020204020204" pitchFamily="34" charset="-122"/>
              </a:rPr>
              <a:t>PreparedStatement</a:t>
            </a:r>
          </a:p>
          <a:p>
            <a:pPr algn="r"/>
            <a:r>
              <a:rPr lang="en-US" altLang="zh-CN" sz="2800" i="0">
                <a:latin typeface="+mj-lt"/>
                <a:ea typeface="微软雅黑" panose="020B0503020204020204" pitchFamily="34" charset="-122"/>
              </a:rPr>
              <a:t>ResultSet</a:t>
            </a:r>
          </a:p>
        </p:txBody>
      </p:sp>
      <p:sp>
        <p:nvSpPr>
          <p:cNvPr id="12" name="AutoShape 12"/>
          <p:cNvSpPr>
            <a:spLocks noChangeArrowheads="1"/>
          </p:cNvSpPr>
          <p:nvPr/>
        </p:nvSpPr>
        <p:spPr bwMode="auto">
          <a:xfrm>
            <a:off x="9255721" y="2781176"/>
            <a:ext cx="2800905" cy="2232000"/>
          </a:xfrm>
          <a:prstGeom prst="roundRect">
            <a:avLst>
              <a:gd name="adj" fmla="val 16667"/>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r>
              <a:rPr lang="en-US" altLang="zh-CN" sz="2800" i="0">
                <a:latin typeface="+mj-lt"/>
                <a:ea typeface="微软雅黑" panose="020B0503020204020204" pitchFamily="34" charset="-122"/>
              </a:rPr>
              <a:t>ServiceRegistry</a:t>
            </a:r>
          </a:p>
          <a:p>
            <a:r>
              <a:rPr lang="en-US" altLang="zh-CN" sz="2800" i="0" smtClean="0">
                <a:latin typeface="+mj-lt"/>
                <a:ea typeface="微软雅黑" panose="020B0503020204020204" pitchFamily="34" charset="-122"/>
              </a:rPr>
              <a:t>SessionFactory</a:t>
            </a:r>
            <a:endParaRPr lang="en-US" altLang="zh-CN" sz="2800" i="0">
              <a:latin typeface="+mj-lt"/>
              <a:ea typeface="微软雅黑" panose="020B0503020204020204" pitchFamily="34" charset="-122"/>
            </a:endParaRPr>
          </a:p>
          <a:p>
            <a:r>
              <a:rPr lang="en-US" altLang="zh-CN" sz="2800" i="0">
                <a:latin typeface="+mj-lt"/>
                <a:ea typeface="微软雅黑" panose="020B0503020204020204" pitchFamily="34" charset="-122"/>
              </a:rPr>
              <a:t>Session</a:t>
            </a:r>
          </a:p>
          <a:p>
            <a:r>
              <a:rPr lang="en-US" altLang="zh-CN" sz="2800" i="0">
                <a:latin typeface="+mj-lt"/>
                <a:ea typeface="微软雅黑" panose="020B0503020204020204" pitchFamily="34" charset="-122"/>
              </a:rPr>
              <a:t>Transaction</a:t>
            </a:r>
          </a:p>
        </p:txBody>
      </p:sp>
      <p:cxnSp>
        <p:nvCxnSpPr>
          <p:cNvPr id="13" name="AutoShape 13"/>
          <p:cNvCxnSpPr>
            <a:cxnSpLocks noChangeShapeType="1"/>
            <a:stCxn id="5" idx="2"/>
            <a:endCxn id="7" idx="0"/>
          </p:cNvCxnSpPr>
          <p:nvPr/>
        </p:nvCxnSpPr>
        <p:spPr bwMode="auto">
          <a:xfrm>
            <a:off x="496557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4" name="AutoShape 14"/>
          <p:cNvCxnSpPr>
            <a:cxnSpLocks noChangeShapeType="1"/>
            <a:stCxn id="6" idx="2"/>
            <a:endCxn id="8" idx="0"/>
          </p:cNvCxnSpPr>
          <p:nvPr/>
        </p:nvCxnSpPr>
        <p:spPr bwMode="auto">
          <a:xfrm>
            <a:off x="7464946" y="2430670"/>
            <a:ext cx="0" cy="60192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5" name="AutoShape 15"/>
          <p:cNvCxnSpPr>
            <a:cxnSpLocks noChangeShapeType="1"/>
            <a:stCxn id="7" idx="2"/>
            <a:endCxn id="9" idx="1"/>
          </p:cNvCxnSpPr>
          <p:nvPr/>
        </p:nvCxnSpPr>
        <p:spPr bwMode="auto">
          <a:xfrm>
            <a:off x="4965576" y="4752389"/>
            <a:ext cx="0" cy="687917"/>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6" name="AutoShape 16"/>
          <p:cNvCxnSpPr>
            <a:cxnSpLocks noChangeShapeType="1"/>
            <a:stCxn id="8" idx="2"/>
            <a:endCxn id="10" idx="1"/>
          </p:cNvCxnSpPr>
          <p:nvPr/>
        </p:nvCxnSpPr>
        <p:spPr bwMode="auto">
          <a:xfrm>
            <a:off x="7464946" y="4752389"/>
            <a:ext cx="0" cy="687916"/>
          </a:xfrm>
          <a:prstGeom prst="straightConnector1">
            <a:avLst/>
          </a:prstGeom>
          <a:noFill/>
          <a:ln w="38100">
            <a:solidFill>
              <a:schemeClr val="tx1">
                <a:lumMod val="75000"/>
                <a:lumOff val="25000"/>
              </a:schemeClr>
            </a:solidFill>
            <a:round/>
            <a:headEnd type="triangle" w="lg" len="med"/>
            <a:tailEnd type="triangl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7" name="AutoShape 17"/>
          <p:cNvCxnSpPr>
            <a:cxnSpLocks noChangeShapeType="1"/>
            <a:stCxn id="8" idx="1"/>
            <a:endCxn id="8" idx="3"/>
          </p:cNvCxnSpPr>
          <p:nvPr/>
        </p:nvCxnSpPr>
        <p:spPr bwMode="auto">
          <a:xfrm>
            <a:off x="6313612" y="3892493"/>
            <a:ext cx="2302668" cy="0"/>
          </a:xfrm>
          <a:prstGeom prst="straightConnector1">
            <a:avLst/>
          </a:prstGeom>
          <a:noFill/>
          <a:ln w="38100">
            <a:solidFill>
              <a:schemeClr val="tx1">
                <a:lumMod val="75000"/>
                <a:lumOff val="25000"/>
              </a:schemeClr>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45" name="上箭头 44"/>
          <p:cNvSpPr/>
          <p:nvPr/>
        </p:nvSpPr>
        <p:spPr bwMode="auto">
          <a:xfrm rot="5400000">
            <a:off x="3625432"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49" name="上箭头 48"/>
          <p:cNvSpPr/>
          <p:nvPr/>
        </p:nvSpPr>
        <p:spPr bwMode="auto">
          <a:xfrm rot="16200000">
            <a:off x="8738000" y="3712493"/>
            <a:ext cx="396000" cy="360000"/>
          </a:xfrm>
          <a:prstGeom prst="upArrow">
            <a:avLst/>
          </a:prstGeom>
          <a:solidFill>
            <a:srgbClr val="F1F1F1"/>
          </a:solidFill>
          <a:ln w="38100">
            <a:solidFill>
              <a:schemeClr val="tx1">
                <a:lumMod val="75000"/>
                <a:lumOff val="25000"/>
              </a:schemeClr>
            </a:solidFill>
            <a:miter lim="800000"/>
            <a:headEnd/>
            <a:tailEnd/>
          </a:ln>
          <a:effectLst>
            <a:outerShdw blurRad="50800" dist="38100" dir="2700000" algn="tl" rotWithShape="0">
              <a:prstClr val="black">
                <a:alpha val="40000"/>
              </a:prstClr>
            </a:outerShdw>
          </a:effectLst>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6985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ServiceRegistry</a:t>
            </a:r>
            <a:r>
              <a:rPr lang="zh-CN" altLang="en-US"/>
              <a:t>接口</a:t>
            </a:r>
          </a:p>
        </p:txBody>
      </p:sp>
      <p:sp>
        <p:nvSpPr>
          <p:cNvPr id="3" name="内容占位符 2"/>
          <p:cNvSpPr>
            <a:spLocks noGrp="1"/>
          </p:cNvSpPr>
          <p:nvPr>
            <p:ph idx="1"/>
          </p:nvPr>
        </p:nvSpPr>
        <p:spPr>
          <a:xfrm>
            <a:off x="624418" y="1125539"/>
            <a:ext cx="10943167" cy="719286"/>
          </a:xfrm>
        </p:spPr>
        <p:txBody>
          <a:bodyPr/>
          <a:lstStyle/>
          <a:p>
            <a:r>
              <a:rPr lang="en-US" altLang="zh-CN" smtClean="0"/>
              <a:t>ServiceRegistry </a:t>
            </a:r>
            <a:r>
              <a:rPr lang="zh-CN" altLang="en-US" smtClean="0"/>
              <a:t>注册服务的创建。</a:t>
            </a:r>
            <a:endParaRPr lang="zh-CN" altLang="en-US"/>
          </a:p>
        </p:txBody>
      </p:sp>
      <p:sp>
        <p:nvSpPr>
          <p:cNvPr id="4" name="矩形 3"/>
          <p:cNvSpPr/>
          <p:nvPr/>
        </p:nvSpPr>
        <p:spPr bwMode="auto">
          <a:xfrm>
            <a:off x="695400" y="2114271"/>
            <a:ext cx="10890772" cy="2178825"/>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StandardServiceRegistry </a:t>
            </a:r>
            <a:r>
              <a:rPr lang="en-US" altLang="zh-CN" sz="2800" b="1" i="0">
                <a:solidFill>
                  <a:srgbClr val="6A3E3E"/>
                </a:solidFill>
                <a:latin typeface="Consolas" panose="020B0609020204030204" pitchFamily="49" charset="0"/>
              </a:rPr>
              <a:t>registry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StandardServiceRegistryBuilder</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        .configure().build();</a:t>
            </a:r>
          </a:p>
          <a:p>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从 </a:t>
            </a:r>
            <a:r>
              <a:rPr lang="en-US" altLang="zh-CN" sz="2800" b="1" i="0" smtClean="0">
                <a:solidFill>
                  <a:srgbClr val="3F7F5F"/>
                </a:solidFill>
                <a:latin typeface="Consolas" panose="020B0609020204030204" pitchFamily="49" charset="0"/>
              </a:rPr>
              <a:t>hibernate.cfg.xml </a:t>
            </a:r>
            <a:r>
              <a:rPr lang="zh-CN" altLang="en-US" sz="2800" b="1" i="0" smtClean="0">
                <a:solidFill>
                  <a:srgbClr val="3F7F5F"/>
                </a:solidFill>
                <a:latin typeface="Consolas" panose="020B0609020204030204" pitchFamily="49" charset="0"/>
              </a:rPr>
              <a:t>读取配置信息</a:t>
            </a:r>
            <a:endParaRPr lang="zh-CN" altLang="en-US" sz="2800" b="1" i="0"/>
          </a:p>
        </p:txBody>
      </p:sp>
    </p:spTree>
    <p:extLst>
      <p:ext uri="{BB962C8B-B14F-4D97-AF65-F5344CB8AC3E}">
        <p14:creationId xmlns:p14="http://schemas.microsoft.com/office/powerpoint/2010/main" val="1890859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3" name="内容占位符 2"/>
          <p:cNvSpPr>
            <a:spLocks noGrp="1"/>
          </p:cNvSpPr>
          <p:nvPr>
            <p:ph idx="1"/>
          </p:nvPr>
        </p:nvSpPr>
        <p:spPr>
          <a:xfrm>
            <a:off x="624418" y="908720"/>
            <a:ext cx="10943167" cy="2591494"/>
          </a:xfrm>
        </p:spPr>
        <p:txBody>
          <a:bodyPr/>
          <a:lstStyle/>
          <a:p>
            <a:r>
              <a:rPr lang="en-US" altLang="zh-CN" smtClean="0"/>
              <a:t>SessionFactory </a:t>
            </a:r>
            <a:r>
              <a:rPr lang="zh-CN" altLang="en-US" smtClean="0"/>
              <a:t>会话工厂的作用。</a:t>
            </a:r>
            <a:endParaRPr lang="zh-CN" altLang="en-US"/>
          </a:p>
          <a:p>
            <a:pPr lvl="1"/>
            <a:r>
              <a:rPr lang="zh-CN" altLang="en-US" sz="3200"/>
              <a:t>缓存</a:t>
            </a:r>
            <a:r>
              <a:rPr lang="en-US" altLang="zh-CN" sz="3200"/>
              <a:t>Hibernate</a:t>
            </a:r>
            <a:r>
              <a:rPr lang="zh-CN" altLang="en-US" sz="3200"/>
              <a:t>配置信息和映射元数据</a:t>
            </a:r>
            <a:r>
              <a:rPr lang="zh-CN" altLang="en-US" sz="3200" smtClean="0"/>
              <a:t>信息；</a:t>
            </a:r>
            <a:endParaRPr lang="zh-CN" altLang="en-US" sz="3200"/>
          </a:p>
          <a:p>
            <a:pPr lvl="1"/>
            <a:r>
              <a:rPr lang="zh-CN" altLang="en-US" sz="3200"/>
              <a:t>负责创建</a:t>
            </a:r>
            <a:r>
              <a:rPr lang="en-US" altLang="zh-CN" sz="3200"/>
              <a:t>Session</a:t>
            </a:r>
            <a:r>
              <a:rPr lang="zh-CN" altLang="en-US" sz="3200" smtClean="0"/>
              <a:t>实例。</a:t>
            </a:r>
            <a:endParaRPr lang="zh-CN" altLang="en-US" sz="3200"/>
          </a:p>
          <a:p>
            <a:r>
              <a:rPr lang="en-US" altLang="zh-CN"/>
              <a:t>SessionFactory</a:t>
            </a:r>
            <a:r>
              <a:rPr lang="zh-CN" altLang="en-US"/>
              <a:t>的</a:t>
            </a:r>
            <a:r>
              <a:rPr lang="zh-CN" altLang="en-US" smtClean="0"/>
              <a:t>创建。</a:t>
            </a:r>
            <a:endParaRPr lang="zh-CN" altLang="en-US"/>
          </a:p>
          <a:p>
            <a:endParaRPr lang="zh-CN" altLang="en-US"/>
          </a:p>
        </p:txBody>
      </p:sp>
      <p:sp>
        <p:nvSpPr>
          <p:cNvPr id="4" name="内容占位符 2"/>
          <p:cNvSpPr txBox="1">
            <a:spLocks/>
          </p:cNvSpPr>
          <p:nvPr/>
        </p:nvSpPr>
        <p:spPr>
          <a:xfrm>
            <a:off x="624418" y="5229200"/>
            <a:ext cx="11160214" cy="1152128"/>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smtClean="0"/>
              <a:t>SessionFactory</a:t>
            </a:r>
            <a:r>
              <a:rPr lang="zh-CN" altLang="en-US" i="0" kern="0" smtClean="0"/>
              <a:t>是线程安全的，多个应用线程间进行共享，一般整个应用只有唯一的一个</a:t>
            </a:r>
            <a:r>
              <a:rPr lang="en-US" altLang="zh-CN" i="0" kern="0" smtClean="0"/>
              <a:t>SessionFactory</a:t>
            </a:r>
            <a:r>
              <a:rPr lang="zh-CN" altLang="en-US" i="0" kern="0" smtClean="0"/>
              <a:t>实例</a:t>
            </a:r>
            <a:r>
              <a:rPr lang="zh-CN" altLang="en-US" i="0" kern="0"/>
              <a:t>。</a:t>
            </a:r>
          </a:p>
        </p:txBody>
      </p:sp>
      <p:sp>
        <p:nvSpPr>
          <p:cNvPr id="5" name="矩形 4"/>
          <p:cNvSpPr/>
          <p:nvPr/>
        </p:nvSpPr>
        <p:spPr bwMode="auto">
          <a:xfrm>
            <a:off x="695400" y="3717032"/>
            <a:ext cx="10890772" cy="1358859"/>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SessionFactory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smtClean="0">
                <a:solidFill>
                  <a:srgbClr val="7F0055"/>
                </a:solidFill>
                <a:latin typeface="Consolas" panose="020B0609020204030204" pitchFamily="49" charset="0"/>
              </a:rPr>
              <a:t>new</a:t>
            </a:r>
            <a:r>
              <a:rPr lang="en-US" altLang="zh-CN" sz="2800" b="1" i="0" smtClean="0">
                <a:solidFill>
                  <a:srgbClr val="000000"/>
                </a:solidFill>
                <a:latin typeface="Consolas" panose="020B0609020204030204" pitchFamily="49" charset="0"/>
              </a:rPr>
              <a:t> MetadataSources(</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r>
              <a:rPr lang="en-US" altLang="zh-CN" sz="2800" b="1" i="0">
                <a:solidFill>
                  <a:srgbClr val="000000"/>
                </a:solidFill>
                <a:latin typeface="Consolas" panose="020B0609020204030204" pitchFamily="49" charset="0"/>
              </a:rPr>
              <a:t>buildMetadata</a:t>
            </a:r>
            <a:r>
              <a:rPr lang="en-US" altLang="zh-CN" sz="2800" b="1" i="0" smtClean="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.buildSessionFactory</a:t>
            </a:r>
            <a:r>
              <a:rPr lang="en-US" altLang="zh-CN" sz="2800" b="1" i="0">
                <a:solidFill>
                  <a:srgbClr val="000000"/>
                </a:solidFill>
                <a:latin typeface="Consolas" panose="020B0609020204030204" pitchFamily="49" charset="0"/>
              </a:rPr>
              <a:t>();</a:t>
            </a:r>
          </a:p>
        </p:txBody>
      </p:sp>
    </p:spTree>
    <p:extLst>
      <p:ext uri="{BB962C8B-B14F-4D97-AF65-F5344CB8AC3E}">
        <p14:creationId xmlns:p14="http://schemas.microsoft.com/office/powerpoint/2010/main" val="12151811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SessionFactory</a:t>
            </a:r>
            <a:r>
              <a:rPr lang="zh-CN" altLang="en-US"/>
              <a:t>接口</a:t>
            </a:r>
          </a:p>
        </p:txBody>
      </p:sp>
      <p:sp>
        <p:nvSpPr>
          <p:cNvPr id="5" name="矩形 4"/>
          <p:cNvSpPr/>
          <p:nvPr/>
        </p:nvSpPr>
        <p:spPr bwMode="auto">
          <a:xfrm>
            <a:off x="695400" y="1175657"/>
            <a:ext cx="10890772" cy="5205671"/>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smtClean="0">
                <a:solidFill>
                  <a:srgbClr val="7F0055"/>
                </a:solidFill>
                <a:latin typeface="Consolas" panose="020B0609020204030204" pitchFamily="49" charset="0"/>
              </a:rPr>
              <a:t>final</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StandardServiceRegistry </a:t>
            </a:r>
            <a:r>
              <a:rPr lang="en-US" altLang="zh-CN" sz="2800" b="1" i="0">
                <a:solidFill>
                  <a:srgbClr val="6A3E3E"/>
                </a:solidFill>
                <a:latin typeface="Consolas" panose="020B0609020204030204" pitchFamily="49" charset="0"/>
              </a:rPr>
              <a:t>registry</a:t>
            </a:r>
            <a:r>
              <a:rPr lang="en-US" altLang="zh-CN" sz="2800" b="1" i="0">
                <a:solidFill>
                  <a:srgbClr val="000000"/>
                </a:solidFill>
                <a:latin typeface="Consolas" panose="020B0609020204030204" pitchFamily="49" charset="0"/>
              </a:rPr>
              <a:t> </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StandardServiceRegistryBuilder()</a:t>
            </a:r>
          </a:p>
          <a:p>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configure</a:t>
            </a:r>
            <a:r>
              <a:rPr lang="en-US" altLang="zh-CN" sz="2800" b="1" i="0" smtClean="0">
                <a:solidFill>
                  <a:srgbClr val="000000"/>
                </a:solidFill>
                <a:latin typeface="Consolas" panose="020B0609020204030204" pitchFamily="49" charset="0"/>
              </a:rPr>
              <a:t>()</a:t>
            </a:r>
            <a:r>
              <a:rPr lang="en-US" altLang="zh-CN" sz="2800">
                <a:solidFill>
                  <a:srgbClr val="3F7F5F"/>
                </a:solidFill>
                <a:latin typeface="Consolas" panose="020B0609020204030204" pitchFamily="49" charset="0"/>
              </a:rPr>
              <a:t> </a:t>
            </a:r>
            <a:r>
              <a:rPr lang="en-US" altLang="zh-CN" sz="2800" b="1" i="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从</a:t>
            </a:r>
            <a:r>
              <a:rPr lang="en-US" altLang="zh-CN" sz="2800" b="1" i="0" smtClean="0">
                <a:solidFill>
                  <a:srgbClr val="3F7F5F"/>
                </a:solidFill>
                <a:latin typeface="Consolas" panose="020B0609020204030204" pitchFamily="49" charset="0"/>
              </a:rPr>
              <a:t>hibernate.cfg.xml</a:t>
            </a:r>
            <a:r>
              <a:rPr lang="zh-CN" altLang="en-US" sz="2800" b="1" i="0" smtClean="0">
                <a:solidFill>
                  <a:srgbClr val="3F7F5F"/>
                </a:solidFill>
                <a:latin typeface="Consolas" panose="020B0609020204030204" pitchFamily="49" charset="0"/>
              </a:rPr>
              <a:t>读取配置信息</a:t>
            </a:r>
            <a:endParaRPr lang="en-US" altLang="zh-CN" sz="2800" b="1" i="0" smtClean="0">
              <a:solidFill>
                <a:srgbClr val="000000"/>
              </a:solidFill>
              <a:latin typeface="Consolas" panose="020B0609020204030204" pitchFamily="49" charset="0"/>
            </a:endParaRP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build</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a:solidFill>
                  <a:srgbClr val="3F7F5F"/>
                </a:solidFill>
                <a:latin typeface="Consolas" panose="020B0609020204030204" pitchFamily="49" charset="0"/>
              </a:rPr>
              <a:t>创建</a:t>
            </a:r>
            <a:r>
              <a:rPr lang="en-US" altLang="zh-CN" sz="2800" b="1" i="0">
                <a:solidFill>
                  <a:srgbClr val="3F7F5F"/>
                </a:solidFill>
                <a:latin typeface="Consolas" panose="020B0609020204030204" pitchFamily="49" charset="0"/>
              </a:rPr>
              <a:t>StandardServiceRegistry</a:t>
            </a:r>
          </a:p>
          <a:p>
            <a:r>
              <a:rPr lang="en-US" altLang="zh-CN" sz="2800" b="1" i="0">
                <a:solidFill>
                  <a:srgbClr val="000000"/>
                </a:solidFill>
                <a:latin typeface="Consolas" panose="020B0609020204030204" pitchFamily="49" charset="0"/>
              </a:rPr>
              <a:t>SessionFactory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 = </a:t>
            </a:r>
            <a:r>
              <a:rPr lang="en-US" altLang="zh-CN" sz="2800" b="1" i="0">
                <a:solidFill>
                  <a:srgbClr val="7F0055"/>
                </a:solidFill>
                <a:latin typeface="Consolas" panose="020B0609020204030204" pitchFamily="49" charset="0"/>
              </a:rPr>
              <a:t>null</a:t>
            </a:r>
            <a:r>
              <a:rPr lang="en-US" altLang="zh-CN" sz="2800" b="1" i="0">
                <a:solidFill>
                  <a:srgbClr val="000000"/>
                </a:solidFill>
                <a:latin typeface="Consolas" panose="020B0609020204030204" pitchFamily="49" charset="0"/>
              </a:rPr>
              <a:t>;</a:t>
            </a:r>
            <a:endParaRPr lang="en-US" altLang="zh-CN" sz="2800" b="1" i="0">
              <a:solidFill>
                <a:srgbClr val="7F0055"/>
              </a:solidFill>
              <a:latin typeface="Consolas" panose="020B0609020204030204" pitchFamily="49" charset="0"/>
            </a:endParaRPr>
          </a:p>
          <a:p>
            <a:r>
              <a:rPr lang="en-US" altLang="zh-CN" sz="2800" b="1" i="0" smtClean="0">
                <a:solidFill>
                  <a:srgbClr val="7F0055"/>
                </a:solidFill>
                <a:latin typeface="Consolas" panose="020B0609020204030204" pitchFamily="49" charset="0"/>
              </a:rPr>
              <a:t>try</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a:t>
            </a:r>
          </a:p>
          <a:p>
            <a:r>
              <a:rPr lang="en-US" altLang="zh-CN" sz="2800" b="1" i="0" smtClean="0">
                <a:solidFill>
                  <a:srgbClr val="6A3E3E"/>
                </a:solidFill>
                <a:latin typeface="Consolas" panose="020B0609020204030204" pitchFamily="49" charset="0"/>
              </a:rPr>
              <a:t>    sessionFactory</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MetadataSources(</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buildMetadata().buildSessionFactory();</a:t>
            </a:r>
          </a:p>
          <a:p>
            <a:r>
              <a:rPr lang="en-US" altLang="zh-CN" sz="2800" b="1" i="0" smtClean="0">
                <a:solidFill>
                  <a:srgbClr val="000000"/>
                </a:solidFill>
                <a:latin typeface="Consolas" panose="020B0609020204030204" pitchFamily="49" charset="0"/>
              </a:rPr>
              <a:t>} </a:t>
            </a:r>
            <a:r>
              <a:rPr lang="en-US" altLang="zh-CN" sz="2800" b="1" i="0" smtClean="0">
                <a:solidFill>
                  <a:srgbClr val="7F0055"/>
                </a:solidFill>
                <a:latin typeface="Consolas" panose="020B0609020204030204" pitchFamily="49" charset="0"/>
              </a:rPr>
              <a:t>catch</a:t>
            </a:r>
            <a:r>
              <a:rPr lang="en-US" altLang="zh-CN" sz="2800" b="1" i="0" smtClean="0">
                <a:solidFill>
                  <a:srgbClr val="000000"/>
                </a:solidFill>
                <a:latin typeface="Consolas" panose="020B0609020204030204" pitchFamily="49" charset="0"/>
              </a:rPr>
              <a:t> (Exception </a:t>
            </a:r>
            <a:r>
              <a:rPr lang="en-US" altLang="zh-CN" sz="2800" b="1" i="0" smtClean="0">
                <a:solidFill>
                  <a:srgbClr val="6A3E3E"/>
                </a:solidFill>
                <a:latin typeface="Consolas" panose="020B0609020204030204" pitchFamily="49" charset="0"/>
              </a:rPr>
              <a:t>e</a:t>
            </a:r>
            <a:r>
              <a:rPr lang="en-US" altLang="zh-CN" sz="2800" b="1" i="0" smtClean="0">
                <a:solidFill>
                  <a:srgbClr val="000000"/>
                </a:solidFill>
                <a:latin typeface="Consolas" panose="020B0609020204030204" pitchFamily="49" charset="0"/>
              </a:rPr>
              <a:t>) {</a:t>
            </a:r>
          </a:p>
          <a:p>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创建失败手动释放</a:t>
            </a:r>
            <a:endParaRPr lang="en-US" altLang="zh-CN" sz="2800" b="1" i="0" smtClean="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    StandardServiceRegistryBuilder.destroy(</a:t>
            </a:r>
            <a:r>
              <a:rPr lang="en-US" altLang="zh-CN" sz="2800" b="1" i="0" smtClean="0">
                <a:solidFill>
                  <a:srgbClr val="6A3E3E"/>
                </a:solidFill>
                <a:latin typeface="Consolas" panose="020B0609020204030204" pitchFamily="49" charset="0"/>
              </a:rPr>
              <a:t>registry</a:t>
            </a:r>
            <a:r>
              <a:rPr lang="en-US" altLang="zh-CN" sz="2800" b="1" i="0" smtClean="0">
                <a:solidFill>
                  <a:srgbClr val="000000"/>
                </a:solidFill>
                <a:latin typeface="Consolas" panose="020B0609020204030204" pitchFamily="49" charset="0"/>
              </a:rPr>
              <a:t>);</a:t>
            </a:r>
          </a:p>
          <a:p>
            <a:r>
              <a:rPr lang="en-US" altLang="zh-CN" sz="2800" b="1" i="0" smtClean="0">
                <a:solidFill>
                  <a:srgbClr val="000000"/>
                </a:solidFill>
                <a:latin typeface="Consolas" panose="020B0609020204030204" pitchFamily="49" charset="0"/>
              </a:rPr>
              <a:t>}</a:t>
            </a:r>
            <a:endParaRPr lang="zh-CN" altLang="en-US" sz="2800" b="1" i="0"/>
          </a:p>
        </p:txBody>
      </p:sp>
    </p:spTree>
    <p:extLst>
      <p:ext uri="{BB962C8B-B14F-4D97-AF65-F5344CB8AC3E}">
        <p14:creationId xmlns:p14="http://schemas.microsoft.com/office/powerpoint/2010/main" val="15831702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3" name="内容占位符 2"/>
          <p:cNvSpPr>
            <a:spLocks noGrp="1"/>
          </p:cNvSpPr>
          <p:nvPr>
            <p:ph idx="1"/>
          </p:nvPr>
        </p:nvSpPr>
        <p:spPr>
          <a:xfrm>
            <a:off x="624418" y="945041"/>
            <a:ext cx="10943167" cy="3744416"/>
          </a:xfrm>
        </p:spPr>
        <p:txBody>
          <a:bodyPr/>
          <a:lstStyle/>
          <a:p>
            <a:r>
              <a:rPr lang="en-US" altLang="zh-CN"/>
              <a:t>Session</a:t>
            </a:r>
            <a:r>
              <a:rPr lang="zh-CN" altLang="en-US"/>
              <a:t>是</a:t>
            </a:r>
            <a:r>
              <a:rPr lang="en-US" altLang="zh-CN"/>
              <a:t>Hibernate</a:t>
            </a:r>
            <a:r>
              <a:rPr lang="zh-CN" altLang="en-US"/>
              <a:t>持久操作的基础</a:t>
            </a:r>
            <a:r>
              <a:rPr lang="zh-CN" altLang="en-US" smtClean="0"/>
              <a:t>核心。</a:t>
            </a:r>
            <a:endParaRPr lang="zh-CN" altLang="en-US"/>
          </a:p>
          <a:p>
            <a:pPr lvl="1">
              <a:spcBef>
                <a:spcPts val="0"/>
              </a:spcBef>
            </a:pPr>
            <a:r>
              <a:rPr lang="en-US" altLang="zh-CN"/>
              <a:t>Hibernate Session </a:t>
            </a:r>
            <a:r>
              <a:rPr lang="zh-CN" altLang="en-US"/>
              <a:t>与</a:t>
            </a:r>
            <a:r>
              <a:rPr lang="en-US" altLang="zh-CN"/>
              <a:t>Hibernate</a:t>
            </a:r>
            <a:r>
              <a:rPr lang="zh-CN" altLang="en-US"/>
              <a:t>相当于</a:t>
            </a:r>
            <a:r>
              <a:rPr lang="en-US" altLang="zh-CN"/>
              <a:t>JDBC Connection</a:t>
            </a:r>
            <a:r>
              <a:rPr lang="zh-CN" altLang="en-US"/>
              <a:t>与</a:t>
            </a:r>
            <a:r>
              <a:rPr lang="en-US" altLang="zh-CN" smtClean="0"/>
              <a:t>JDBC</a:t>
            </a:r>
            <a:r>
              <a:rPr lang="zh-CN" altLang="en-US"/>
              <a:t>；</a:t>
            </a:r>
            <a:endParaRPr lang="en-US" altLang="zh-CN"/>
          </a:p>
          <a:p>
            <a:pPr lvl="1">
              <a:spcBef>
                <a:spcPts val="0"/>
              </a:spcBef>
            </a:pPr>
            <a:r>
              <a:rPr lang="zh-CN" altLang="en-US"/>
              <a:t>它代表与数据库之间的一次连续</a:t>
            </a:r>
            <a:r>
              <a:rPr lang="zh-CN" altLang="en-US" smtClean="0"/>
              <a:t>操作；</a:t>
            </a:r>
            <a:endParaRPr lang="zh-CN" altLang="en-US"/>
          </a:p>
          <a:p>
            <a:pPr lvl="1">
              <a:spcBef>
                <a:spcPts val="0"/>
              </a:spcBef>
            </a:pPr>
            <a:r>
              <a:rPr lang="en-US" altLang="zh-CN"/>
              <a:t>Session</a:t>
            </a:r>
            <a:r>
              <a:rPr lang="zh-CN" altLang="en-US"/>
              <a:t>负责执行访问数据库的操作，比如保存、更新、删除、加载和查询，也称为持久化</a:t>
            </a:r>
            <a:r>
              <a:rPr lang="zh-CN" altLang="en-US" smtClean="0"/>
              <a:t>管理器。</a:t>
            </a:r>
            <a:endParaRPr lang="zh-CN" altLang="en-US"/>
          </a:p>
          <a:p>
            <a:pPr>
              <a:lnSpc>
                <a:spcPct val="100000"/>
              </a:lnSpc>
              <a:spcBef>
                <a:spcPts val="0"/>
              </a:spcBef>
            </a:pPr>
            <a:r>
              <a:rPr lang="en-US" altLang="zh-CN"/>
              <a:t>Session</a:t>
            </a:r>
            <a:r>
              <a:rPr lang="zh-CN" altLang="en-US"/>
              <a:t>的</a:t>
            </a:r>
            <a:r>
              <a:rPr lang="zh-CN" altLang="en-US" smtClean="0"/>
              <a:t>创建。</a:t>
            </a:r>
            <a:endParaRPr lang="zh-CN" altLang="en-US"/>
          </a:p>
        </p:txBody>
      </p:sp>
      <p:sp>
        <p:nvSpPr>
          <p:cNvPr id="4" name="内容占位符 2"/>
          <p:cNvSpPr txBox="1">
            <a:spLocks/>
          </p:cNvSpPr>
          <p:nvPr/>
        </p:nvSpPr>
        <p:spPr>
          <a:xfrm>
            <a:off x="624418" y="5400244"/>
            <a:ext cx="10943167" cy="1331831"/>
          </a:xfrm>
          <a:prstGeom prst="rect">
            <a:avLst/>
          </a:prstGeom>
        </p:spPr>
        <p:txBody>
          <a:bodyPr/>
          <a:lstStyle>
            <a:lvl1pPr marL="342900" indent="-342900" algn="l" rtl="0" eaLnBrk="0" fontAlgn="base" hangingPunct="0">
              <a:lnSpc>
                <a:spcPct val="120000"/>
              </a:lnSpc>
              <a:spcBef>
                <a:spcPct val="20000"/>
              </a:spcBef>
              <a:spcAft>
                <a:spcPct val="0"/>
              </a:spcAft>
              <a:buClr>
                <a:schemeClr val="accent1"/>
              </a:buClr>
              <a:buFont typeface="Wingdings" panose="05000000000000000000" pitchFamily="2" charset="2"/>
              <a:buChar char="n"/>
              <a:defRPr sz="3200" b="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anose="05000000000000000000" pitchFamily="2" charset="2"/>
              <a:buChar char="Ø"/>
              <a:defRPr sz="2800" b="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6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20000"/>
              </a:lnSpc>
              <a:spcBef>
                <a:spcPct val="20000"/>
              </a:spcBef>
              <a:spcAft>
                <a:spcPct val="0"/>
              </a:spcAft>
              <a:buClr>
                <a:schemeClr val="accent1"/>
              </a:buClr>
              <a:buFont typeface="Wingdings" panose="05000000000000000000" pitchFamily="2" charset="2"/>
              <a:buChar char="n"/>
              <a:defRPr sz="1400" b="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Wingdings" panose="05000000000000000000" pitchFamily="2" charset="2"/>
              <a:buChar char="»"/>
              <a:defRPr b="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Wingdings" pitchFamily="2" charset="2"/>
              <a:buChar char="»"/>
              <a:defRPr b="1">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b="1">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b="1">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b="1">
                <a:solidFill>
                  <a:schemeClr val="tx1"/>
                </a:solidFill>
                <a:latin typeface="+mn-lt"/>
                <a:ea typeface="+mn-ea"/>
              </a:defRPr>
            </a:lvl9pPr>
          </a:lstStyle>
          <a:p>
            <a:r>
              <a:rPr lang="en-US" altLang="zh-CN" i="0" kern="0"/>
              <a:t>Session</a:t>
            </a:r>
            <a:r>
              <a:rPr lang="zh-CN" altLang="en-US" i="0" kern="0"/>
              <a:t>是一个轻量级对象，是非线程安全的，通常和一个数据库事务</a:t>
            </a:r>
            <a:r>
              <a:rPr lang="zh-CN" altLang="en-US" i="0" kern="0" smtClean="0"/>
              <a:t>绑定</a:t>
            </a:r>
            <a:r>
              <a:rPr lang="zh-CN" altLang="en-US" i="0" kern="0"/>
              <a:t>。</a:t>
            </a:r>
          </a:p>
        </p:txBody>
      </p:sp>
      <p:sp>
        <p:nvSpPr>
          <p:cNvPr id="5" name="矩形 4"/>
          <p:cNvSpPr/>
          <p:nvPr/>
        </p:nvSpPr>
        <p:spPr bwMode="auto">
          <a:xfrm>
            <a:off x="695400" y="4689457"/>
            <a:ext cx="10890772" cy="710787"/>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p>
        </p:txBody>
      </p:sp>
    </p:spTree>
    <p:extLst>
      <p:ext uri="{BB962C8B-B14F-4D97-AF65-F5344CB8AC3E}">
        <p14:creationId xmlns:p14="http://schemas.microsoft.com/office/powerpoint/2010/main" val="665165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Session</a:t>
            </a:r>
            <a:r>
              <a:rPr lang="zh-CN" altLang="en-US"/>
              <a:t>接口</a:t>
            </a:r>
          </a:p>
        </p:txBody>
      </p:sp>
      <p:sp>
        <p:nvSpPr>
          <p:cNvPr id="5" name="矩形 4"/>
          <p:cNvSpPr/>
          <p:nvPr/>
        </p:nvSpPr>
        <p:spPr bwMode="auto">
          <a:xfrm>
            <a:off x="695400" y="1268760"/>
            <a:ext cx="10937800" cy="5184576"/>
          </a:xfrm>
          <a:prstGeom prst="rect">
            <a:avLst/>
          </a:prstGeom>
          <a:solidFill>
            <a:srgbClr val="FAFAFF"/>
          </a:solid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CN" sz="2800" b="1" i="0" smtClean="0">
                <a:solidFill>
                  <a:srgbClr val="000000"/>
                </a:solidFill>
                <a:latin typeface="Consolas" panose="020B0609020204030204" pitchFamily="49" charset="0"/>
              </a:rPr>
              <a:t>Session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sessionFactory</a:t>
            </a:r>
            <a:r>
              <a:rPr lang="en-US" altLang="zh-CN" sz="2800" b="1" i="0">
                <a:solidFill>
                  <a:srgbClr val="000000"/>
                </a:solidFill>
                <a:latin typeface="Consolas" panose="020B0609020204030204" pitchFamily="49" charset="0"/>
              </a:rPr>
              <a:t>.openSession</a:t>
            </a:r>
            <a:r>
              <a:rPr lang="en-US" altLang="zh-CN" sz="2800" b="1" i="0" smtClean="0">
                <a:solidFill>
                  <a:srgbClr val="000000"/>
                </a:solidFill>
                <a:latin typeface="Consolas" panose="020B0609020204030204" pitchFamily="49" charset="0"/>
              </a:rPr>
              <a:t>();</a:t>
            </a:r>
          </a:p>
          <a:p>
            <a:r>
              <a:rPr lang="en-US" altLang="zh-CN" sz="2800" b="1" i="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开始一次事务</a:t>
            </a:r>
            <a:endParaRPr lang="en-US" altLang="zh-CN" sz="2800" b="1" i="0">
              <a:solidFill>
                <a:srgbClr val="000000"/>
              </a:solidFill>
              <a:latin typeface="Consolas" panose="020B0609020204030204" pitchFamily="49" charset="0"/>
            </a:endParaRPr>
          </a:p>
          <a:p>
            <a:r>
              <a:rPr lang="en-US" altLang="zh-CN" sz="2800" b="1" i="0" smtClean="0">
                <a:solidFill>
                  <a:srgbClr val="000000"/>
                </a:solidFill>
                <a:latin typeface="Consolas" panose="020B0609020204030204" pitchFamily="49" charset="0"/>
              </a:rPr>
              <a:t>Transaction </a:t>
            </a:r>
            <a:r>
              <a:rPr lang="en-US" altLang="zh-CN" sz="2800" b="1" i="0">
                <a:solidFill>
                  <a:srgbClr val="6A3E3E"/>
                </a:solidFill>
                <a:latin typeface="Consolas" panose="020B0609020204030204" pitchFamily="49" charset="0"/>
              </a:rPr>
              <a:t>tx</a:t>
            </a:r>
            <a:r>
              <a:rPr lang="en-US" altLang="zh-CN" sz="2800" b="1" i="0">
                <a:solidFill>
                  <a:srgbClr val="000000"/>
                </a:solidFill>
                <a:latin typeface="Consolas" panose="020B0609020204030204" pitchFamily="49" charset="0"/>
              </a:rPr>
              <a:t> = </a:t>
            </a:r>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.beginTransaction(); </a:t>
            </a:r>
            <a:endParaRPr lang="en-US" altLang="zh-CN" sz="2800" b="1" i="0" smtClean="0">
              <a:solidFill>
                <a:srgbClr val="000000"/>
              </a:solidFill>
              <a:latin typeface="Consolas" panose="020B0609020204030204" pitchFamily="49" charset="0"/>
            </a:endParaRPr>
          </a:p>
          <a:p>
            <a:endParaRPr lang="en-US" altLang="zh-CN" sz="2800" b="1" i="0" smtClean="0">
              <a:solidFill>
                <a:srgbClr val="3F7F5F"/>
              </a:solidFill>
              <a:latin typeface="Consolas" panose="020B0609020204030204" pitchFamily="49" charset="0"/>
            </a:endParaRPr>
          </a:p>
          <a:p>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创建需要持久化的对象</a:t>
            </a:r>
            <a:r>
              <a:rPr lang="en-US" altLang="zh-CN" sz="2800" b="1" i="0" smtClean="0">
                <a:solidFill>
                  <a:srgbClr val="3F7F5F"/>
                </a:solidFill>
                <a:latin typeface="Consolas" panose="020B0609020204030204" pitchFamily="49" charset="0"/>
              </a:rPr>
              <a:t> </a:t>
            </a:r>
          </a:p>
          <a:p>
            <a:r>
              <a:rPr lang="en-US" altLang="zh-CN" sz="2800" b="1" i="0" smtClean="0">
                <a:solidFill>
                  <a:srgbClr val="000000"/>
                </a:solidFill>
                <a:latin typeface="Consolas" panose="020B0609020204030204" pitchFamily="49" charset="0"/>
              </a:rPr>
              <a:t>Customer </a:t>
            </a:r>
            <a:r>
              <a:rPr lang="en-US" altLang="zh-CN" sz="2800" b="1" i="0" smtClean="0">
                <a:solidFill>
                  <a:srgbClr val="6A3E3E"/>
                </a:solidFill>
                <a:latin typeface="Consolas" panose="020B0609020204030204" pitchFamily="49" charset="0"/>
              </a:rPr>
              <a:t>c1</a:t>
            </a:r>
            <a:r>
              <a:rPr lang="en-US" altLang="zh-CN" sz="2800" b="1" i="0" smtClean="0">
                <a:solidFill>
                  <a:srgbClr val="000000"/>
                </a:solidFill>
                <a:latin typeface="Consolas" panose="020B0609020204030204" pitchFamily="49" charset="0"/>
              </a:rPr>
              <a:t> </a:t>
            </a:r>
            <a:r>
              <a:rPr lang="en-US" altLang="zh-CN" sz="2800" b="1" i="0">
                <a:solidFill>
                  <a:srgbClr val="000000"/>
                </a:solidFill>
                <a:latin typeface="Consolas" panose="020B0609020204030204" pitchFamily="49" charset="0"/>
              </a:rPr>
              <a:t>= </a:t>
            </a:r>
            <a:r>
              <a:rPr lang="en-US" altLang="zh-CN" sz="2800" b="1" i="0">
                <a:solidFill>
                  <a:srgbClr val="7F0055"/>
                </a:solidFill>
                <a:latin typeface="Consolas" panose="020B0609020204030204" pitchFamily="49" charset="0"/>
              </a:rPr>
              <a:t>new</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Customer();</a:t>
            </a:r>
            <a:endParaRPr lang="en-US" altLang="zh-CN" sz="2800" b="1" i="0">
              <a:solidFill>
                <a:srgbClr val="000000"/>
              </a:solidFill>
              <a:latin typeface="Consolas" panose="020B0609020204030204" pitchFamily="49" charset="0"/>
            </a:endParaRPr>
          </a:p>
          <a:p>
            <a:r>
              <a:rPr lang="en-US" altLang="zh-CN" sz="2800" b="1" i="0" smtClean="0">
                <a:solidFill>
                  <a:srgbClr val="6A3E3E"/>
                </a:solidFill>
                <a:latin typeface="Consolas" panose="020B0609020204030204" pitchFamily="49" charset="0"/>
              </a:rPr>
              <a:t>c1</a:t>
            </a:r>
            <a:r>
              <a:rPr lang="en-US" altLang="zh-CN" sz="2800" b="1" i="0" smtClean="0">
                <a:solidFill>
                  <a:srgbClr val="000000"/>
                </a:solidFill>
                <a:latin typeface="Consolas" panose="020B0609020204030204" pitchFamily="49" charset="0"/>
              </a:rPr>
              <a:t>.setName</a:t>
            </a:r>
            <a:r>
              <a:rPr lang="en-US" altLang="zh-CN" sz="2800" b="1" i="0">
                <a:solidFill>
                  <a:srgbClr val="000000"/>
                </a:solidFill>
                <a:latin typeface="Consolas" panose="020B0609020204030204" pitchFamily="49" charset="0"/>
              </a:rPr>
              <a:t>(</a:t>
            </a:r>
            <a:r>
              <a:rPr lang="en-US" altLang="zh-CN" sz="2800" b="1" i="0">
                <a:solidFill>
                  <a:srgbClr val="2A00FF"/>
                </a:solidFill>
                <a:latin typeface="Consolas" panose="020B0609020204030204" pitchFamily="49" charset="0"/>
              </a:rPr>
              <a:t>"zhangsan"</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.setSex(1</a:t>
            </a:r>
            <a:r>
              <a:rPr lang="en-US" altLang="zh-CN" sz="2800" b="1" i="0">
                <a:solidFill>
                  <a:srgbClr val="000000"/>
                </a:solidFill>
                <a:latin typeface="Consolas" panose="020B0609020204030204" pitchFamily="49" charset="0"/>
              </a:rPr>
              <a:t>);</a:t>
            </a:r>
          </a:p>
          <a:p>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.setAge(20</a:t>
            </a:r>
            <a:r>
              <a:rPr lang="en-US" altLang="zh-CN" sz="2800" b="1" i="0">
                <a:solidFill>
                  <a:srgbClr val="000000"/>
                </a:solidFill>
                <a:latin typeface="Consolas" panose="020B0609020204030204" pitchFamily="49" charset="0"/>
              </a:rPr>
              <a:t>);</a:t>
            </a:r>
          </a:p>
          <a:p>
            <a:r>
              <a:rPr lang="en-US" altLang="zh-CN" sz="2800" b="1" i="0" smtClean="0">
                <a:solidFill>
                  <a:srgbClr val="6A3E3E"/>
                </a:solidFill>
                <a:latin typeface="Consolas" panose="020B0609020204030204" pitchFamily="49" charset="0"/>
              </a:rPr>
              <a:t>session</a:t>
            </a:r>
            <a:r>
              <a:rPr lang="en-US" altLang="zh-CN" sz="2800" b="1" i="0" smtClean="0">
                <a:solidFill>
                  <a:srgbClr val="000000"/>
                </a:solidFill>
                <a:latin typeface="Consolas" panose="020B0609020204030204" pitchFamily="49" charset="0"/>
              </a:rPr>
              <a:t>.save(</a:t>
            </a:r>
            <a:r>
              <a:rPr lang="en-US" altLang="zh-CN" sz="2800" b="1" i="0">
                <a:solidFill>
                  <a:srgbClr val="6A3E3E"/>
                </a:solidFill>
                <a:latin typeface="Consolas" panose="020B0609020204030204" pitchFamily="49" charset="0"/>
              </a:rPr>
              <a:t>c</a:t>
            </a:r>
            <a:r>
              <a:rPr lang="en-US" altLang="zh-CN" sz="2800" b="1" i="0" smtClean="0">
                <a:solidFill>
                  <a:srgbClr val="6A3E3E"/>
                </a:solidFill>
                <a:latin typeface="Consolas" panose="020B0609020204030204" pitchFamily="49" charset="0"/>
              </a:rPr>
              <a:t>1</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将对象持久化</a:t>
            </a:r>
            <a:endParaRPr lang="en-US" altLang="zh-CN" sz="2800" b="1" i="0" smtClean="0">
              <a:solidFill>
                <a:srgbClr val="000000"/>
              </a:solidFill>
              <a:latin typeface="Consolas" panose="020B0609020204030204" pitchFamily="49" charset="0"/>
            </a:endParaRPr>
          </a:p>
          <a:p>
            <a:r>
              <a:rPr lang="en-US" altLang="zh-CN" sz="2800" b="1" i="0" smtClean="0">
                <a:solidFill>
                  <a:srgbClr val="6A3E3E"/>
                </a:solidFill>
                <a:latin typeface="Consolas" panose="020B0609020204030204" pitchFamily="49" charset="0"/>
              </a:rPr>
              <a:t>tx</a:t>
            </a:r>
            <a:r>
              <a:rPr lang="en-US" altLang="zh-CN" sz="2800" b="1" i="0" smtClean="0">
                <a:solidFill>
                  <a:srgbClr val="000000"/>
                </a:solidFill>
                <a:latin typeface="Consolas" panose="020B0609020204030204" pitchFamily="49" charset="0"/>
              </a:rPr>
              <a:t>.commit</a:t>
            </a:r>
            <a:r>
              <a:rPr lang="en-US" altLang="zh-CN" sz="2800" b="1" i="0">
                <a:solidFill>
                  <a:srgbClr val="000000"/>
                </a:solidFill>
                <a:latin typeface="Consolas" panose="020B0609020204030204" pitchFamily="49" charset="0"/>
              </a:rPr>
              <a:t>(); </a:t>
            </a:r>
            <a:r>
              <a:rPr lang="en-US" altLang="zh-CN" sz="2800" b="1" i="0" smtClean="0">
                <a:solidFill>
                  <a:srgbClr val="000000"/>
                </a:solidFill>
                <a:latin typeface="Consolas" panose="020B0609020204030204" pitchFamily="49" charset="0"/>
              </a:rPr>
              <a:t>     </a:t>
            </a:r>
            <a:r>
              <a:rPr lang="en-US" altLang="zh-CN" sz="2800" b="1" i="0" smtClean="0">
                <a:solidFill>
                  <a:srgbClr val="3F7F5F"/>
                </a:solidFill>
                <a:latin typeface="Consolas" panose="020B0609020204030204" pitchFamily="49" charset="0"/>
              </a:rPr>
              <a:t>// </a:t>
            </a:r>
            <a:r>
              <a:rPr lang="zh-CN" altLang="en-US" sz="2800" b="1" i="0" smtClean="0">
                <a:solidFill>
                  <a:srgbClr val="3F7F5F"/>
                </a:solidFill>
                <a:latin typeface="Consolas" panose="020B0609020204030204" pitchFamily="49" charset="0"/>
              </a:rPr>
              <a:t>提交事务</a:t>
            </a:r>
            <a:endParaRPr lang="en-US" altLang="zh-CN" sz="2800" b="1" i="0" smtClean="0">
              <a:solidFill>
                <a:srgbClr val="000000"/>
              </a:solidFill>
              <a:latin typeface="Consolas" panose="020B0609020204030204" pitchFamily="49" charset="0"/>
            </a:endParaRPr>
          </a:p>
          <a:p>
            <a:r>
              <a:rPr lang="en-US" altLang="zh-CN" sz="2800" b="1" i="0">
                <a:solidFill>
                  <a:srgbClr val="6A3E3E"/>
                </a:solidFill>
                <a:latin typeface="Consolas" panose="020B0609020204030204" pitchFamily="49" charset="0"/>
              </a:rPr>
              <a:t>session</a:t>
            </a:r>
            <a:r>
              <a:rPr lang="en-US" altLang="zh-CN" sz="2800" b="1" i="0">
                <a:solidFill>
                  <a:srgbClr val="000000"/>
                </a:solidFill>
                <a:latin typeface="Consolas" panose="020B0609020204030204" pitchFamily="49" charset="0"/>
              </a:rPr>
              <a:t>.close</a:t>
            </a:r>
            <a:r>
              <a:rPr lang="en-US" altLang="zh-CN" sz="2800" b="1" i="0" smtClean="0">
                <a:solidFill>
                  <a:srgbClr val="000000"/>
                </a:solidFill>
                <a:latin typeface="Consolas" panose="020B0609020204030204" pitchFamily="49" charset="0"/>
              </a:rPr>
              <a:t>();</a:t>
            </a:r>
            <a:r>
              <a:rPr lang="en-US" altLang="zh-CN" sz="2800" b="1" i="0">
                <a:solidFill>
                  <a:srgbClr val="3F7F5F"/>
                </a:solidFill>
                <a:latin typeface="Consolas" panose="020B0609020204030204" pitchFamily="49" charset="0"/>
              </a:rPr>
              <a:t> </a:t>
            </a:r>
            <a:r>
              <a:rPr lang="en-US" altLang="zh-CN" sz="2800" b="1" i="0" smtClean="0">
                <a:solidFill>
                  <a:srgbClr val="3F7F5F"/>
                </a:solidFill>
                <a:latin typeface="Consolas" panose="020B0609020204030204" pitchFamily="49" charset="0"/>
              </a:rPr>
              <a:t> // </a:t>
            </a:r>
            <a:r>
              <a:rPr lang="zh-CN" altLang="en-US" sz="2800" b="1" i="0" smtClean="0">
                <a:solidFill>
                  <a:srgbClr val="3F7F5F"/>
                </a:solidFill>
                <a:latin typeface="Consolas" panose="020B0609020204030204" pitchFamily="49" charset="0"/>
              </a:rPr>
              <a:t>关闭会话</a:t>
            </a:r>
            <a:endParaRPr lang="en-US" altLang="zh-CN" sz="2800" b="1" i="0">
              <a:solidFill>
                <a:srgbClr val="000000"/>
              </a:solidFill>
              <a:latin typeface="Consolas" panose="020B0609020204030204" pitchFamily="49" charset="0"/>
            </a:endParaRPr>
          </a:p>
        </p:txBody>
      </p:sp>
    </p:spTree>
    <p:extLst>
      <p:ext uri="{BB962C8B-B14F-4D97-AF65-F5344CB8AC3E}">
        <p14:creationId xmlns:p14="http://schemas.microsoft.com/office/powerpoint/2010/main" val="12698730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本章小结</a:t>
            </a:r>
          </a:p>
        </p:txBody>
      </p:sp>
      <p:sp>
        <p:nvSpPr>
          <p:cNvPr id="3" name="内容占位符 2"/>
          <p:cNvSpPr>
            <a:spLocks noGrp="1"/>
          </p:cNvSpPr>
          <p:nvPr>
            <p:ph idx="1"/>
          </p:nvPr>
        </p:nvSpPr>
        <p:spPr>
          <a:xfrm>
            <a:off x="624418" y="1125538"/>
            <a:ext cx="10943167" cy="4463702"/>
          </a:xfrm>
        </p:spPr>
        <p:txBody>
          <a:bodyPr/>
          <a:lstStyle/>
          <a:p>
            <a:r>
              <a:rPr lang="zh-CN" altLang="en-US"/>
              <a:t>分层体系结构与持久</a:t>
            </a:r>
            <a:r>
              <a:rPr lang="zh-CN" altLang="en-US" smtClean="0"/>
              <a:t>化</a:t>
            </a:r>
            <a:endParaRPr lang="zh-CN" altLang="en-US"/>
          </a:p>
          <a:p>
            <a:r>
              <a:rPr lang="zh-CN" altLang="en-US"/>
              <a:t>软件的模型及</a:t>
            </a:r>
            <a:r>
              <a:rPr lang="en-US" altLang="zh-CN" smtClean="0"/>
              <a:t>ORM</a:t>
            </a:r>
          </a:p>
          <a:p>
            <a:r>
              <a:rPr lang="en-US" altLang="zh-CN" smtClean="0"/>
              <a:t>Hibernate</a:t>
            </a:r>
            <a:r>
              <a:rPr lang="zh-CN" altLang="en-US"/>
              <a:t>是</a:t>
            </a:r>
            <a:r>
              <a:rPr lang="zh-CN" altLang="en-US" smtClean="0"/>
              <a:t>什么？</a:t>
            </a:r>
            <a:endParaRPr lang="zh-CN" altLang="en-US"/>
          </a:p>
          <a:p>
            <a:pPr>
              <a:spcBef>
                <a:spcPts val="1200"/>
              </a:spcBef>
            </a:pPr>
            <a:r>
              <a:rPr lang="en-US" altLang="zh-CN" smtClean="0"/>
              <a:t>Hibernate</a:t>
            </a:r>
            <a:r>
              <a:rPr lang="zh-CN" altLang="en-US"/>
              <a:t>项目的创建</a:t>
            </a:r>
            <a:r>
              <a:rPr lang="zh-CN" altLang="en-US" smtClean="0"/>
              <a:t>过程</a:t>
            </a:r>
            <a:endParaRPr lang="zh-CN" altLang="en-US"/>
          </a:p>
          <a:p>
            <a:pPr lvl="1"/>
            <a:r>
              <a:rPr lang="zh-CN" altLang="en-US" sz="3200"/>
              <a:t>总体配置文件、持久化类的</a:t>
            </a:r>
            <a:r>
              <a:rPr lang="zh-CN" altLang="en-US" sz="3200" smtClean="0"/>
              <a:t>配置文件</a:t>
            </a:r>
            <a:endParaRPr lang="zh-CN" altLang="en-US" sz="3200"/>
          </a:p>
          <a:p>
            <a:pPr lvl="1"/>
            <a:r>
              <a:rPr lang="en-US" altLang="zh-CN" sz="3200"/>
              <a:t>Hibernate API</a:t>
            </a:r>
            <a:r>
              <a:rPr lang="zh-CN" altLang="en-US" sz="3200"/>
              <a:t>的</a:t>
            </a:r>
            <a:r>
              <a:rPr lang="zh-CN" altLang="en-US" sz="3200" smtClean="0"/>
              <a:t>使用</a:t>
            </a:r>
            <a:endParaRPr lang="zh-CN" altLang="en-US" sz="3200"/>
          </a:p>
        </p:txBody>
      </p:sp>
    </p:spTree>
    <p:extLst>
      <p:ext uri="{BB962C8B-B14F-4D97-AF65-F5344CB8AC3E}">
        <p14:creationId xmlns:p14="http://schemas.microsoft.com/office/powerpoint/2010/main" val="3421329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p:txBody>
          <a:bodyPr/>
          <a:lstStyle/>
          <a:p>
            <a:r>
              <a:rPr lang="zh-CN" altLang="en-US"/>
              <a:t>创建项目，</a:t>
            </a:r>
            <a:r>
              <a:rPr lang="zh-CN" altLang="en-US" smtClean="0"/>
              <a:t>搭建 </a:t>
            </a:r>
            <a:r>
              <a:rPr lang="en-US" altLang="zh-CN" smtClean="0"/>
              <a:t>Hibernate </a:t>
            </a:r>
            <a:r>
              <a:rPr lang="zh-CN" altLang="en-US" smtClean="0"/>
              <a:t>开发环境。</a:t>
            </a:r>
            <a:endParaRPr lang="zh-CN" altLang="en-US"/>
          </a:p>
          <a:p>
            <a:endParaRPr lang="zh-CN" altLang="en-US"/>
          </a:p>
        </p:txBody>
      </p:sp>
    </p:spTree>
    <p:extLst>
      <p:ext uri="{BB962C8B-B14F-4D97-AF65-F5344CB8AC3E}">
        <p14:creationId xmlns:p14="http://schemas.microsoft.com/office/powerpoint/2010/main" val="36075215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持久化层是怎么来的</a:t>
            </a:r>
            <a:endParaRPr lang="zh-CN" altLang="en-US"/>
          </a:p>
        </p:txBody>
      </p:sp>
      <p:sp>
        <p:nvSpPr>
          <p:cNvPr id="3" name="内容占位符 2"/>
          <p:cNvSpPr>
            <a:spLocks noGrp="1"/>
          </p:cNvSpPr>
          <p:nvPr>
            <p:ph idx="1"/>
          </p:nvPr>
        </p:nvSpPr>
        <p:spPr>
          <a:xfrm>
            <a:off x="624418" y="1125539"/>
            <a:ext cx="10943167" cy="1223342"/>
          </a:xfrm>
        </p:spPr>
        <p:txBody>
          <a:bodyPr/>
          <a:lstStyle/>
          <a:p>
            <a:r>
              <a:rPr lang="zh-CN" altLang="en-US"/>
              <a:t>为了把数据访问细节和业务逻辑分开，可以把数据访问作为单独的持久化</a:t>
            </a:r>
            <a:r>
              <a:rPr lang="zh-CN" altLang="en-US" smtClean="0"/>
              <a:t>层。</a:t>
            </a:r>
            <a:endParaRPr lang="zh-CN" altLang="en-US"/>
          </a:p>
        </p:txBody>
      </p:sp>
      <p:grpSp>
        <p:nvGrpSpPr>
          <p:cNvPr id="4" name="组合 3"/>
          <p:cNvGrpSpPr/>
          <p:nvPr/>
        </p:nvGrpSpPr>
        <p:grpSpPr>
          <a:xfrm>
            <a:off x="1775470" y="2492896"/>
            <a:ext cx="8208962" cy="3914775"/>
            <a:chOff x="1775470" y="2492896"/>
            <a:chExt cx="8208962" cy="3914775"/>
          </a:xfrm>
        </p:grpSpPr>
        <p:sp>
          <p:nvSpPr>
            <p:cNvPr id="5" name="Rectangle 5"/>
            <p:cNvSpPr>
              <a:spLocks noChangeArrowheads="1"/>
            </p:cNvSpPr>
            <p:nvPr/>
          </p:nvSpPr>
          <p:spPr bwMode="auto">
            <a:xfrm>
              <a:off x="1775470"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6" name="Rectangle 6"/>
            <p:cNvSpPr>
              <a:spLocks noChangeArrowheads="1"/>
            </p:cNvSpPr>
            <p:nvPr/>
          </p:nvSpPr>
          <p:spPr bwMode="auto">
            <a:xfrm>
              <a:off x="7328591" y="2492896"/>
              <a:ext cx="2655841" cy="597169"/>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表述层</a:t>
              </a:r>
            </a:p>
          </p:txBody>
        </p:sp>
        <p:sp>
          <p:nvSpPr>
            <p:cNvPr id="7" name="Rectangle 7"/>
            <p:cNvSpPr>
              <a:spLocks noChangeArrowheads="1"/>
            </p:cNvSpPr>
            <p:nvPr/>
          </p:nvSpPr>
          <p:spPr bwMode="auto">
            <a:xfrm>
              <a:off x="7328591" y="3620882"/>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8" name="Rectangle 8"/>
            <p:cNvSpPr>
              <a:spLocks noChangeArrowheads="1"/>
            </p:cNvSpPr>
            <p:nvPr/>
          </p:nvSpPr>
          <p:spPr bwMode="auto">
            <a:xfrm>
              <a:off x="7328591" y="4682516"/>
              <a:ext cx="2655841" cy="597169"/>
            </a:xfrm>
            <a:prstGeom prst="rect">
              <a:avLst/>
            </a:prstGeom>
            <a:solidFill>
              <a:srgbClr val="6699FF"/>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9" name="Rectangle 9"/>
            <p:cNvSpPr>
              <a:spLocks noChangeArrowheads="1"/>
            </p:cNvSpPr>
            <p:nvPr/>
          </p:nvSpPr>
          <p:spPr bwMode="auto">
            <a:xfrm>
              <a:off x="1775470" y="3620882"/>
              <a:ext cx="2655841" cy="597169"/>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AutoShape 10"/>
            <p:cNvSpPr>
              <a:spLocks noChangeArrowheads="1"/>
            </p:cNvSpPr>
            <p:nvPr/>
          </p:nvSpPr>
          <p:spPr bwMode="auto">
            <a:xfrm>
              <a:off x="2077270"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AutoShape 11"/>
            <p:cNvSpPr>
              <a:spLocks noChangeArrowheads="1"/>
            </p:cNvSpPr>
            <p:nvPr/>
          </p:nvSpPr>
          <p:spPr bwMode="auto">
            <a:xfrm>
              <a:off x="7630391" y="5744150"/>
              <a:ext cx="2052241" cy="663521"/>
            </a:xfrm>
            <a:prstGeom prst="can">
              <a:avLst>
                <a:gd name="adj" fmla="val 25000"/>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2"/>
            <p:cNvCxnSpPr>
              <a:cxnSpLocks noChangeShapeType="1"/>
              <a:stCxn id="5" idx="2"/>
              <a:endCxn id="9" idx="0"/>
            </p:cNvCxnSpPr>
            <p:nvPr/>
          </p:nvCxnSpPr>
          <p:spPr bwMode="auto">
            <a:xfrm>
              <a:off x="3103390"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9" idx="2"/>
              <a:endCxn id="10" idx="1"/>
            </p:cNvCxnSpPr>
            <p:nvPr/>
          </p:nvCxnSpPr>
          <p:spPr bwMode="auto">
            <a:xfrm>
              <a:off x="3103390" y="4218051"/>
              <a:ext cx="0" cy="1526099"/>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6" idx="2"/>
              <a:endCxn id="7" idx="0"/>
            </p:cNvCxnSpPr>
            <p:nvPr/>
          </p:nvCxnSpPr>
          <p:spPr bwMode="auto">
            <a:xfrm>
              <a:off x="8656512" y="3090065"/>
              <a:ext cx="0" cy="530817"/>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7" idx="2"/>
              <a:endCxn id="8" idx="0"/>
            </p:cNvCxnSpPr>
            <p:nvPr/>
          </p:nvCxnSpPr>
          <p:spPr bwMode="auto">
            <a:xfrm>
              <a:off x="8656512" y="4218051"/>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8" idx="2"/>
              <a:endCxn id="11" idx="1"/>
            </p:cNvCxnSpPr>
            <p:nvPr/>
          </p:nvCxnSpPr>
          <p:spPr bwMode="auto">
            <a:xfrm>
              <a:off x="8656512" y="5279685"/>
              <a:ext cx="0" cy="464465"/>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9" idx="3"/>
              <a:endCxn id="7" idx="1"/>
            </p:cNvCxnSpPr>
            <p:nvPr/>
          </p:nvCxnSpPr>
          <p:spPr bwMode="auto">
            <a:xfrm>
              <a:off x="4431311" y="3919467"/>
              <a:ext cx="2897281" cy="0"/>
            </a:xfrm>
            <a:prstGeom prst="straightConnector1">
              <a:avLst/>
            </a:prstGeom>
            <a:solidFill>
              <a:srgbClr val="F1F1F1"/>
            </a:solidFill>
            <a:ln w="38100">
              <a:solidFill>
                <a:schemeClr val="tx1">
                  <a:lumMod val="75000"/>
                  <a:lumOff val="25000"/>
                </a:schemeClr>
              </a:solidFill>
              <a:prstDash val="sysDash"/>
              <a:round/>
              <a:headEnd/>
              <a:tailEnd type="triangle" w="lg" len="med"/>
            </a:ln>
          </p:spPr>
        </p:cxnSp>
        <p:cxnSp>
          <p:nvCxnSpPr>
            <p:cNvPr id="18" name="AutoShape 21"/>
            <p:cNvCxnSpPr>
              <a:cxnSpLocks noChangeShapeType="1"/>
              <a:stCxn id="9" idx="3"/>
              <a:endCxn id="8" idx="1"/>
            </p:cNvCxnSpPr>
            <p:nvPr/>
          </p:nvCxnSpPr>
          <p:spPr bwMode="auto">
            <a:xfrm rot="16200000" flipH="1">
              <a:off x="6029682" y="3682191"/>
              <a:ext cx="1028458" cy="1569360"/>
            </a:xfrm>
            <a:prstGeom prst="bentConnector2">
              <a:avLst/>
            </a:prstGeom>
            <a:solidFill>
              <a:srgbClr val="F1F1F1"/>
            </a:solidFill>
            <a:ln w="38100">
              <a:solidFill>
                <a:schemeClr val="tx1">
                  <a:lumMod val="75000"/>
                  <a:lumOff val="25000"/>
                </a:schemeClr>
              </a:solidFill>
              <a:prstDash val="sysDash"/>
              <a:round/>
              <a:headEnd/>
              <a:tailEnd type="triangle" w="lg" len="med"/>
            </a:ln>
          </p:spPr>
        </p:cxnSp>
      </p:grpSp>
    </p:spTree>
    <p:extLst>
      <p:ext uri="{BB962C8B-B14F-4D97-AF65-F5344CB8AC3E}">
        <p14:creationId xmlns:p14="http://schemas.microsoft.com/office/powerpoint/2010/main" val="4278965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什么是持久化</a:t>
            </a:r>
            <a:endParaRPr lang="zh-CN" altLang="en-US"/>
          </a:p>
        </p:txBody>
      </p:sp>
      <p:sp>
        <p:nvSpPr>
          <p:cNvPr id="3" name="内容占位符 2"/>
          <p:cNvSpPr>
            <a:spLocks noGrp="1"/>
          </p:cNvSpPr>
          <p:nvPr>
            <p:ph idx="1"/>
          </p:nvPr>
        </p:nvSpPr>
        <p:spPr>
          <a:xfrm>
            <a:off x="624418" y="1125538"/>
            <a:ext cx="6623709" cy="5509128"/>
          </a:xfrm>
        </p:spPr>
        <p:txBody>
          <a:bodyPr/>
          <a:lstStyle/>
          <a:p>
            <a:r>
              <a:rPr lang="zh-CN" altLang="en-US"/>
              <a:t>什么是持久化</a:t>
            </a:r>
            <a:r>
              <a:rPr lang="zh-CN" altLang="en-US" smtClean="0"/>
              <a:t>？</a:t>
            </a:r>
            <a:endParaRPr lang="en-US" altLang="zh-CN" smtClean="0"/>
          </a:p>
          <a:p>
            <a:pPr lvl="1"/>
            <a:r>
              <a:rPr lang="zh-CN" altLang="en-US">
                <a:solidFill>
                  <a:srgbClr val="C00000"/>
                </a:solidFill>
              </a:rPr>
              <a:t>瞬时状态</a:t>
            </a:r>
            <a:r>
              <a:rPr lang="zh-CN" altLang="en-US"/>
              <a:t>：保存在内存的程序数据，程序退出后，数据就消失了，称为</a:t>
            </a:r>
            <a:r>
              <a:rPr lang="zh-CN" altLang="en-US" smtClean="0"/>
              <a:t>瞬时状态。</a:t>
            </a:r>
            <a:endParaRPr lang="zh-CN" altLang="en-US"/>
          </a:p>
          <a:p>
            <a:pPr lvl="1"/>
            <a:r>
              <a:rPr lang="zh-CN" altLang="en-US">
                <a:solidFill>
                  <a:srgbClr val="C00000"/>
                </a:solidFill>
              </a:rPr>
              <a:t>持久状态</a:t>
            </a:r>
            <a:r>
              <a:rPr lang="zh-CN" altLang="en-US"/>
              <a:t>：保存在数据库（磁盘）的程序数据，程序退出后，数据依然存在，称为程序数据的持久</a:t>
            </a:r>
            <a:r>
              <a:rPr lang="zh-CN" altLang="en-US" smtClean="0"/>
              <a:t>状态。</a:t>
            </a:r>
            <a:endParaRPr lang="zh-CN" altLang="en-US"/>
          </a:p>
          <a:p>
            <a:pPr lvl="1"/>
            <a:r>
              <a:rPr lang="zh-CN" altLang="en-US">
                <a:solidFill>
                  <a:srgbClr val="C00000"/>
                </a:solidFill>
              </a:rPr>
              <a:t>持久化</a:t>
            </a:r>
            <a:r>
              <a:rPr lang="zh-CN" altLang="en-US"/>
              <a:t>：将程序数据在瞬时状态和持久化状态之间转换的机制。</a:t>
            </a:r>
          </a:p>
          <a:p>
            <a:pPr lvl="1"/>
            <a:endParaRPr lang="zh-CN" altLang="en-US"/>
          </a:p>
        </p:txBody>
      </p:sp>
      <p:grpSp>
        <p:nvGrpSpPr>
          <p:cNvPr id="4" name="组合 3"/>
          <p:cNvGrpSpPr/>
          <p:nvPr/>
        </p:nvGrpSpPr>
        <p:grpSpPr>
          <a:xfrm>
            <a:off x="7680176" y="1052736"/>
            <a:ext cx="3463137" cy="5509128"/>
            <a:chOff x="7782312" y="1125538"/>
            <a:chExt cx="3463137" cy="5509128"/>
          </a:xfrm>
        </p:grpSpPr>
        <p:sp>
          <p:nvSpPr>
            <p:cNvPr id="23" name="矩形 22"/>
            <p:cNvSpPr/>
            <p:nvPr/>
          </p:nvSpPr>
          <p:spPr bwMode="auto">
            <a:xfrm>
              <a:off x="7782312" y="3515016"/>
              <a:ext cx="3463137" cy="1871688"/>
            </a:xfrm>
            <a:prstGeom prst="rect">
              <a:avLst/>
            </a:prstGeom>
            <a:solidFill>
              <a:srgbClr val="F1F1F1"/>
            </a:solidFill>
            <a:ln w="38100">
              <a:solidFill>
                <a:schemeClr val="tx1">
                  <a:lumMod val="75000"/>
                  <a:lumOff val="25000"/>
                </a:schemeClr>
              </a:solidFill>
              <a:miter lim="800000"/>
              <a:headEnd/>
              <a:tailEnd/>
            </a:ln>
          </p:spPr>
          <p:txBody>
            <a:bodyPr wrap="square" anchor="ctr"/>
            <a:lstStyle/>
            <a:p>
              <a:r>
                <a:rPr lang="zh-CN" altLang="en-US" sz="2400" i="0" noProof="1">
                  <a:solidFill>
                    <a:schemeClr val="tx1"/>
                  </a:solidFill>
                  <a:latin typeface="微软雅黑" panose="020B0503020204020204" pitchFamily="34" charset="-122"/>
                  <a:ea typeface="微软雅黑" panose="020B0503020204020204" pitchFamily="34" charset="-122"/>
                </a:rPr>
                <a:t>用</a:t>
              </a:r>
              <a:r>
                <a:rPr lang="en-US" altLang="zh-CN" sz="2400" i="0" noProof="1">
                  <a:solidFill>
                    <a:schemeClr val="tx1"/>
                  </a:solidFill>
                  <a:latin typeface="微软雅黑" panose="020B0503020204020204" pitchFamily="34" charset="-122"/>
                  <a:ea typeface="微软雅黑" panose="020B0503020204020204" pitchFamily="34" charset="-122"/>
                </a:rPr>
                <a:t>JDBC</a:t>
              </a:r>
              <a:r>
                <a:rPr lang="zh-CN" altLang="en-US" sz="2400" i="0" noProof="1">
                  <a:solidFill>
                    <a:schemeClr val="tx1"/>
                  </a:solidFill>
                  <a:latin typeface="微软雅黑" panose="020B0503020204020204" pitchFamily="34" charset="-122"/>
                  <a:ea typeface="微软雅黑" panose="020B0503020204020204" pitchFamily="34" charset="-122"/>
                </a:rPr>
                <a:t>完成数据在持久和瞬时状态间的转换：</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***.execute</a:t>
              </a:r>
              <a:r>
                <a:rPr lang="en-US" altLang="zh-CN" sz="2400" b="1" i="0" noProof="1" smtClean="0">
                  <a:solidFill>
                    <a:schemeClr val="accent4">
                      <a:lumMod val="75000"/>
                      <a:lumOff val="25000"/>
                    </a:schemeClr>
                  </a:solidFill>
                  <a:latin typeface="Consolas" panose="020B0609020204030204" pitchFamily="49" charset="0"/>
                  <a:ea typeface="微软雅黑" panose="020B0503020204020204" pitchFamily="34" charset="-122"/>
                </a:rPr>
                <a:t>("...")</a:t>
              </a:r>
              <a:endPar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endParaRPr>
            </a:p>
            <a:p>
              <a:r>
                <a:rPr lang="en-US" altLang="zh-CN" sz="2400" b="1" i="0" noProof="1">
                  <a:solidFill>
                    <a:schemeClr val="accent4">
                      <a:lumMod val="75000"/>
                      <a:lumOff val="25000"/>
                    </a:schemeClr>
                  </a:solidFill>
                  <a:latin typeface="Consolas" panose="020B0609020204030204" pitchFamily="49" charset="0"/>
                  <a:ea typeface="微软雅黑" panose="020B0503020204020204" pitchFamily="34" charset="-122"/>
                </a:rPr>
                <a:t>...</a:t>
              </a:r>
            </a:p>
          </p:txBody>
        </p:sp>
        <p:sp>
          <p:nvSpPr>
            <p:cNvPr id="24" name="圆角矩形 23"/>
            <p:cNvSpPr/>
            <p:nvPr/>
          </p:nvSpPr>
          <p:spPr bwMode="auto">
            <a:xfrm>
              <a:off x="7782313" y="1125538"/>
              <a:ext cx="3463136" cy="1865907"/>
            </a:xfrm>
            <a:prstGeom prst="roundRect">
              <a:avLst/>
            </a:prstGeom>
            <a:solidFill>
              <a:srgbClr val="F1F1F1"/>
            </a:solidFill>
            <a:ln w="38100">
              <a:solidFill>
                <a:schemeClr val="tx1">
                  <a:lumMod val="75000"/>
                  <a:lumOff val="25000"/>
                </a:schemeClr>
              </a:solidFill>
              <a:miter lim="800000"/>
              <a:headEnd/>
              <a:tailEnd/>
            </a:ln>
          </p:spPr>
          <p:txBody>
            <a:bodyPr wrap="none" anchor="t"/>
            <a:lstStyle/>
            <a:p>
              <a:r>
                <a:rPr lang="zh-CN" altLang="en-US" sz="2400" i="0" noProof="1">
                  <a:solidFill>
                    <a:schemeClr val="tx1"/>
                  </a:solidFill>
                  <a:latin typeface="微软雅黑" panose="020B0503020204020204" pitchFamily="34" charset="-122"/>
                  <a:ea typeface="微软雅黑" panose="020B0503020204020204" pitchFamily="34" charset="-122"/>
                </a:rPr>
                <a:t>内存：</a:t>
              </a:r>
            </a:p>
          </p:txBody>
        </p:sp>
        <p:sp>
          <p:nvSpPr>
            <p:cNvPr id="25" name="圆角矩形 24"/>
            <p:cNvSpPr/>
            <p:nvPr/>
          </p:nvSpPr>
          <p:spPr bwMode="auto">
            <a:xfrm>
              <a:off x="8266137" y="1634474"/>
              <a:ext cx="2357421" cy="1213472"/>
            </a:xfrm>
            <a:prstGeom prst="round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r>
                <a:rPr lang="zh-CN" altLang="en-US" sz="2400" i="0" noProof="1">
                  <a:latin typeface="微软雅黑" panose="020B0503020204020204" pitchFamily="34" charset="-122"/>
                  <a:ea typeface="微软雅黑" panose="020B0503020204020204" pitchFamily="34" charset="-122"/>
                </a:rPr>
                <a:t>姓名：张三</a:t>
              </a:r>
            </a:p>
            <a:p>
              <a:r>
                <a:rPr lang="zh-CN" altLang="en-US" sz="2400" i="0" noProof="1">
                  <a:latin typeface="微软雅黑" panose="020B0503020204020204" pitchFamily="34" charset="-122"/>
                  <a:ea typeface="微软雅黑" panose="020B0503020204020204" pitchFamily="34" charset="-122"/>
                </a:rPr>
                <a:t>密码：</a:t>
              </a:r>
              <a:r>
                <a:rPr lang="en-US" altLang="zh-CN" sz="2400" i="0" noProof="1">
                  <a:latin typeface="微软雅黑" panose="020B0503020204020204" pitchFamily="34" charset="-122"/>
                  <a:ea typeface="微软雅黑" panose="020B0503020204020204" pitchFamily="34" charset="-122"/>
                </a:rPr>
                <a:t>123</a:t>
              </a:r>
            </a:p>
            <a:p>
              <a:r>
                <a:rPr lang="zh-CN" altLang="en-US" sz="2400" i="0" noProof="1">
                  <a:latin typeface="微软雅黑" panose="020B0503020204020204" pitchFamily="34" charset="-122"/>
                  <a:ea typeface="微软雅黑" panose="020B0503020204020204" pitchFamily="34" charset="-122"/>
                </a:rPr>
                <a:t>性别：男</a:t>
              </a:r>
            </a:p>
          </p:txBody>
        </p:sp>
        <p:sp>
          <p:nvSpPr>
            <p:cNvPr id="27" name="上箭头 26"/>
            <p:cNvSpPr/>
            <p:nvPr/>
          </p:nvSpPr>
          <p:spPr bwMode="auto">
            <a:xfrm>
              <a:off x="9305195" y="3069000"/>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sp>
          <p:nvSpPr>
            <p:cNvPr id="29" name="AutoShape 10"/>
            <p:cNvSpPr>
              <a:spLocks noChangeArrowheads="1"/>
            </p:cNvSpPr>
            <p:nvPr/>
          </p:nvSpPr>
          <p:spPr bwMode="auto">
            <a:xfrm>
              <a:off x="7782312" y="5971145"/>
              <a:ext cx="3463137" cy="663521"/>
            </a:xfrm>
            <a:prstGeom prst="can">
              <a:avLst>
                <a:gd name="adj" fmla="val 25000"/>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400" i="0">
                  <a:latin typeface="微软雅黑" panose="020B0503020204020204" pitchFamily="34" charset="-122"/>
                  <a:ea typeface="微软雅黑" panose="020B0503020204020204" pitchFamily="34" charset="-122"/>
                </a:rPr>
                <a:t>磁盘、数据库</a:t>
              </a:r>
            </a:p>
          </p:txBody>
        </p:sp>
        <p:sp>
          <p:nvSpPr>
            <p:cNvPr id="30" name="上箭头 29"/>
            <p:cNvSpPr/>
            <p:nvPr/>
          </p:nvSpPr>
          <p:spPr bwMode="auto">
            <a:xfrm rot="10800000">
              <a:off x="9305195" y="5517271"/>
              <a:ext cx="396000" cy="360000"/>
            </a:xfrm>
            <a:prstGeom prst="upArrow">
              <a:avLst/>
            </a:prstGeom>
            <a:solidFill>
              <a:srgbClr val="F1F1F1"/>
            </a:solidFill>
            <a:ln w="38100">
              <a:solidFill>
                <a:schemeClr val="tx1">
                  <a:lumMod val="75000"/>
                  <a:lumOff val="25000"/>
                </a:schemeClr>
              </a:solidFill>
              <a:miter lim="800000"/>
              <a:headEnd/>
              <a:tailEnd/>
            </a:ln>
          </p:spPr>
          <p:txBody>
            <a:bodyPr wrap="none" anchor="ctr"/>
            <a:lstStyle/>
            <a:p>
              <a:pPr algn="ctr"/>
              <a:endParaRPr lang="zh-CN" altLang="en-US" sz="2800" i="0" noProof="1">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4407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持久化层的作用</a:t>
            </a:r>
          </a:p>
        </p:txBody>
      </p:sp>
      <p:sp>
        <p:nvSpPr>
          <p:cNvPr id="3" name="内容占位符 2"/>
          <p:cNvSpPr>
            <a:spLocks noGrp="1"/>
          </p:cNvSpPr>
          <p:nvPr>
            <p:ph idx="1"/>
          </p:nvPr>
        </p:nvSpPr>
        <p:spPr>
          <a:xfrm>
            <a:off x="624418" y="908720"/>
            <a:ext cx="10943167" cy="1943422"/>
          </a:xfrm>
        </p:spPr>
        <p:txBody>
          <a:bodyPr/>
          <a:lstStyle/>
          <a:p>
            <a:r>
              <a:rPr lang="zh-CN" altLang="en-US"/>
              <a:t>持久化层</a:t>
            </a:r>
          </a:p>
          <a:p>
            <a:pPr marL="457200" lvl="1" indent="457200">
              <a:spcBef>
                <a:spcPts val="0"/>
              </a:spcBef>
              <a:buNone/>
            </a:pPr>
            <a:r>
              <a:rPr lang="zh-CN" altLang="en-US" sz="3200"/>
              <a:t>持久化层封装了数据访问细节，为业务逻辑层提供面向对象的</a:t>
            </a:r>
            <a:r>
              <a:rPr lang="en-US" altLang="zh-CN" sz="3200"/>
              <a:t>API</a:t>
            </a:r>
            <a:r>
              <a:rPr lang="zh-CN" altLang="en-US" sz="3200"/>
              <a:t>，使业务逻辑层可以专注于实现业务</a:t>
            </a:r>
            <a:r>
              <a:rPr lang="zh-CN" altLang="en-US" sz="3200" smtClean="0"/>
              <a:t>逻辑</a:t>
            </a:r>
            <a:r>
              <a:rPr lang="zh-CN" altLang="en-US" sz="3200"/>
              <a:t>。</a:t>
            </a:r>
            <a:endParaRPr lang="zh-CN" altLang="en-US"/>
          </a:p>
        </p:txBody>
      </p:sp>
      <p:grpSp>
        <p:nvGrpSpPr>
          <p:cNvPr id="4" name="组合 3"/>
          <p:cNvGrpSpPr/>
          <p:nvPr/>
        </p:nvGrpSpPr>
        <p:grpSpPr>
          <a:xfrm>
            <a:off x="1055440" y="2831409"/>
            <a:ext cx="10081120" cy="3837951"/>
            <a:chOff x="1055440" y="2831409"/>
            <a:chExt cx="10081120" cy="3837951"/>
          </a:xfrm>
        </p:grpSpPr>
        <p:sp>
          <p:nvSpPr>
            <p:cNvPr id="5" name="Rectangle 5"/>
            <p:cNvSpPr>
              <a:spLocks noChangeArrowheads="1"/>
            </p:cNvSpPr>
            <p:nvPr/>
          </p:nvSpPr>
          <p:spPr bwMode="auto">
            <a:xfrm>
              <a:off x="1055440" y="2831409"/>
              <a:ext cx="1980000" cy="517745"/>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6" name="Rectangle 6"/>
            <p:cNvSpPr>
              <a:spLocks noChangeArrowheads="1"/>
            </p:cNvSpPr>
            <p:nvPr/>
          </p:nvSpPr>
          <p:spPr bwMode="auto">
            <a:xfrm>
              <a:off x="3755813" y="2831409"/>
              <a:ext cx="1980000" cy="517745"/>
            </a:xfrm>
            <a:prstGeom prst="rect">
              <a:avLst/>
            </a:prstGeom>
            <a:solidFill>
              <a:schemeClr val="accent5">
                <a:lumMod val="40000"/>
                <a:lumOff val="60000"/>
              </a:schemeClr>
            </a:solidFill>
            <a:ln w="38100">
              <a:solidFill>
                <a:srgbClr val="404040"/>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应用程序层</a:t>
              </a:r>
            </a:p>
          </p:txBody>
        </p:sp>
        <p:sp>
          <p:nvSpPr>
            <p:cNvPr id="7" name="Rectangle 7"/>
            <p:cNvSpPr>
              <a:spLocks noChangeArrowheads="1"/>
            </p:cNvSpPr>
            <p:nvPr/>
          </p:nvSpPr>
          <p:spPr bwMode="auto">
            <a:xfrm>
              <a:off x="3755813" y="5368530"/>
              <a:ext cx="1980000" cy="517745"/>
            </a:xfrm>
            <a:prstGeom prst="rect">
              <a:avLst/>
            </a:prstGeom>
            <a:solidFill>
              <a:schemeClr val="accent5">
                <a:lumMod val="40000"/>
                <a:lumOff val="6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8" name="Rectangle 8"/>
            <p:cNvSpPr>
              <a:spLocks noChangeArrowheads="1"/>
            </p:cNvSpPr>
            <p:nvPr/>
          </p:nvSpPr>
          <p:spPr bwMode="auto">
            <a:xfrm>
              <a:off x="6456186" y="2831409"/>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9" name="Rectangle 9"/>
            <p:cNvSpPr>
              <a:spLocks noChangeArrowheads="1"/>
            </p:cNvSpPr>
            <p:nvPr/>
          </p:nvSpPr>
          <p:spPr bwMode="auto">
            <a:xfrm>
              <a:off x="6456186" y="3737464"/>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0"/>
            <p:cNvSpPr>
              <a:spLocks noChangeArrowheads="1"/>
            </p:cNvSpPr>
            <p:nvPr/>
          </p:nvSpPr>
          <p:spPr bwMode="auto">
            <a:xfrm>
              <a:off x="6456186" y="5368530"/>
              <a:ext cx="1980000" cy="517745"/>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sp>
          <p:nvSpPr>
            <p:cNvPr id="11" name="Rectangle 11"/>
            <p:cNvSpPr>
              <a:spLocks noChangeArrowheads="1"/>
            </p:cNvSpPr>
            <p:nvPr/>
          </p:nvSpPr>
          <p:spPr bwMode="auto">
            <a:xfrm>
              <a:off x="9156560" y="2831409"/>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12" name="Rectangle 12"/>
            <p:cNvSpPr>
              <a:spLocks noChangeArrowheads="1"/>
            </p:cNvSpPr>
            <p:nvPr/>
          </p:nvSpPr>
          <p:spPr bwMode="auto">
            <a:xfrm>
              <a:off x="9156560" y="3737464"/>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3" name="Rectangle 13"/>
            <p:cNvSpPr>
              <a:spLocks noChangeArrowheads="1"/>
            </p:cNvSpPr>
            <p:nvPr/>
          </p:nvSpPr>
          <p:spPr bwMode="auto">
            <a:xfrm>
              <a:off x="9156560" y="4588182"/>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4" name="Rectangle 14"/>
            <p:cNvSpPr>
              <a:spLocks noChangeArrowheads="1"/>
            </p:cNvSpPr>
            <p:nvPr/>
          </p:nvSpPr>
          <p:spPr bwMode="auto">
            <a:xfrm>
              <a:off x="9156560" y="5368530"/>
              <a:ext cx="1980000" cy="517745"/>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5" name="AutoShape 15"/>
            <p:cNvCxnSpPr>
              <a:cxnSpLocks noChangeShapeType="1"/>
              <a:stCxn id="5" idx="3"/>
              <a:endCxn id="6" idx="1"/>
            </p:cNvCxnSpPr>
            <p:nvPr/>
          </p:nvCxnSpPr>
          <p:spPr bwMode="auto">
            <a:xfrm>
              <a:off x="3035440"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5" idx="3"/>
              <a:endCxn id="7" idx="1"/>
            </p:cNvCxnSpPr>
            <p:nvPr/>
          </p:nvCxnSpPr>
          <p:spPr bwMode="auto">
            <a:xfrm>
              <a:off x="3035440" y="3090282"/>
              <a:ext cx="720373" cy="2537121"/>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7" name="AutoShape 18"/>
            <p:cNvCxnSpPr>
              <a:cxnSpLocks noChangeShapeType="1"/>
              <a:stCxn id="6" idx="3"/>
              <a:endCxn id="8" idx="1"/>
            </p:cNvCxnSpPr>
            <p:nvPr/>
          </p:nvCxnSpPr>
          <p:spPr bwMode="auto">
            <a:xfrm>
              <a:off x="5735813" y="3090282"/>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8" name="AutoShape 19"/>
            <p:cNvCxnSpPr>
              <a:cxnSpLocks noChangeShapeType="1"/>
              <a:stCxn id="8" idx="3"/>
              <a:endCxn id="11" idx="1"/>
            </p:cNvCxnSpPr>
            <p:nvPr/>
          </p:nvCxnSpPr>
          <p:spPr bwMode="auto">
            <a:xfrm>
              <a:off x="8436186" y="3090282"/>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9" name="AutoShape 20"/>
            <p:cNvCxnSpPr>
              <a:cxnSpLocks noChangeShapeType="1"/>
              <a:stCxn id="9" idx="3"/>
              <a:endCxn id="12" idx="1"/>
            </p:cNvCxnSpPr>
            <p:nvPr/>
          </p:nvCxnSpPr>
          <p:spPr bwMode="auto">
            <a:xfrm>
              <a:off x="8436186" y="3996337"/>
              <a:ext cx="720374"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0" name="AutoShape 21"/>
            <p:cNvCxnSpPr>
              <a:cxnSpLocks noChangeShapeType="1"/>
              <a:stCxn id="6" idx="3"/>
              <a:endCxn id="9" idx="1"/>
            </p:cNvCxnSpPr>
            <p:nvPr/>
          </p:nvCxnSpPr>
          <p:spPr bwMode="auto">
            <a:xfrm>
              <a:off x="5735813" y="3090282"/>
              <a:ext cx="720373" cy="906055"/>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1" name="AutoShape 22"/>
            <p:cNvCxnSpPr>
              <a:cxnSpLocks noChangeShapeType="1"/>
              <a:stCxn id="9" idx="3"/>
              <a:endCxn id="13" idx="1"/>
            </p:cNvCxnSpPr>
            <p:nvPr/>
          </p:nvCxnSpPr>
          <p:spPr bwMode="auto">
            <a:xfrm>
              <a:off x="8436186" y="3996337"/>
              <a:ext cx="720374" cy="850718"/>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22" name="AutoShape 23"/>
            <p:cNvCxnSpPr>
              <a:cxnSpLocks noChangeShapeType="1"/>
              <a:stCxn id="7" idx="3"/>
              <a:endCxn id="10" idx="1"/>
            </p:cNvCxnSpPr>
            <p:nvPr/>
          </p:nvCxnSpPr>
          <p:spPr bwMode="auto">
            <a:xfrm>
              <a:off x="5735813" y="5627403"/>
              <a:ext cx="720373"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23" name="AutoShape 24"/>
            <p:cNvCxnSpPr>
              <a:cxnSpLocks noChangeShapeType="1"/>
              <a:stCxn id="10" idx="3"/>
              <a:endCxn id="14" idx="1"/>
            </p:cNvCxnSpPr>
            <p:nvPr/>
          </p:nvCxnSpPr>
          <p:spPr bwMode="auto">
            <a:xfrm>
              <a:off x="8436186" y="5627403"/>
              <a:ext cx="720374" cy="0"/>
            </a:xfrm>
            <a:prstGeom prst="straightConnector1">
              <a:avLst/>
            </a:prstGeom>
            <a:solidFill>
              <a:srgbClr val="F1F1F1"/>
            </a:solidFill>
            <a:ln w="38100">
              <a:solidFill>
                <a:schemeClr val="tx1">
                  <a:lumMod val="75000"/>
                  <a:lumOff val="25000"/>
                </a:schemeClr>
              </a:solidFill>
              <a:round/>
              <a:headEnd/>
              <a:tailEnd type="triangle" w="lg" len="med"/>
            </a:ln>
          </p:spPr>
        </p:cxnSp>
        <p:sp>
          <p:nvSpPr>
            <p:cNvPr id="24" name="Text Box 25"/>
            <p:cNvSpPr txBox="1">
              <a:spLocks noChangeArrowheads="1"/>
            </p:cNvSpPr>
            <p:nvPr/>
          </p:nvSpPr>
          <p:spPr bwMode="auto">
            <a:xfrm>
              <a:off x="1343472" y="6146140"/>
              <a:ext cx="102541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一层</a:t>
              </a:r>
            </a:p>
          </p:txBody>
        </p:sp>
        <p:sp>
          <p:nvSpPr>
            <p:cNvPr id="25" name="Text Box 26"/>
            <p:cNvSpPr txBox="1">
              <a:spLocks noChangeArrowheads="1"/>
            </p:cNvSpPr>
            <p:nvPr/>
          </p:nvSpPr>
          <p:spPr bwMode="auto">
            <a:xfrm>
              <a:off x="4222425" y="6146140"/>
              <a:ext cx="1046775"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二层</a:t>
              </a:r>
            </a:p>
          </p:txBody>
        </p:sp>
        <p:sp>
          <p:nvSpPr>
            <p:cNvPr id="26" name="Text Box 27"/>
            <p:cNvSpPr txBox="1">
              <a:spLocks noChangeArrowheads="1"/>
            </p:cNvSpPr>
            <p:nvPr/>
          </p:nvSpPr>
          <p:spPr bwMode="auto">
            <a:xfrm>
              <a:off x="6770633" y="6146140"/>
              <a:ext cx="1170679"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三层</a:t>
              </a:r>
            </a:p>
          </p:txBody>
        </p:sp>
        <p:sp>
          <p:nvSpPr>
            <p:cNvPr id="27" name="Text Box 28"/>
            <p:cNvSpPr txBox="1">
              <a:spLocks noChangeArrowheads="1"/>
            </p:cNvSpPr>
            <p:nvPr/>
          </p:nvSpPr>
          <p:spPr bwMode="auto">
            <a:xfrm>
              <a:off x="9608218" y="6146140"/>
              <a:ext cx="1076683" cy="523220"/>
            </a:xfrm>
            <a:prstGeom prst="rect">
              <a:avLst/>
            </a:prstGeom>
            <a:noFill/>
            <a:ln w="9525">
              <a:noFill/>
              <a:miter lim="800000"/>
              <a:headEnd/>
              <a:tailEnd/>
            </a:ln>
          </p:spPr>
          <p:txBody>
            <a:bodyPr>
              <a:spAutoFit/>
            </a:bodyPr>
            <a:lstStyle>
              <a:defPPr>
                <a:defRPr lang="zh-CN"/>
              </a:defPPr>
              <a:lvl1pPr algn="r">
                <a:spcBef>
                  <a:spcPct val="50000"/>
                </a:spcBef>
                <a:defRPr sz="2800" i="0">
                  <a:latin typeface="微软雅黑" panose="020B0503020204020204" pitchFamily="34" charset="-122"/>
                  <a:ea typeface="微软雅黑" panose="020B0503020204020204" pitchFamily="34" charset="-122"/>
                </a:defRPr>
              </a:lvl1pPr>
              <a:lvl6pPr fontAlgn="base">
                <a:spcBef>
                  <a:spcPct val="0"/>
                </a:spcBef>
                <a:spcAft>
                  <a:spcPct val="0"/>
                </a:spcAft>
                <a:buFont typeface="Arial" panose="020B0604020202020204" pitchFamily="34" charset="0"/>
              </a:lvl6pPr>
              <a:lvl7pPr fontAlgn="base">
                <a:spcBef>
                  <a:spcPct val="0"/>
                </a:spcBef>
                <a:spcAft>
                  <a:spcPct val="0"/>
                </a:spcAft>
                <a:buFont typeface="Arial" panose="020B0604020202020204" pitchFamily="34" charset="0"/>
              </a:lvl7pPr>
              <a:lvl8pPr fontAlgn="base">
                <a:spcBef>
                  <a:spcPct val="0"/>
                </a:spcBef>
                <a:spcAft>
                  <a:spcPct val="0"/>
                </a:spcAft>
                <a:buFont typeface="Arial" panose="020B0604020202020204" pitchFamily="34" charset="0"/>
              </a:lvl8pPr>
              <a:lvl9pPr fontAlgn="base">
                <a:spcBef>
                  <a:spcPct val="0"/>
                </a:spcBef>
                <a:spcAft>
                  <a:spcPct val="0"/>
                </a:spcAft>
                <a:buFont typeface="Arial" panose="020B0604020202020204" pitchFamily="34" charset="0"/>
              </a:lvl9pPr>
            </a:lstStyle>
            <a:p>
              <a:r>
                <a:rPr lang="zh-CN" altLang="en-US"/>
                <a:t>四层</a:t>
              </a:r>
            </a:p>
          </p:txBody>
        </p:sp>
      </p:grpSp>
    </p:spTree>
    <p:extLst>
      <p:ext uri="{BB962C8B-B14F-4D97-AF65-F5344CB8AC3E}">
        <p14:creationId xmlns:p14="http://schemas.microsoft.com/office/powerpoint/2010/main" val="2988034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MVC</a:t>
            </a:r>
            <a:r>
              <a:rPr lang="zh-CN" altLang="en-US"/>
              <a:t>设计模式与四层结构的对应关系</a:t>
            </a:r>
          </a:p>
        </p:txBody>
      </p:sp>
      <p:grpSp>
        <p:nvGrpSpPr>
          <p:cNvPr id="3" name="组合 2"/>
          <p:cNvGrpSpPr/>
          <p:nvPr/>
        </p:nvGrpSpPr>
        <p:grpSpPr>
          <a:xfrm>
            <a:off x="890700" y="1556792"/>
            <a:ext cx="9597788" cy="4638020"/>
            <a:chOff x="890700" y="1556792"/>
            <a:chExt cx="9597788" cy="4638020"/>
          </a:xfrm>
        </p:grpSpPr>
        <p:sp>
          <p:nvSpPr>
            <p:cNvPr id="5" name="Rectangle 5"/>
            <p:cNvSpPr>
              <a:spLocks noChangeArrowheads="1"/>
            </p:cNvSpPr>
            <p:nvPr/>
          </p:nvSpPr>
          <p:spPr bwMode="auto">
            <a:xfrm>
              <a:off x="3719736"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视图</a:t>
              </a:r>
            </a:p>
          </p:txBody>
        </p:sp>
        <p:sp>
          <p:nvSpPr>
            <p:cNvPr id="6" name="Rectangle 7"/>
            <p:cNvSpPr>
              <a:spLocks noChangeArrowheads="1"/>
            </p:cNvSpPr>
            <p:nvPr/>
          </p:nvSpPr>
          <p:spPr bwMode="auto">
            <a:xfrm>
              <a:off x="7988002" y="1556792"/>
              <a:ext cx="2212454" cy="685800"/>
            </a:xfrm>
            <a:prstGeom prst="rect">
              <a:avLst/>
            </a:prstGeom>
            <a:solidFill>
              <a:srgbClr val="F1F1F1"/>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表现层</a:t>
              </a:r>
            </a:p>
          </p:txBody>
        </p:sp>
        <p:sp>
          <p:nvSpPr>
            <p:cNvPr id="7" name="Rectangle 8"/>
            <p:cNvSpPr>
              <a:spLocks noChangeArrowheads="1"/>
            </p:cNvSpPr>
            <p:nvPr/>
          </p:nvSpPr>
          <p:spPr bwMode="auto">
            <a:xfrm>
              <a:off x="3719736" y="2623592"/>
              <a:ext cx="2212454" cy="685800"/>
            </a:xfrm>
            <a:prstGeom prst="rect">
              <a:avLst/>
            </a:prstGeom>
            <a:solidFill>
              <a:schemeClr val="accent5">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控制器</a:t>
              </a:r>
            </a:p>
          </p:txBody>
        </p:sp>
        <p:sp>
          <p:nvSpPr>
            <p:cNvPr id="8" name="Rectangle 9"/>
            <p:cNvSpPr>
              <a:spLocks noChangeArrowheads="1"/>
            </p:cNvSpPr>
            <p:nvPr/>
          </p:nvSpPr>
          <p:spPr bwMode="auto">
            <a:xfrm>
              <a:off x="3719736"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模型</a:t>
              </a:r>
            </a:p>
          </p:txBody>
        </p:sp>
        <p:sp>
          <p:nvSpPr>
            <p:cNvPr id="9" name="Rectangle 10"/>
            <p:cNvSpPr>
              <a:spLocks noChangeArrowheads="1"/>
            </p:cNvSpPr>
            <p:nvPr/>
          </p:nvSpPr>
          <p:spPr bwMode="auto">
            <a:xfrm>
              <a:off x="7988002" y="26235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业务逻辑层</a:t>
              </a:r>
            </a:p>
          </p:txBody>
        </p:sp>
        <p:sp>
          <p:nvSpPr>
            <p:cNvPr id="10" name="Rectangle 11"/>
            <p:cNvSpPr>
              <a:spLocks noChangeArrowheads="1"/>
            </p:cNvSpPr>
            <p:nvPr/>
          </p:nvSpPr>
          <p:spPr bwMode="auto">
            <a:xfrm>
              <a:off x="7988002" y="36903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持久化层</a:t>
              </a:r>
            </a:p>
          </p:txBody>
        </p:sp>
        <p:sp>
          <p:nvSpPr>
            <p:cNvPr id="11" name="Rectangle 12"/>
            <p:cNvSpPr>
              <a:spLocks noChangeArrowheads="1"/>
            </p:cNvSpPr>
            <p:nvPr/>
          </p:nvSpPr>
          <p:spPr bwMode="auto">
            <a:xfrm>
              <a:off x="7988002" y="4757192"/>
              <a:ext cx="2212454" cy="685800"/>
            </a:xfrm>
            <a:prstGeom prst="rect">
              <a:avLst/>
            </a:prstGeom>
            <a:solidFill>
              <a:schemeClr val="accent1">
                <a:lumMod val="60000"/>
                <a:lumOff val="40000"/>
              </a:schemeClr>
            </a:solidFill>
            <a:ln w="38100">
              <a:solidFill>
                <a:schemeClr val="tx1">
                  <a:lumMod val="75000"/>
                  <a:lumOff val="25000"/>
                </a:schemeClr>
              </a:solidFill>
              <a:miter lim="800000"/>
              <a:headEnd/>
              <a:tailEnd/>
            </a:ln>
          </p:spPr>
          <p:txBody>
            <a:bodyPr wrap="none" anchor="ctr"/>
            <a:lstStyle/>
            <a:p>
              <a:pPr algn="ctr"/>
              <a:r>
                <a:rPr lang="zh-CN" altLang="en-US" sz="2800" i="0">
                  <a:latin typeface="微软雅黑" panose="020B0503020204020204" pitchFamily="34" charset="-122"/>
                  <a:ea typeface="微软雅黑" panose="020B0503020204020204" pitchFamily="34" charset="-122"/>
                </a:rPr>
                <a:t>数据库层</a:t>
              </a:r>
            </a:p>
          </p:txBody>
        </p:sp>
        <p:cxnSp>
          <p:nvCxnSpPr>
            <p:cNvPr id="12" name="AutoShape 13"/>
            <p:cNvCxnSpPr>
              <a:cxnSpLocks noChangeShapeType="1"/>
              <a:stCxn id="5" idx="3"/>
              <a:endCxn id="6" idx="1"/>
            </p:cNvCxnSpPr>
            <p:nvPr/>
          </p:nvCxnSpPr>
          <p:spPr bwMode="auto">
            <a:xfrm>
              <a:off x="5932190" y="18996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3" name="AutoShape 14"/>
            <p:cNvCxnSpPr>
              <a:cxnSpLocks noChangeShapeType="1"/>
              <a:stCxn id="8" idx="3"/>
              <a:endCxn id="10" idx="1"/>
            </p:cNvCxnSpPr>
            <p:nvPr/>
          </p:nvCxnSpPr>
          <p:spPr bwMode="auto">
            <a:xfrm>
              <a:off x="5932190" y="4033292"/>
              <a:ext cx="2055812" cy="0"/>
            </a:xfrm>
            <a:prstGeom prst="straightConnector1">
              <a:avLst/>
            </a:prstGeom>
            <a:solidFill>
              <a:srgbClr val="F1F1F1"/>
            </a:solidFill>
            <a:ln w="38100">
              <a:solidFill>
                <a:schemeClr val="tx1">
                  <a:lumMod val="75000"/>
                  <a:lumOff val="25000"/>
                </a:schemeClr>
              </a:solidFill>
              <a:round/>
              <a:headEnd/>
              <a:tailEnd type="triangle" w="lg" len="med"/>
            </a:ln>
          </p:spPr>
        </p:cxnSp>
        <p:cxnSp>
          <p:nvCxnSpPr>
            <p:cNvPr id="14" name="AutoShape 15"/>
            <p:cNvCxnSpPr>
              <a:cxnSpLocks noChangeShapeType="1"/>
              <a:stCxn id="8" idx="3"/>
              <a:endCxn id="11" idx="1"/>
            </p:cNvCxnSpPr>
            <p:nvPr/>
          </p:nvCxnSpPr>
          <p:spPr bwMode="auto">
            <a:xfrm>
              <a:off x="5932190" y="40332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5" name="AutoShape 16"/>
            <p:cNvCxnSpPr>
              <a:cxnSpLocks noChangeShapeType="1"/>
              <a:stCxn id="8" idx="3"/>
              <a:endCxn id="9" idx="1"/>
            </p:cNvCxnSpPr>
            <p:nvPr/>
          </p:nvCxnSpPr>
          <p:spPr bwMode="auto">
            <a:xfrm flipV="1">
              <a:off x="5932190" y="2966492"/>
              <a:ext cx="2055812" cy="1066800"/>
            </a:xfrm>
            <a:prstGeom prst="bentConnector3">
              <a:avLst>
                <a:gd name="adj1" fmla="val 50000"/>
              </a:avLst>
            </a:prstGeom>
            <a:solidFill>
              <a:srgbClr val="F1F1F1"/>
            </a:solidFill>
            <a:ln w="38100">
              <a:solidFill>
                <a:schemeClr val="tx1">
                  <a:lumMod val="75000"/>
                  <a:lumOff val="25000"/>
                </a:schemeClr>
              </a:solidFill>
              <a:round/>
              <a:headEnd/>
              <a:tailEnd type="triangle" w="lg" len="med"/>
            </a:ln>
          </p:spPr>
        </p:cxnSp>
        <p:cxnSp>
          <p:nvCxnSpPr>
            <p:cNvPr id="16" name="AutoShape 17"/>
            <p:cNvCxnSpPr>
              <a:cxnSpLocks noChangeShapeType="1"/>
              <a:stCxn id="7" idx="3"/>
              <a:endCxn id="6" idx="1"/>
            </p:cNvCxnSpPr>
            <p:nvPr/>
          </p:nvCxnSpPr>
          <p:spPr bwMode="auto">
            <a:xfrm flipV="1">
              <a:off x="5932190" y="1899692"/>
              <a:ext cx="2055812" cy="1066800"/>
            </a:xfrm>
            <a:prstGeom prst="bentConnector3">
              <a:avLst>
                <a:gd name="adj1" fmla="val 30541"/>
              </a:avLst>
            </a:prstGeom>
            <a:solidFill>
              <a:srgbClr val="F1F1F1"/>
            </a:solidFill>
            <a:ln w="38100">
              <a:solidFill>
                <a:schemeClr val="tx1">
                  <a:lumMod val="75000"/>
                  <a:lumOff val="25000"/>
                </a:schemeClr>
              </a:solidFill>
              <a:round/>
              <a:headEnd/>
              <a:tailEnd type="triangle" w="lg" len="med"/>
            </a:ln>
          </p:spPr>
        </p:cxnSp>
        <p:sp>
          <p:nvSpPr>
            <p:cNvPr id="17" name="Text Box 18"/>
            <p:cNvSpPr txBox="1">
              <a:spLocks noChangeArrowheads="1"/>
            </p:cNvSpPr>
            <p:nvPr/>
          </p:nvSpPr>
          <p:spPr bwMode="auto">
            <a:xfrm>
              <a:off x="3575720"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en-US" altLang="zh-CN" sz="2800" b="0" i="0">
                  <a:latin typeface="微软雅黑" panose="020B0503020204020204" pitchFamily="34" charset="-122"/>
                  <a:ea typeface="微软雅黑" panose="020B0503020204020204" pitchFamily="34" charset="-122"/>
                </a:rPr>
                <a:t>MVC</a:t>
              </a:r>
              <a:r>
                <a:rPr lang="zh-CN" altLang="en-US" sz="2800" b="0" i="0">
                  <a:latin typeface="微软雅黑" panose="020B0503020204020204" pitchFamily="34" charset="-122"/>
                  <a:ea typeface="微软雅黑" panose="020B0503020204020204" pitchFamily="34" charset="-122"/>
                </a:rPr>
                <a:t>设计模式</a:t>
              </a:r>
            </a:p>
          </p:txBody>
        </p:sp>
        <p:sp>
          <p:nvSpPr>
            <p:cNvPr id="18" name="Text Box 19"/>
            <p:cNvSpPr txBox="1">
              <a:spLocks noChangeArrowheads="1"/>
            </p:cNvSpPr>
            <p:nvPr/>
          </p:nvSpPr>
          <p:spPr bwMode="auto">
            <a:xfrm>
              <a:off x="7824192" y="5671592"/>
              <a:ext cx="26642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ctr" eaLnBrk="1" hangingPunct="1">
                <a:spcBef>
                  <a:spcPct val="50000"/>
                </a:spcBef>
              </a:pPr>
              <a:r>
                <a:rPr lang="zh-CN" altLang="en-US" sz="2800" b="0" i="0">
                  <a:latin typeface="微软雅黑" panose="020B0503020204020204" pitchFamily="34" charset="-122"/>
                  <a:ea typeface="微软雅黑" panose="020B0503020204020204" pitchFamily="34" charset="-122"/>
                </a:rPr>
                <a:t>分层应用结构</a:t>
              </a:r>
            </a:p>
          </p:txBody>
        </p:sp>
        <p:sp>
          <p:nvSpPr>
            <p:cNvPr id="52" name="Text Box 18"/>
            <p:cNvSpPr txBox="1">
              <a:spLocks noChangeArrowheads="1"/>
            </p:cNvSpPr>
            <p:nvPr/>
          </p:nvSpPr>
          <p:spPr bwMode="auto">
            <a:xfrm>
              <a:off x="890700" y="16073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View</a:t>
              </a:r>
              <a:endParaRPr lang="zh-CN" altLang="en-US" sz="3200" b="0" i="0">
                <a:latin typeface="Consolas" panose="020B0609020204030204" pitchFamily="49" charset="0"/>
                <a:ea typeface="微软雅黑" panose="020B0503020204020204" pitchFamily="34" charset="-122"/>
              </a:endParaRPr>
            </a:p>
          </p:txBody>
        </p:sp>
        <p:sp>
          <p:nvSpPr>
            <p:cNvPr id="53" name="Text Box 18"/>
            <p:cNvSpPr txBox="1">
              <a:spLocks noChangeArrowheads="1"/>
            </p:cNvSpPr>
            <p:nvPr/>
          </p:nvSpPr>
          <p:spPr bwMode="auto">
            <a:xfrm>
              <a:off x="890700" y="2670671"/>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Controller</a:t>
              </a:r>
              <a:endParaRPr lang="zh-CN" altLang="en-US" sz="3200" b="0" i="0">
                <a:latin typeface="Consolas" panose="020B0609020204030204" pitchFamily="49" charset="0"/>
                <a:ea typeface="微软雅黑" panose="020B0503020204020204" pitchFamily="34" charset="-122"/>
              </a:endParaRPr>
            </a:p>
          </p:txBody>
        </p:sp>
        <p:sp>
          <p:nvSpPr>
            <p:cNvPr id="54" name="Text Box 18"/>
            <p:cNvSpPr txBox="1">
              <a:spLocks noChangeArrowheads="1"/>
            </p:cNvSpPr>
            <p:nvPr/>
          </p:nvSpPr>
          <p:spPr bwMode="auto">
            <a:xfrm>
              <a:off x="890700" y="3740904"/>
              <a:ext cx="26642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chemeClr val="tx2"/>
                  </a:solidFill>
                  <a:latin typeface="Arial" panose="020B0604020202020204" pitchFamily="34" charset="0"/>
                  <a:ea typeface="黑体" panose="02010609060101010101" pitchFamily="49" charset="-122"/>
                </a:defRPr>
              </a:lvl1pPr>
              <a:lvl2pPr marL="742950" indent="-285750" eaLnBrk="0" hangingPunct="0">
                <a:defRPr sz="4400" b="1">
                  <a:solidFill>
                    <a:schemeClr val="tx2"/>
                  </a:solidFill>
                  <a:latin typeface="Arial" panose="020B0604020202020204" pitchFamily="34" charset="0"/>
                  <a:ea typeface="黑体" panose="02010609060101010101" pitchFamily="49" charset="-122"/>
                </a:defRPr>
              </a:lvl2pPr>
              <a:lvl3pPr marL="1143000" indent="-228600" eaLnBrk="0" hangingPunct="0">
                <a:defRPr sz="4400" b="1">
                  <a:solidFill>
                    <a:schemeClr val="tx2"/>
                  </a:solidFill>
                  <a:latin typeface="Arial" panose="020B0604020202020204" pitchFamily="34" charset="0"/>
                  <a:ea typeface="黑体" panose="02010609060101010101" pitchFamily="49" charset="-122"/>
                </a:defRPr>
              </a:lvl3pPr>
              <a:lvl4pPr marL="1600200" indent="-228600" eaLnBrk="0" hangingPunct="0">
                <a:defRPr sz="4400" b="1">
                  <a:solidFill>
                    <a:schemeClr val="tx2"/>
                  </a:solidFill>
                  <a:latin typeface="Arial" panose="020B0604020202020204" pitchFamily="34" charset="0"/>
                  <a:ea typeface="黑体" panose="02010609060101010101" pitchFamily="49" charset="-122"/>
                </a:defRPr>
              </a:lvl4pPr>
              <a:lvl5pPr marL="2057400" indent="-228600" eaLnBrk="0" hangingPunct="0">
                <a:defRPr sz="4400" b="1">
                  <a:solidFill>
                    <a:schemeClr val="tx2"/>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4400" b="1">
                  <a:solidFill>
                    <a:schemeClr val="tx2"/>
                  </a:solidFill>
                  <a:latin typeface="Arial" panose="020B0604020202020204" pitchFamily="34" charset="0"/>
                  <a:ea typeface="黑体" panose="02010609060101010101" pitchFamily="49" charset="-122"/>
                </a:defRPr>
              </a:lvl9pPr>
            </a:lstStyle>
            <a:p>
              <a:pPr algn="r" eaLnBrk="1" hangingPunct="1">
                <a:spcBef>
                  <a:spcPct val="50000"/>
                </a:spcBef>
              </a:pPr>
              <a:r>
                <a:rPr lang="en-US" altLang="zh-CN" sz="3200" b="0" i="0" smtClean="0">
                  <a:latin typeface="Consolas" panose="020B0609020204030204" pitchFamily="49" charset="0"/>
                  <a:ea typeface="微软雅黑" panose="020B0503020204020204" pitchFamily="34" charset="-122"/>
                </a:rPr>
                <a:t>Model</a:t>
              </a:r>
              <a:endParaRPr lang="zh-CN" altLang="en-US" sz="3200" b="0" i="0">
                <a:latin typeface="Consolas" panose="020B0609020204030204" pitchFamily="49" charset="0"/>
                <a:ea typeface="微软雅黑" panose="020B0503020204020204" pitchFamily="34" charset="-122"/>
              </a:endParaRPr>
            </a:p>
          </p:txBody>
        </p:sp>
      </p:grpSp>
    </p:spTree>
    <p:extLst>
      <p:ext uri="{BB962C8B-B14F-4D97-AF65-F5344CB8AC3E}">
        <p14:creationId xmlns:p14="http://schemas.microsoft.com/office/powerpoint/2010/main" val="95445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演示设计模板">
  <a:themeElements>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演示设计模板">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模板 1">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5648</TotalTime>
  <Pages>0</Pages>
  <Words>4257</Words>
  <Characters>0</Characters>
  <Application>Microsoft Office PowerPoint</Application>
  <DocSecurity>0</DocSecurity>
  <PresentationFormat>宽屏</PresentationFormat>
  <Lines>0</Lines>
  <Paragraphs>519</Paragraphs>
  <Slides>58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黑体</vt:lpstr>
      <vt:lpstr>华文细黑</vt:lpstr>
      <vt:lpstr>宋体</vt:lpstr>
      <vt:lpstr>微软雅黑</vt:lpstr>
      <vt:lpstr>幼圆</vt:lpstr>
      <vt:lpstr>Arial</vt:lpstr>
      <vt:lpstr>Calibri</vt:lpstr>
      <vt:lpstr>Consolas</vt:lpstr>
      <vt:lpstr>Wingdings</vt:lpstr>
      <vt:lpstr>1_演示设计模板</vt:lpstr>
      <vt:lpstr>第一讲 Hibernate框架的搭建</vt:lpstr>
      <vt:lpstr>PowerPoint 演示文稿</vt:lpstr>
      <vt:lpstr>三层体系结构</vt:lpstr>
      <vt:lpstr>分层体系结构</vt:lpstr>
      <vt:lpstr>分层体系结构</vt:lpstr>
      <vt:lpstr>持久化层是怎么来的</vt:lpstr>
      <vt:lpstr>什么是持久化</vt:lpstr>
      <vt:lpstr>持久化层的作用</vt:lpstr>
      <vt:lpstr>MVC设计模式与四层结构的对应关系</vt:lpstr>
      <vt:lpstr>持久化层设计目标</vt:lpstr>
      <vt:lpstr>PowerPoint 演示文稿</vt:lpstr>
      <vt:lpstr>软件的模型</vt:lpstr>
      <vt:lpstr>模型之间的关系</vt:lpstr>
      <vt:lpstr>概念模型</vt:lpstr>
      <vt:lpstr>购物网站应用的概念模型</vt:lpstr>
      <vt:lpstr>关系数据模型</vt:lpstr>
      <vt:lpstr>表与表之间的参照完整性</vt:lpstr>
      <vt:lpstr>域模型 </vt:lpstr>
      <vt:lpstr>域对象 </vt:lpstr>
      <vt:lpstr>域对象关联关系 </vt:lpstr>
      <vt:lpstr>域对象关联关系 </vt:lpstr>
      <vt:lpstr>对象-关系映射</vt:lpstr>
      <vt:lpstr>域模型与关系模型之间存在许多不匹配之处</vt:lpstr>
      <vt:lpstr>模型之间的关系</vt:lpstr>
      <vt:lpstr>对象-关系映射</vt:lpstr>
      <vt:lpstr>ORM框架</vt:lpstr>
      <vt:lpstr>通过JDBC实现</vt:lpstr>
      <vt:lpstr>通过JDBC实现</vt:lpstr>
      <vt:lpstr>通过JDBC实现的缺点</vt:lpstr>
      <vt:lpstr>通过JDBC实现的缺点</vt:lpstr>
      <vt:lpstr>PowerPoint 演示文稿</vt:lpstr>
      <vt:lpstr>Hibernate概念</vt:lpstr>
      <vt:lpstr>Hibernate概念</vt:lpstr>
      <vt:lpstr>Hibernate发展</vt:lpstr>
      <vt:lpstr>PowerPoint 演示文稿</vt:lpstr>
      <vt:lpstr>创建Hibernate项目的步骤</vt:lpstr>
      <vt:lpstr>Hibernate下载</vt:lpstr>
      <vt:lpstr>Eclipse中创建项目并引入jar</vt:lpstr>
      <vt:lpstr>项目目录结构说明</vt:lpstr>
      <vt:lpstr>Hibernate配置文件</vt:lpstr>
      <vt:lpstr>Hibernate配置文件</vt:lpstr>
      <vt:lpstr>创建持久化类</vt:lpstr>
      <vt:lpstr>创建持久化类</vt:lpstr>
      <vt:lpstr>创建持久化类的配置文件</vt:lpstr>
      <vt:lpstr>创建持久化类的配置文件</vt:lpstr>
      <vt:lpstr>创建持久化类的配置文件</vt:lpstr>
      <vt:lpstr>创建持久化类的配置文件</vt:lpstr>
      <vt:lpstr>创建持久化类的配置文件</vt:lpstr>
      <vt:lpstr>创建Hibernate项目的步骤</vt:lpstr>
      <vt:lpstr>通过Hibernate API 操纵数据库</vt:lpstr>
      <vt:lpstr>ServiceRegistry接口</vt:lpstr>
      <vt:lpstr>SessionFactory接口</vt:lpstr>
      <vt:lpstr>SessionFactory接口</vt:lpstr>
      <vt:lpstr>Session接口</vt:lpstr>
      <vt:lpstr>Session接口</vt:lpstr>
      <vt:lpstr>本章小结</vt:lpstr>
      <vt:lpstr>练习</vt:lpstr>
      <vt:lpstr>PowerPoint 演示文稿</vt:lpstr>
    </vt:vector>
  </TitlesOfParts>
  <Manager>Eetze</Manager>
  <Company>NordriDesign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Eetze</dc:creator>
  <cp:lastModifiedBy>Eetze</cp:lastModifiedBy>
  <cp:revision>586</cp:revision>
  <cp:lastPrinted>1899-12-30T00:00:00Z</cp:lastPrinted>
  <dcterms:created xsi:type="dcterms:W3CDTF">2008-05-06T01:42:58Z</dcterms:created>
  <dcterms:modified xsi:type="dcterms:W3CDTF">2017-09-06T05:49:33Z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