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76" r:id="rId1"/>
  </p:sldMasterIdLst>
  <p:notesMasterIdLst>
    <p:notesMasterId r:id="rId37"/>
  </p:notesMasterIdLst>
  <p:handoutMasterIdLst>
    <p:handoutMasterId r:id="rId38"/>
  </p:handoutMasterIdLst>
  <p:sldIdLst>
    <p:sldId id="331" r:id="rId2"/>
    <p:sldId id="424" r:id="rId3"/>
    <p:sldId id="419" r:id="rId4"/>
    <p:sldId id="395" r:id="rId5"/>
    <p:sldId id="393" r:id="rId6"/>
    <p:sldId id="394" r:id="rId7"/>
    <p:sldId id="413" r:id="rId8"/>
    <p:sldId id="396" r:id="rId9"/>
    <p:sldId id="401" r:id="rId10"/>
    <p:sldId id="402" r:id="rId11"/>
    <p:sldId id="421" r:id="rId12"/>
    <p:sldId id="414" r:id="rId13"/>
    <p:sldId id="397" r:id="rId14"/>
    <p:sldId id="398" r:id="rId15"/>
    <p:sldId id="404" r:id="rId16"/>
    <p:sldId id="416" r:id="rId17"/>
    <p:sldId id="418" r:id="rId18"/>
    <p:sldId id="405" r:id="rId19"/>
    <p:sldId id="425" r:id="rId20"/>
    <p:sldId id="422" r:id="rId21"/>
    <p:sldId id="415" r:id="rId22"/>
    <p:sldId id="406" r:id="rId23"/>
    <p:sldId id="400" r:id="rId24"/>
    <p:sldId id="407" r:id="rId25"/>
    <p:sldId id="417" r:id="rId26"/>
    <p:sldId id="408" r:id="rId27"/>
    <p:sldId id="423" r:id="rId28"/>
    <p:sldId id="429" r:id="rId29"/>
    <p:sldId id="427" r:id="rId30"/>
    <p:sldId id="426" r:id="rId31"/>
    <p:sldId id="430" r:id="rId32"/>
    <p:sldId id="431" r:id="rId33"/>
    <p:sldId id="432" r:id="rId34"/>
    <p:sldId id="412" r:id="rId35"/>
    <p:sldId id="333" r:id="rId3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orient="horz" pos="4110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3838" userDrawn="1">
          <p15:clr>
            <a:srgbClr val="A4A3A4"/>
          </p15:clr>
        </p15:guide>
        <p15:guide id="5" pos="7287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3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1"/>
    <a:srgbClr val="D3DCEB"/>
    <a:srgbClr val="FAFAFF"/>
    <a:srgbClr val="FAFAFA"/>
    <a:srgbClr val="F5F5FA"/>
    <a:srgbClr val="6699FF"/>
    <a:srgbClr val="CCCCFF"/>
    <a:srgbClr val="99CCFF"/>
    <a:srgbClr val="66CCFF"/>
    <a:srgbClr val="CAD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42" autoAdjust="0"/>
  </p:normalViewPr>
  <p:slideViewPr>
    <p:cSldViewPr>
      <p:cViewPr varScale="1">
        <p:scale>
          <a:sx n="66" d="100"/>
          <a:sy n="66" d="100"/>
        </p:scale>
        <p:origin x="876" y="72"/>
      </p:cViewPr>
      <p:guideLst>
        <p:guide orient="horz" pos="210"/>
        <p:guide orient="horz" pos="4110"/>
        <p:guide orient="horz" pos="119"/>
        <p:guide orient="horz" pos="3838"/>
        <p:guide pos="7287"/>
        <p:guide pos="3840"/>
        <p:guide pos="39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DAAC4-3F4D-4BC2-99C2-C888EF35166D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84EE3-1814-4243-A170-55F1FE3EA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250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4A7EE53-FE7D-42D7-BD41-E03AB61E98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4026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 smtClean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Table per concrete class</a:t>
            </a:r>
            <a:r>
              <a:rPr lang="zh-CN" altLang="en-US" sz="1200" b="0" i="0" dirty="0" smtClean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：每个具体类对应一张表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per class hierarchy</a:t>
            </a:r>
            <a:r>
              <a:rPr lang="zh-CN" altLang="en-US" sz="12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：每个类层次对应一张表</a:t>
            </a:r>
            <a:endParaRPr lang="en-US" altLang="zh-CN" sz="1200" b="0" i="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per class </a:t>
            </a:r>
            <a:r>
              <a:rPr lang="zh-CN" altLang="en-US" sz="12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：每个类对应一张表</a:t>
            </a:r>
            <a:endParaRPr lang="zh-CN" altLang="en-US" sz="1200" b="0" i="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4987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smtClean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Table per concrete class</a:t>
            </a:r>
            <a:r>
              <a:rPr lang="zh-CN" altLang="en-US" sz="1200" b="0" i="0" smtClean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：每个具体类对应一张表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per class hierarchy</a:t>
            </a:r>
            <a:r>
              <a:rPr lang="zh-CN" altLang="en-US" sz="1200" b="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：每个类层次对应一张表</a:t>
            </a:r>
            <a:endParaRPr lang="en-US" altLang="zh-CN" sz="1200" b="0" i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per class </a:t>
            </a:r>
            <a:r>
              <a:rPr lang="zh-CN" altLang="en-US" sz="1200" b="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：每个类对应一张表</a:t>
            </a:r>
            <a:endParaRPr lang="zh-CN" altLang="en-US" sz="1200" b="0" i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267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6440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smtClean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Table per concrete class</a:t>
            </a:r>
            <a:r>
              <a:rPr lang="zh-CN" altLang="en-US" sz="1200" b="0" i="0" smtClean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：每个具体类对应一张表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per class hierarchy</a:t>
            </a:r>
            <a:r>
              <a:rPr lang="zh-CN" altLang="en-US" sz="1200" b="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：每个类层次对应一张表</a:t>
            </a:r>
            <a:endParaRPr lang="en-US" altLang="zh-CN" sz="1200" b="0" i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per class </a:t>
            </a:r>
            <a:r>
              <a:rPr lang="zh-CN" altLang="en-US" sz="1200" b="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：每个类对应一张表</a:t>
            </a:r>
            <a:endParaRPr lang="zh-CN" altLang="en-US" sz="1200" b="0" i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8275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smtClean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Table per concrete class</a:t>
            </a:r>
            <a:r>
              <a:rPr lang="zh-CN" altLang="en-US" sz="1200" b="0" i="0" smtClean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：每个具体类对应一张表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per class hierarchy</a:t>
            </a:r>
            <a:r>
              <a:rPr lang="zh-CN" altLang="en-US" sz="1200" b="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：每个类层次对应一张表</a:t>
            </a:r>
            <a:endParaRPr lang="en-US" altLang="zh-CN" sz="1200" b="0" i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per class </a:t>
            </a:r>
            <a:r>
              <a:rPr lang="zh-CN" altLang="en-US" sz="1200" b="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：每个类对应一张表</a:t>
            </a:r>
            <a:endParaRPr lang="zh-CN" altLang="en-US" sz="1200" b="0" i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7711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smtClean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Table per concrete class</a:t>
            </a:r>
            <a:r>
              <a:rPr lang="zh-CN" altLang="en-US" sz="1200" b="0" i="0" smtClean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：每个具体类对应一张表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per class hierarchy</a:t>
            </a:r>
            <a:r>
              <a:rPr lang="zh-CN" altLang="en-US" sz="1200" b="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：每个类层次对应一张表</a:t>
            </a:r>
            <a:endParaRPr lang="en-US" altLang="zh-CN" sz="1200" b="0" i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per class </a:t>
            </a:r>
            <a:r>
              <a:rPr lang="zh-CN" altLang="en-US" sz="1200" b="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：每个类对应一张表</a:t>
            </a:r>
            <a:endParaRPr lang="zh-CN" altLang="en-US" sz="1200" b="0" i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 b="0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9019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1271464" y="3173647"/>
            <a:ext cx="6618980" cy="1452706"/>
          </a:xfrm>
          <a:prstGeom prst="rect">
            <a:avLst/>
          </a:prstGeom>
        </p:spPr>
        <p:txBody>
          <a:bodyPr/>
          <a:lstStyle>
            <a:lvl1pPr algn="ctr">
              <a:defRPr sz="4000" b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grpSp>
        <p:nvGrpSpPr>
          <p:cNvPr id="21" name="组合 20"/>
          <p:cNvGrpSpPr/>
          <p:nvPr userDrawn="1"/>
        </p:nvGrpSpPr>
        <p:grpSpPr>
          <a:xfrm>
            <a:off x="1847528" y="1844824"/>
            <a:ext cx="8784975" cy="2781529"/>
            <a:chOff x="1847528" y="2015623"/>
            <a:chExt cx="8784975" cy="2781529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3022" y="2015623"/>
              <a:ext cx="2349481" cy="2349481"/>
            </a:xfrm>
            <a:prstGeom prst="rect">
              <a:avLst/>
            </a:prstGeom>
            <a:effectLst>
              <a:outerShdw blurRad="50800" dist="50800" dir="2700000" algn="tl" rotWithShape="0">
                <a:prstClr val="black">
                  <a:alpha val="80000"/>
                </a:prstClr>
              </a:outerShdw>
              <a:reflection stA="55000" endPos="19000" dist="38100" dir="5400000" sy="-100000" algn="bl" rotWithShape="0"/>
            </a:effectLst>
          </p:spPr>
        </p:pic>
        <p:cxnSp>
          <p:nvCxnSpPr>
            <p:cNvPr id="6" name="直接连接符 8"/>
            <p:cNvCxnSpPr>
              <a:cxnSpLocks noChangeShapeType="1"/>
            </p:cNvCxnSpPr>
            <p:nvPr userDrawn="1"/>
          </p:nvCxnSpPr>
          <p:spPr bwMode="auto">
            <a:xfrm>
              <a:off x="7968208" y="2015624"/>
              <a:ext cx="0" cy="2781528"/>
            </a:xfrm>
            <a:prstGeom prst="line">
              <a:avLst/>
            </a:prstGeom>
            <a:noFill/>
            <a:ln w="12700" cmpd="sng">
              <a:solidFill>
                <a:srgbClr val="BFBFB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直接连接符 8"/>
            <p:cNvCxnSpPr>
              <a:cxnSpLocks noChangeShapeType="1"/>
            </p:cNvCxnSpPr>
            <p:nvPr userDrawn="1"/>
          </p:nvCxnSpPr>
          <p:spPr bwMode="auto">
            <a:xfrm>
              <a:off x="1847528" y="3200430"/>
              <a:ext cx="5661320" cy="0"/>
            </a:xfrm>
            <a:prstGeom prst="line">
              <a:avLst/>
            </a:prstGeom>
            <a:noFill/>
            <a:ln w="12700" cmpd="sng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2120310"/>
              <a:ext cx="5661320" cy="836256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 userDrawn="1"/>
        </p:nvGrpSpPr>
        <p:grpSpPr>
          <a:xfrm>
            <a:off x="7824192" y="5733256"/>
            <a:ext cx="4320480" cy="1007104"/>
            <a:chOff x="7824192" y="5733256"/>
            <a:chExt cx="4320480" cy="1007104"/>
          </a:xfrm>
        </p:grpSpPr>
        <p:sp>
          <p:nvSpPr>
            <p:cNvPr id="10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  <p:sp>
          <p:nvSpPr>
            <p:cNvPr id="20" name="TextBox 7"/>
            <p:cNvSpPr>
              <a:spLocks noChangeArrowheads="1"/>
            </p:cNvSpPr>
            <p:nvPr userDrawn="1"/>
          </p:nvSpPr>
          <p:spPr bwMode="auto">
            <a:xfrm>
              <a:off x="8378372" y="5733256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与大数据分析 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4192" y="5774920"/>
              <a:ext cx="486548" cy="390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768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1" y="147325"/>
            <a:ext cx="12191999" cy="752749"/>
            <a:chOff x="0" y="147325"/>
            <a:chExt cx="12213569" cy="752749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 flipV="1">
              <a:off x="0" y="147329"/>
              <a:ext cx="568270" cy="752745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16" name="直接连接符 11"/>
            <p:cNvCxnSpPr>
              <a:cxnSpLocks noChangeShapeType="1"/>
            </p:cNvCxnSpPr>
            <p:nvPr/>
          </p:nvCxnSpPr>
          <p:spPr bwMode="auto">
            <a:xfrm flipV="1">
              <a:off x="623392" y="147326"/>
              <a:ext cx="0" cy="752745"/>
            </a:xfrm>
            <a:prstGeom prst="line">
              <a:avLst/>
            </a:prstGeom>
            <a:solidFill>
              <a:srgbClr val="6699A1"/>
            </a:solidFill>
            <a:ln w="38100" cmpd="sng">
              <a:solidFill>
                <a:srgbClr val="595959"/>
              </a:solidFill>
              <a:round/>
              <a:headEnd/>
              <a:tailEnd/>
            </a:ln>
            <a:extLst/>
          </p:spPr>
        </p:cxnSp>
        <p:sp>
          <p:nvSpPr>
            <p:cNvPr id="17" name="矩形 10"/>
            <p:cNvSpPr>
              <a:spLocks noChangeArrowheads="1"/>
            </p:cNvSpPr>
            <p:nvPr userDrawn="1"/>
          </p:nvSpPr>
          <p:spPr bwMode="auto">
            <a:xfrm flipV="1">
              <a:off x="678515" y="147325"/>
              <a:ext cx="11535054" cy="752745"/>
            </a:xfrm>
            <a:prstGeom prst="rect">
              <a:avLst/>
            </a:prstGeom>
            <a:solidFill>
              <a:srgbClr val="6699A1">
                <a:alpha val="30000"/>
              </a:srgb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10550049" cy="66745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9" name="内容占位符 2"/>
          <p:cNvSpPr>
            <a:spLocks noGrp="1"/>
          </p:cNvSpPr>
          <p:nvPr>
            <p:ph idx="1" hasCustomPrompt="1"/>
          </p:nvPr>
        </p:nvSpPr>
        <p:spPr>
          <a:xfrm>
            <a:off x="624418" y="1125538"/>
            <a:ext cx="10943167" cy="5183187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0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1" name="直接连接符 5"/>
          <p:cNvSpPr>
            <a:spLocks noChangeShapeType="1"/>
          </p:cNvSpPr>
          <p:nvPr userDrawn="1"/>
        </p:nvSpPr>
        <p:spPr bwMode="auto">
          <a:xfrm flipV="1">
            <a:off x="827658" y="893503"/>
            <a:ext cx="10524926" cy="15217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0"/>
          <p:cNvSpPr>
            <a:spLocks noChangeArrowheads="1"/>
          </p:cNvSpPr>
          <p:nvPr userDrawn="1"/>
        </p:nvSpPr>
        <p:spPr bwMode="auto">
          <a:xfrm>
            <a:off x="777454" y="190381"/>
            <a:ext cx="12860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i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471388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回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1" name="直接连接符 5"/>
          <p:cNvSpPr>
            <a:spLocks noChangeShapeType="1"/>
          </p:cNvSpPr>
          <p:nvPr userDrawn="1"/>
        </p:nvSpPr>
        <p:spPr bwMode="auto">
          <a:xfrm flipV="1">
            <a:off x="827658" y="893503"/>
            <a:ext cx="10524926" cy="15217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0"/>
          <p:cNvSpPr>
            <a:spLocks noChangeArrowheads="1"/>
          </p:cNvSpPr>
          <p:nvPr userDrawn="1"/>
        </p:nvSpPr>
        <p:spPr bwMode="auto">
          <a:xfrm>
            <a:off x="777454" y="190381"/>
            <a:ext cx="23662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i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知识回顾</a:t>
            </a:r>
            <a:endParaRPr lang="zh-CN" altLang="en-US" sz="3600" b="1" i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624418" y="1268760"/>
            <a:ext cx="10943167" cy="5039965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2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3488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"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2905300" y="3746074"/>
            <a:ext cx="6431060" cy="10519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矩形 2"/>
          <p:cNvSpPr/>
          <p:nvPr userDrawn="1"/>
        </p:nvSpPr>
        <p:spPr>
          <a:xfrm>
            <a:off x="2207568" y="1999000"/>
            <a:ext cx="7632848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 b="1" i="0" cap="none" spc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n-US" altLang="zh-CN" sz="11500" b="1" i="0" cap="none" spc="0" baseline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500" b="1" i="0" cap="none" spc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YOU</a:t>
            </a:r>
            <a:endParaRPr lang="zh-CN" altLang="en-US" sz="11500" b="1" i="0" cap="none" spc="0">
              <a:ln w="0"/>
              <a:solidFill>
                <a:srgbClr val="59666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518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20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24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89" r:id="rId3"/>
    <p:sldLayoutId id="2147483891" r:id="rId4"/>
    <p:sldLayoutId id="2147483888" r:id="rId5"/>
    <p:sldLayoutId id="2147483890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3344445"/>
            <a:ext cx="6768752" cy="145270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smtClean="0"/>
              <a:t>第三讲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Hibernate</a:t>
            </a:r>
            <a:r>
              <a:rPr lang="zh-CN" altLang="en-US" dirty="0" smtClean="0"/>
              <a:t>继承关系映射</a:t>
            </a:r>
            <a:endParaRPr lang="zh-CN" alt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使用注解配置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172739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继承父类的一些属性，但不用父类作为</a:t>
            </a:r>
            <a:r>
              <a:rPr lang="zh-CN" altLang="en-US"/>
              <a:t>映射</a:t>
            </a:r>
            <a:r>
              <a:rPr lang="zh-CN" altLang="en-US" smtClean="0"/>
              <a:t>实体</a:t>
            </a:r>
            <a:r>
              <a:rPr lang="zh-CN" altLang="en-US"/>
              <a:t>时</a:t>
            </a:r>
            <a:r>
              <a:rPr lang="zh-CN" altLang="en-US" smtClean="0"/>
              <a:t>使用</a:t>
            </a:r>
            <a:r>
              <a:rPr lang="zh-CN" altLang="en-US" dirty="0" smtClean="0"/>
              <a:t>注解：</a:t>
            </a:r>
            <a:r>
              <a:rPr lang="en-US" altLang="zh-CN" smtClean="0"/>
              <a:t>@MappedSuperclass</a:t>
            </a:r>
            <a:r>
              <a:rPr lang="zh-CN" altLang="en-US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045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916832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Table per concrete class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997823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Table per class hierarchy</a:t>
              </a:r>
              <a:endParaRPr lang="zh-CN" altLang="en-US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4078813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Table per class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37511" y="5159803"/>
            <a:ext cx="6445274" cy="646331"/>
            <a:chOff x="935038" y="1349375"/>
            <a:chExt cx="6445274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三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种映射方式对比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 smtClean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670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父类对应一个表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3959646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dirty="0" smtClean="0"/>
              <a:t>关系数据模型支持继承关系</a:t>
            </a:r>
            <a:r>
              <a:rPr lang="zh-CN" altLang="en-US" smtClean="0"/>
              <a:t>和多态。</a:t>
            </a:r>
            <a:endParaRPr lang="en-US" altLang="zh-CN" dirty="0"/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dirty="0"/>
              <a:t>在表中加入额外的字段区分子类的类型，表中包含父类和所有子类的属性对应</a:t>
            </a:r>
            <a:r>
              <a:rPr lang="zh-CN" altLang="en-US"/>
              <a:t>的</a:t>
            </a:r>
            <a:r>
              <a:rPr lang="zh-CN" altLang="en-US" smtClean="0"/>
              <a:t>字段</a:t>
            </a:r>
            <a:r>
              <a:rPr lang="zh-CN" altLang="en-US"/>
              <a:t>。</a:t>
            </a:r>
            <a:endParaRPr lang="en-US" altLang="zh-CN" dirty="0" smtClean="0"/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dirty="0" smtClean="0"/>
              <a:t>支持多态查询，就是从数据库中检索父类对象时，同时包含所有子类的</a:t>
            </a:r>
            <a:r>
              <a:rPr lang="zh-CN" altLang="en-US" smtClean="0"/>
              <a:t>对象。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8067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数据库表结构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44" y="1700808"/>
            <a:ext cx="3811069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2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916832"/>
            <a:ext cx="10724014" cy="28803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持久化类、映射文件和数据库表之间的关系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374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映射文件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624419" y="1196752"/>
            <a:ext cx="11088206" cy="4896544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sz="2400" b="1" i="0" smtClean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"Employee" </a:t>
            </a:r>
            <a:r>
              <a:rPr lang="en-US" altLang="zh-CN" sz="2400" b="1" i="0" smtClean="0">
                <a:solidFill>
                  <a:srgbClr val="7F007F"/>
                </a:solidFill>
                <a:latin typeface="Consolas" panose="020B0609020204030204" pitchFamily="49" charset="0"/>
              </a:rPr>
              <a:t>table</a:t>
            </a:r>
            <a:r>
              <a:rPr lang="en-US" altLang="zh-CN" sz="24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"EMPLOYEE"</a:t>
            </a:r>
            <a:r>
              <a:rPr lang="en-US" altLang="zh-CN" sz="2400" b="1" i="0" smtClean="0">
                <a:solidFill>
                  <a:srgbClr val="3F7F7F"/>
                </a:solidFill>
                <a:latin typeface="Consolas" panose="020B0609020204030204" pitchFamily="49" charset="0"/>
              </a:rPr>
              <a:t>&gt;</a:t>
            </a:r>
            <a:endParaRPr lang="en-US" altLang="zh-CN" sz="2400" b="1" i="0" dirty="0">
              <a:solidFill>
                <a:srgbClr val="3F7F7F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id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generator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"increment"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>
                <a:solidFill>
                  <a:srgbClr val="3F7F7F"/>
                </a:solidFill>
                <a:latin typeface="Consolas" panose="020B0609020204030204" pitchFamily="49" charset="0"/>
              </a:rPr>
              <a:t>discriminator </a:t>
            </a:r>
            <a:r>
              <a:rPr lang="en-US" altLang="zh-CN" sz="2400" b="1" i="0" smtClean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24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"EMPLOYEETYPE" 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subclass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 panose="020B0609020204030204" pitchFamily="49" charset="0"/>
              </a:rPr>
              <a:t>HourlyEmployees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discriminator-value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"HE"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"rate"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subclass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 panose="020B0609020204030204" pitchFamily="49" charset="0"/>
              </a:rPr>
              <a:t>SalariedEmployees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discriminator-value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"SE"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"salary"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class&gt;</a:t>
            </a:r>
            <a:endParaRPr lang="zh-CN" altLang="en-US" sz="2400" b="1" i="0" dirty="0">
              <a:solidFill>
                <a:srgbClr val="3F7F7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圆角矩形标注 4"/>
          <p:cNvSpPr/>
          <p:nvPr/>
        </p:nvSpPr>
        <p:spPr bwMode="auto">
          <a:xfrm>
            <a:off x="8760296" y="2600508"/>
            <a:ext cx="2819109" cy="648072"/>
          </a:xfrm>
          <a:prstGeom prst="wedgeRoundRectCallout">
            <a:avLst>
              <a:gd name="adj1" fmla="val -59912"/>
              <a:gd name="adj2" fmla="val -21603"/>
              <a:gd name="adj3" fmla="val 16667"/>
            </a:avLst>
          </a:prstGeom>
          <a:solidFill>
            <a:srgbClr val="CCCCFF"/>
          </a:solidFill>
          <a:ln w="381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 anchor="ctr"/>
          <a:lstStyle/>
          <a:p>
            <a:r>
              <a:rPr lang="zh-CN" altLang="en-US" sz="2800" i="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必须紧跟</a:t>
            </a:r>
            <a:r>
              <a:rPr lang="en-US" altLang="zh-CN" sz="2800" i="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800" i="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800" i="0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343472" y="2708920"/>
            <a:ext cx="6984776" cy="431248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246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映射文件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1376238" cy="5183187"/>
          </a:xfrm>
        </p:spPr>
        <p:txBody>
          <a:bodyPr/>
          <a:lstStyle/>
          <a:p>
            <a:r>
              <a:rPr lang="en-US" altLang="zh-CN" smtClean="0"/>
              <a:t>&lt;discriminator&gt; </a:t>
            </a:r>
            <a:r>
              <a:rPr lang="zh-CN" altLang="en-US" smtClean="0"/>
              <a:t>元素。</a:t>
            </a:r>
            <a:endParaRPr lang="en-US" altLang="zh-CN" dirty="0" smtClean="0"/>
          </a:p>
          <a:p>
            <a:pPr lvl="1"/>
            <a:r>
              <a:rPr lang="en-US" altLang="zh-CN" sz="3200" smtClean="0"/>
              <a:t>column </a:t>
            </a:r>
            <a:r>
              <a:rPr lang="zh-CN" altLang="en-US" sz="3200" smtClean="0"/>
              <a:t>属性</a:t>
            </a:r>
            <a:r>
              <a:rPr lang="zh-CN" altLang="en-US" sz="3200" dirty="0" smtClean="0"/>
              <a:t>：用于指定表中区分子类类型</a:t>
            </a:r>
            <a:r>
              <a:rPr lang="zh-CN" altLang="en-US" sz="3200" smtClean="0"/>
              <a:t>的字段。</a:t>
            </a:r>
            <a:endParaRPr lang="en-US" altLang="zh-CN" sz="3200" dirty="0" smtClean="0"/>
          </a:p>
          <a:p>
            <a:r>
              <a:rPr lang="en-US" altLang="zh-CN" smtClean="0"/>
              <a:t>&lt;subclass&gt; </a:t>
            </a:r>
            <a:r>
              <a:rPr lang="zh-CN" altLang="en-US" smtClean="0"/>
              <a:t>元素。</a:t>
            </a:r>
            <a:endParaRPr lang="en-US" altLang="zh-CN" dirty="0" smtClean="0"/>
          </a:p>
          <a:p>
            <a:pPr lvl="1"/>
            <a:r>
              <a:rPr lang="en-US" altLang="zh-CN" sz="3200" smtClean="0"/>
              <a:t>name </a:t>
            </a:r>
            <a:r>
              <a:rPr lang="zh-CN" altLang="en-US" sz="3200" smtClean="0"/>
              <a:t>属性</a:t>
            </a:r>
            <a:r>
              <a:rPr lang="zh-CN" altLang="en-US" sz="3200" dirty="0" smtClean="0"/>
              <a:t>：子</a:t>
            </a:r>
            <a:r>
              <a:rPr lang="zh-CN" altLang="en-US" sz="3200" smtClean="0"/>
              <a:t>类类名；</a:t>
            </a:r>
            <a:endParaRPr lang="en-US" altLang="zh-CN" sz="3200" dirty="0" smtClean="0"/>
          </a:p>
          <a:p>
            <a:pPr lvl="1"/>
            <a:r>
              <a:rPr lang="en-US" altLang="zh-CN" sz="3200" smtClean="0"/>
              <a:t>discriminator-value </a:t>
            </a:r>
            <a:r>
              <a:rPr lang="zh-CN" altLang="en-US" sz="3200" smtClean="0"/>
              <a:t>属性</a:t>
            </a:r>
            <a:r>
              <a:rPr lang="zh-CN" altLang="en-US" sz="3200" dirty="0"/>
              <a:t>：子类中区分类型字段</a:t>
            </a:r>
            <a:r>
              <a:rPr lang="zh-CN" altLang="en-US" sz="3200"/>
              <a:t>的</a:t>
            </a:r>
            <a:r>
              <a:rPr lang="zh-CN" altLang="en-US" sz="3200" smtClean="0"/>
              <a:t>取值；</a:t>
            </a:r>
            <a:endParaRPr lang="en-US" altLang="zh-CN" sz="3200" dirty="0" smtClean="0"/>
          </a:p>
          <a:p>
            <a:pPr lvl="1"/>
            <a:r>
              <a:rPr lang="en-US" altLang="zh-CN" sz="3200" smtClean="0"/>
              <a:t>&lt;property&gt; </a:t>
            </a:r>
            <a:r>
              <a:rPr lang="zh-CN" altLang="en-US" sz="3200" smtClean="0"/>
              <a:t>子</a:t>
            </a:r>
            <a:r>
              <a:rPr lang="zh-CN" altLang="en-US" sz="3200" dirty="0" smtClean="0"/>
              <a:t>元素：映射子</a:t>
            </a:r>
            <a:r>
              <a:rPr lang="zh-CN" altLang="en-US" sz="3200" smtClean="0"/>
              <a:t>类属性。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37939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映射文件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9" y="1125539"/>
            <a:ext cx="10512142" cy="1439366"/>
          </a:xfrm>
        </p:spPr>
        <p:txBody>
          <a:bodyPr/>
          <a:lstStyle/>
          <a:p>
            <a:r>
              <a:rPr lang="zh-CN" altLang="en-US" smtClean="0"/>
              <a:t>如果 </a:t>
            </a:r>
            <a:r>
              <a:rPr lang="en-US" altLang="zh-CN" smtClean="0"/>
              <a:t>Employees </a:t>
            </a:r>
            <a:r>
              <a:rPr lang="zh-CN" altLang="en-US" smtClean="0"/>
              <a:t>本身</a:t>
            </a:r>
            <a:r>
              <a:rPr lang="zh-CN" altLang="en-US" dirty="0" smtClean="0"/>
              <a:t>也需要被持久化，</a:t>
            </a:r>
            <a:r>
              <a:rPr lang="zh-CN" altLang="en-US" smtClean="0"/>
              <a:t>可以在</a:t>
            </a:r>
            <a:r>
              <a:rPr lang="en-US" altLang="zh-CN" smtClean="0"/>
              <a:t>&lt;class&gt;</a:t>
            </a:r>
            <a:r>
              <a:rPr lang="zh-CN" altLang="en-US" smtClean="0"/>
              <a:t>元素中设置 </a:t>
            </a:r>
            <a:r>
              <a:rPr lang="en-US" altLang="zh-CN" smtClean="0"/>
              <a:t>discriminator-value </a:t>
            </a:r>
            <a:r>
              <a:rPr lang="zh-CN" altLang="en-US" smtClean="0">
                <a:latin typeface="Consolas" panose="020B0609020204030204" pitchFamily="49" charset="0"/>
              </a:rPr>
              <a:t>属性</a:t>
            </a:r>
            <a:r>
              <a:rPr lang="zh-CN" altLang="en-US" dirty="0" smtClean="0">
                <a:latin typeface="Consolas" panose="020B0609020204030204" pitchFamily="49" charset="0"/>
              </a:rPr>
              <a:t>的值。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 bwMode="auto">
          <a:xfrm>
            <a:off x="1127448" y="2834351"/>
            <a:ext cx="9577064" cy="1656184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>
                <a:solidFill>
                  <a:srgbClr val="008080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sz="2400" b="1" i="0" smtClean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Employees</a:t>
            </a:r>
            <a:r>
              <a:rPr lang="en-US" altLang="zh-CN" sz="2400" b="1" i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400" b="1" i="0" smtClean="0">
                <a:solidFill>
                  <a:srgbClr val="7F007F"/>
                </a:solidFill>
                <a:latin typeface="Consolas" panose="020B0609020204030204" pitchFamily="49" charset="0"/>
              </a:rPr>
              <a:t>table</a:t>
            </a:r>
            <a:r>
              <a:rPr lang="en-US" altLang="zh-CN" sz="24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EMPLOYEES"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 </a:t>
            </a:r>
            <a:endParaRPr lang="en-US" altLang="zh-CN" sz="2400" b="1" i="0" dirty="0" smtClean="0">
              <a:solidFill>
                <a:srgbClr val="7F007F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      discriminator-value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"EE</a:t>
            </a:r>
            <a:r>
              <a:rPr lang="en-US" altLang="zh-CN" sz="2400" b="1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b="1" i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......</a:t>
            </a:r>
            <a:endParaRPr lang="en-US" altLang="zh-CN" sz="2400" b="1" i="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&lt;/class&gt;</a:t>
            </a:r>
            <a:endParaRPr lang="zh-CN" altLang="en-US" sz="2400" b="1" i="0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65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使用注解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1567582" cy="3527598"/>
          </a:xfrm>
        </p:spPr>
        <p:txBody>
          <a:bodyPr/>
          <a:lstStyle/>
          <a:p>
            <a:r>
              <a:rPr lang="zh-CN" altLang="en-US" dirty="0" smtClean="0"/>
              <a:t>父类使用注解：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en-US" sz="3200" dirty="0"/>
              <a:t>指定继承关系的</a:t>
            </a:r>
            <a:r>
              <a:rPr lang="zh-CN" altLang="en-US" sz="3200"/>
              <a:t>生成</a:t>
            </a:r>
            <a:r>
              <a:rPr lang="zh-CN" altLang="en-US" sz="3200" smtClean="0"/>
              <a:t>策略；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smtClean="0"/>
              <a:t>@Inheritance(strategy=InheritanceType.SINGLE_TABLE</a:t>
            </a:r>
            <a:r>
              <a:rPr lang="en-US" altLang="zh-CN" dirty="0" smtClean="0"/>
              <a:t>)</a:t>
            </a:r>
          </a:p>
          <a:p>
            <a:pPr lvl="1">
              <a:spcBef>
                <a:spcPts val="1800"/>
              </a:spcBef>
            </a:pPr>
            <a:r>
              <a:rPr lang="zh-CN" altLang="en-US" sz="3200" dirty="0"/>
              <a:t>指定区分子类类型</a:t>
            </a:r>
            <a:r>
              <a:rPr lang="zh-CN" altLang="en-US" sz="3200"/>
              <a:t>的</a:t>
            </a:r>
            <a:r>
              <a:rPr lang="zh-CN" altLang="en-US" sz="3200" smtClean="0"/>
              <a:t>字段。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smtClean="0"/>
              <a:t>@DiscriminatorColumn(name="EMPLOYEETYPE</a:t>
            </a:r>
            <a:r>
              <a:rPr lang="en-US" altLang="zh-CN" dirty="0" smtClean="0"/>
              <a:t>")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71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使用注解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1567582" cy="5183187"/>
          </a:xfrm>
        </p:spPr>
        <p:txBody>
          <a:bodyPr/>
          <a:lstStyle/>
          <a:p>
            <a:r>
              <a:rPr lang="zh-CN" altLang="en-US" smtClean="0"/>
              <a:t>各个</a:t>
            </a:r>
            <a:r>
              <a:rPr lang="zh-CN" altLang="en-US" dirty="0" smtClean="0"/>
              <a:t>子类使用注解：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en-US" sz="3200" dirty="0"/>
              <a:t>指定各个子类区分字段</a:t>
            </a:r>
            <a:r>
              <a:rPr lang="zh-CN" altLang="en-US" sz="3200"/>
              <a:t>的</a:t>
            </a:r>
            <a:r>
              <a:rPr lang="zh-CN" altLang="en-US" sz="3200" smtClean="0"/>
              <a:t>值。</a:t>
            </a:r>
            <a:endParaRPr lang="zh-CN" altLang="en-US" sz="3200" dirty="0"/>
          </a:p>
          <a:p>
            <a:pPr marL="800100" lvl="2" indent="0">
              <a:spcBef>
                <a:spcPts val="1800"/>
              </a:spcBef>
              <a:buNone/>
            </a:pPr>
            <a:r>
              <a:rPr lang="en-US" altLang="zh-CN" sz="3200" smtClean="0"/>
              <a:t>@</a:t>
            </a:r>
            <a:r>
              <a:rPr lang="en-US" altLang="zh-CN" sz="3200" dirty="0" err="1"/>
              <a:t>DiscriminatorValue</a:t>
            </a:r>
            <a:r>
              <a:rPr lang="en-US" altLang="zh-CN" sz="3200" dirty="0"/>
              <a:t>(value = "HE</a:t>
            </a:r>
            <a:r>
              <a:rPr lang="en-US" altLang="zh-CN" sz="3200" dirty="0" smtClean="0"/>
              <a:t>")</a:t>
            </a:r>
          </a:p>
          <a:p>
            <a:pPr marL="800100" lvl="2" indent="0">
              <a:buNone/>
            </a:pPr>
            <a:r>
              <a:rPr lang="en-US" altLang="zh-CN" sz="3200" smtClean="0"/>
              <a:t>@</a:t>
            </a:r>
            <a:r>
              <a:rPr lang="en-US" altLang="zh-CN" sz="3200" dirty="0" err="1"/>
              <a:t>DiscriminatorValue</a:t>
            </a:r>
            <a:r>
              <a:rPr lang="en-US" altLang="zh-CN" sz="3200" dirty="0"/>
              <a:t>(value = </a:t>
            </a:r>
            <a:r>
              <a:rPr lang="en-US" altLang="zh-CN" sz="3200" dirty="0" smtClean="0"/>
              <a:t>"SE</a:t>
            </a:r>
            <a:r>
              <a:rPr lang="en-US" altLang="zh-CN" sz="3200" dirty="0"/>
              <a:t>")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25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4418" y="1268761"/>
            <a:ext cx="10943167" cy="2664296"/>
          </a:xfrm>
        </p:spPr>
        <p:txBody>
          <a:bodyPr/>
          <a:lstStyle/>
          <a:p>
            <a:pPr lvl="2"/>
            <a:r>
              <a:rPr lang="en-US" altLang="zh-CN"/>
              <a:t>Hibernate</a:t>
            </a:r>
            <a:r>
              <a:rPr lang="zh-CN" altLang="en-US"/>
              <a:t>实体映射基础</a:t>
            </a:r>
          </a:p>
          <a:p>
            <a:pPr lvl="2"/>
            <a:r>
              <a:rPr lang="zh-CN" altLang="en-US"/>
              <a:t>属性映射</a:t>
            </a:r>
          </a:p>
          <a:p>
            <a:pPr lvl="2"/>
            <a:r>
              <a:rPr lang="zh-CN" altLang="en-US"/>
              <a:t>对象标识符</a:t>
            </a:r>
            <a:r>
              <a:rPr lang="zh-CN" altLang="en-US" smtClean="0"/>
              <a:t>映射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528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916832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Table per concrete class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997823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Table per class hierarchy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4078813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Table per class</a:t>
              </a:r>
              <a:endParaRPr lang="en-US" altLang="zh-CN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37511" y="5159803"/>
            <a:ext cx="6445274" cy="646331"/>
            <a:chOff x="935038" y="1349375"/>
            <a:chExt cx="6445274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三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种映射方式对比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 smtClean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570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每个类对应一个表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3383582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dirty="0" smtClean="0"/>
              <a:t>在关系数据模型中，用外键参照关系来表示继承关系，子类对应的表中存在外键参照父类对应表的</a:t>
            </a:r>
            <a:r>
              <a:rPr lang="zh-CN" altLang="en-US" smtClean="0"/>
              <a:t>主键。</a:t>
            </a:r>
            <a:endParaRPr lang="en-US" altLang="zh-CN" dirty="0"/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dirty="0" smtClean="0"/>
              <a:t>继承关系中的每个类及接口都对应一</a:t>
            </a:r>
            <a:r>
              <a:rPr lang="zh-CN" altLang="en-US" smtClean="0"/>
              <a:t>个表。</a:t>
            </a:r>
            <a:endParaRPr lang="en-US" altLang="zh-CN" dirty="0"/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dirty="0" smtClean="0"/>
              <a:t>支持</a:t>
            </a:r>
            <a:r>
              <a:rPr lang="zh-CN" altLang="en-US" smtClean="0"/>
              <a:t>多态查询</a:t>
            </a:r>
            <a:r>
              <a:rPr lang="zh-CN" altLang="en-US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46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数据库表结构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1700808"/>
            <a:ext cx="8168156" cy="39604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405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969074"/>
            <a:ext cx="10984501" cy="26840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持久化类、映射文件和数据库表之间的对应关系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156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映射文件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335360" y="1052736"/>
            <a:ext cx="11305256" cy="5472608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Employee"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table</a:t>
            </a:r>
            <a:r>
              <a:rPr lang="en-US" altLang="zh-CN" sz="24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EMPLOYEE"</a:t>
            </a:r>
            <a:r>
              <a:rPr lang="en-US" altLang="zh-CN" sz="24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2400" b="1" i="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id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generator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"increment"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4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r>
              <a:rPr lang="en-US" altLang="zh-CN" sz="24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4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joined-subclass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HourlyEmployee"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table</a:t>
            </a:r>
            <a:r>
              <a:rPr lang="en-US" altLang="zh-CN" sz="24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HOURLYEMPLOYEE"</a:t>
            </a:r>
            <a:r>
              <a:rPr lang="en-US" altLang="zh-CN" sz="24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2400" b="1" i="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key </a:t>
            </a:r>
            <a:r>
              <a:rPr lang="en-US" altLang="zh-CN" sz="2400" b="1" i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24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"EMPLOYEEID"</a:t>
            </a:r>
            <a:r>
              <a:rPr lang="en-US" altLang="zh-CN" sz="24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en-US" altLang="zh-CN" sz="2400" b="1" i="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"rate"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4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joined-subclass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joined-subclass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SalariedEmployee"</a:t>
            </a:r>
          </a:p>
          <a:p>
            <a:r>
              <a:rPr lang="en-US" altLang="zh-CN" sz="2400" b="1" i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2400" b="1" i="0" smtClean="0">
                <a:solidFill>
                  <a:srgbClr val="7F007F"/>
                </a:solidFill>
                <a:latin typeface="Consolas" panose="020B0609020204030204" pitchFamily="49" charset="0"/>
              </a:rPr>
              <a:t>table</a:t>
            </a:r>
            <a:r>
              <a:rPr lang="en-US" altLang="zh-CN" sz="24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SALARIEDEMPLOYEE"</a:t>
            </a:r>
            <a:r>
              <a:rPr lang="en-US" altLang="zh-CN" sz="24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2400" b="1" i="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key </a:t>
            </a:r>
            <a:r>
              <a:rPr lang="en-US" altLang="zh-CN" sz="2400" b="1" i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24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"EMPLOYEEID"</a:t>
            </a:r>
            <a:r>
              <a:rPr lang="en-US" altLang="zh-CN" sz="24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en-US" altLang="zh-CN" sz="2400" b="1" i="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"salary"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4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joined-subclass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CN" altLang="en-US" sz="2400" b="1" i="0" dirty="0"/>
          </a:p>
        </p:txBody>
      </p:sp>
    </p:spTree>
    <p:extLst>
      <p:ext uri="{BB962C8B-B14F-4D97-AF65-F5344CB8AC3E}">
        <p14:creationId xmlns:p14="http://schemas.microsoft.com/office/powerpoint/2010/main" val="30606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映射文件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&lt;joined-subclass&gt; </a:t>
            </a:r>
            <a:r>
              <a:rPr lang="zh-CN" altLang="en-US" smtClean="0"/>
              <a:t>元素。</a:t>
            </a:r>
            <a:endParaRPr lang="en-US" altLang="zh-CN" dirty="0" smtClean="0"/>
          </a:p>
          <a:p>
            <a:pPr lvl="1">
              <a:spcBef>
                <a:spcPts val="1800"/>
              </a:spcBef>
            </a:pPr>
            <a:r>
              <a:rPr lang="en-US" altLang="zh-CN" sz="3200" smtClean="0"/>
              <a:t>name </a:t>
            </a:r>
            <a:r>
              <a:rPr lang="zh-CN" altLang="en-US" sz="3200" smtClean="0"/>
              <a:t>属性</a:t>
            </a:r>
            <a:r>
              <a:rPr lang="zh-CN" altLang="en-US" sz="3200" dirty="0" smtClean="0"/>
              <a:t>：子</a:t>
            </a:r>
            <a:r>
              <a:rPr lang="zh-CN" altLang="en-US" sz="3200" smtClean="0"/>
              <a:t>类类名；</a:t>
            </a:r>
            <a:endParaRPr lang="en-US" altLang="zh-CN" sz="3200" dirty="0" smtClean="0"/>
          </a:p>
          <a:p>
            <a:pPr lvl="1"/>
            <a:r>
              <a:rPr lang="en-US" altLang="zh-CN" sz="3200" smtClean="0"/>
              <a:t>table </a:t>
            </a:r>
            <a:r>
              <a:rPr lang="zh-CN" altLang="en-US" sz="3200" smtClean="0"/>
              <a:t>属性</a:t>
            </a:r>
            <a:r>
              <a:rPr lang="zh-CN" altLang="en-US" sz="3200" dirty="0" smtClean="0"/>
              <a:t>：子类对应的</a:t>
            </a:r>
            <a:r>
              <a:rPr lang="zh-CN" altLang="en-US" sz="3200" smtClean="0"/>
              <a:t>数据库表；</a:t>
            </a:r>
            <a:endParaRPr lang="en-US" altLang="zh-CN" sz="3200" dirty="0" smtClean="0"/>
          </a:p>
          <a:p>
            <a:pPr lvl="1"/>
            <a:r>
              <a:rPr lang="en-US" altLang="zh-CN" sz="3200" smtClean="0"/>
              <a:t>&lt;key&gt; </a:t>
            </a:r>
            <a:r>
              <a:rPr lang="zh-CN" altLang="en-US" sz="3200" smtClean="0"/>
              <a:t>子</a:t>
            </a:r>
            <a:r>
              <a:rPr lang="zh-CN" altLang="en-US" sz="3200" dirty="0" smtClean="0"/>
              <a:t>元素：指定子类对应表的主</a:t>
            </a:r>
            <a:r>
              <a:rPr lang="zh-CN" altLang="en-US" sz="3200" smtClean="0"/>
              <a:t>键列；</a:t>
            </a:r>
            <a:endParaRPr lang="en-US" altLang="zh-CN" sz="3200" dirty="0" smtClean="0"/>
          </a:p>
          <a:p>
            <a:pPr lvl="1"/>
            <a:r>
              <a:rPr lang="en-US" altLang="zh-CN" sz="3200" smtClean="0"/>
              <a:t>&lt;property&gt; </a:t>
            </a:r>
            <a:r>
              <a:rPr lang="zh-CN" altLang="en-US" sz="3200" smtClean="0"/>
              <a:t>子元素</a:t>
            </a:r>
            <a:r>
              <a:rPr lang="zh-CN" altLang="en-US" sz="3200" dirty="0" smtClean="0"/>
              <a:t>：映射子类</a:t>
            </a:r>
            <a:r>
              <a:rPr lang="zh-CN" altLang="en-US" sz="3200" smtClean="0"/>
              <a:t>的属性。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2031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使用注解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4463702"/>
          </a:xfrm>
        </p:spPr>
        <p:txBody>
          <a:bodyPr/>
          <a:lstStyle/>
          <a:p>
            <a:r>
              <a:rPr lang="zh-CN" altLang="en-US" dirty="0" smtClean="0"/>
              <a:t>父类使用注解：</a:t>
            </a:r>
            <a:endParaRPr lang="en-US" altLang="zh-CN" dirty="0" smtClean="0"/>
          </a:p>
          <a:p>
            <a:pPr marL="857250" lvl="2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指定继承关系的</a:t>
            </a:r>
            <a:r>
              <a:rPr lang="zh-CN" altLang="en-US" sz="3200"/>
              <a:t>生成</a:t>
            </a:r>
            <a:r>
              <a:rPr lang="zh-CN" altLang="en-US" sz="3200" smtClean="0"/>
              <a:t>策略。</a:t>
            </a:r>
            <a:endParaRPr lang="en-US" altLang="zh-CN" sz="3200" dirty="0" smtClean="0"/>
          </a:p>
          <a:p>
            <a:pPr marL="800100" lvl="2" indent="0">
              <a:buNone/>
            </a:pPr>
            <a:r>
              <a:rPr lang="en-US" altLang="zh-CN" sz="3200" smtClean="0"/>
              <a:t>@</a:t>
            </a:r>
            <a:r>
              <a:rPr lang="en-US" altLang="zh-CN" sz="3200" dirty="0"/>
              <a:t>Inheritance(strategy=</a:t>
            </a:r>
            <a:r>
              <a:rPr lang="en-US" altLang="zh-CN" sz="3200" dirty="0" err="1"/>
              <a:t>InheritanceType.JOINED</a:t>
            </a:r>
            <a:r>
              <a:rPr lang="en-US" altLang="zh-CN" sz="3200" dirty="0" smtClean="0"/>
              <a:t>)</a:t>
            </a:r>
          </a:p>
          <a:p>
            <a:pPr>
              <a:spcBef>
                <a:spcPts val="1800"/>
              </a:spcBef>
            </a:pPr>
            <a:r>
              <a:rPr lang="zh-CN" altLang="en-US" dirty="0"/>
              <a:t>子类使用注解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</a:p>
          <a:p>
            <a:pPr marL="914400" lvl="3" indent="-457200">
              <a:buFont typeface="Wingdings" panose="05000000000000000000" pitchFamily="2" charset="2"/>
              <a:buChar char="Ø"/>
            </a:pPr>
            <a:r>
              <a:rPr lang="zh-CN" altLang="en-US" sz="3200" dirty="0" smtClean="0"/>
              <a:t>指定</a:t>
            </a:r>
            <a:r>
              <a:rPr lang="zh-CN" altLang="en-US" sz="3200" dirty="0"/>
              <a:t>子</a:t>
            </a:r>
            <a:r>
              <a:rPr lang="zh-CN" altLang="en-US" sz="3200" dirty="0" smtClean="0"/>
              <a:t>类对应表的主</a:t>
            </a:r>
            <a:r>
              <a:rPr lang="zh-CN" altLang="en-US" sz="3200" smtClean="0"/>
              <a:t>键列。</a:t>
            </a:r>
            <a:endParaRPr lang="zh-CN" altLang="en-US" sz="3200" dirty="0"/>
          </a:p>
          <a:p>
            <a:pPr marL="800100" lvl="2" indent="0">
              <a:buNone/>
            </a:pPr>
            <a:r>
              <a:rPr lang="en-US" altLang="zh-CN" sz="3200" smtClean="0"/>
              <a:t>@</a:t>
            </a:r>
            <a:r>
              <a:rPr lang="en-US" altLang="zh-CN" sz="3200" dirty="0" err="1" smtClean="0"/>
              <a:t>PrimaryKeyJoinColumn</a:t>
            </a:r>
            <a:r>
              <a:rPr lang="en-US" altLang="zh-CN" sz="3200" dirty="0" smtClean="0"/>
              <a:t>(name="EMPLOYEEID</a:t>
            </a:r>
            <a:r>
              <a:rPr lang="en-US" altLang="zh-CN" sz="3200" dirty="0"/>
              <a:t>")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3195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916832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Table per concrete class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997823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Table per class hierarchy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4078813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Table per class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37511" y="5159803"/>
            <a:ext cx="6445274" cy="646331"/>
            <a:chOff x="935038" y="1349375"/>
            <a:chExt cx="6445274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三种映射方式对比</a:t>
              </a:r>
              <a:endParaRPr lang="en-US" altLang="zh-CN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 smtClean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993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三种映射方式</a:t>
            </a:r>
            <a:r>
              <a:rPr lang="zh-CN" altLang="en-US" smtClean="0"/>
              <a:t>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5255790"/>
          </a:xfrm>
        </p:spPr>
        <p:txBody>
          <a:bodyPr/>
          <a:lstStyle/>
          <a:p>
            <a:r>
              <a:rPr lang="zh-CN" altLang="en-US"/>
              <a:t>关系数据模型的复杂</a:t>
            </a:r>
            <a:r>
              <a:rPr lang="zh-CN" altLang="en-US" smtClean="0"/>
              <a:t>度。</a:t>
            </a:r>
            <a:endParaRPr lang="zh-CN" altLang="en-US"/>
          </a:p>
          <a:p>
            <a:pPr marL="857250" lvl="2" indent="-457200">
              <a:buFont typeface="Wingdings" panose="05000000000000000000" pitchFamily="2" charset="2"/>
              <a:buChar char="Ø"/>
            </a:pPr>
            <a:r>
              <a:rPr lang="zh-CN" altLang="en-US" sz="3200"/>
              <a:t>每个具体类对应一个</a:t>
            </a:r>
            <a:r>
              <a:rPr lang="zh-CN" altLang="en-US" sz="3200" smtClean="0"/>
              <a:t>表：</a:t>
            </a:r>
            <a:endParaRPr lang="en-US" altLang="zh-CN" sz="3200" smtClean="0"/>
          </a:p>
          <a:p>
            <a:pPr marL="857250" lvl="3" indent="0">
              <a:spcBef>
                <a:spcPts val="0"/>
              </a:spcBef>
              <a:buNone/>
            </a:pPr>
            <a:r>
              <a:rPr lang="en-US" altLang="zh-CN" sz="3200"/>
              <a:t>[</a:t>
            </a:r>
            <a:r>
              <a:rPr lang="zh-CN" altLang="en-US" sz="3200" smtClean="0"/>
              <a:t>缺点</a:t>
            </a:r>
            <a:r>
              <a:rPr lang="en-US" altLang="zh-CN" sz="3200" smtClean="0"/>
              <a:t>]</a:t>
            </a:r>
            <a:r>
              <a:rPr lang="zh-CN" altLang="en-US" sz="3200" smtClean="0"/>
              <a:t>：</a:t>
            </a:r>
            <a:r>
              <a:rPr lang="zh-CN" altLang="en-US" sz="3200"/>
              <a:t>每个具体类对应的表中包含重复</a:t>
            </a:r>
            <a:r>
              <a:rPr lang="zh-CN" altLang="en-US" sz="3200" smtClean="0"/>
              <a:t>字段。</a:t>
            </a:r>
            <a:endParaRPr lang="zh-CN" altLang="en-US" sz="3200"/>
          </a:p>
          <a:p>
            <a:pPr marL="857250" lvl="2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 smtClean="0"/>
              <a:t>父</a:t>
            </a:r>
            <a:r>
              <a:rPr lang="zh-CN" altLang="en-US" sz="3200"/>
              <a:t>类对应一个</a:t>
            </a:r>
            <a:r>
              <a:rPr lang="zh-CN" altLang="en-US" sz="3200" smtClean="0"/>
              <a:t>表：</a:t>
            </a:r>
            <a:endParaRPr lang="en-US" altLang="zh-CN" sz="3200" smtClean="0"/>
          </a:p>
          <a:p>
            <a:pPr marL="857250" lvl="3" indent="0">
              <a:spcBef>
                <a:spcPts val="0"/>
              </a:spcBef>
              <a:buNone/>
            </a:pPr>
            <a:r>
              <a:rPr lang="en-US" altLang="zh-CN" sz="3200" smtClean="0"/>
              <a:t>[</a:t>
            </a:r>
            <a:r>
              <a:rPr lang="zh-CN" altLang="en-US" sz="3200" smtClean="0"/>
              <a:t>优点</a:t>
            </a:r>
            <a:r>
              <a:rPr lang="en-US" altLang="zh-CN" sz="3200" smtClean="0"/>
              <a:t>]</a:t>
            </a:r>
            <a:r>
              <a:rPr lang="zh-CN" altLang="en-US" sz="3200" smtClean="0"/>
              <a:t>：</a:t>
            </a:r>
            <a:r>
              <a:rPr lang="zh-CN" altLang="en-US" sz="3200"/>
              <a:t>只需创建一个</a:t>
            </a:r>
            <a:r>
              <a:rPr lang="zh-CN" altLang="en-US" sz="3200" smtClean="0"/>
              <a:t>表；</a:t>
            </a:r>
            <a:endParaRPr lang="zh-CN" altLang="en-US" sz="3200"/>
          </a:p>
          <a:p>
            <a:pPr marL="857250" lvl="3" indent="0">
              <a:spcBef>
                <a:spcPts val="0"/>
              </a:spcBef>
              <a:buNone/>
            </a:pPr>
            <a:r>
              <a:rPr lang="en-US" altLang="zh-CN" sz="3200" smtClean="0"/>
              <a:t>[</a:t>
            </a:r>
            <a:r>
              <a:rPr lang="zh-CN" altLang="en-US" sz="3200" smtClean="0"/>
              <a:t>缺点</a:t>
            </a:r>
            <a:r>
              <a:rPr lang="en-US" altLang="zh-CN" sz="3200" smtClean="0"/>
              <a:t>]</a:t>
            </a:r>
            <a:r>
              <a:rPr lang="zh-CN" altLang="en-US" sz="3200" smtClean="0"/>
              <a:t>：</a:t>
            </a:r>
            <a:r>
              <a:rPr lang="zh-CN" altLang="en-US" sz="3200"/>
              <a:t>表中引入额外区分子类类型的</a:t>
            </a:r>
            <a:r>
              <a:rPr lang="zh-CN" altLang="en-US" sz="3200" smtClean="0"/>
              <a:t>字段。</a:t>
            </a:r>
            <a:endParaRPr lang="zh-CN" altLang="en-US" sz="3200"/>
          </a:p>
          <a:p>
            <a:pPr marL="857250" lvl="2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 smtClean="0"/>
              <a:t>每个</a:t>
            </a:r>
            <a:r>
              <a:rPr lang="zh-CN" altLang="en-US" sz="3200"/>
              <a:t>类对应一个</a:t>
            </a:r>
            <a:r>
              <a:rPr lang="zh-CN" altLang="en-US" sz="3200" smtClean="0"/>
              <a:t>表：</a:t>
            </a:r>
            <a:endParaRPr lang="en-US" altLang="zh-CN" sz="3200" smtClean="0"/>
          </a:p>
          <a:p>
            <a:pPr marL="857250" lvl="3" indent="0">
              <a:spcBef>
                <a:spcPts val="0"/>
              </a:spcBef>
              <a:buNone/>
            </a:pPr>
            <a:r>
              <a:rPr lang="en-US" altLang="zh-CN" sz="3200" smtClean="0"/>
              <a:t>[</a:t>
            </a:r>
            <a:r>
              <a:rPr lang="zh-CN" altLang="en-US" sz="3200" smtClean="0"/>
              <a:t>缺点</a:t>
            </a:r>
            <a:r>
              <a:rPr lang="en-US" altLang="zh-CN" sz="3200" smtClean="0"/>
              <a:t>]</a:t>
            </a:r>
            <a:r>
              <a:rPr lang="zh-CN" altLang="en-US" sz="3200" smtClean="0"/>
              <a:t>：表的数目最多，且表之间存在外键参照关系。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14395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三种映射方式</a:t>
            </a:r>
            <a:r>
              <a:rPr lang="zh-CN" altLang="en-US" smtClean="0"/>
              <a:t>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5255790"/>
          </a:xfrm>
        </p:spPr>
        <p:txBody>
          <a:bodyPr/>
          <a:lstStyle/>
          <a:p>
            <a:r>
              <a:rPr lang="zh-CN" altLang="en-US"/>
              <a:t>查询</a:t>
            </a:r>
            <a:r>
              <a:rPr lang="zh-CN" altLang="en-US" smtClean="0"/>
              <a:t>性能。</a:t>
            </a:r>
            <a:endParaRPr lang="zh-CN" altLang="en-US"/>
          </a:p>
          <a:p>
            <a:pPr marL="857250" lvl="2" indent="-457200">
              <a:buFont typeface="Wingdings" panose="05000000000000000000" pitchFamily="2" charset="2"/>
              <a:buChar char="Ø"/>
            </a:pPr>
            <a:r>
              <a:rPr lang="zh-CN" altLang="en-US" sz="3200"/>
              <a:t>每个具体类对应一个</a:t>
            </a:r>
            <a:r>
              <a:rPr lang="zh-CN" altLang="en-US" sz="3200" smtClean="0"/>
              <a:t>表：</a:t>
            </a:r>
            <a:endParaRPr lang="en-US" altLang="zh-CN" sz="3200" smtClean="0"/>
          </a:p>
          <a:p>
            <a:pPr marL="857250" lvl="3" indent="0">
              <a:spcBef>
                <a:spcPts val="0"/>
              </a:spcBef>
              <a:buNone/>
            </a:pPr>
            <a:r>
              <a:rPr lang="en-US" altLang="zh-CN" sz="3200" smtClean="0"/>
              <a:t>[</a:t>
            </a:r>
            <a:r>
              <a:rPr lang="zh-CN" altLang="en-US" sz="3200" smtClean="0"/>
              <a:t>缺点</a:t>
            </a:r>
            <a:r>
              <a:rPr lang="en-US" altLang="zh-CN" sz="3200" smtClean="0"/>
              <a:t>]</a:t>
            </a:r>
            <a:r>
              <a:rPr lang="zh-CN" altLang="en-US" sz="3200" smtClean="0"/>
              <a:t>：</a:t>
            </a:r>
            <a:r>
              <a:rPr lang="zh-CN" altLang="en-US" sz="3200"/>
              <a:t>缺点：如果要查询父类的对象，必须查询所有具体的子类对应的</a:t>
            </a:r>
            <a:r>
              <a:rPr lang="zh-CN" altLang="en-US" sz="3200" smtClean="0"/>
              <a:t>表。</a:t>
            </a:r>
            <a:endParaRPr lang="zh-CN" altLang="en-US" sz="3200"/>
          </a:p>
          <a:p>
            <a:pPr marL="857250" lvl="2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 smtClean="0"/>
              <a:t>父</a:t>
            </a:r>
            <a:r>
              <a:rPr lang="zh-CN" altLang="en-US" sz="3200"/>
              <a:t>类对应一个</a:t>
            </a:r>
            <a:r>
              <a:rPr lang="zh-CN" altLang="en-US" sz="3200" smtClean="0"/>
              <a:t>表：</a:t>
            </a:r>
            <a:endParaRPr lang="en-US" altLang="zh-CN" sz="3200" smtClean="0"/>
          </a:p>
          <a:p>
            <a:pPr marL="857250" lvl="3" indent="0">
              <a:spcBef>
                <a:spcPts val="0"/>
              </a:spcBef>
              <a:buNone/>
            </a:pPr>
            <a:r>
              <a:rPr lang="en-US" altLang="zh-CN" sz="3200"/>
              <a:t>[</a:t>
            </a:r>
            <a:r>
              <a:rPr lang="zh-CN" altLang="en-US" sz="3200" smtClean="0"/>
              <a:t>优点</a:t>
            </a:r>
            <a:r>
              <a:rPr lang="en-US" altLang="zh-CN" sz="3200" smtClean="0"/>
              <a:t>]</a:t>
            </a:r>
            <a:r>
              <a:rPr lang="zh-CN" altLang="en-US" sz="3200" smtClean="0"/>
              <a:t>：</a:t>
            </a:r>
            <a:r>
              <a:rPr lang="zh-CN" altLang="en-US" sz="3200"/>
              <a:t>有很好的查询性能，无需进行表的</a:t>
            </a:r>
            <a:r>
              <a:rPr lang="zh-CN" altLang="en-US" sz="3200" smtClean="0"/>
              <a:t>连接。</a:t>
            </a:r>
            <a:endParaRPr lang="zh-CN" altLang="en-US" sz="3200"/>
          </a:p>
          <a:p>
            <a:pPr marL="857250" lvl="2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 smtClean="0"/>
              <a:t>每个</a:t>
            </a:r>
            <a:r>
              <a:rPr lang="zh-CN" altLang="en-US" sz="3200"/>
              <a:t>类对应一个</a:t>
            </a:r>
            <a:r>
              <a:rPr lang="zh-CN" altLang="en-US" sz="3200" smtClean="0"/>
              <a:t>表：</a:t>
            </a:r>
            <a:endParaRPr lang="en-US" altLang="zh-CN" sz="3200" smtClean="0"/>
          </a:p>
          <a:p>
            <a:pPr marL="857250" lvl="3" indent="0">
              <a:spcBef>
                <a:spcPts val="0"/>
              </a:spcBef>
              <a:buNone/>
            </a:pPr>
            <a:r>
              <a:rPr lang="en-US" altLang="zh-CN" sz="3200" smtClean="0"/>
              <a:t>[</a:t>
            </a:r>
            <a:r>
              <a:rPr lang="zh-CN" altLang="en-US" sz="3200" smtClean="0"/>
              <a:t>缺点</a:t>
            </a:r>
            <a:r>
              <a:rPr lang="en-US" altLang="zh-CN" sz="3200" smtClean="0"/>
              <a:t>]</a:t>
            </a:r>
            <a:r>
              <a:rPr lang="zh-CN" altLang="en-US" sz="3200" smtClean="0"/>
              <a:t>：需要进行表的连接查询。</a:t>
            </a:r>
          </a:p>
          <a:p>
            <a:pPr marL="857250" lvl="2" indent="-457200">
              <a:buFont typeface="Wingdings" panose="05000000000000000000" pitchFamily="2" charset="2"/>
              <a:buChar char="Ø"/>
            </a:pP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50068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7200">
              <a:lnSpc>
                <a:spcPct val="130000"/>
              </a:lnSpc>
              <a:buNone/>
            </a:pPr>
            <a:r>
              <a:rPr lang="zh-CN" altLang="en-US" dirty="0" smtClean="0"/>
              <a:t>现要为某公司开发一个员工信息管理系统，已经了解到该公司的员工中有按小时计薪和按月计薪</a:t>
            </a:r>
            <a:r>
              <a:rPr lang="zh-CN" altLang="en-US" dirty="0"/>
              <a:t>两种</a:t>
            </a:r>
            <a:r>
              <a:rPr lang="zh-CN" altLang="en-US" dirty="0" smtClean="0"/>
              <a:t>方式，这种</a:t>
            </a:r>
            <a:r>
              <a:rPr lang="zh-CN" altLang="en-US" smtClean="0"/>
              <a:t>情况下系统中该</a:t>
            </a:r>
            <a:r>
              <a:rPr lang="zh-CN" altLang="en-US" dirty="0" smtClean="0"/>
              <a:t>如何维护员工的基本信息呢？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03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三种映射方式</a:t>
            </a:r>
            <a:r>
              <a:rPr lang="zh-CN" altLang="en-US" smtClean="0"/>
              <a:t>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5255790"/>
          </a:xfrm>
        </p:spPr>
        <p:txBody>
          <a:bodyPr/>
          <a:lstStyle/>
          <a:p>
            <a:r>
              <a:rPr lang="zh-CN" altLang="en-US"/>
              <a:t>数据库的</a:t>
            </a:r>
            <a:r>
              <a:rPr lang="zh-CN" altLang="en-US" smtClean="0"/>
              <a:t>可维护性。</a:t>
            </a:r>
            <a:endParaRPr lang="zh-CN" altLang="en-US"/>
          </a:p>
          <a:p>
            <a:pPr marL="857250" lvl="2" indent="-457200">
              <a:buFont typeface="Wingdings" panose="05000000000000000000" pitchFamily="2" charset="2"/>
              <a:buChar char="Ø"/>
            </a:pPr>
            <a:r>
              <a:rPr lang="zh-CN" altLang="en-US" sz="3200"/>
              <a:t>每个具体类对应一个</a:t>
            </a:r>
            <a:r>
              <a:rPr lang="zh-CN" altLang="en-US" sz="3200" smtClean="0"/>
              <a:t>表：</a:t>
            </a:r>
            <a:endParaRPr lang="en-US" altLang="zh-CN" sz="3200" smtClean="0"/>
          </a:p>
          <a:p>
            <a:pPr marL="857250" lvl="3" indent="0">
              <a:spcBef>
                <a:spcPts val="0"/>
              </a:spcBef>
              <a:buNone/>
            </a:pPr>
            <a:r>
              <a:rPr lang="en-US" altLang="zh-CN" sz="3200" smtClean="0"/>
              <a:t>[</a:t>
            </a:r>
            <a:r>
              <a:rPr lang="zh-CN" altLang="en-US" sz="3200" smtClean="0"/>
              <a:t>缺点</a:t>
            </a:r>
            <a:r>
              <a:rPr lang="en-US" altLang="zh-CN" sz="3200" smtClean="0"/>
              <a:t>]</a:t>
            </a:r>
            <a:r>
              <a:rPr lang="zh-CN" altLang="en-US" sz="3200" smtClean="0"/>
              <a:t>：</a:t>
            </a:r>
            <a:r>
              <a:rPr lang="zh-CN" altLang="en-US" sz="3200"/>
              <a:t>如果父类的属性发生变化，必须修改所以子类对应的</a:t>
            </a:r>
            <a:r>
              <a:rPr lang="zh-CN" altLang="en-US" sz="3200" smtClean="0"/>
              <a:t>表。</a:t>
            </a:r>
            <a:endParaRPr lang="zh-CN" altLang="en-US" sz="3200"/>
          </a:p>
          <a:p>
            <a:pPr marL="857250" lvl="2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 smtClean="0"/>
              <a:t>父</a:t>
            </a:r>
            <a:r>
              <a:rPr lang="zh-CN" altLang="en-US" sz="3200"/>
              <a:t>类对应一个</a:t>
            </a:r>
            <a:r>
              <a:rPr lang="zh-CN" altLang="en-US" sz="3200" smtClean="0"/>
              <a:t>表：</a:t>
            </a:r>
            <a:endParaRPr lang="en-US" altLang="zh-CN" sz="3200" smtClean="0"/>
          </a:p>
          <a:p>
            <a:pPr marL="857250" lvl="3" indent="0">
              <a:spcBef>
                <a:spcPts val="0"/>
              </a:spcBef>
              <a:buNone/>
            </a:pPr>
            <a:r>
              <a:rPr lang="en-US" altLang="zh-CN" sz="3200" smtClean="0"/>
              <a:t>[</a:t>
            </a:r>
            <a:r>
              <a:rPr lang="zh-CN" altLang="en-US" sz="3200" smtClean="0"/>
              <a:t>优点</a:t>
            </a:r>
            <a:r>
              <a:rPr lang="en-US" altLang="zh-CN" sz="3200" smtClean="0"/>
              <a:t>]</a:t>
            </a:r>
            <a:r>
              <a:rPr lang="zh-CN" altLang="en-US" sz="3200" smtClean="0"/>
              <a:t>：</a:t>
            </a:r>
            <a:r>
              <a:rPr lang="zh-CN" altLang="en-US" sz="3200"/>
              <a:t>有很好的查询性能，无需进行表的</a:t>
            </a:r>
            <a:r>
              <a:rPr lang="zh-CN" altLang="en-US" sz="3200" smtClean="0"/>
              <a:t>连接。</a:t>
            </a:r>
            <a:endParaRPr lang="zh-CN" altLang="en-US" sz="3200"/>
          </a:p>
          <a:p>
            <a:pPr marL="857250" lvl="2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 smtClean="0"/>
              <a:t>每个</a:t>
            </a:r>
            <a:r>
              <a:rPr lang="zh-CN" altLang="en-US" sz="3200"/>
              <a:t>类对应一个</a:t>
            </a:r>
            <a:r>
              <a:rPr lang="zh-CN" altLang="en-US" sz="3200" smtClean="0"/>
              <a:t>表：</a:t>
            </a:r>
            <a:endParaRPr lang="en-US" altLang="zh-CN" sz="3200" smtClean="0"/>
          </a:p>
          <a:p>
            <a:pPr marL="857250" lvl="3" indent="0">
              <a:spcBef>
                <a:spcPts val="0"/>
              </a:spcBef>
              <a:buNone/>
            </a:pPr>
            <a:r>
              <a:rPr lang="en-US" altLang="zh-CN" sz="3200" smtClean="0"/>
              <a:t>[</a:t>
            </a:r>
            <a:r>
              <a:rPr lang="zh-CN" altLang="en-US" sz="3200" smtClean="0"/>
              <a:t>缺点</a:t>
            </a:r>
            <a:r>
              <a:rPr lang="en-US" altLang="zh-CN" sz="3200" smtClean="0"/>
              <a:t>]</a:t>
            </a:r>
            <a:r>
              <a:rPr lang="zh-CN" altLang="en-US" sz="3200" smtClean="0"/>
              <a:t>：需要进行表的连接查询。</a:t>
            </a:r>
          </a:p>
          <a:p>
            <a:pPr marL="857250" lvl="2" indent="-457200">
              <a:buFont typeface="Wingdings" panose="05000000000000000000" pitchFamily="2" charset="2"/>
              <a:buChar char="Ø"/>
            </a:pP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94688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三种映射方式</a:t>
            </a:r>
            <a:r>
              <a:rPr lang="zh-CN" altLang="en-US" smtClean="0"/>
              <a:t>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3239565"/>
          </a:xfrm>
        </p:spPr>
        <p:txBody>
          <a:bodyPr/>
          <a:lstStyle/>
          <a:p>
            <a:r>
              <a:rPr lang="zh-CN" altLang="en-US"/>
              <a:t>是否支持多态</a:t>
            </a:r>
            <a:r>
              <a:rPr lang="zh-CN" altLang="en-US" smtClean="0"/>
              <a:t>查询。</a:t>
            </a:r>
            <a:endParaRPr lang="zh-CN" altLang="en-US"/>
          </a:p>
          <a:p>
            <a:pPr marL="857250" lvl="2" indent="-457200">
              <a:buFont typeface="Wingdings" panose="05000000000000000000" pitchFamily="2" charset="2"/>
              <a:buChar char="Ø"/>
            </a:pPr>
            <a:r>
              <a:rPr lang="zh-CN" altLang="en-US" sz="3200"/>
              <a:t>每个具体类对应一个</a:t>
            </a:r>
            <a:r>
              <a:rPr lang="zh-CN" altLang="en-US" sz="3200" smtClean="0"/>
              <a:t>表：</a:t>
            </a:r>
            <a:r>
              <a:rPr lang="zh-CN" altLang="en-US" sz="3200"/>
              <a:t>不</a:t>
            </a:r>
            <a:r>
              <a:rPr lang="zh-CN" altLang="en-US" sz="3200" smtClean="0"/>
              <a:t>支持；</a:t>
            </a:r>
            <a:endParaRPr lang="en-US" altLang="zh-CN" sz="3200" smtClean="0"/>
          </a:p>
          <a:p>
            <a:pPr marL="857250" lvl="2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 smtClean="0"/>
              <a:t>父</a:t>
            </a:r>
            <a:r>
              <a:rPr lang="zh-CN" altLang="en-US" sz="3200"/>
              <a:t>类对应一个</a:t>
            </a:r>
            <a:r>
              <a:rPr lang="zh-CN" altLang="en-US" sz="3200" smtClean="0"/>
              <a:t>表：支持；</a:t>
            </a:r>
            <a:endParaRPr lang="en-US" altLang="zh-CN" sz="3200" smtClean="0"/>
          </a:p>
          <a:p>
            <a:pPr marL="857250" lvl="2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 smtClean="0"/>
              <a:t>每个</a:t>
            </a:r>
            <a:r>
              <a:rPr lang="zh-CN" altLang="en-US" sz="3200"/>
              <a:t>类对应一个</a:t>
            </a:r>
            <a:r>
              <a:rPr lang="zh-CN" altLang="en-US" sz="3200" smtClean="0"/>
              <a:t>表</a:t>
            </a:r>
            <a:r>
              <a:rPr lang="zh-CN" altLang="en-US" sz="3200"/>
              <a:t>：</a:t>
            </a:r>
            <a:r>
              <a:rPr lang="zh-CN" altLang="en-US" sz="3200" smtClean="0"/>
              <a:t>支持。</a:t>
            </a:r>
            <a:endParaRPr lang="en-US" altLang="zh-CN" sz="3200"/>
          </a:p>
        </p:txBody>
      </p:sp>
    </p:spTree>
    <p:extLst>
      <p:ext uri="{BB962C8B-B14F-4D97-AF65-F5344CB8AC3E}">
        <p14:creationId xmlns:p14="http://schemas.microsoft.com/office/powerpoint/2010/main" val="154536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Hibernate</a:t>
            </a:r>
            <a:r>
              <a:rPr lang="zh-CN" altLang="en-US" smtClean="0"/>
              <a:t>中实现继承映射的三种方法：</a:t>
            </a:r>
            <a:endParaRPr lang="en-US" altLang="zh-CN" dirty="0" smtClean="0"/>
          </a:p>
          <a:p>
            <a:pPr lvl="1"/>
            <a:r>
              <a:rPr lang="zh-CN" altLang="en-US" sz="3200"/>
              <a:t>每个具体类对应一个</a:t>
            </a:r>
            <a:r>
              <a:rPr lang="zh-CN" altLang="en-US" sz="3200" smtClean="0"/>
              <a:t>表</a:t>
            </a:r>
            <a:endParaRPr lang="en-US" altLang="zh-CN" sz="3200" smtClean="0"/>
          </a:p>
          <a:p>
            <a:pPr lvl="1"/>
            <a:r>
              <a:rPr lang="zh-CN" altLang="en-US" sz="3200" smtClean="0"/>
              <a:t>父</a:t>
            </a:r>
            <a:r>
              <a:rPr lang="zh-CN" altLang="en-US" sz="3200"/>
              <a:t>类对应一个</a:t>
            </a:r>
            <a:r>
              <a:rPr lang="zh-CN" altLang="en-US" sz="3200" smtClean="0"/>
              <a:t>表</a:t>
            </a:r>
            <a:endParaRPr lang="en-US" altLang="zh-CN" sz="3200" smtClean="0"/>
          </a:p>
          <a:p>
            <a:pPr lvl="1"/>
            <a:r>
              <a:rPr lang="zh-CN" altLang="en-US" sz="3200" smtClean="0"/>
              <a:t>每个</a:t>
            </a:r>
            <a:r>
              <a:rPr lang="zh-CN" altLang="en-US" sz="3200"/>
              <a:t>类对应一个</a:t>
            </a:r>
            <a:r>
              <a:rPr lang="zh-CN" altLang="en-US" sz="3200" smtClean="0"/>
              <a:t>表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1753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44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三种映射方式对比</a:t>
            </a:r>
            <a:r>
              <a:rPr lang="en-US" altLang="zh-CN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048965"/>
              </p:ext>
            </p:extLst>
          </p:nvPr>
        </p:nvGraphicFramePr>
        <p:xfrm>
          <a:off x="407368" y="1125538"/>
          <a:ext cx="11376768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比较方面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每个具体类对应一个表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父类对应一个表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每个类对应一个表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关系数据模型的复杂度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缺点：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每个具体类对应的表中包含重复字段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优点：只需创建一个表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缺点：表中引入额外区分子类类型的字段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缺点：表的数目最多，且表之间存在外键参照关系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查询性能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缺点：如果要查询父类的对象，必须查询所有具体的子类对应的表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优点：有很好的查询性能，无需进行表的连接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缺点：需要进行表的连接查询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数据库的可维护性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缺点：如果父类的属性发生变化，必须修改所以子类对应的表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优点：只需修改一张表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优点：如果某个类的属性发生变化，只需要修改该类所对应的表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是否支持多态查询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不支持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88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924" y="1916831"/>
            <a:ext cx="7995245" cy="43918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包含继承关系的</a:t>
            </a:r>
            <a:r>
              <a:rPr lang="zh-CN" altLang="en-US" smtClean="0"/>
              <a:t>域模型。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14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916832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Table per concrete class</a:t>
              </a:r>
              <a:endParaRPr lang="zh-CN" altLang="en-US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997823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Table </a:t>
              </a:r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per class hierarchy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4078813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Table per class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37511" y="5159803"/>
            <a:ext cx="6445274" cy="646331"/>
            <a:chOff x="935038" y="1349375"/>
            <a:chExt cx="6445274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三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种映射方式对比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 smtClean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445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每个具体类对应一个表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3599606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zh-CN" altLang="en-US" dirty="0" smtClean="0"/>
              <a:t>关系数据模型不支持域模型中的继承关系</a:t>
            </a:r>
            <a:r>
              <a:rPr lang="zh-CN" altLang="en-US" smtClean="0"/>
              <a:t>和多态。</a:t>
            </a: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zh-CN" altLang="en-US" smtClean="0"/>
              <a:t>每</a:t>
            </a:r>
            <a:r>
              <a:rPr lang="zh-CN" altLang="en-US" dirty="0" smtClean="0"/>
              <a:t>个子类所对应的表中同时存在从父类继承的属性和自己特有</a:t>
            </a:r>
            <a:r>
              <a:rPr lang="zh-CN" altLang="en-US" smtClean="0"/>
              <a:t>的属性。</a:t>
            </a: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zh-CN" altLang="en-US" smtClean="0"/>
              <a:t>如果</a:t>
            </a:r>
            <a:r>
              <a:rPr lang="zh-CN" altLang="en-US" dirty="0" smtClean="0"/>
              <a:t>父类不是抽象类并且也需要被持久化，还需要为父类创建对应</a:t>
            </a:r>
            <a:r>
              <a:rPr lang="zh-CN" altLang="en-US" smtClean="0"/>
              <a:t>的表</a:t>
            </a:r>
            <a:r>
              <a:rPr lang="zh-CN" altLang="en-US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0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数据库表结构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2132856"/>
            <a:ext cx="4544938" cy="26642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2132856"/>
            <a:ext cx="4544938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2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持久化类、映射文件和数据库表之间的对应关系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988840"/>
            <a:ext cx="11413266" cy="27363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982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映射文件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805315" y="1124744"/>
            <a:ext cx="10440134" cy="255086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smtClean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sz="2400" b="1" i="0" smtClean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"HourlyEmployee"</a:t>
            </a:r>
            <a:r>
              <a:rPr lang="en-US" altLang="zh-CN" sz="2400" b="1" i="0" smtClean="0">
                <a:solidFill>
                  <a:srgbClr val="7F007F"/>
                </a:solidFill>
                <a:latin typeface="Consolas" panose="020B0609020204030204" pitchFamily="49" charset="0"/>
              </a:rPr>
              <a:t> table</a:t>
            </a:r>
            <a:r>
              <a:rPr lang="en-US" altLang="zh-CN" sz="24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"HOURLYEMPLOYEE"</a:t>
            </a:r>
            <a:r>
              <a:rPr lang="en-US" altLang="zh-CN" sz="24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 &gt;</a:t>
            </a:r>
            <a:endParaRPr lang="en-US" altLang="zh-CN" sz="2400" b="1" i="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id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generator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"increment"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"rate"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4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class&gt;</a:t>
            </a:r>
            <a:endParaRPr lang="zh-CN" altLang="en-US" sz="2400" b="1" i="0" dirty="0">
              <a:solidFill>
                <a:srgbClr val="3F7F7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805315" y="3936615"/>
            <a:ext cx="10440134" cy="253987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sz="2400" b="1" i="0" smtClean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"SalariedEmployee" </a:t>
            </a:r>
            <a:r>
              <a:rPr lang="en-US" altLang="zh-CN" sz="2400" b="1" i="0" smtClean="0">
                <a:solidFill>
                  <a:srgbClr val="7F007F"/>
                </a:solidFill>
                <a:latin typeface="Consolas" panose="020B0609020204030204" pitchFamily="49" charset="0"/>
              </a:rPr>
              <a:t>table</a:t>
            </a:r>
            <a:r>
              <a:rPr lang="en-US" altLang="zh-CN" sz="24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"SALARIEDEMPLOYEE" </a:t>
            </a:r>
            <a:r>
              <a:rPr lang="en-US" altLang="zh-CN" sz="2400" b="1" i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2400" b="1" i="0" dirty="0">
              <a:solidFill>
                <a:srgbClr val="008080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id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generator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"increment"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"salary"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400" b="1" i="0">
                <a:solidFill>
                  <a:srgbClr val="3F7F7F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b="1" i="0" smtClean="0">
                <a:solidFill>
                  <a:srgbClr val="3F7F7F"/>
                </a:solidFill>
                <a:latin typeface="Consolas" panose="020B0609020204030204" pitchFamily="49" charset="0"/>
              </a:rPr>
              <a:t>class&gt;</a:t>
            </a:r>
            <a:endParaRPr lang="zh-CN" altLang="en-US" sz="2400" b="1" i="0" dirty="0">
              <a:solidFill>
                <a:srgbClr val="3F7F7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40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演示设计模板">
  <a:themeElements>
    <a:clrScheme name="演示设计模板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演示设计模板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模板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4336</TotalTime>
  <Pages>0</Pages>
  <Words>1611</Words>
  <Characters>0</Characters>
  <Application>Microsoft Office PowerPoint</Application>
  <DocSecurity>0</DocSecurity>
  <PresentationFormat>宽屏</PresentationFormat>
  <Lines>0</Lines>
  <Paragraphs>222</Paragraphs>
  <Slides>35</Slides>
  <Notes>6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黑体</vt:lpstr>
      <vt:lpstr>华文细黑</vt:lpstr>
      <vt:lpstr>宋体</vt:lpstr>
      <vt:lpstr>微软雅黑</vt:lpstr>
      <vt:lpstr>幼圆</vt:lpstr>
      <vt:lpstr>Arial</vt:lpstr>
      <vt:lpstr>Calibri</vt:lpstr>
      <vt:lpstr>Consolas</vt:lpstr>
      <vt:lpstr>Wingdings</vt:lpstr>
      <vt:lpstr>1_演示设计模板</vt:lpstr>
      <vt:lpstr>第三讲 Hibernate继承关系映射</vt:lpstr>
      <vt:lpstr>PowerPoint 演示文稿</vt:lpstr>
      <vt:lpstr>引例</vt:lpstr>
      <vt:lpstr>引例</vt:lpstr>
      <vt:lpstr>PowerPoint 演示文稿</vt:lpstr>
      <vt:lpstr>每个具体类对应一个表</vt:lpstr>
      <vt:lpstr>数据库表结构</vt:lpstr>
      <vt:lpstr>持久化类、映射文件和数据库表之间的对应关系</vt:lpstr>
      <vt:lpstr>映射文件</vt:lpstr>
      <vt:lpstr>使用注解配置</vt:lpstr>
      <vt:lpstr>PowerPoint 演示文稿</vt:lpstr>
      <vt:lpstr>父类对应一个表</vt:lpstr>
      <vt:lpstr>数据库表结构</vt:lpstr>
      <vt:lpstr>持久化类、映射文件和数据库表之间的关系</vt:lpstr>
      <vt:lpstr>映射文件</vt:lpstr>
      <vt:lpstr>映射文件</vt:lpstr>
      <vt:lpstr>映射文件</vt:lpstr>
      <vt:lpstr>使用注解</vt:lpstr>
      <vt:lpstr>使用注解</vt:lpstr>
      <vt:lpstr>PowerPoint 演示文稿</vt:lpstr>
      <vt:lpstr>每个类对应一个表</vt:lpstr>
      <vt:lpstr>数据库表结构</vt:lpstr>
      <vt:lpstr>持久化类、映射文件和数据库表之间的对应关系</vt:lpstr>
      <vt:lpstr>映射文件</vt:lpstr>
      <vt:lpstr>映射文件</vt:lpstr>
      <vt:lpstr>使用注解</vt:lpstr>
      <vt:lpstr>PowerPoint 演示文稿</vt:lpstr>
      <vt:lpstr>三种映射方式对比</vt:lpstr>
      <vt:lpstr>三种映射方式对比</vt:lpstr>
      <vt:lpstr>三种映射方式对比</vt:lpstr>
      <vt:lpstr>三种映射方式对比</vt:lpstr>
      <vt:lpstr>本章小结</vt:lpstr>
      <vt:lpstr>练习</vt:lpstr>
      <vt:lpstr>三种映射方式对比 </vt:lpstr>
      <vt:lpstr>PowerPoint 演示文稿</vt:lpstr>
    </vt:vector>
  </TitlesOfParts>
  <Manager>Eetze</Manager>
  <Company>NordriDesign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Eetze</dc:creator>
  <cp:lastModifiedBy>Eetze</cp:lastModifiedBy>
  <cp:revision>594</cp:revision>
  <cp:lastPrinted>1899-12-30T00:00:00Z</cp:lastPrinted>
  <dcterms:created xsi:type="dcterms:W3CDTF">2008-05-06T01:42:58Z</dcterms:created>
  <dcterms:modified xsi:type="dcterms:W3CDTF">2017-09-05T01:35:41Z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