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3"/>
  </p:notesMasterIdLst>
  <p:handoutMasterIdLst>
    <p:handoutMasterId r:id="rId34"/>
  </p:handoutMasterIdLst>
  <p:sldIdLst>
    <p:sldId id="331" r:id="rId2"/>
    <p:sldId id="423" r:id="rId3"/>
    <p:sldId id="406" r:id="rId4"/>
    <p:sldId id="407" r:id="rId5"/>
    <p:sldId id="424" r:id="rId6"/>
    <p:sldId id="425" r:id="rId7"/>
    <p:sldId id="394" r:id="rId8"/>
    <p:sldId id="397" r:id="rId9"/>
    <p:sldId id="398" r:id="rId10"/>
    <p:sldId id="399" r:id="rId11"/>
    <p:sldId id="400" r:id="rId12"/>
    <p:sldId id="401" r:id="rId13"/>
    <p:sldId id="426" r:id="rId14"/>
    <p:sldId id="402" r:id="rId15"/>
    <p:sldId id="403" r:id="rId16"/>
    <p:sldId id="415" r:id="rId17"/>
    <p:sldId id="404" r:id="rId18"/>
    <p:sldId id="420" r:id="rId19"/>
    <p:sldId id="405" r:id="rId20"/>
    <p:sldId id="393" r:id="rId21"/>
    <p:sldId id="427" r:id="rId22"/>
    <p:sldId id="417" r:id="rId23"/>
    <p:sldId id="395" r:id="rId24"/>
    <p:sldId id="418" r:id="rId25"/>
    <p:sldId id="396" r:id="rId26"/>
    <p:sldId id="411" r:id="rId27"/>
    <p:sldId id="421" r:id="rId28"/>
    <p:sldId id="422" r:id="rId29"/>
    <p:sldId id="419" r:id="rId30"/>
    <p:sldId id="428" r:id="rId31"/>
    <p:sldId id="333" r:id="rId32"/>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D3DCEB"/>
    <a:srgbClr val="FAFAFF"/>
    <a:srgbClr val="FAFAFA"/>
    <a:srgbClr val="F5F5FA"/>
    <a:srgbClr val="6699FF"/>
    <a:srgbClr val="CCCCFF"/>
    <a:srgbClr val="99CCFF"/>
    <a:srgbClr val="66CCFF"/>
    <a:srgbClr val="CAD9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76" autoAdjust="0"/>
  </p:normalViewPr>
  <p:slideViewPr>
    <p:cSldViewPr>
      <p:cViewPr varScale="1">
        <p:scale>
          <a:sx n="83" d="100"/>
          <a:sy n="83" d="100"/>
        </p:scale>
        <p:origin x="258" y="78"/>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Table per concrete class</a:t>
            </a:r>
            <a:r>
              <a:rPr lang="zh-CN" altLang="en-US"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：每个具体类对应一张表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hierarchy</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：每个类层次对应一张表</a:t>
            </a:r>
            <a:endPar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：每个类对应一张表</a:t>
            </a:r>
            <a:endPar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0"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a:t>
            </a:fld>
            <a:endParaRPr lang="en-US" altLang="zh-CN"/>
          </a:p>
        </p:txBody>
      </p:sp>
    </p:spTree>
    <p:extLst>
      <p:ext uri="{BB962C8B-B14F-4D97-AF65-F5344CB8AC3E}">
        <p14:creationId xmlns:p14="http://schemas.microsoft.com/office/powerpoint/2010/main" val="2859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509E6-6888-47F4-AA28-7CAD0D6CD08F}" type="slidenum">
              <a:rPr lang="zh-CN" altLang="en-US"/>
              <a:pPr eaLnBrk="1" hangingPunct="1"/>
              <a:t>11</a:t>
            </a:fld>
            <a:endParaRPr lang="en-US" altLang="zh-CN"/>
          </a:p>
        </p:txBody>
      </p:sp>
    </p:spTree>
    <p:extLst>
      <p:ext uri="{BB962C8B-B14F-4D97-AF65-F5344CB8AC3E}">
        <p14:creationId xmlns:p14="http://schemas.microsoft.com/office/powerpoint/2010/main" val="401146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1380969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168121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16</a:t>
            </a:fld>
            <a:endParaRPr lang="en-US" altLang="zh-CN"/>
          </a:p>
        </p:txBody>
      </p:sp>
    </p:spTree>
    <p:extLst>
      <p:ext uri="{BB962C8B-B14F-4D97-AF65-F5344CB8AC3E}">
        <p14:creationId xmlns:p14="http://schemas.microsoft.com/office/powerpoint/2010/main" val="130185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mappedBy</a:t>
            </a:r>
            <a:r>
              <a:rPr lang="zh-CN" altLang="en-US" dirty="0" smtClean="0"/>
              <a:t>表明一对一关系已经在</a:t>
            </a:r>
            <a:r>
              <a:rPr lang="en-US" altLang="zh-CN" dirty="0" smtClean="0"/>
              <a:t>person</a:t>
            </a:r>
            <a:r>
              <a:rPr lang="zh-CN" altLang="en-US" dirty="0" smtClean="0"/>
              <a:t>属性做了映射</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8828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05045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地址需要多次被联系方式使用，而地址又不需要单独用一个表存储</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751221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9678889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69875"/>
            <a:ext cx="10972800" cy="1143000"/>
          </a:xfrm>
          <a:prstGeom prst="rect">
            <a:avLst/>
          </a:prstGeo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600201"/>
            <a:ext cx="10972800" cy="4530725"/>
          </a:xfrm>
          <a:prstGeom prst="rect">
            <a:avLst/>
          </a:prstGeom>
        </p:spPr>
        <p:txBody>
          <a:bodyPr/>
          <a:lstStyle>
            <a:lvl1pPr>
              <a:defRPr sz="2800"/>
            </a:lvl1pPr>
            <a:lvl2pPr>
              <a:defRPr sz="24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dt" sz="half" idx="10"/>
          </p:nvPr>
        </p:nvSpPr>
        <p:spPr>
          <a:xfrm>
            <a:off x="609600" y="6248400"/>
            <a:ext cx="28448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B0199EB0-060C-474B-BD7C-00AF0A9BA8D8}" type="slidenum">
              <a:rPr lang="zh-CN" altLang="en-US"/>
              <a:pPr/>
              <a:t>‹#›</a:t>
            </a:fld>
            <a:endParaRPr lang="en-US" altLang="zh-CN"/>
          </a:p>
        </p:txBody>
      </p:sp>
    </p:spTree>
    <p:extLst>
      <p:ext uri="{BB962C8B-B14F-4D97-AF65-F5344CB8AC3E}">
        <p14:creationId xmlns:p14="http://schemas.microsoft.com/office/powerpoint/2010/main" val="160009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92" r:id="rId4"/>
    <p:sldLayoutId id="2147483888" r:id="rId5"/>
    <p:sldLayoutId id="2147483890"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第四讲</a:t>
            </a:r>
            <a:r>
              <a:rPr lang="en-US" altLang="zh-CN" dirty="0"/>
              <a:t/>
            </a:r>
            <a:br>
              <a:rPr lang="en-US" altLang="zh-CN" dirty="0"/>
            </a:br>
            <a:r>
              <a:rPr lang="en-US" altLang="zh-CN" dirty="0" smtClean="0"/>
              <a:t>Hibernate</a:t>
            </a:r>
            <a:r>
              <a:rPr lang="zh-CN" altLang="en-US" smtClean="0"/>
              <a:t>一对一关联映射</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Hibernate</a:t>
            </a:r>
            <a:r>
              <a:rPr lang="zh-CN" altLang="en-US" smtClean="0"/>
              <a:t>一对一关联关系映射</a:t>
            </a:r>
          </a:p>
        </p:txBody>
      </p:sp>
      <p:sp>
        <p:nvSpPr>
          <p:cNvPr id="23555" name="内容占位符 2"/>
          <p:cNvSpPr>
            <a:spLocks noGrp="1"/>
          </p:cNvSpPr>
          <p:nvPr>
            <p:ph idx="1"/>
          </p:nvPr>
        </p:nvSpPr>
        <p:spPr/>
        <p:txBody>
          <a:bodyPr/>
          <a:lstStyle/>
          <a:p>
            <a:r>
              <a:rPr lang="en-US" altLang="zh-CN" dirty="0" smtClean="0"/>
              <a:t>Hibernate</a:t>
            </a:r>
            <a:r>
              <a:rPr lang="zh-CN" altLang="en-US" dirty="0" smtClean="0"/>
              <a:t>提供两种映射一对一关联关系</a:t>
            </a:r>
            <a:r>
              <a:rPr lang="zh-CN" altLang="en-US" smtClean="0"/>
              <a:t>的方式：</a:t>
            </a:r>
            <a:endParaRPr lang="en-US" altLang="zh-CN" dirty="0" smtClean="0"/>
          </a:p>
          <a:p>
            <a:pPr lvl="1">
              <a:spcBef>
                <a:spcPts val="1800"/>
              </a:spcBef>
            </a:pPr>
            <a:r>
              <a:rPr lang="zh-CN" altLang="en-US" sz="3200" dirty="0" smtClean="0"/>
              <a:t>主键</a:t>
            </a:r>
            <a:r>
              <a:rPr lang="zh-CN" altLang="en-US" sz="3200" smtClean="0"/>
              <a:t>关联映射；</a:t>
            </a:r>
            <a:endParaRPr lang="en-US" altLang="zh-CN" sz="3200" dirty="0" smtClean="0"/>
          </a:p>
          <a:p>
            <a:pPr lvl="1">
              <a:spcBef>
                <a:spcPts val="1800"/>
              </a:spcBef>
            </a:pPr>
            <a:r>
              <a:rPr lang="zh-CN" altLang="en-US" sz="3200" dirty="0"/>
              <a:t>唯一外键</a:t>
            </a:r>
            <a:r>
              <a:rPr lang="zh-CN" altLang="en-US" sz="3200"/>
              <a:t>关联</a:t>
            </a:r>
            <a:r>
              <a:rPr lang="zh-CN" altLang="en-US" sz="3200" smtClean="0"/>
              <a:t>映射。</a:t>
            </a:r>
            <a:endParaRPr lang="en-US" altLang="zh-CN" sz="3200" dirty="0"/>
          </a:p>
          <a:p>
            <a:pPr lvl="2">
              <a:buFont typeface="Arial" panose="020B0604020202020204" pitchFamily="34" charset="0"/>
              <a:buChar char="•"/>
            </a:pPr>
            <a:r>
              <a:rPr lang="zh-CN" altLang="en-US" sz="3200" dirty="0" smtClean="0"/>
              <a:t>外键</a:t>
            </a:r>
            <a:r>
              <a:rPr lang="zh-CN" altLang="en-US" sz="3200" smtClean="0"/>
              <a:t>必须设定 </a:t>
            </a:r>
            <a:r>
              <a:rPr lang="en-US" altLang="zh-CN" sz="3200" smtClean="0"/>
              <a:t>unique </a:t>
            </a:r>
            <a:r>
              <a:rPr lang="zh-CN" altLang="en-US" sz="3200" smtClean="0"/>
              <a:t>约束。</a:t>
            </a:r>
            <a:endParaRPr lang="zh-CN" altLang="en-US" sz="3200" dirty="0" smtClean="0"/>
          </a:p>
          <a:p>
            <a:endParaRPr lang="zh-CN" altLang="en-US" dirty="0" smtClean="0"/>
          </a:p>
        </p:txBody>
      </p:sp>
    </p:spTree>
    <p:extLst>
      <p:ext uri="{BB962C8B-B14F-4D97-AF65-F5344CB8AC3E}">
        <p14:creationId xmlns:p14="http://schemas.microsoft.com/office/powerpoint/2010/main" val="332544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主键关联</a:t>
            </a:r>
          </a:p>
        </p:txBody>
      </p:sp>
      <p:sp>
        <p:nvSpPr>
          <p:cNvPr id="2" name="内容占位符 1"/>
          <p:cNvSpPr>
            <a:spLocks noGrp="1"/>
          </p:cNvSpPr>
          <p:nvPr>
            <p:ph idx="1"/>
          </p:nvPr>
        </p:nvSpPr>
        <p:spPr>
          <a:xfrm>
            <a:off x="624418" y="1125539"/>
            <a:ext cx="10943167" cy="791294"/>
          </a:xfrm>
        </p:spPr>
        <p:txBody>
          <a:bodyPr/>
          <a:lstStyle/>
          <a:p>
            <a:r>
              <a:rPr lang="zh-CN" altLang="en-US"/>
              <a:t>主键</a:t>
            </a:r>
            <a:r>
              <a:rPr lang="zh-CN" altLang="en-US" smtClean="0"/>
              <a:t>关联 </a:t>
            </a:r>
            <a:r>
              <a:rPr lang="en-US" altLang="zh-CN" smtClean="0"/>
              <a:t>- </a:t>
            </a:r>
            <a:r>
              <a:rPr lang="zh-CN" altLang="en-US" smtClean="0"/>
              <a:t>关系数据模型。</a:t>
            </a:r>
            <a:endParaRPr lang="zh-CN" altLang="en-US" dirty="0"/>
          </a:p>
        </p:txBody>
      </p:sp>
      <p:pic>
        <p:nvPicPr>
          <p:cNvPr id="5" name="图片 4"/>
          <p:cNvPicPr>
            <a:picLocks noChangeAspect="1"/>
          </p:cNvPicPr>
          <p:nvPr/>
        </p:nvPicPr>
        <p:blipFill>
          <a:blip r:embed="rId2"/>
          <a:stretch>
            <a:fillRect/>
          </a:stretch>
        </p:blipFill>
        <p:spPr>
          <a:xfrm>
            <a:off x="2285927" y="2132856"/>
            <a:ext cx="7620148" cy="27324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272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主</a:t>
            </a:r>
            <a:r>
              <a:rPr lang="zh-CN" altLang="en-US" dirty="0" smtClean="0"/>
              <a:t>键关联映射</a:t>
            </a:r>
          </a:p>
        </p:txBody>
      </p:sp>
      <p:sp>
        <p:nvSpPr>
          <p:cNvPr id="25603" name="内容占位符 4"/>
          <p:cNvSpPr>
            <a:spLocks noGrp="1"/>
          </p:cNvSpPr>
          <p:nvPr>
            <p:ph idx="1"/>
          </p:nvPr>
        </p:nvSpPr>
        <p:spPr>
          <a:xfrm>
            <a:off x="624418" y="1125539"/>
            <a:ext cx="10943167" cy="2807517"/>
          </a:xfrm>
        </p:spPr>
        <p:txBody>
          <a:bodyPr/>
          <a:lstStyle/>
          <a:p>
            <a:r>
              <a:rPr lang="zh-CN" altLang="en-US" dirty="0" smtClean="0"/>
              <a:t>主键</a:t>
            </a:r>
            <a:r>
              <a:rPr lang="zh-CN" altLang="en-US" smtClean="0"/>
              <a:t>关联映射 </a:t>
            </a:r>
            <a:r>
              <a:rPr lang="en-US" altLang="zh-CN" smtClean="0"/>
              <a:t>– </a:t>
            </a:r>
            <a:r>
              <a:rPr lang="zh-CN" altLang="en-US" smtClean="0"/>
              <a:t>主键表</a:t>
            </a:r>
            <a:r>
              <a:rPr lang="zh-CN" altLang="en-US"/>
              <a:t>（</a:t>
            </a:r>
            <a:r>
              <a:rPr lang="en-US" altLang="zh-CN"/>
              <a:t>USER</a:t>
            </a:r>
            <a:r>
              <a:rPr lang="zh-CN" altLang="en-US" smtClean="0"/>
              <a:t>）。</a:t>
            </a:r>
            <a:endParaRPr lang="en-US" altLang="zh-CN" dirty="0" smtClean="0"/>
          </a:p>
          <a:p>
            <a:pPr lvl="1">
              <a:spcBef>
                <a:spcPts val="0"/>
              </a:spcBef>
            </a:pPr>
            <a:r>
              <a:rPr lang="zh-CN" altLang="en-US" sz="3200" smtClean="0"/>
              <a:t>通过</a:t>
            </a:r>
            <a:r>
              <a:rPr lang="en-US" altLang="zh-CN" sz="3200" smtClean="0"/>
              <a:t>&lt;one-to-one&gt; </a:t>
            </a:r>
            <a:r>
              <a:rPr lang="zh-CN" altLang="en-US" sz="3200" smtClean="0"/>
              <a:t>元素配置。</a:t>
            </a:r>
            <a:endParaRPr lang="en-US" altLang="zh-CN" sz="3200" dirty="0" smtClean="0"/>
          </a:p>
          <a:p>
            <a:pPr lvl="2">
              <a:lnSpc>
                <a:spcPct val="100000"/>
              </a:lnSpc>
              <a:spcBef>
                <a:spcPts val="600"/>
              </a:spcBef>
              <a:buFont typeface="Arial" panose="020B0604020202020204" pitchFamily="34" charset="0"/>
              <a:buChar char="•"/>
            </a:pPr>
            <a:r>
              <a:rPr lang="en-US" altLang="zh-CN" sz="3200" smtClean="0"/>
              <a:t>cascade</a:t>
            </a:r>
            <a:r>
              <a:rPr lang="zh-CN" altLang="en-US" sz="3200" dirty="0"/>
              <a:t>属性（级</a:t>
            </a:r>
            <a:r>
              <a:rPr lang="zh-CN" altLang="en-US" sz="3200" dirty="0" smtClean="0"/>
              <a:t>联属性</a:t>
            </a:r>
            <a:r>
              <a:rPr lang="zh-CN" altLang="en-US" sz="3200"/>
              <a:t>）</a:t>
            </a:r>
            <a:r>
              <a:rPr lang="zh-CN" altLang="en-US" sz="3200" smtClean="0"/>
              <a:t>为 </a:t>
            </a:r>
            <a:r>
              <a:rPr lang="en-US" altLang="zh-CN" sz="3200" smtClean="0"/>
              <a:t>all</a:t>
            </a:r>
            <a:r>
              <a:rPr lang="zh-CN" altLang="en-US" sz="3200" smtClean="0"/>
              <a:t>。</a:t>
            </a:r>
            <a:endParaRPr lang="en-US" altLang="zh-CN" sz="3200" dirty="0" smtClean="0"/>
          </a:p>
          <a:p>
            <a:pPr lvl="1">
              <a:spcBef>
                <a:spcPts val="1200"/>
              </a:spcBef>
            </a:pPr>
            <a:r>
              <a:rPr lang="en-US" altLang="zh-CN" sz="3200" dirty="0" smtClean="0"/>
              <a:t>User.hbm.xml</a:t>
            </a:r>
            <a:endParaRPr lang="en-US" altLang="zh-CN" sz="3200" dirty="0"/>
          </a:p>
        </p:txBody>
      </p:sp>
      <p:sp>
        <p:nvSpPr>
          <p:cNvPr id="6" name="矩形 5"/>
          <p:cNvSpPr/>
          <p:nvPr/>
        </p:nvSpPr>
        <p:spPr bwMode="auto">
          <a:xfrm>
            <a:off x="1185867" y="3933056"/>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class</a:t>
            </a:r>
            <a:r>
              <a:rPr lang="en-US" altLang="zh-CN" sz="2800" b="1" i="0" smtClean="0">
                <a:solidFill>
                  <a:srgbClr val="000000"/>
                </a:solidFill>
                <a:latin typeface="Consolas" panose="020B0609020204030204" pitchFamily="49" charset="0"/>
              </a:rPr>
              <a:t>=</a:t>
            </a:r>
            <a:r>
              <a:rPr lang="en-US" altLang="zh-CN" sz="2800" b="1" i="0" smtClean="0">
                <a:solidFill>
                  <a:srgbClr val="2A00FF"/>
                </a:solidFill>
                <a:latin typeface="Consolas" panose="020B0609020204030204" pitchFamily="49" charset="0"/>
              </a:rPr>
              <a:t>"Person"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a:t>
            </a:r>
            <a:r>
              <a:rPr lang="en-US" altLang="zh-CN" sz="2800" b="1" i="0">
                <a:solidFill>
                  <a:srgbClr val="008080"/>
                </a:solidFill>
                <a:latin typeface="Consolas" panose="020B0609020204030204" pitchFamily="49" charset="0"/>
              </a:rPr>
              <a:t>/&gt;</a:t>
            </a:r>
            <a:endParaRPr lang="en-US" altLang="zh-CN" sz="2800" b="1" i="0" dirty="0">
              <a:latin typeface="Arial" charset="0"/>
            </a:endParaRPr>
          </a:p>
        </p:txBody>
      </p:sp>
    </p:spTree>
    <p:extLst>
      <p:ext uri="{BB962C8B-B14F-4D97-AF65-F5344CB8AC3E}">
        <p14:creationId xmlns:p14="http://schemas.microsoft.com/office/powerpoint/2010/main" val="192934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主键关联映射</a:t>
            </a:r>
          </a:p>
        </p:txBody>
      </p:sp>
      <p:sp>
        <p:nvSpPr>
          <p:cNvPr id="3" name="内容占位符 2"/>
          <p:cNvSpPr>
            <a:spLocks noGrp="1"/>
          </p:cNvSpPr>
          <p:nvPr>
            <p:ph idx="1"/>
          </p:nvPr>
        </p:nvSpPr>
        <p:spPr>
          <a:xfrm>
            <a:off x="624418" y="908720"/>
            <a:ext cx="10621031" cy="3311573"/>
          </a:xfrm>
        </p:spPr>
        <p:txBody>
          <a:bodyPr/>
          <a:lstStyle/>
          <a:p>
            <a:r>
              <a:rPr lang="zh-CN" altLang="en-US"/>
              <a:t>主键关联映射 </a:t>
            </a:r>
            <a:r>
              <a:rPr lang="en-US" altLang="zh-CN"/>
              <a:t>– </a:t>
            </a:r>
            <a:r>
              <a:rPr lang="zh-CN" altLang="en-US" smtClean="0"/>
              <a:t>外键表（</a:t>
            </a:r>
            <a:r>
              <a:rPr lang="en-US" altLang="zh-CN" smtClean="0"/>
              <a:t>PERSON </a:t>
            </a:r>
            <a:r>
              <a:rPr lang="zh-CN" altLang="en-US" smtClean="0"/>
              <a:t>）</a:t>
            </a:r>
            <a:endParaRPr lang="en-US" altLang="zh-CN"/>
          </a:p>
          <a:p>
            <a:pPr lvl="1">
              <a:lnSpc>
                <a:spcPct val="100000"/>
              </a:lnSpc>
              <a:spcBef>
                <a:spcPts val="0"/>
              </a:spcBef>
            </a:pPr>
            <a:r>
              <a:rPr lang="zh-CN" altLang="en-US" sz="3200"/>
              <a:t>通过</a:t>
            </a:r>
            <a:r>
              <a:rPr lang="en-US" altLang="zh-CN" sz="3200"/>
              <a:t>&lt;one-to-one&gt; </a:t>
            </a:r>
            <a:r>
              <a:rPr lang="zh-CN" altLang="en-US" sz="3200"/>
              <a:t>元素</a:t>
            </a:r>
            <a:r>
              <a:rPr lang="zh-CN" altLang="en-US" sz="3200" smtClean="0"/>
              <a:t>配置。</a:t>
            </a:r>
            <a:endParaRPr lang="en-US" altLang="zh-CN" sz="3200"/>
          </a:p>
          <a:p>
            <a:pPr lvl="2">
              <a:lnSpc>
                <a:spcPct val="100000"/>
              </a:lnSpc>
              <a:spcBef>
                <a:spcPts val="0"/>
              </a:spcBef>
              <a:buFont typeface="Arial" panose="020B0604020202020204" pitchFamily="34" charset="0"/>
              <a:buChar char="•"/>
            </a:pPr>
            <a:r>
              <a:rPr lang="en-US" altLang="zh-CN" sz="3200" smtClean="0"/>
              <a:t>constrained </a:t>
            </a:r>
            <a:r>
              <a:rPr lang="zh-CN" altLang="en-US" sz="3200" smtClean="0"/>
              <a:t>属性为 </a:t>
            </a:r>
            <a:r>
              <a:rPr lang="en-US" altLang="zh-CN" sz="3200" smtClean="0"/>
              <a:t>true</a:t>
            </a:r>
            <a:r>
              <a:rPr lang="zh-CN" altLang="en-US" sz="3200"/>
              <a:t>，</a:t>
            </a:r>
            <a:r>
              <a:rPr lang="zh-CN" altLang="en-US" sz="3200" smtClean="0"/>
              <a:t>表明 </a:t>
            </a:r>
            <a:r>
              <a:rPr lang="en-US" altLang="zh-CN" sz="3200" smtClean="0"/>
              <a:t>PERSON </a:t>
            </a:r>
            <a:r>
              <a:rPr lang="zh-CN" altLang="en-US" sz="3200" smtClean="0"/>
              <a:t>表 </a:t>
            </a:r>
            <a:r>
              <a:rPr lang="en-US" altLang="zh-CN" sz="3200" smtClean="0"/>
              <a:t>ID </a:t>
            </a:r>
            <a:r>
              <a:rPr lang="zh-CN" altLang="en-US" sz="3200" smtClean="0"/>
              <a:t>为</a:t>
            </a:r>
            <a:r>
              <a:rPr lang="zh-CN" altLang="en-US" sz="3200"/>
              <a:t>外键，参照主表（</a:t>
            </a:r>
            <a:r>
              <a:rPr lang="en-US" altLang="zh-CN" sz="3200"/>
              <a:t>USER</a:t>
            </a:r>
            <a:r>
              <a:rPr lang="zh-CN" altLang="en-US" sz="3200" smtClean="0"/>
              <a:t>）。</a:t>
            </a:r>
            <a:endParaRPr lang="en-US" altLang="zh-CN" sz="3200" smtClean="0"/>
          </a:p>
          <a:p>
            <a:pPr lvl="2">
              <a:lnSpc>
                <a:spcPct val="100000"/>
              </a:lnSpc>
              <a:spcBef>
                <a:spcPts val="600"/>
              </a:spcBef>
              <a:buFont typeface="Arial" panose="020B0604020202020204" pitchFamily="34" charset="0"/>
              <a:buChar char="•"/>
            </a:pPr>
            <a:r>
              <a:rPr lang="zh-CN" altLang="en-US" sz="3200"/>
              <a:t>外键</a:t>
            </a:r>
            <a:r>
              <a:rPr lang="zh-CN" altLang="en-US" sz="3200" smtClean="0"/>
              <a:t>表实体类配置文件中 </a:t>
            </a:r>
            <a:r>
              <a:rPr lang="en-US" altLang="zh-CN" sz="3200"/>
              <a:t>OID </a:t>
            </a:r>
            <a:r>
              <a:rPr lang="zh-CN" altLang="en-US" sz="3200"/>
              <a:t>使用 </a:t>
            </a:r>
            <a:r>
              <a:rPr lang="en-US" altLang="zh-CN" sz="3200"/>
              <a:t>foreign </a:t>
            </a:r>
            <a:r>
              <a:rPr lang="zh-CN" altLang="en-US" sz="3200"/>
              <a:t>生成策略。</a:t>
            </a:r>
            <a:endParaRPr lang="en-US" altLang="zh-CN" sz="3200"/>
          </a:p>
          <a:p>
            <a:pPr lvl="1">
              <a:lnSpc>
                <a:spcPct val="100000"/>
              </a:lnSpc>
              <a:spcBef>
                <a:spcPts val="600"/>
              </a:spcBef>
            </a:pPr>
            <a:r>
              <a:rPr lang="en-US" altLang="zh-CN" sz="3200" smtClean="0"/>
              <a:t>Person.hbm.xml</a:t>
            </a:r>
            <a:endParaRPr lang="en-US" altLang="zh-CN" sz="3200"/>
          </a:p>
        </p:txBody>
      </p:sp>
      <p:sp>
        <p:nvSpPr>
          <p:cNvPr id="4" name="矩形 3"/>
          <p:cNvSpPr/>
          <p:nvPr/>
        </p:nvSpPr>
        <p:spPr bwMode="auto">
          <a:xfrm>
            <a:off x="1185867" y="4139849"/>
            <a:ext cx="9820267" cy="252951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"foreign" </a:t>
            </a:r>
            <a:r>
              <a:rPr lang="en-US" altLang="zh-CN" sz="2800" b="1" i="0">
                <a:solidFill>
                  <a:srgbClr val="008080"/>
                </a:solidFill>
                <a:latin typeface="Consolas" panose="020B0609020204030204" pitchFamily="49" charset="0"/>
              </a:rPr>
              <a:t>&gt;</a:t>
            </a:r>
          </a:p>
          <a:p>
            <a:pPr>
              <a:lnSpc>
                <a:spcPct val="90000"/>
              </a:lnSpc>
            </a:pPr>
            <a:r>
              <a:rPr lang="pt-BR" altLang="zh-CN" sz="2800" b="1" i="0">
                <a:solidFill>
                  <a:srgbClr val="000000"/>
                </a:solidFill>
                <a:latin typeface="Consolas" panose="020B0609020204030204" pitchFamily="49" charset="0"/>
              </a:rPr>
              <a:t>        </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 </a:t>
            </a:r>
            <a:r>
              <a:rPr lang="pt-BR" altLang="zh-CN" sz="2800" b="1" i="0">
                <a:solidFill>
                  <a:srgbClr val="7F007F"/>
                </a:solidFill>
                <a:latin typeface="Consolas" panose="020B0609020204030204" pitchFamily="49" charset="0"/>
              </a:rPr>
              <a:t>name</a:t>
            </a:r>
            <a:r>
              <a:rPr lang="pt-BR" altLang="zh-CN" sz="2800" b="1" i="0">
                <a:solidFill>
                  <a:srgbClr val="000000"/>
                </a:solidFill>
                <a:latin typeface="Consolas" panose="020B0609020204030204" pitchFamily="49" charset="0"/>
              </a:rPr>
              <a:t>=</a:t>
            </a:r>
            <a:r>
              <a:rPr lang="pt-BR" altLang="zh-CN" sz="2800" b="1" i="0">
                <a:solidFill>
                  <a:srgbClr val="2A00FF"/>
                </a:solidFill>
                <a:latin typeface="Consolas" panose="020B0609020204030204" pitchFamily="49" charset="0"/>
              </a:rPr>
              <a:t>"property" </a:t>
            </a:r>
            <a:r>
              <a:rPr lang="pt-BR" altLang="zh-CN" sz="2800" b="1" i="0">
                <a:solidFill>
                  <a:srgbClr val="008080"/>
                </a:solidFill>
                <a:latin typeface="Consolas" panose="020B0609020204030204" pitchFamily="49" charset="0"/>
              </a:rPr>
              <a:t>&gt;</a:t>
            </a:r>
            <a:r>
              <a:rPr lang="pt-BR" altLang="zh-CN" sz="2800" b="1" i="0">
                <a:solidFill>
                  <a:srgbClr val="000000"/>
                </a:solidFill>
                <a:latin typeface="Consolas" panose="020B0609020204030204" pitchFamily="49" charset="0"/>
              </a:rPr>
              <a:t>user</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a:t>
            </a:r>
            <a:r>
              <a:rPr lang="pt-BR"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&lt;/id&gt;</a:t>
            </a:r>
            <a:endParaRPr lang="zh-CN" altLang="en-US" sz="2800" b="1" i="0">
              <a:latin typeface="Consolas" panose="020B0609020204030204" pitchFamily="49" charset="0"/>
            </a:endParaRPr>
          </a:p>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"user" </a:t>
            </a:r>
            <a:r>
              <a:rPr lang="en-US" altLang="zh-CN" sz="2800" b="1" i="0">
                <a:solidFill>
                  <a:srgbClr val="7F007F"/>
                </a:solidFill>
                <a:latin typeface="Consolas" panose="020B0609020204030204" pitchFamily="49" charset="0"/>
              </a:rPr>
              <a:t>constrained</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58152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1" y="2186278"/>
            <a:ext cx="8576761" cy="3365173"/>
          </a:xfrm>
          <a:prstGeom prst="rect">
            <a:avLst/>
          </a:prstGeom>
        </p:spPr>
      </p:pic>
      <p:sp>
        <p:nvSpPr>
          <p:cNvPr id="26626" name="标题 1"/>
          <p:cNvSpPr>
            <a:spLocks noGrp="1"/>
          </p:cNvSpPr>
          <p:nvPr>
            <p:ph type="title"/>
          </p:nvPr>
        </p:nvSpPr>
        <p:spPr/>
        <p:txBody>
          <a:bodyPr/>
          <a:lstStyle/>
          <a:p>
            <a:r>
              <a:rPr lang="zh-CN" altLang="en-US" smtClean="0"/>
              <a:t>唯一外键关联</a:t>
            </a:r>
          </a:p>
        </p:txBody>
      </p:sp>
      <p:sp>
        <p:nvSpPr>
          <p:cNvPr id="2" name="内容占位符 1"/>
          <p:cNvSpPr>
            <a:spLocks noGrp="1"/>
          </p:cNvSpPr>
          <p:nvPr>
            <p:ph idx="1"/>
          </p:nvPr>
        </p:nvSpPr>
        <p:spPr>
          <a:xfrm>
            <a:off x="624418" y="1125539"/>
            <a:ext cx="10943167" cy="791294"/>
          </a:xfrm>
        </p:spPr>
        <p:txBody>
          <a:bodyPr/>
          <a:lstStyle/>
          <a:p>
            <a:r>
              <a:rPr lang="zh-CN" altLang="en-US" smtClean="0"/>
              <a:t>唯一外键关联 </a:t>
            </a:r>
            <a:r>
              <a:rPr lang="en-US" altLang="zh-CN" smtClean="0"/>
              <a:t>- </a:t>
            </a:r>
            <a:r>
              <a:rPr lang="zh-CN" altLang="en-US" smtClean="0"/>
              <a:t>关系数据模型。</a:t>
            </a:r>
            <a:endParaRPr lang="zh-CN" altLang="en-US" dirty="0"/>
          </a:p>
        </p:txBody>
      </p:sp>
    </p:spTree>
    <p:extLst>
      <p:ext uri="{BB962C8B-B14F-4D97-AF65-F5344CB8AC3E}">
        <p14:creationId xmlns:p14="http://schemas.microsoft.com/office/powerpoint/2010/main" val="663808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唯一</a:t>
            </a:r>
            <a:r>
              <a:rPr lang="zh-CN" altLang="en-US" dirty="0" smtClean="0"/>
              <a:t>外键关联映射</a:t>
            </a:r>
          </a:p>
        </p:txBody>
      </p:sp>
      <p:sp>
        <p:nvSpPr>
          <p:cNvPr id="27651" name="内容占位符 4"/>
          <p:cNvSpPr>
            <a:spLocks noGrp="1"/>
          </p:cNvSpPr>
          <p:nvPr>
            <p:ph idx="1"/>
          </p:nvPr>
        </p:nvSpPr>
        <p:spPr>
          <a:xfrm>
            <a:off x="624418" y="1125539"/>
            <a:ext cx="10943167" cy="3671613"/>
          </a:xfrm>
        </p:spPr>
        <p:txBody>
          <a:bodyPr/>
          <a:lstStyle/>
          <a:p>
            <a:r>
              <a:rPr lang="zh-CN" altLang="en-US" dirty="0" smtClean="0"/>
              <a:t>唯一外键</a:t>
            </a:r>
            <a:r>
              <a:rPr lang="zh-CN" altLang="en-US" smtClean="0"/>
              <a:t>关联映射 </a:t>
            </a:r>
            <a:r>
              <a:rPr lang="en-US" altLang="zh-CN" smtClean="0"/>
              <a:t>- </a:t>
            </a:r>
            <a:r>
              <a:rPr lang="zh-CN" altLang="en-US" smtClean="0"/>
              <a:t>外</a:t>
            </a:r>
            <a:r>
              <a:rPr lang="zh-CN" altLang="en-US"/>
              <a:t>键表（</a:t>
            </a:r>
            <a:r>
              <a:rPr lang="en-US" altLang="zh-CN"/>
              <a:t>USER</a:t>
            </a:r>
            <a:r>
              <a:rPr lang="zh-CN" altLang="en-US" smtClean="0"/>
              <a:t>）。</a:t>
            </a:r>
            <a:endParaRPr lang="en-US" altLang="zh-CN" dirty="0" smtClean="0"/>
          </a:p>
          <a:p>
            <a:pPr lvl="1">
              <a:lnSpc>
                <a:spcPct val="100000"/>
              </a:lnSpc>
              <a:spcBef>
                <a:spcPts val="1200"/>
              </a:spcBef>
            </a:pPr>
            <a:r>
              <a:rPr lang="zh-CN" altLang="en-US" sz="3200" smtClean="0"/>
              <a:t>通过</a:t>
            </a:r>
            <a:r>
              <a:rPr lang="en-US" altLang="zh-CN" sz="3200" smtClean="0"/>
              <a:t>&lt;many-to-one&gt; </a:t>
            </a:r>
            <a:r>
              <a:rPr lang="zh-CN" altLang="en-US" sz="3200" smtClean="0"/>
              <a:t>元素配置。</a:t>
            </a:r>
            <a:endParaRPr lang="en-US" altLang="zh-CN" sz="3200" dirty="0" smtClean="0"/>
          </a:p>
          <a:p>
            <a:pPr lvl="2">
              <a:spcBef>
                <a:spcPts val="0"/>
              </a:spcBef>
              <a:buFont typeface="Arial" panose="020B0604020202020204" pitchFamily="34" charset="0"/>
              <a:buChar char="•"/>
            </a:pPr>
            <a:r>
              <a:rPr lang="en-US" altLang="zh-CN" sz="3200" smtClean="0"/>
              <a:t>column </a:t>
            </a:r>
            <a:r>
              <a:rPr lang="zh-CN" altLang="en-US" sz="3200" smtClean="0"/>
              <a:t>属性</a:t>
            </a:r>
            <a:r>
              <a:rPr lang="zh-CN" altLang="en-US" sz="3200" dirty="0"/>
              <a:t>指明外</a:t>
            </a:r>
            <a:r>
              <a:rPr lang="zh-CN" altLang="en-US" sz="3200"/>
              <a:t>键</a:t>
            </a:r>
            <a:r>
              <a:rPr lang="zh-CN" altLang="en-US" sz="3200" smtClean="0"/>
              <a:t>列；</a:t>
            </a:r>
            <a:endParaRPr lang="en-US" altLang="zh-CN" sz="3200" dirty="0"/>
          </a:p>
          <a:p>
            <a:pPr lvl="2">
              <a:spcBef>
                <a:spcPts val="0"/>
              </a:spcBef>
              <a:buFont typeface="Arial" panose="020B0604020202020204" pitchFamily="34" charset="0"/>
              <a:buChar char="•"/>
            </a:pPr>
            <a:r>
              <a:rPr lang="en-US" altLang="zh-CN" sz="3200" smtClean="0"/>
              <a:t>unique </a:t>
            </a:r>
            <a:r>
              <a:rPr lang="zh-CN" altLang="en-US" sz="3200" smtClean="0"/>
              <a:t>属性设置为 </a:t>
            </a:r>
            <a:r>
              <a:rPr lang="en-US" altLang="zh-CN" sz="3200" smtClean="0"/>
              <a:t>true</a:t>
            </a:r>
            <a:r>
              <a:rPr lang="zh-CN" altLang="en-US" sz="3200" dirty="0" smtClean="0"/>
              <a:t>，表明</a:t>
            </a:r>
            <a:r>
              <a:rPr lang="zh-CN" altLang="en-US" sz="3200" smtClean="0"/>
              <a:t>唯一约束；</a:t>
            </a:r>
            <a:endParaRPr lang="en-US" altLang="zh-CN" sz="3200" dirty="0" smtClean="0"/>
          </a:p>
          <a:p>
            <a:pPr lvl="2">
              <a:spcBef>
                <a:spcPts val="0"/>
              </a:spcBef>
              <a:buFont typeface="Arial" panose="020B0604020202020204" pitchFamily="34" charset="0"/>
              <a:buChar char="•"/>
            </a:pPr>
            <a:r>
              <a:rPr lang="en-US" altLang="zh-CN" sz="3200" smtClean="0"/>
              <a:t>cascade </a:t>
            </a:r>
            <a:r>
              <a:rPr lang="zh-CN" altLang="en-US" sz="3200" smtClean="0"/>
              <a:t>属性设置为 </a:t>
            </a:r>
            <a:r>
              <a:rPr lang="en-US" altLang="zh-CN" sz="3200" smtClean="0"/>
              <a:t>all</a:t>
            </a:r>
            <a:r>
              <a:rPr lang="zh-CN" altLang="en-US" sz="3200" dirty="0" smtClean="0"/>
              <a:t>，</a:t>
            </a:r>
            <a:r>
              <a:rPr lang="zh-CN" altLang="en-US" sz="3200" smtClean="0"/>
              <a:t>表明删除 </a:t>
            </a:r>
            <a:r>
              <a:rPr lang="en-US" altLang="zh-CN" sz="3200" smtClean="0"/>
              <a:t>USER </a:t>
            </a:r>
            <a:r>
              <a:rPr lang="zh-CN" altLang="en-US" sz="3200" smtClean="0"/>
              <a:t>时同时删除 </a:t>
            </a:r>
            <a:r>
              <a:rPr lang="en-US" altLang="zh-CN" sz="3200" smtClean="0"/>
              <a:t>PERSON</a:t>
            </a:r>
            <a:r>
              <a:rPr lang="zh-CN" altLang="en-US" sz="3200" smtClean="0"/>
              <a:t>。</a:t>
            </a:r>
            <a:endParaRPr lang="en-US" altLang="zh-CN" sz="3200" dirty="0" smtClean="0"/>
          </a:p>
        </p:txBody>
      </p:sp>
      <p:sp>
        <p:nvSpPr>
          <p:cNvPr id="5" name="矩形 4"/>
          <p:cNvSpPr/>
          <p:nvPr/>
        </p:nvSpPr>
        <p:spPr bwMode="auto">
          <a:xfrm>
            <a:off x="1271464" y="4859929"/>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many-to-one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"PERSONID" </a:t>
            </a:r>
          </a:p>
          <a:p>
            <a:r>
              <a:rPr lang="en-US" altLang="zh-CN" sz="2800" b="1" i="0">
                <a:solidFill>
                  <a:srgbClr val="2A00FF"/>
                </a:solidFill>
                <a:latin typeface="Consolas" panose="020B0609020204030204" pitchFamily="49" charset="0"/>
              </a:rPr>
              <a:t>    </a:t>
            </a:r>
            <a:r>
              <a:rPr lang="en-US" altLang="zh-CN" sz="2800" b="1" i="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 </a:t>
            </a:r>
            <a:r>
              <a:rPr lang="en-US" altLang="zh-CN" sz="2800" b="1" i="0">
                <a:solidFill>
                  <a:srgbClr val="7F007F"/>
                </a:solidFill>
                <a:latin typeface="Consolas" panose="020B0609020204030204" pitchFamily="49" charset="0"/>
              </a:rPr>
              <a:t>unique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36898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唯一</a:t>
            </a:r>
            <a:r>
              <a:rPr lang="zh-CN" altLang="en-US" dirty="0"/>
              <a:t>外键关联映射</a:t>
            </a:r>
          </a:p>
        </p:txBody>
      </p:sp>
      <p:sp>
        <p:nvSpPr>
          <p:cNvPr id="3" name="内容占位符 2"/>
          <p:cNvSpPr>
            <a:spLocks noGrp="1"/>
          </p:cNvSpPr>
          <p:nvPr>
            <p:ph idx="1"/>
          </p:nvPr>
        </p:nvSpPr>
        <p:spPr>
          <a:xfrm>
            <a:off x="624418" y="1125539"/>
            <a:ext cx="10943167" cy="2663502"/>
          </a:xfrm>
        </p:spPr>
        <p:txBody>
          <a:bodyPr/>
          <a:lstStyle/>
          <a:p>
            <a:r>
              <a:rPr lang="zh-CN" altLang="en-US"/>
              <a:t>唯一外键关联映射 </a:t>
            </a:r>
            <a:r>
              <a:rPr lang="en-US" altLang="zh-CN" smtClean="0"/>
              <a:t>- </a:t>
            </a:r>
            <a:r>
              <a:rPr lang="zh-CN" altLang="en-US" smtClean="0"/>
              <a:t>主</a:t>
            </a:r>
            <a:r>
              <a:rPr lang="zh-CN" altLang="en-US"/>
              <a:t>键表（</a:t>
            </a:r>
            <a:r>
              <a:rPr lang="en-US" altLang="zh-CN"/>
              <a:t>PERSON</a:t>
            </a:r>
            <a:r>
              <a:rPr lang="zh-CN" altLang="en-US" smtClean="0"/>
              <a:t>）。</a:t>
            </a:r>
            <a:endParaRPr lang="en-US" altLang="zh-CN" smtClean="0"/>
          </a:p>
          <a:p>
            <a:pPr lvl="1"/>
            <a:r>
              <a:rPr lang="zh-CN" altLang="en-US" sz="3200" smtClean="0"/>
              <a:t>通过</a:t>
            </a:r>
            <a:r>
              <a:rPr lang="en-US" altLang="zh-CN" sz="3200" smtClean="0"/>
              <a:t>&lt;one-to-one&gt; </a:t>
            </a:r>
            <a:r>
              <a:rPr lang="zh-CN" altLang="en-US" sz="3200" smtClean="0"/>
              <a:t>元素配置。</a:t>
            </a:r>
            <a:endParaRPr lang="zh-CN" altLang="en-US" sz="3200" dirty="0"/>
          </a:p>
          <a:p>
            <a:pPr lvl="2">
              <a:buFont typeface="Arial" panose="020B0604020202020204" pitchFamily="34" charset="0"/>
              <a:buChar char="•"/>
            </a:pPr>
            <a:r>
              <a:rPr lang="en-US" altLang="zh-CN" sz="3200" smtClean="0"/>
              <a:t>property-ref </a:t>
            </a:r>
            <a:r>
              <a:rPr lang="zh-CN" altLang="en-US" sz="3200" smtClean="0"/>
              <a:t>属性</a:t>
            </a:r>
            <a:r>
              <a:rPr lang="zh-CN" altLang="en-US" sz="3200" dirty="0"/>
              <a:t>，表明建立了从</a:t>
            </a:r>
            <a:r>
              <a:rPr lang="en-US" altLang="zh-CN" sz="3200" dirty="0"/>
              <a:t>User</a:t>
            </a:r>
            <a:r>
              <a:rPr lang="zh-CN" altLang="en-US" sz="3200" dirty="0"/>
              <a:t>到</a:t>
            </a:r>
            <a:r>
              <a:rPr lang="en-US" altLang="zh-CN" sz="3200" dirty="0"/>
              <a:t>Person</a:t>
            </a:r>
            <a:r>
              <a:rPr lang="zh-CN" altLang="en-US" sz="3200" dirty="0"/>
              <a:t>的一对一</a:t>
            </a:r>
            <a:r>
              <a:rPr lang="zh-CN" altLang="en-US" sz="3200"/>
              <a:t>关联</a:t>
            </a:r>
            <a:r>
              <a:rPr lang="zh-CN" altLang="en-US" sz="3200" smtClean="0"/>
              <a:t>关系。</a:t>
            </a:r>
            <a:endParaRPr lang="zh-CN" altLang="en-US" dirty="0"/>
          </a:p>
        </p:txBody>
      </p:sp>
      <p:sp>
        <p:nvSpPr>
          <p:cNvPr id="5" name="矩形 4"/>
          <p:cNvSpPr/>
          <p:nvPr/>
        </p:nvSpPr>
        <p:spPr bwMode="auto">
          <a:xfrm>
            <a:off x="1271464" y="3933057"/>
            <a:ext cx="9820267" cy="9361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"user" </a:t>
            </a:r>
            <a:r>
              <a:rPr lang="en-US" altLang="zh-CN" sz="2800" b="1" i="0">
                <a:solidFill>
                  <a:srgbClr val="7F007F"/>
                </a:solidFill>
                <a:latin typeface="Consolas" panose="020B0609020204030204" pitchFamily="49" charset="0"/>
              </a:rPr>
              <a:t>property-ref</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067238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使用注解映射主键关联的一对一</a:t>
            </a:r>
            <a:endParaRPr lang="zh-CN" altLang="en-US" dirty="0"/>
          </a:p>
        </p:txBody>
      </p:sp>
      <p:sp>
        <p:nvSpPr>
          <p:cNvPr id="3" name="内容占位符 2"/>
          <p:cNvSpPr>
            <a:spLocks noGrp="1"/>
          </p:cNvSpPr>
          <p:nvPr>
            <p:ph idx="1"/>
          </p:nvPr>
        </p:nvSpPr>
        <p:spPr>
          <a:xfrm>
            <a:off x="624418" y="1125538"/>
            <a:ext cx="10944190" cy="5183187"/>
          </a:xfrm>
        </p:spPr>
        <p:txBody>
          <a:bodyPr/>
          <a:lstStyle/>
          <a:p>
            <a:r>
              <a:rPr lang="zh-CN" altLang="en-US" smtClean="0"/>
              <a:t>在 </a:t>
            </a:r>
            <a:r>
              <a:rPr lang="en-US" altLang="zh-CN" smtClean="0"/>
              <a:t>User </a:t>
            </a:r>
            <a:r>
              <a:rPr lang="zh-CN" altLang="en-US" smtClean="0"/>
              <a:t>一端的 </a:t>
            </a:r>
            <a:r>
              <a:rPr lang="en-US" altLang="zh-CN" smtClean="0"/>
              <a:t>person </a:t>
            </a:r>
            <a:r>
              <a:rPr lang="zh-CN" altLang="en-US" smtClean="0"/>
              <a:t>属性上配置。</a:t>
            </a:r>
            <a:endParaRPr lang="en-US" altLang="zh-CN" dirty="0" smtClean="0"/>
          </a:p>
          <a:p>
            <a:pPr lvl="1">
              <a:spcBef>
                <a:spcPts val="1800"/>
              </a:spcBef>
            </a:pPr>
            <a:r>
              <a:rPr lang="en-US" altLang="zh-CN" sz="3200" dirty="0" smtClean="0"/>
              <a:t>@</a:t>
            </a:r>
            <a:r>
              <a:rPr lang="en-US" altLang="zh-CN" sz="3200" dirty="0" err="1" smtClean="0"/>
              <a:t>OneToOne</a:t>
            </a:r>
            <a:r>
              <a:rPr lang="en-US" altLang="zh-CN" sz="3200" dirty="0" smtClean="0"/>
              <a:t>(cascade=</a:t>
            </a:r>
            <a:r>
              <a:rPr lang="en-US" altLang="zh-CN" sz="3200" dirty="0" err="1" smtClean="0"/>
              <a:t>CascadeType.ALL</a:t>
            </a:r>
            <a:r>
              <a:rPr lang="en-US" altLang="zh-CN" sz="3200" dirty="0"/>
              <a:t>) </a:t>
            </a:r>
            <a:r>
              <a:rPr lang="zh-CN" altLang="en-US" sz="3200" dirty="0" smtClean="0"/>
              <a:t>：指定一对一关联关系，并设置级</a:t>
            </a:r>
            <a:r>
              <a:rPr lang="zh-CN" altLang="en-US" sz="3200" smtClean="0"/>
              <a:t>联属性</a:t>
            </a:r>
            <a:r>
              <a:rPr lang="zh-CN" altLang="en-US" sz="3200"/>
              <a:t>。</a:t>
            </a:r>
            <a:endParaRPr lang="en-US" altLang="zh-CN" sz="3200" dirty="0"/>
          </a:p>
          <a:p>
            <a:pPr lvl="1">
              <a:spcBef>
                <a:spcPts val="1800"/>
              </a:spcBef>
            </a:pPr>
            <a:r>
              <a:rPr lang="en-US" altLang="zh-CN" sz="3200" dirty="0"/>
              <a:t>@</a:t>
            </a:r>
            <a:r>
              <a:rPr lang="en-US" altLang="zh-CN" sz="3200" err="1"/>
              <a:t>PrimaryKeyJoinColumn</a:t>
            </a:r>
            <a:r>
              <a:rPr lang="en-US" altLang="zh-CN" sz="3200"/>
              <a:t>(name</a:t>
            </a:r>
            <a:r>
              <a:rPr lang="en-US" altLang="zh-CN" sz="3200" smtClean="0"/>
              <a:t>="ID") </a:t>
            </a:r>
            <a:r>
              <a:rPr lang="zh-CN" altLang="en-US" sz="3200"/>
              <a:t>：</a:t>
            </a:r>
            <a:r>
              <a:rPr lang="zh-CN" altLang="en-US" sz="3200" smtClean="0"/>
              <a:t>指定 </a:t>
            </a:r>
            <a:r>
              <a:rPr lang="en-US" altLang="zh-CN" sz="3200" smtClean="0"/>
              <a:t>PERSON </a:t>
            </a:r>
            <a:r>
              <a:rPr lang="zh-CN" altLang="en-US" sz="3200" smtClean="0"/>
              <a:t>表</a:t>
            </a:r>
            <a:r>
              <a:rPr lang="zh-CN" altLang="en-US" sz="3200" dirty="0"/>
              <a:t>主键</a:t>
            </a:r>
            <a:r>
              <a:rPr lang="zh-CN" altLang="en-US" sz="3200"/>
              <a:t>列</a:t>
            </a:r>
            <a:r>
              <a:rPr lang="zh-CN" altLang="en-US" sz="3200" smtClean="0"/>
              <a:t>名。</a:t>
            </a:r>
            <a:endParaRPr lang="en-US" altLang="zh-CN" sz="3200" dirty="0"/>
          </a:p>
        </p:txBody>
      </p:sp>
    </p:spTree>
    <p:extLst>
      <p:ext uri="{BB962C8B-B14F-4D97-AF65-F5344CB8AC3E}">
        <p14:creationId xmlns:p14="http://schemas.microsoft.com/office/powerpoint/2010/main" val="154033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使用注解映射主键关联的</a:t>
            </a:r>
            <a:r>
              <a:rPr lang="zh-CN" altLang="en-US" dirty="0" smtClean="0"/>
              <a:t>一对一</a:t>
            </a:r>
            <a:endParaRPr lang="zh-CN" altLang="en-US" dirty="0"/>
          </a:p>
        </p:txBody>
      </p:sp>
      <p:sp>
        <p:nvSpPr>
          <p:cNvPr id="3" name="内容占位符 2"/>
          <p:cNvSpPr>
            <a:spLocks noGrp="1"/>
          </p:cNvSpPr>
          <p:nvPr>
            <p:ph idx="1"/>
          </p:nvPr>
        </p:nvSpPr>
        <p:spPr>
          <a:xfrm>
            <a:off x="624418" y="1125538"/>
            <a:ext cx="11232222" cy="5471814"/>
          </a:xfrm>
        </p:spPr>
        <p:txBody>
          <a:bodyPr/>
          <a:lstStyle/>
          <a:p>
            <a:r>
              <a:rPr lang="zh-CN" altLang="en-US" smtClean="0"/>
              <a:t>在 </a:t>
            </a:r>
            <a:r>
              <a:rPr lang="en-US" altLang="zh-CN" smtClean="0"/>
              <a:t>Person </a:t>
            </a:r>
            <a:r>
              <a:rPr lang="zh-CN" altLang="en-US" smtClean="0"/>
              <a:t>一端的 </a:t>
            </a:r>
            <a:r>
              <a:rPr lang="en-US" altLang="zh-CN" smtClean="0"/>
              <a:t>id </a:t>
            </a:r>
            <a:r>
              <a:rPr lang="zh-CN" altLang="en-US" smtClean="0"/>
              <a:t>属性</a:t>
            </a:r>
            <a:r>
              <a:rPr lang="zh-CN" altLang="en-US" dirty="0" smtClean="0"/>
              <a:t>上配置主键生成</a:t>
            </a:r>
            <a:r>
              <a:rPr lang="zh-CN" altLang="en-US" smtClean="0"/>
              <a:t>策略为 </a:t>
            </a:r>
            <a:r>
              <a:rPr lang="en-US" altLang="zh-CN" smtClean="0"/>
              <a:t>foreign</a:t>
            </a:r>
            <a:r>
              <a:rPr lang="zh-CN" altLang="en-US" smtClean="0"/>
              <a:t>。</a:t>
            </a:r>
            <a:endParaRPr lang="en-US" altLang="zh-CN" dirty="0"/>
          </a:p>
          <a:p>
            <a:pPr lvl="1"/>
            <a:r>
              <a:rPr lang="en-US" altLang="zh-CN" sz="3200" dirty="0" smtClean="0"/>
              <a:t>@</a:t>
            </a:r>
            <a:r>
              <a:rPr lang="en-US" altLang="zh-CN" sz="3200" err="1"/>
              <a:t>GeneratedValue</a:t>
            </a:r>
            <a:r>
              <a:rPr lang="en-US" altLang="zh-CN" sz="3200"/>
              <a:t>(generator</a:t>
            </a:r>
            <a:r>
              <a:rPr lang="en-US" altLang="zh-CN" sz="3200" smtClean="0"/>
              <a:t>="foreign")</a:t>
            </a:r>
            <a:r>
              <a:rPr lang="zh-CN" altLang="en-US" sz="3200" smtClean="0"/>
              <a:t>    </a:t>
            </a:r>
            <a:endParaRPr lang="en-US" altLang="zh-CN" sz="3200" dirty="0" smtClean="0"/>
          </a:p>
          <a:p>
            <a:pPr lvl="1">
              <a:lnSpc>
                <a:spcPct val="100000"/>
              </a:lnSpc>
            </a:pPr>
            <a:r>
              <a:rPr lang="en-US" altLang="zh-CN" sz="3200" dirty="0" smtClean="0"/>
              <a:t>@</a:t>
            </a:r>
            <a:r>
              <a:rPr lang="en-US" altLang="zh-CN" sz="3200" dirty="0" err="1"/>
              <a:t>GenericGenerator</a:t>
            </a:r>
            <a:r>
              <a:rPr lang="en-US" altLang="zh-CN" sz="3200" dirty="0"/>
              <a:t>(name="foreign</a:t>
            </a:r>
            <a:r>
              <a:rPr lang="en-US" altLang="zh-CN" sz="3200" dirty="0" smtClean="0"/>
              <a:t>",</a:t>
            </a:r>
          </a:p>
          <a:p>
            <a:pPr marL="400050" lvl="1" indent="0">
              <a:lnSpc>
                <a:spcPct val="100000"/>
              </a:lnSpc>
              <a:buNone/>
            </a:pPr>
            <a:r>
              <a:rPr lang="en-US" altLang="zh-CN" sz="3200" dirty="0" smtClean="0"/>
              <a:t>       strategy</a:t>
            </a:r>
            <a:r>
              <a:rPr lang="en-US" altLang="zh-CN" sz="3200" dirty="0"/>
              <a:t>="foreign",     </a:t>
            </a:r>
          </a:p>
          <a:p>
            <a:pPr marL="400050" lvl="1" indent="0">
              <a:lnSpc>
                <a:spcPct val="100000"/>
              </a:lnSpc>
              <a:buNone/>
            </a:pPr>
            <a:r>
              <a:rPr lang="en-US" altLang="zh-CN" sz="3200" dirty="0" smtClean="0"/>
              <a:t>       parameters</a:t>
            </a:r>
            <a:r>
              <a:rPr lang="en-US" altLang="zh-CN" sz="3200" dirty="0"/>
              <a:t>={@Parameter</a:t>
            </a:r>
            <a:r>
              <a:rPr lang="en-US" altLang="zh-CN" sz="3200" dirty="0" smtClean="0"/>
              <a:t>(</a:t>
            </a:r>
          </a:p>
          <a:p>
            <a:pPr marL="400050" lvl="1" indent="0">
              <a:lnSpc>
                <a:spcPct val="100000"/>
              </a:lnSpc>
              <a:buNone/>
            </a:pPr>
            <a:r>
              <a:rPr lang="en-US" altLang="zh-CN" sz="3200" dirty="0" smtClean="0"/>
              <a:t>       name</a:t>
            </a:r>
            <a:r>
              <a:rPr lang="en-US" altLang="zh-CN" sz="3200" dirty="0"/>
              <a:t>="</a:t>
            </a:r>
            <a:r>
              <a:rPr lang="en-US" altLang="zh-CN" sz="3200" dirty="0" err="1"/>
              <a:t>property",</a:t>
            </a:r>
            <a:r>
              <a:rPr lang="en-US" altLang="zh-CN" sz="3200" err="1"/>
              <a:t>value</a:t>
            </a:r>
            <a:r>
              <a:rPr lang="en-US" altLang="zh-CN" sz="3200" smtClean="0"/>
              <a:t>="user</a:t>
            </a:r>
            <a:r>
              <a:rPr lang="en-US" altLang="zh-CN" sz="3200" dirty="0" smtClean="0"/>
              <a:t>")})</a:t>
            </a:r>
          </a:p>
          <a:p>
            <a:pPr marL="457200" indent="-457200"/>
            <a:r>
              <a:rPr lang="zh-CN" altLang="en-US" smtClean="0"/>
              <a:t>在 </a:t>
            </a:r>
            <a:r>
              <a:rPr lang="en-US" altLang="zh-CN" smtClean="0"/>
              <a:t>Person </a:t>
            </a:r>
            <a:r>
              <a:rPr lang="zh-CN" altLang="en-US" smtClean="0"/>
              <a:t>一端的 </a:t>
            </a:r>
            <a:r>
              <a:rPr lang="en-US" altLang="zh-CN" smtClean="0"/>
              <a:t>user </a:t>
            </a:r>
            <a:r>
              <a:rPr lang="zh-CN" altLang="en-US" smtClean="0"/>
              <a:t>属性</a:t>
            </a:r>
            <a:r>
              <a:rPr lang="zh-CN" altLang="en-US" dirty="0"/>
              <a:t>上配置一对一</a:t>
            </a:r>
            <a:r>
              <a:rPr lang="zh-CN" altLang="en-US"/>
              <a:t>关联</a:t>
            </a:r>
            <a:r>
              <a:rPr lang="zh-CN" altLang="en-US" smtClean="0"/>
              <a:t>关系。</a:t>
            </a:r>
            <a:endParaRPr lang="en-US" altLang="zh-CN" dirty="0"/>
          </a:p>
          <a:p>
            <a:pPr lvl="1"/>
            <a:r>
              <a:rPr lang="en-US" altLang="zh-CN" sz="3200" dirty="0" smtClean="0"/>
              <a:t>@</a:t>
            </a:r>
            <a:r>
              <a:rPr lang="en-US" altLang="zh-CN" sz="3200" err="1" smtClean="0"/>
              <a:t>OneToOne</a:t>
            </a:r>
            <a:r>
              <a:rPr lang="en-US" altLang="zh-CN" sz="3200" smtClean="0"/>
              <a:t>(</a:t>
            </a:r>
            <a:r>
              <a:rPr lang="en-US" altLang="zh-CN" sz="3200" err="1" smtClean="0"/>
              <a:t>mappedBy</a:t>
            </a:r>
            <a:r>
              <a:rPr lang="en-US" altLang="zh-CN" sz="3200" smtClean="0"/>
              <a:t>="person")</a:t>
            </a:r>
            <a:endParaRPr lang="zh-CN" altLang="en-US" sz="3200" dirty="0"/>
          </a:p>
        </p:txBody>
      </p:sp>
    </p:spTree>
    <p:extLst>
      <p:ext uri="{BB962C8B-B14F-4D97-AF65-F5344CB8AC3E}">
        <p14:creationId xmlns:p14="http://schemas.microsoft.com/office/powerpoint/2010/main" val="156501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a:t>
            </a:r>
            <a:r>
              <a:rPr lang="zh-CN" altLang="en-US" dirty="0" smtClean="0"/>
              <a:t>映射唯一外键</a:t>
            </a:r>
            <a:r>
              <a:rPr lang="zh-CN" altLang="en-US" dirty="0"/>
              <a:t>关联的</a:t>
            </a:r>
            <a:r>
              <a:rPr lang="zh-CN" altLang="en-US" dirty="0" smtClean="0"/>
              <a:t>一对一</a:t>
            </a:r>
            <a:endParaRPr lang="zh-CN" altLang="en-US" dirty="0"/>
          </a:p>
        </p:txBody>
      </p:sp>
      <p:sp>
        <p:nvSpPr>
          <p:cNvPr id="3" name="内容占位符 2"/>
          <p:cNvSpPr>
            <a:spLocks noGrp="1"/>
          </p:cNvSpPr>
          <p:nvPr>
            <p:ph idx="1"/>
          </p:nvPr>
        </p:nvSpPr>
        <p:spPr>
          <a:xfrm>
            <a:off x="624418" y="1125539"/>
            <a:ext cx="10943167" cy="4391694"/>
          </a:xfrm>
        </p:spPr>
        <p:txBody>
          <a:bodyPr/>
          <a:lstStyle/>
          <a:p>
            <a:r>
              <a:rPr lang="zh-CN" altLang="en-US" dirty="0" smtClean="0"/>
              <a:t>在</a:t>
            </a:r>
            <a:r>
              <a:rPr lang="en-US" altLang="zh-CN" dirty="0" smtClean="0"/>
              <a:t>User</a:t>
            </a:r>
            <a:r>
              <a:rPr lang="zh-CN" altLang="en-US" dirty="0" smtClean="0"/>
              <a:t>一端的</a:t>
            </a:r>
            <a:r>
              <a:rPr lang="en-US" altLang="zh-CN" dirty="0" smtClean="0"/>
              <a:t>person</a:t>
            </a:r>
            <a:r>
              <a:rPr lang="zh-CN" altLang="en-US" dirty="0" smtClean="0"/>
              <a:t>属性</a:t>
            </a:r>
            <a:r>
              <a:rPr lang="zh-CN" altLang="en-US" smtClean="0"/>
              <a:t>上配置。</a:t>
            </a:r>
            <a:endParaRPr lang="en-US" altLang="zh-CN" dirty="0" smtClean="0"/>
          </a:p>
          <a:p>
            <a:pPr lvl="1"/>
            <a:r>
              <a:rPr lang="en-US" altLang="zh-CN" sz="3200" dirty="0" smtClean="0"/>
              <a:t>@</a:t>
            </a:r>
            <a:r>
              <a:rPr lang="en-US" altLang="zh-CN" sz="3200" dirty="0" err="1" smtClean="0"/>
              <a:t>OneToOne</a:t>
            </a:r>
            <a:r>
              <a:rPr lang="en-US" altLang="zh-CN" sz="3200" dirty="0"/>
              <a:t>(cascade=</a:t>
            </a:r>
            <a:r>
              <a:rPr lang="en-US" altLang="zh-CN" sz="3200" dirty="0" err="1"/>
              <a:t>CascadeType.ALL</a:t>
            </a:r>
            <a:r>
              <a:rPr lang="en-US" altLang="zh-CN" sz="3200" dirty="0"/>
              <a:t>)</a:t>
            </a:r>
            <a:endParaRPr lang="en-US" altLang="zh-CN" sz="3200" dirty="0" smtClean="0"/>
          </a:p>
          <a:p>
            <a:pPr lvl="1"/>
            <a:r>
              <a:rPr lang="en-US" altLang="zh-CN" sz="3200" dirty="0" smtClean="0"/>
              <a:t>@</a:t>
            </a:r>
            <a:r>
              <a:rPr lang="en-US" altLang="zh-CN" sz="3200" err="1"/>
              <a:t>JoinColumn</a:t>
            </a:r>
            <a:r>
              <a:rPr lang="en-US" altLang="zh-CN" sz="3200"/>
              <a:t>(name</a:t>
            </a:r>
            <a:r>
              <a:rPr lang="en-US" altLang="zh-CN" sz="3200" smtClean="0"/>
              <a:t>="PERSONID")</a:t>
            </a:r>
            <a:r>
              <a:rPr lang="zh-CN" altLang="en-US" sz="3200" dirty="0" smtClean="0"/>
              <a:t>：指明</a:t>
            </a:r>
            <a:r>
              <a:rPr lang="en-US" altLang="zh-CN" sz="3200" dirty="0" smtClean="0"/>
              <a:t>USER</a:t>
            </a:r>
            <a:r>
              <a:rPr lang="zh-CN" altLang="en-US" sz="3200" dirty="0" smtClean="0"/>
              <a:t>表中的外键</a:t>
            </a:r>
            <a:r>
              <a:rPr lang="zh-CN" altLang="en-US" sz="3200" smtClean="0"/>
              <a:t>列名</a:t>
            </a:r>
            <a:r>
              <a:rPr lang="zh-CN" altLang="en-US" sz="3200"/>
              <a:t>。</a:t>
            </a:r>
            <a:endParaRPr lang="zh-CN" altLang="en-US" sz="3200" dirty="0"/>
          </a:p>
          <a:p>
            <a:pPr>
              <a:spcBef>
                <a:spcPts val="1800"/>
              </a:spcBef>
            </a:pPr>
            <a:r>
              <a:rPr lang="zh-CN" altLang="en-US" dirty="0" smtClean="0"/>
              <a:t>在</a:t>
            </a:r>
            <a:r>
              <a:rPr lang="en-US" altLang="zh-CN" dirty="0" smtClean="0"/>
              <a:t>Person</a:t>
            </a:r>
            <a:r>
              <a:rPr lang="zh-CN" altLang="en-US" dirty="0" smtClean="0"/>
              <a:t>一端的</a:t>
            </a:r>
            <a:r>
              <a:rPr lang="en-US" altLang="zh-CN" dirty="0" smtClean="0"/>
              <a:t>user</a:t>
            </a:r>
            <a:r>
              <a:rPr lang="zh-CN" altLang="en-US" dirty="0" smtClean="0"/>
              <a:t>属性</a:t>
            </a:r>
            <a:r>
              <a:rPr lang="zh-CN" altLang="en-US" smtClean="0"/>
              <a:t>上配置。</a:t>
            </a:r>
            <a:endParaRPr lang="en-US" altLang="zh-CN" dirty="0"/>
          </a:p>
          <a:p>
            <a:pPr lvl="1"/>
            <a:r>
              <a:rPr lang="en-US" altLang="zh-CN" sz="3200" dirty="0" smtClean="0"/>
              <a:t>@</a:t>
            </a:r>
            <a:r>
              <a:rPr lang="en-US" altLang="zh-CN" sz="3200" err="1"/>
              <a:t>OneToOne</a:t>
            </a:r>
            <a:r>
              <a:rPr lang="en-US" altLang="zh-CN" sz="3200"/>
              <a:t>(</a:t>
            </a:r>
            <a:r>
              <a:rPr lang="en-US" altLang="zh-CN" sz="3200" err="1"/>
              <a:t>mappedBy</a:t>
            </a:r>
            <a:r>
              <a:rPr lang="en-US" altLang="zh-CN" sz="3200" smtClean="0"/>
              <a:t>="person")</a:t>
            </a:r>
            <a:endParaRPr lang="en-US" altLang="zh-CN" sz="3200" dirty="0" smtClean="0"/>
          </a:p>
        </p:txBody>
      </p:sp>
    </p:spTree>
    <p:extLst>
      <p:ext uri="{BB962C8B-B14F-4D97-AF65-F5344CB8AC3E}">
        <p14:creationId xmlns:p14="http://schemas.microsoft.com/office/powerpoint/2010/main" val="3198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4418" y="1268761"/>
            <a:ext cx="10943167" cy="3312368"/>
          </a:xfrm>
        </p:spPr>
        <p:txBody>
          <a:bodyPr/>
          <a:lstStyle/>
          <a:p>
            <a:pPr lvl="2"/>
            <a:r>
              <a:rPr lang="zh-CN" altLang="en-US"/>
              <a:t>继承映射的三种</a:t>
            </a:r>
            <a:r>
              <a:rPr lang="zh-CN" altLang="en-US" smtClean="0"/>
              <a:t>方式：</a:t>
            </a:r>
          </a:p>
          <a:p>
            <a:pPr lvl="3">
              <a:buFont typeface="Wingdings" panose="05000000000000000000" pitchFamily="2" charset="2"/>
              <a:buChar char="Ø"/>
            </a:pPr>
            <a:r>
              <a:rPr lang="zh-CN" altLang="en-US" sz="3200" smtClean="0"/>
              <a:t>每个</a:t>
            </a:r>
            <a:r>
              <a:rPr lang="zh-CN" altLang="en-US" sz="3200"/>
              <a:t>具体类对应一个</a:t>
            </a:r>
            <a:r>
              <a:rPr lang="zh-CN" altLang="en-US" sz="3200" smtClean="0"/>
              <a:t>表</a:t>
            </a:r>
            <a:endParaRPr lang="zh-CN" altLang="en-US" sz="3200"/>
          </a:p>
          <a:p>
            <a:pPr lvl="3">
              <a:buFont typeface="Wingdings" panose="05000000000000000000" pitchFamily="2" charset="2"/>
              <a:buChar char="Ø"/>
            </a:pPr>
            <a:r>
              <a:rPr lang="zh-CN" altLang="en-US" sz="3200"/>
              <a:t>父类对应一个表</a:t>
            </a:r>
          </a:p>
          <a:p>
            <a:pPr lvl="3">
              <a:buFont typeface="Wingdings" panose="05000000000000000000" pitchFamily="2" charset="2"/>
              <a:buChar char="Ø"/>
            </a:pPr>
            <a:r>
              <a:rPr lang="zh-CN" altLang="en-US" sz="3200"/>
              <a:t>每个类对应一个</a:t>
            </a:r>
            <a:r>
              <a:rPr lang="zh-CN" altLang="en-US" sz="3200" smtClean="0"/>
              <a:t>表</a:t>
            </a:r>
            <a:endParaRPr lang="zh-CN" altLang="en-US" sz="3200"/>
          </a:p>
        </p:txBody>
      </p:sp>
    </p:spTree>
    <p:extLst>
      <p:ext uri="{BB962C8B-B14F-4D97-AF65-F5344CB8AC3E}">
        <p14:creationId xmlns:p14="http://schemas.microsoft.com/office/powerpoint/2010/main" val="192085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组合关系</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591494"/>
          </a:xfrm>
        </p:spPr>
        <p:txBody>
          <a:bodyPr/>
          <a:lstStyle/>
          <a:p>
            <a:r>
              <a:rPr lang="zh-CN" altLang="en-US"/>
              <a:t>某单位职工档案管理系统的需求中，希望能够保存职工的各种联系方式，包括：家庭地址、工作地址、籍贯地址、手机号、邮箱等，每个地址又需包含省、市、县、详细街道信息，应该如何实现</a:t>
            </a:r>
            <a:r>
              <a:rPr lang="zh-CN" altLang="en-US" smtClean="0"/>
              <a:t>？</a:t>
            </a:r>
            <a:endParaRPr lang="zh-CN" altLang="en-US"/>
          </a:p>
        </p:txBody>
      </p:sp>
    </p:spTree>
    <p:extLst>
      <p:ext uri="{BB962C8B-B14F-4D97-AF65-F5344CB8AC3E}">
        <p14:creationId xmlns:p14="http://schemas.microsoft.com/office/powerpoint/2010/main" val="365309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引例</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a:xfrm>
            <a:off x="624418" y="1125539"/>
            <a:ext cx="10943167" cy="863302"/>
          </a:xfrm>
        </p:spPr>
        <p:txBody>
          <a:bodyPr/>
          <a:lstStyle/>
          <a:p>
            <a:r>
              <a:rPr lang="zh-CN" altLang="en-US" dirty="0" smtClean="0"/>
              <a:t>联系方式和地址之间是</a:t>
            </a:r>
            <a:r>
              <a:rPr lang="zh-CN" altLang="en-US" smtClean="0"/>
              <a:t>组合关系。</a:t>
            </a:r>
            <a:endParaRPr lang="zh-CN" altLang="en-US" dirty="0"/>
          </a:p>
        </p:txBody>
      </p:sp>
      <p:pic>
        <p:nvPicPr>
          <p:cNvPr id="6" name="图片 5"/>
          <p:cNvPicPr>
            <a:picLocks noChangeAspect="1"/>
          </p:cNvPicPr>
          <p:nvPr/>
        </p:nvPicPr>
        <p:blipFill>
          <a:blip r:embed="rId3"/>
          <a:stretch>
            <a:fillRect/>
          </a:stretch>
        </p:blipFill>
        <p:spPr>
          <a:xfrm>
            <a:off x="1343472" y="2492896"/>
            <a:ext cx="9289032" cy="2588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830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实体细粒度模型</a:t>
            </a:r>
            <a:endParaRPr lang="en-US" altLang="zh-CN" dirty="0" smtClean="0"/>
          </a:p>
        </p:txBody>
      </p:sp>
      <p:sp>
        <p:nvSpPr>
          <p:cNvPr id="2" name="内容占位符 1"/>
          <p:cNvSpPr>
            <a:spLocks noGrp="1"/>
          </p:cNvSpPr>
          <p:nvPr>
            <p:ph idx="1"/>
          </p:nvPr>
        </p:nvSpPr>
        <p:spPr>
          <a:xfrm>
            <a:off x="624418" y="1125539"/>
            <a:ext cx="10943167" cy="1295350"/>
          </a:xfrm>
        </p:spPr>
        <p:txBody>
          <a:bodyPr/>
          <a:lstStyle/>
          <a:p>
            <a:r>
              <a:rPr lang="zh-CN" altLang="en-US" dirty="0"/>
              <a:t>通过对象的细化，实现更加清晰的系统逻辑，增强代码的可</a:t>
            </a:r>
            <a:r>
              <a:rPr lang="zh-CN" altLang="en-US"/>
              <a:t>重用</a:t>
            </a:r>
            <a:r>
              <a:rPr lang="zh-CN" altLang="en-US" smtClean="0"/>
              <a:t>性。</a:t>
            </a:r>
            <a:endParaRPr lang="zh-CN" altLang="en-US" dirty="0"/>
          </a:p>
        </p:txBody>
      </p:sp>
      <p:sp>
        <p:nvSpPr>
          <p:cNvPr id="5" name="矩形 4"/>
          <p:cNvSpPr/>
          <p:nvPr/>
        </p:nvSpPr>
        <p:spPr bwMode="auto">
          <a:xfrm>
            <a:off x="1343472" y="2513167"/>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Contact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phoneNum</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email</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homeAddress;</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workAddress</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46532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实体细粒度模型</a:t>
            </a:r>
          </a:p>
        </p:txBody>
      </p:sp>
      <p:sp>
        <p:nvSpPr>
          <p:cNvPr id="5" name="矩形 4"/>
          <p:cNvSpPr/>
          <p:nvPr/>
        </p:nvSpPr>
        <p:spPr bwMode="auto">
          <a:xfrm>
            <a:off x="1343472" y="1700808"/>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p>
          <a:p>
            <a:r>
              <a:rPr lang="zh-CN" altLang="en-US" sz="2800"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province</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省</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city</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市</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district</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区</a:t>
            </a:r>
            <a:endParaRPr lang="zh-CN" altLang="en-US" sz="2800" b="1" i="0">
              <a:solidFill>
                <a:srgbClr val="3F7F5F"/>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detail</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详细</a:t>
            </a:r>
            <a:r>
              <a:rPr lang="zh-CN" altLang="en-US" sz="2800" b="1" i="0">
                <a:solidFill>
                  <a:srgbClr val="3F7F5F"/>
                </a:solidFill>
                <a:latin typeface="Consolas" panose="020B0609020204030204" pitchFamily="49" charset="0"/>
              </a:rPr>
              <a:t>地址</a:t>
            </a:r>
          </a:p>
          <a:p>
            <a:r>
              <a:rPr lang="zh-CN" altLang="en-US" sz="2800" b="1" i="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ea typeface="宋体" charset="-122"/>
              </a:rPr>
              <a:t>}</a:t>
            </a:r>
            <a:endParaRPr lang="zh-CN" altLang="en-US" sz="2800" b="1" i="0" dirty="0">
              <a:latin typeface="Arial" charset="0"/>
              <a:ea typeface="宋体" charset="-122"/>
            </a:endParaRPr>
          </a:p>
        </p:txBody>
      </p:sp>
    </p:spTree>
    <p:extLst>
      <p:ext uri="{BB962C8B-B14F-4D97-AF65-F5344CB8AC3E}">
        <p14:creationId xmlns:p14="http://schemas.microsoft.com/office/powerpoint/2010/main" val="8967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粗粒度的数据库模型</a:t>
            </a:r>
          </a:p>
        </p:txBody>
      </p:sp>
      <p:sp>
        <p:nvSpPr>
          <p:cNvPr id="2" name="内容占位符 1"/>
          <p:cNvSpPr>
            <a:spLocks noGrp="1"/>
          </p:cNvSpPr>
          <p:nvPr>
            <p:ph idx="1"/>
          </p:nvPr>
        </p:nvSpPr>
        <p:spPr>
          <a:xfrm>
            <a:off x="624418" y="1125539"/>
            <a:ext cx="10943167" cy="1367358"/>
          </a:xfrm>
        </p:spPr>
        <p:txBody>
          <a:bodyPr/>
          <a:lstStyle/>
          <a:p>
            <a:r>
              <a:rPr lang="zh-CN" altLang="en-US" dirty="0"/>
              <a:t>数据库设计的重要原则：在不导致数据冗余的情况下，要尽量减少数据库表的数目以及库表之间的外键</a:t>
            </a:r>
            <a:r>
              <a:rPr lang="zh-CN" altLang="en-US"/>
              <a:t>参照</a:t>
            </a:r>
            <a:r>
              <a:rPr lang="zh-CN" altLang="en-US" smtClean="0"/>
              <a:t>关系。</a:t>
            </a:r>
            <a:endParaRPr lang="zh-CN" altLang="en-US" dirty="0"/>
          </a:p>
        </p:txBody>
      </p:sp>
      <p:pic>
        <p:nvPicPr>
          <p:cNvPr id="3" name="图片 2"/>
          <p:cNvPicPr>
            <a:picLocks noChangeAspect="1"/>
          </p:cNvPicPr>
          <p:nvPr/>
        </p:nvPicPr>
        <p:blipFill>
          <a:blip r:embed="rId2"/>
          <a:stretch>
            <a:fillRect/>
          </a:stretch>
        </p:blipFill>
        <p:spPr>
          <a:xfrm>
            <a:off x="4223792" y="2483136"/>
            <a:ext cx="3096344" cy="39582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0295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细粒度</a:t>
            </a:r>
            <a:r>
              <a:rPr lang="zh-CN" altLang="en-US" dirty="0" smtClean="0"/>
              <a:t>实体映射配置</a:t>
            </a:r>
            <a:endParaRPr lang="en-US" altLang="zh-CN" dirty="0" smtClean="0"/>
          </a:p>
        </p:txBody>
      </p:sp>
      <p:sp>
        <p:nvSpPr>
          <p:cNvPr id="11267" name="Rectangle 3"/>
          <p:cNvSpPr>
            <a:spLocks noGrp="1" noChangeArrowheads="1"/>
          </p:cNvSpPr>
          <p:nvPr>
            <p:ph idx="1"/>
          </p:nvPr>
        </p:nvSpPr>
        <p:spPr>
          <a:xfrm>
            <a:off x="624418" y="1125539"/>
            <a:ext cx="10943167" cy="731838"/>
          </a:xfrm>
        </p:spPr>
        <p:txBody>
          <a:bodyPr/>
          <a:lstStyle/>
          <a:p>
            <a:pPr eaLnBrk="1" hangingPunct="1"/>
            <a:r>
              <a:rPr lang="en-US" altLang="zh-CN" smtClean="0"/>
              <a:t>&lt;component&gt; </a:t>
            </a:r>
            <a:r>
              <a:rPr lang="zh-CN" altLang="en-US" smtClean="0"/>
              <a:t>元素。</a:t>
            </a:r>
            <a:endParaRPr lang="en-US" altLang="zh-CN" smtClean="0"/>
          </a:p>
        </p:txBody>
      </p:sp>
      <p:sp>
        <p:nvSpPr>
          <p:cNvPr id="5" name="矩形 4"/>
          <p:cNvSpPr/>
          <p:nvPr/>
        </p:nvSpPr>
        <p:spPr bwMode="auto">
          <a:xfrm>
            <a:off x="695400" y="1988840"/>
            <a:ext cx="10873208" cy="295836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3F7F7F"/>
                </a:solidFill>
                <a:latin typeface="Consolas" panose="020B0609020204030204" pitchFamily="49" charset="0"/>
              </a:rPr>
              <a:t>&lt;component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"homeAddress"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"Address" </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"province"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"HOMEPROVINCE"</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"city"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"HOMECITY"</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"district"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"HOMEDISTRICT"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"detail"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"HOMEDETAIL"</a:t>
            </a:r>
            <a:r>
              <a:rPr lang="en-US" altLang="zh-CN" sz="2800" b="1" i="0">
                <a:solidFill>
                  <a:srgbClr val="008080"/>
                </a:solidFill>
                <a:latin typeface="Consolas" panose="020B0609020204030204" pitchFamily="49" charset="0"/>
              </a:rPr>
              <a:t>/&gt;</a:t>
            </a:r>
          </a:p>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component&gt;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861236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使用注解映射组合关系</a:t>
            </a:r>
            <a:endParaRPr lang="zh-CN" altLang="en-US" dirty="0"/>
          </a:p>
        </p:txBody>
      </p:sp>
      <p:sp>
        <p:nvSpPr>
          <p:cNvPr id="3" name="内容占位符 2"/>
          <p:cNvSpPr>
            <a:spLocks noGrp="1"/>
          </p:cNvSpPr>
          <p:nvPr>
            <p:ph idx="1"/>
          </p:nvPr>
        </p:nvSpPr>
        <p:spPr>
          <a:xfrm>
            <a:off x="624418" y="1125539"/>
            <a:ext cx="10943167" cy="2087438"/>
          </a:xfrm>
        </p:spPr>
        <p:txBody>
          <a:bodyPr/>
          <a:lstStyle/>
          <a:p>
            <a:r>
              <a:rPr lang="zh-CN" altLang="en-US" smtClean="0"/>
              <a:t>在 部分类（</a:t>
            </a:r>
            <a:r>
              <a:rPr lang="en-US" altLang="zh-CN" smtClean="0"/>
              <a:t>Address</a:t>
            </a:r>
            <a:r>
              <a:rPr lang="zh-CN" altLang="en-US" smtClean="0"/>
              <a:t>）端配置。</a:t>
            </a:r>
            <a:endParaRPr lang="en-US" altLang="zh-CN" dirty="0" smtClean="0"/>
          </a:p>
          <a:p>
            <a:pPr lvl="1"/>
            <a:r>
              <a:rPr lang="en-US" altLang="zh-CN" sz="3200" dirty="0"/>
              <a:t>@</a:t>
            </a:r>
            <a:r>
              <a:rPr lang="en-US" altLang="zh-CN" sz="3200" dirty="0" smtClean="0"/>
              <a:t>Embeddable</a:t>
            </a:r>
            <a:r>
              <a:rPr lang="zh-CN" altLang="en-US" sz="3200" dirty="0" smtClean="0"/>
              <a:t>：指明为嵌入式类，不需要单独</a:t>
            </a:r>
            <a:r>
              <a:rPr lang="zh-CN" altLang="en-US" sz="3200" smtClean="0"/>
              <a:t>进行映射。</a:t>
            </a:r>
            <a:endParaRPr lang="en-US" altLang="zh-CN" sz="3200" dirty="0"/>
          </a:p>
        </p:txBody>
      </p:sp>
      <p:sp>
        <p:nvSpPr>
          <p:cNvPr id="5" name="矩形 4"/>
          <p:cNvSpPr/>
          <p:nvPr/>
        </p:nvSpPr>
        <p:spPr bwMode="auto">
          <a:xfrm>
            <a:off x="1343472" y="3212976"/>
            <a:ext cx="9289032" cy="21602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@Embeddable</a:t>
            </a:r>
          </a:p>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317539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使用注解映射组合关系</a:t>
            </a:r>
          </a:p>
        </p:txBody>
      </p:sp>
      <p:sp>
        <p:nvSpPr>
          <p:cNvPr id="3" name="内容占位符 2"/>
          <p:cNvSpPr>
            <a:spLocks noGrp="1"/>
          </p:cNvSpPr>
          <p:nvPr>
            <p:ph idx="1"/>
          </p:nvPr>
        </p:nvSpPr>
        <p:spPr>
          <a:xfrm>
            <a:off x="624418" y="1125539"/>
            <a:ext cx="10943167" cy="863302"/>
          </a:xfrm>
        </p:spPr>
        <p:txBody>
          <a:bodyPr/>
          <a:lstStyle/>
          <a:p>
            <a:r>
              <a:rPr lang="zh-CN" altLang="en-US" smtClean="0"/>
              <a:t>在 整体类（</a:t>
            </a:r>
            <a:r>
              <a:rPr lang="en-US" altLang="zh-CN" smtClean="0"/>
              <a:t>Contact</a:t>
            </a:r>
            <a:r>
              <a:rPr lang="zh-CN" altLang="en-US"/>
              <a:t>）</a:t>
            </a:r>
            <a:r>
              <a:rPr lang="en-US" altLang="zh-CN" smtClean="0"/>
              <a:t> </a:t>
            </a:r>
            <a:r>
              <a:rPr lang="zh-CN" altLang="en-US" smtClean="0"/>
              <a:t>端的 </a:t>
            </a:r>
            <a:r>
              <a:rPr lang="en-US" altLang="zh-CN" smtClean="0"/>
              <a:t>homeAddress </a:t>
            </a:r>
            <a:r>
              <a:rPr lang="zh-CN" altLang="en-US" smtClean="0"/>
              <a:t>配置。</a:t>
            </a:r>
            <a:endParaRPr lang="zh-CN" altLang="en-US" dirty="0"/>
          </a:p>
          <a:p>
            <a:endParaRPr lang="zh-CN" altLang="en-US" dirty="0"/>
          </a:p>
        </p:txBody>
      </p:sp>
      <p:sp>
        <p:nvSpPr>
          <p:cNvPr id="5" name="矩形 4"/>
          <p:cNvSpPr/>
          <p:nvPr/>
        </p:nvSpPr>
        <p:spPr bwMode="auto">
          <a:xfrm>
            <a:off x="1127448" y="1916832"/>
            <a:ext cx="9865096" cy="439248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@Embedded</a:t>
            </a:r>
          </a:p>
          <a:p>
            <a:r>
              <a:rPr lang="en-US" altLang="zh-CN" sz="2800" b="1" i="0">
                <a:solidFill>
                  <a:srgbClr val="646464"/>
                </a:solidFill>
                <a:latin typeface="Consolas" panose="020B0609020204030204" pitchFamily="49" charset="0"/>
              </a:rPr>
              <a:t>@AttributeOverrides</a:t>
            </a:r>
            <a:r>
              <a:rPr lang="en-US" altLang="zh-CN" sz="2800" b="1" i="0">
                <a:solidFill>
                  <a:srgbClr val="000000"/>
                </a:solidFill>
                <a:latin typeface="Consolas" panose="020B0609020204030204" pitchFamily="49" charset="0"/>
              </a:rPr>
              <a:t>(value={</a:t>
            </a:r>
          </a:p>
          <a:p>
            <a:r>
              <a:rPr lang="en-US" altLang="zh-CN" sz="2800" b="1" i="0">
                <a:solidFill>
                  <a:srgbClr val="000000"/>
                </a:solidFill>
                <a:latin typeface="Consolas" panose="020B0609020204030204" pitchFamily="49" charset="0"/>
              </a:rPr>
              <a:t>    </a:t>
            </a:r>
            <a:r>
              <a:rPr lang="en-US" altLang="zh-CN" sz="2800" b="1" i="0">
                <a:solidFill>
                  <a:srgbClr val="646464"/>
                </a:solidFill>
                <a:latin typeface="Consolas" panose="020B0609020204030204" pitchFamily="49" charset="0"/>
              </a:rPr>
              <a:t>@AttributeOverride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name = </a:t>
            </a:r>
            <a:r>
              <a:rPr lang="en-US" altLang="zh-CN" sz="2800" b="1" i="0">
                <a:solidFill>
                  <a:srgbClr val="2A00FF"/>
                </a:solidFill>
                <a:latin typeface="Consolas" panose="020B0609020204030204" pitchFamily="49" charset="0"/>
              </a:rPr>
              <a:t>"province"</a:t>
            </a:r>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column = </a:t>
            </a:r>
            <a:r>
              <a:rPr lang="en-US" altLang="zh-CN" sz="2800" b="1" i="0">
                <a:solidFill>
                  <a:srgbClr val="646464"/>
                </a:solidFill>
                <a:latin typeface="Consolas" panose="020B0609020204030204" pitchFamily="49" charset="0"/>
              </a:rPr>
              <a:t>@</a:t>
            </a:r>
            <a:r>
              <a:rPr lang="en-US" altLang="zh-CN" sz="2800" b="1" i="0">
                <a:solidFill>
                  <a:srgbClr val="000000"/>
                </a:solidFill>
                <a:latin typeface="Consolas" panose="020B0609020204030204" pitchFamily="49" charset="0"/>
              </a:rPr>
              <a:t>Column(name=</a:t>
            </a:r>
            <a:r>
              <a:rPr lang="en-US" altLang="zh-CN" sz="2800" b="1" i="0">
                <a:solidFill>
                  <a:srgbClr val="2A00FF"/>
                </a:solidFill>
                <a:latin typeface="Consolas" panose="020B0609020204030204" pitchFamily="49" charset="0"/>
              </a:rPr>
              <a:t>"WORKPROVINCE"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646464"/>
                </a:solidFill>
                <a:latin typeface="Consolas" panose="020B0609020204030204" pitchFamily="49" charset="0"/>
              </a:rPr>
              <a:t>@AttributeOverride</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name = </a:t>
            </a:r>
            <a:r>
              <a:rPr lang="en-US" altLang="zh-CN" sz="2800" b="1" i="0">
                <a:solidFill>
                  <a:srgbClr val="2A00FF"/>
                </a:solidFill>
                <a:latin typeface="Consolas" panose="020B0609020204030204" pitchFamily="49" charset="0"/>
              </a:rPr>
              <a:t>"city"</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column = </a:t>
            </a:r>
            <a:r>
              <a:rPr lang="en-US" altLang="zh-CN" sz="2800" b="1" i="0">
                <a:solidFill>
                  <a:srgbClr val="646464"/>
                </a:solidFill>
                <a:latin typeface="Consolas" panose="020B0609020204030204" pitchFamily="49" charset="0"/>
              </a:rPr>
              <a:t>@</a:t>
            </a:r>
            <a:r>
              <a:rPr lang="en-US" altLang="zh-CN" sz="2800" b="1" i="0">
                <a:solidFill>
                  <a:srgbClr val="000000"/>
                </a:solidFill>
                <a:latin typeface="Consolas" panose="020B0609020204030204" pitchFamily="49" charset="0"/>
              </a:rPr>
              <a:t>Column(name=</a:t>
            </a:r>
            <a:r>
              <a:rPr lang="en-US" altLang="zh-CN" sz="2800" b="1" i="0">
                <a:solidFill>
                  <a:srgbClr val="2A00FF"/>
                </a:solidFill>
                <a:latin typeface="Consolas" panose="020B0609020204030204" pitchFamily="49" charset="0"/>
              </a:rPr>
              <a:t>"WORKCITY"</a:t>
            </a:r>
            <a:r>
              <a:rPr lang="en-US" altLang="zh-CN" sz="2800" b="1" i="0">
                <a:solidFill>
                  <a:srgbClr val="000000"/>
                </a:solidFill>
                <a:latin typeface="Consolas" panose="020B0609020204030204" pitchFamily="49" charset="0"/>
              </a:rPr>
              <a:t>)),</a:t>
            </a:r>
          </a:p>
          <a:p>
            <a:r>
              <a:rPr lang="en-US" altLang="zh-CN" sz="2800" b="1" i="0">
                <a:solidFill>
                  <a:srgbClr val="646464"/>
                </a:solidFill>
                <a:latin typeface="Consolas" panose="020B0609020204030204" pitchFamily="49" charset="0"/>
              </a:rPr>
              <a:t>    </a:t>
            </a:r>
            <a:r>
              <a:rPr lang="en-US" altLang="zh-CN" sz="2800" b="1" i="0" smtClean="0">
                <a:solidFill>
                  <a:srgbClr val="646464"/>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1030355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624418" y="1125539"/>
            <a:ext cx="10943167" cy="1583382"/>
          </a:xfrm>
        </p:spPr>
        <p:txBody>
          <a:bodyPr/>
          <a:lstStyle/>
          <a:p>
            <a:r>
              <a:rPr lang="zh-CN" altLang="en-US" dirty="0" smtClean="0"/>
              <a:t>一对一关联映射</a:t>
            </a:r>
            <a:endParaRPr lang="en-US" altLang="zh-CN" dirty="0" smtClean="0"/>
          </a:p>
          <a:p>
            <a:r>
              <a:rPr lang="zh-CN" altLang="en-US" dirty="0" smtClean="0"/>
              <a:t>组合关系映射</a:t>
            </a:r>
            <a:endParaRPr lang="zh-CN" altLang="en-US" dirty="0"/>
          </a:p>
        </p:txBody>
      </p:sp>
    </p:spTree>
    <p:extLst>
      <p:ext uri="{BB962C8B-B14F-4D97-AF65-F5344CB8AC3E}">
        <p14:creationId xmlns:p14="http://schemas.microsoft.com/office/powerpoint/2010/main" val="390724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组合关系映射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917451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80437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实体之间的联系</a:t>
            </a:r>
          </a:p>
        </p:txBody>
      </p:sp>
      <p:sp>
        <p:nvSpPr>
          <p:cNvPr id="6147" name="内容占位符 2"/>
          <p:cNvSpPr>
            <a:spLocks noGrp="1"/>
          </p:cNvSpPr>
          <p:nvPr>
            <p:ph idx="1"/>
          </p:nvPr>
        </p:nvSpPr>
        <p:spPr/>
        <p:txBody>
          <a:bodyPr/>
          <a:lstStyle/>
          <a:p>
            <a:r>
              <a:rPr lang="zh-CN" altLang="en-US" dirty="0"/>
              <a:t>联系（</a:t>
            </a:r>
            <a:r>
              <a:rPr lang="en-US" altLang="zh-CN" dirty="0"/>
              <a:t>Relationship</a:t>
            </a:r>
            <a:r>
              <a:rPr lang="zh-CN" altLang="en-US" dirty="0"/>
              <a:t>）  </a:t>
            </a:r>
          </a:p>
          <a:p>
            <a:pPr lvl="1"/>
            <a:r>
              <a:rPr lang="zh-CN" altLang="en-US" sz="3200" dirty="0"/>
              <a:t>现实世界中事物内部以及事物之间的联系在信息世界中反映为实体内部的联系和实体之间的联系。</a:t>
            </a:r>
            <a:endParaRPr lang="en-US" altLang="zh-CN" sz="3200" dirty="0"/>
          </a:p>
          <a:p>
            <a:pPr lvl="1">
              <a:lnSpc>
                <a:spcPct val="150000"/>
              </a:lnSpc>
            </a:pPr>
            <a:r>
              <a:rPr lang="zh-CN" altLang="en-US" sz="3200" dirty="0" smtClean="0"/>
              <a:t>实体间联系</a:t>
            </a:r>
            <a:r>
              <a:rPr lang="zh-CN" altLang="en-US" sz="3200" smtClean="0"/>
              <a:t>可分为：</a:t>
            </a:r>
            <a:endParaRPr lang="en-US" altLang="zh-CN" sz="3200" smtClean="0"/>
          </a:p>
          <a:p>
            <a:pPr lvl="2">
              <a:lnSpc>
                <a:spcPct val="100000"/>
              </a:lnSpc>
              <a:spcBef>
                <a:spcPts val="600"/>
              </a:spcBef>
              <a:buFont typeface="Arial" panose="020B0604020202020204" pitchFamily="34" charset="0"/>
              <a:buChar char="•"/>
            </a:pPr>
            <a:r>
              <a:rPr lang="zh-CN" altLang="en-US" sz="3200" smtClean="0"/>
              <a:t>一对一联系（</a:t>
            </a:r>
            <a:r>
              <a:rPr lang="en-US" altLang="zh-CN" sz="3200" smtClean="0"/>
              <a:t>1:1</a:t>
            </a:r>
            <a:r>
              <a:rPr lang="zh-CN" altLang="en-US" sz="3200" smtClean="0"/>
              <a:t>）；　 </a:t>
            </a:r>
          </a:p>
          <a:p>
            <a:pPr lvl="2">
              <a:lnSpc>
                <a:spcPct val="100000"/>
              </a:lnSpc>
              <a:spcBef>
                <a:spcPts val="600"/>
              </a:spcBef>
              <a:buFont typeface="Arial" panose="020B0604020202020204" pitchFamily="34" charset="0"/>
              <a:buChar char="•"/>
            </a:pPr>
            <a:r>
              <a:rPr lang="zh-CN" altLang="en-US" sz="3200" smtClean="0"/>
              <a:t>一对</a:t>
            </a:r>
            <a:r>
              <a:rPr lang="zh-CN" altLang="en-US" sz="3200" dirty="0"/>
              <a:t>多联系（</a:t>
            </a:r>
            <a:r>
              <a:rPr lang="en-US" altLang="zh-CN" sz="3200"/>
              <a:t>1:n</a:t>
            </a:r>
            <a:r>
              <a:rPr lang="zh-CN" altLang="en-US" sz="3200" smtClean="0"/>
              <a:t>）；</a:t>
            </a:r>
            <a:endParaRPr lang="zh-CN" altLang="en-US" sz="3200" dirty="0"/>
          </a:p>
          <a:p>
            <a:pPr lvl="2">
              <a:lnSpc>
                <a:spcPct val="100000"/>
              </a:lnSpc>
              <a:spcBef>
                <a:spcPts val="600"/>
              </a:spcBef>
              <a:buFont typeface="Arial" panose="020B0604020202020204" pitchFamily="34" charset="0"/>
              <a:buChar char="•"/>
            </a:pPr>
            <a:r>
              <a:rPr lang="zh-CN" altLang="en-US" sz="3200" dirty="0"/>
              <a:t>多对多联系（</a:t>
            </a:r>
            <a:r>
              <a:rPr lang="en-US" altLang="zh-CN" sz="3200"/>
              <a:t>m:n</a:t>
            </a:r>
            <a:r>
              <a:rPr lang="zh-CN" altLang="en-US" sz="3200" smtClean="0"/>
              <a:t>）。</a:t>
            </a:r>
            <a:endParaRPr lang="zh-CN" altLang="en-US" sz="3200" dirty="0"/>
          </a:p>
          <a:p>
            <a:endParaRPr lang="zh-CN" altLang="en-US" dirty="0" smtClean="0"/>
          </a:p>
        </p:txBody>
      </p:sp>
    </p:spTree>
    <p:extLst>
      <p:ext uri="{BB962C8B-B14F-4D97-AF65-F5344CB8AC3E}">
        <p14:creationId xmlns:p14="http://schemas.microsoft.com/office/powerpoint/2010/main" val="60969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两个实体型之间的联系</a:t>
            </a:r>
          </a:p>
        </p:txBody>
      </p:sp>
      <p:sp>
        <p:nvSpPr>
          <p:cNvPr id="3" name="内容占位符 2"/>
          <p:cNvSpPr>
            <a:spLocks noGrp="1"/>
          </p:cNvSpPr>
          <p:nvPr>
            <p:ph idx="1"/>
          </p:nvPr>
        </p:nvSpPr>
        <p:spPr>
          <a:xfrm>
            <a:off x="624419" y="1125538"/>
            <a:ext cx="8014116" cy="5183187"/>
          </a:xfrm>
        </p:spPr>
        <p:txBody>
          <a:bodyPr/>
          <a:lstStyle/>
          <a:p>
            <a:pPr>
              <a:defRPr/>
            </a:pPr>
            <a:r>
              <a:rPr lang="zh-CN" altLang="en-US"/>
              <a:t>一对一联系（</a:t>
            </a:r>
            <a:r>
              <a:rPr lang="en-US" altLang="zh-CN"/>
              <a:t>1:1</a:t>
            </a:r>
            <a:r>
              <a:rPr lang="zh-CN" altLang="en-US"/>
              <a:t>） 　 </a:t>
            </a:r>
          </a:p>
          <a:p>
            <a:pPr lvl="1">
              <a:lnSpc>
                <a:spcPct val="100000"/>
              </a:lnSpc>
              <a:spcBef>
                <a:spcPts val="0"/>
              </a:spcBef>
              <a:defRPr/>
            </a:pPr>
            <a:r>
              <a:rPr lang="zh-CN" altLang="en-US" sz="3200"/>
              <a:t>定义：</a:t>
            </a:r>
          </a:p>
          <a:p>
            <a:pPr marL="648000" lvl="2" indent="228600">
              <a:spcBef>
                <a:spcPts val="0"/>
              </a:spcBef>
              <a:buNone/>
              <a:defRPr/>
            </a:pPr>
            <a:r>
              <a:rPr lang="zh-CN" altLang="en-US" sz="3200"/>
              <a:t>  如果对于实体集</a:t>
            </a:r>
            <a:r>
              <a:rPr lang="en-US" altLang="zh-CN" sz="3200"/>
              <a:t>A</a:t>
            </a:r>
            <a:r>
              <a:rPr lang="zh-CN" altLang="en-US" sz="3200"/>
              <a:t>中的每一个实体，实体集</a:t>
            </a:r>
            <a:r>
              <a:rPr lang="en-US" altLang="zh-CN" sz="3200"/>
              <a:t>B</a:t>
            </a:r>
            <a:r>
              <a:rPr lang="zh-CN" altLang="en-US" sz="3200"/>
              <a:t>中至多有一个（也可以没有）实体与之联系，反之亦然，则称实体集</a:t>
            </a:r>
            <a:r>
              <a:rPr lang="en-US" altLang="zh-CN" sz="3200"/>
              <a:t>A</a:t>
            </a:r>
            <a:r>
              <a:rPr lang="zh-CN" altLang="en-US" sz="3200"/>
              <a:t>与实体集</a:t>
            </a:r>
            <a:r>
              <a:rPr lang="en-US" altLang="zh-CN" sz="3200"/>
              <a:t>B</a:t>
            </a:r>
            <a:r>
              <a:rPr lang="zh-CN" altLang="en-US" sz="3200"/>
              <a:t>具有一对一联系，记为</a:t>
            </a:r>
            <a:r>
              <a:rPr lang="en-US" altLang="zh-CN" sz="3200"/>
              <a:t>1:1 </a:t>
            </a:r>
            <a:r>
              <a:rPr lang="zh-CN" altLang="en-US" sz="3200"/>
              <a:t>。</a:t>
            </a:r>
          </a:p>
          <a:p>
            <a:pPr lvl="1">
              <a:lnSpc>
                <a:spcPct val="100000"/>
              </a:lnSpc>
              <a:spcBef>
                <a:spcPts val="1200"/>
              </a:spcBef>
              <a:defRPr/>
            </a:pPr>
            <a:r>
              <a:rPr lang="zh-CN" altLang="en-US" sz="3200"/>
              <a:t>实例：</a:t>
            </a:r>
          </a:p>
          <a:p>
            <a:pPr lvl="2">
              <a:spcBef>
                <a:spcPts val="0"/>
              </a:spcBef>
              <a:buNone/>
              <a:defRPr/>
            </a:pPr>
            <a:r>
              <a:rPr lang="zh-CN" altLang="en-US" sz="3200"/>
              <a:t>一个班级只有一个正班长。</a:t>
            </a:r>
          </a:p>
          <a:p>
            <a:pPr lvl="2">
              <a:spcBef>
                <a:spcPts val="0"/>
              </a:spcBef>
              <a:buNone/>
              <a:defRPr/>
            </a:pPr>
            <a:r>
              <a:rPr lang="zh-CN" altLang="en-US" sz="3200"/>
              <a:t>一</a:t>
            </a:r>
            <a:r>
              <a:rPr lang="zh-CN" altLang="en-US" sz="3200" smtClean="0"/>
              <a:t>个正班长</a:t>
            </a:r>
            <a:r>
              <a:rPr lang="zh-CN" altLang="en-US" sz="3200"/>
              <a:t>只在一个班中任职</a:t>
            </a:r>
            <a:r>
              <a:rPr lang="zh-CN" altLang="en-US" sz="3200" smtClean="0"/>
              <a:t>。</a:t>
            </a:r>
            <a:endParaRPr lang="zh-CN" altLang="en-US" sz="3200"/>
          </a:p>
        </p:txBody>
      </p:sp>
      <p:grpSp>
        <p:nvGrpSpPr>
          <p:cNvPr id="4" name="组合 3"/>
          <p:cNvGrpSpPr/>
          <p:nvPr/>
        </p:nvGrpSpPr>
        <p:grpSpPr>
          <a:xfrm>
            <a:off x="8884572" y="1465620"/>
            <a:ext cx="2612028" cy="4862864"/>
            <a:chOff x="8884572" y="1465620"/>
            <a:chExt cx="2612028" cy="4862864"/>
          </a:xfrm>
        </p:grpSpPr>
        <p:sp>
          <p:nvSpPr>
            <p:cNvPr id="5" name="圆角矩形 4"/>
            <p:cNvSpPr/>
            <p:nvPr/>
          </p:nvSpPr>
          <p:spPr bwMode="auto">
            <a:xfrm>
              <a:off x="8884572" y="2026033"/>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文本框 5"/>
            <p:cNvSpPr txBox="1"/>
            <p:nvPr/>
          </p:nvSpPr>
          <p:spPr>
            <a:xfrm>
              <a:off x="9489613" y="1465620"/>
              <a:ext cx="153118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A</a:t>
              </a:r>
              <a:endParaRPr lang="zh-CN" altLang="en-US" sz="2800" i="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8884572" y="4233092"/>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文本框 7"/>
            <p:cNvSpPr txBox="1"/>
            <p:nvPr/>
          </p:nvSpPr>
          <p:spPr>
            <a:xfrm>
              <a:off x="9489613" y="5805264"/>
              <a:ext cx="148790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B</a:t>
              </a:r>
              <a:endParaRPr lang="zh-CN" altLang="en-US" sz="2800" i="0">
                <a:latin typeface="微软雅黑" panose="020B0503020204020204" pitchFamily="34" charset="-122"/>
                <a:ea typeface="微软雅黑" panose="020B0503020204020204" pitchFamily="34" charset="-122"/>
              </a:endParaRPr>
            </a:p>
          </p:txBody>
        </p:sp>
        <p:sp>
          <p:nvSpPr>
            <p:cNvPr id="9" name="Oval 14"/>
            <p:cNvSpPr>
              <a:spLocks noChangeArrowheads="1"/>
            </p:cNvSpPr>
            <p:nvPr/>
          </p:nvSpPr>
          <p:spPr bwMode="auto">
            <a:xfrm>
              <a:off x="9179315" y="235990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0" name="Oval 14"/>
            <p:cNvSpPr>
              <a:spLocks noChangeArrowheads="1"/>
            </p:cNvSpPr>
            <p:nvPr/>
          </p:nvSpPr>
          <p:spPr bwMode="auto">
            <a:xfrm>
              <a:off x="9568381" y="2654364"/>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1" name="Oval 14"/>
            <p:cNvSpPr>
              <a:spLocks noChangeArrowheads="1"/>
            </p:cNvSpPr>
            <p:nvPr/>
          </p:nvSpPr>
          <p:spPr bwMode="auto">
            <a:xfrm>
              <a:off x="9179315" y="296936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2" name="Oval 14"/>
            <p:cNvSpPr>
              <a:spLocks noChangeArrowheads="1"/>
            </p:cNvSpPr>
            <p:nvPr/>
          </p:nvSpPr>
          <p:spPr bwMode="auto">
            <a:xfrm>
              <a:off x="9959438" y="300627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3" name="Oval 14"/>
            <p:cNvSpPr>
              <a:spLocks noChangeArrowheads="1"/>
            </p:cNvSpPr>
            <p:nvPr/>
          </p:nvSpPr>
          <p:spPr bwMode="auto">
            <a:xfrm>
              <a:off x="9828710" y="222055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4" name="Oval 14"/>
            <p:cNvSpPr>
              <a:spLocks noChangeArrowheads="1"/>
            </p:cNvSpPr>
            <p:nvPr/>
          </p:nvSpPr>
          <p:spPr bwMode="auto">
            <a:xfrm>
              <a:off x="10262304" y="252084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5" name="Oval 14"/>
            <p:cNvSpPr>
              <a:spLocks noChangeArrowheads="1"/>
            </p:cNvSpPr>
            <p:nvPr/>
          </p:nvSpPr>
          <p:spPr bwMode="auto">
            <a:xfrm>
              <a:off x="10580393" y="2757872"/>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6" name="Oval 14"/>
            <p:cNvSpPr>
              <a:spLocks noChangeArrowheads="1"/>
            </p:cNvSpPr>
            <p:nvPr/>
          </p:nvSpPr>
          <p:spPr bwMode="auto">
            <a:xfrm>
              <a:off x="10972568" y="311729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7" name="Oval 14"/>
            <p:cNvSpPr>
              <a:spLocks noChangeArrowheads="1"/>
            </p:cNvSpPr>
            <p:nvPr/>
          </p:nvSpPr>
          <p:spPr bwMode="auto">
            <a:xfrm>
              <a:off x="11172252" y="273199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8" name="Oval 14"/>
            <p:cNvSpPr>
              <a:spLocks noChangeArrowheads="1"/>
            </p:cNvSpPr>
            <p:nvPr/>
          </p:nvSpPr>
          <p:spPr bwMode="auto">
            <a:xfrm>
              <a:off x="11029425" y="217818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9" name="Rectangle 6"/>
            <p:cNvSpPr>
              <a:spLocks noChangeArrowheads="1"/>
            </p:cNvSpPr>
            <p:nvPr/>
          </p:nvSpPr>
          <p:spPr bwMode="auto">
            <a:xfrm>
              <a:off x="9152678" y="454840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0" name="Rectangle 6"/>
            <p:cNvSpPr>
              <a:spLocks noChangeArrowheads="1"/>
            </p:cNvSpPr>
            <p:nvPr/>
          </p:nvSpPr>
          <p:spPr bwMode="auto">
            <a:xfrm>
              <a:off x="9675949" y="4688734"/>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1" name="Rectangle 6"/>
            <p:cNvSpPr>
              <a:spLocks noChangeArrowheads="1"/>
            </p:cNvSpPr>
            <p:nvPr/>
          </p:nvSpPr>
          <p:spPr bwMode="auto">
            <a:xfrm>
              <a:off x="9300476" y="4984081"/>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2" name="Rectangle 6"/>
            <p:cNvSpPr>
              <a:spLocks noChangeArrowheads="1"/>
            </p:cNvSpPr>
            <p:nvPr/>
          </p:nvSpPr>
          <p:spPr bwMode="auto">
            <a:xfrm>
              <a:off x="9483559" y="541026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3" name="Rectangle 6"/>
            <p:cNvSpPr>
              <a:spLocks noChangeArrowheads="1"/>
            </p:cNvSpPr>
            <p:nvPr/>
          </p:nvSpPr>
          <p:spPr bwMode="auto">
            <a:xfrm>
              <a:off x="10015825" y="53596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4" name="Rectangle 6"/>
            <p:cNvSpPr>
              <a:spLocks noChangeArrowheads="1"/>
            </p:cNvSpPr>
            <p:nvPr/>
          </p:nvSpPr>
          <p:spPr bwMode="auto">
            <a:xfrm>
              <a:off x="10143260" y="455934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5" name="Rectangle 6"/>
            <p:cNvSpPr>
              <a:spLocks noChangeArrowheads="1"/>
            </p:cNvSpPr>
            <p:nvPr/>
          </p:nvSpPr>
          <p:spPr bwMode="auto">
            <a:xfrm>
              <a:off x="10738872" y="476610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6" name="Rectangle 6"/>
            <p:cNvSpPr>
              <a:spLocks noChangeArrowheads="1"/>
            </p:cNvSpPr>
            <p:nvPr/>
          </p:nvSpPr>
          <p:spPr bwMode="auto">
            <a:xfrm>
              <a:off x="11161025" y="4487689"/>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7" name="Rectangle 6"/>
            <p:cNvSpPr>
              <a:spLocks noChangeArrowheads="1"/>
            </p:cNvSpPr>
            <p:nvPr/>
          </p:nvSpPr>
          <p:spPr bwMode="auto">
            <a:xfrm>
              <a:off x="10448060" y="51718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8" name="Rectangle 6"/>
            <p:cNvSpPr>
              <a:spLocks noChangeArrowheads="1"/>
            </p:cNvSpPr>
            <p:nvPr/>
          </p:nvSpPr>
          <p:spPr bwMode="auto">
            <a:xfrm>
              <a:off x="11069907" y="531040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9" name="Line 22"/>
            <p:cNvSpPr>
              <a:spLocks noChangeShapeType="1"/>
            </p:cNvSpPr>
            <p:nvPr/>
          </p:nvSpPr>
          <p:spPr bwMode="auto">
            <a:xfrm flipH="1">
              <a:off x="10265315" y="2749443"/>
              <a:ext cx="88302" cy="1809902"/>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H="1">
              <a:off x="9404426" y="3238781"/>
              <a:ext cx="640308" cy="1745299"/>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2"/>
            <p:cNvSpPr>
              <a:spLocks noChangeShapeType="1"/>
            </p:cNvSpPr>
            <p:nvPr/>
          </p:nvSpPr>
          <p:spPr bwMode="auto">
            <a:xfrm flipH="1">
              <a:off x="11262105" y="2936816"/>
              <a:ext cx="18159" cy="1550871"/>
            </a:xfrm>
            <a:prstGeom prst="line">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flipV="1">
              <a:off x="9244085" y="2857454"/>
              <a:ext cx="397291" cy="1673431"/>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flipH="1">
              <a:off x="10549864" y="2976527"/>
              <a:ext cx="118809" cy="2195305"/>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003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231454"/>
          </a:xfrm>
        </p:spPr>
        <p:txBody>
          <a:bodyPr/>
          <a:lstStyle/>
          <a:p>
            <a:pPr>
              <a:lnSpc>
                <a:spcPct val="150000"/>
              </a:lnSpc>
            </a:pPr>
            <a:r>
              <a:rPr lang="zh-CN" altLang="en-US"/>
              <a:t>某网贷系统的需求中，要求每个账号都进行实名认证，也就是说一个账号只能跟一个人绑定，一个人也只能注册一个账号</a:t>
            </a:r>
            <a:r>
              <a:rPr lang="zh-CN" altLang="en-US" smtClean="0"/>
              <a:t>。</a:t>
            </a:r>
            <a:endParaRPr lang="zh-CN" altLang="en-US"/>
          </a:p>
        </p:txBody>
      </p:sp>
    </p:spTree>
    <p:extLst>
      <p:ext uri="{BB962C8B-B14F-4D97-AF65-F5344CB8AC3E}">
        <p14:creationId xmlns:p14="http://schemas.microsoft.com/office/powerpoint/2010/main" val="414909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引例</a:t>
            </a:r>
            <a:endParaRPr lang="en-US" altLang="zh-CN" smtClean="0"/>
          </a:p>
        </p:txBody>
      </p:sp>
      <p:sp>
        <p:nvSpPr>
          <p:cNvPr id="2" name="内容占位符 1"/>
          <p:cNvSpPr>
            <a:spLocks noGrp="1"/>
          </p:cNvSpPr>
          <p:nvPr>
            <p:ph idx="1"/>
          </p:nvPr>
        </p:nvSpPr>
        <p:spPr/>
        <p:txBody>
          <a:bodyPr/>
          <a:lstStyle/>
          <a:p>
            <a:r>
              <a:rPr lang="zh-CN" altLang="en-US" smtClean="0"/>
              <a:t>域模型。</a:t>
            </a:r>
            <a:endParaRPr lang="zh-CN" altLang="en-US" dirty="0"/>
          </a:p>
        </p:txBody>
      </p:sp>
      <p:pic>
        <p:nvPicPr>
          <p:cNvPr id="6" name="图片 5"/>
          <p:cNvPicPr>
            <a:picLocks noChangeAspect="1"/>
          </p:cNvPicPr>
          <p:nvPr/>
        </p:nvPicPr>
        <p:blipFill>
          <a:blip r:embed="rId2"/>
          <a:stretch>
            <a:fillRect/>
          </a:stretch>
        </p:blipFill>
        <p:spPr>
          <a:xfrm>
            <a:off x="1490235" y="2276872"/>
            <a:ext cx="8960378" cy="25202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3811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实体一对一关联</a:t>
            </a:r>
          </a:p>
        </p:txBody>
      </p:sp>
      <p:sp>
        <p:nvSpPr>
          <p:cNvPr id="21507" name="内容占位符 2"/>
          <p:cNvSpPr>
            <a:spLocks noGrp="1"/>
          </p:cNvSpPr>
          <p:nvPr>
            <p:ph idx="1"/>
          </p:nvPr>
        </p:nvSpPr>
        <p:spPr>
          <a:xfrm>
            <a:off x="624418" y="1125539"/>
            <a:ext cx="10943167" cy="2663502"/>
          </a:xfrm>
        </p:spPr>
        <p:txBody>
          <a:bodyPr/>
          <a:lstStyle/>
          <a:p>
            <a:pPr>
              <a:lnSpc>
                <a:spcPct val="150000"/>
              </a:lnSpc>
            </a:pPr>
            <a:r>
              <a:rPr lang="zh-CN" altLang="en-US" dirty="0" smtClean="0"/>
              <a:t>假如数据库中</a:t>
            </a:r>
            <a:r>
              <a:rPr lang="zh-CN" altLang="en-US" smtClean="0"/>
              <a:t>已经存在 </a:t>
            </a:r>
            <a:r>
              <a:rPr lang="en-US" altLang="zh-CN" smtClean="0"/>
              <a:t>USER</a:t>
            </a:r>
            <a:r>
              <a:rPr lang="zh-CN" altLang="en-US" smtClean="0"/>
              <a:t>、</a:t>
            </a:r>
            <a:r>
              <a:rPr lang="en-US" altLang="zh-CN" smtClean="0"/>
              <a:t>PERSON </a:t>
            </a:r>
            <a:r>
              <a:rPr lang="zh-CN" altLang="en-US" smtClean="0"/>
              <a:t>表，并且 </a:t>
            </a:r>
            <a:r>
              <a:rPr lang="en-US" altLang="zh-CN" smtClean="0"/>
              <a:t>User</a:t>
            </a:r>
            <a:r>
              <a:rPr lang="zh-CN" altLang="en-US" smtClean="0"/>
              <a:t>、</a:t>
            </a:r>
            <a:r>
              <a:rPr lang="en-US" altLang="zh-CN" smtClean="0"/>
              <a:t>Person </a:t>
            </a:r>
            <a:r>
              <a:rPr lang="zh-CN" altLang="en-US" smtClean="0"/>
              <a:t>已经</a:t>
            </a:r>
            <a:r>
              <a:rPr lang="zh-CN" altLang="en-US" dirty="0" smtClean="0"/>
              <a:t>设计成实体类</a:t>
            </a:r>
            <a:r>
              <a:rPr lang="zh-CN" altLang="en-US" smtClean="0"/>
              <a:t>，则 </a:t>
            </a:r>
            <a:r>
              <a:rPr lang="en-US" altLang="zh-CN" smtClean="0"/>
              <a:t>User </a:t>
            </a:r>
            <a:r>
              <a:rPr lang="zh-CN" altLang="en-US" smtClean="0"/>
              <a:t>类与 </a:t>
            </a:r>
            <a:r>
              <a:rPr lang="en-US" altLang="zh-CN" smtClean="0"/>
              <a:t>Person </a:t>
            </a:r>
            <a:r>
              <a:rPr lang="zh-CN" altLang="en-US" smtClean="0"/>
              <a:t>类</a:t>
            </a:r>
            <a:r>
              <a:rPr lang="zh-CN" altLang="en-US" dirty="0" smtClean="0"/>
              <a:t>可以映射成为一对一关联</a:t>
            </a:r>
            <a:r>
              <a:rPr lang="zh-CN" altLang="en-US" smtClean="0"/>
              <a:t>关系。</a:t>
            </a:r>
            <a:endParaRPr lang="en-US" altLang="zh-CN" dirty="0" smtClean="0"/>
          </a:p>
        </p:txBody>
      </p:sp>
    </p:spTree>
    <p:extLst>
      <p:ext uri="{BB962C8B-B14F-4D97-AF65-F5344CB8AC3E}">
        <p14:creationId xmlns:p14="http://schemas.microsoft.com/office/powerpoint/2010/main" val="401880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实体</a:t>
            </a:r>
            <a:r>
              <a:rPr lang="zh-CN" altLang="en-US" dirty="0"/>
              <a:t>类</a:t>
            </a:r>
            <a:endParaRPr lang="en-US" altLang="zh-CN" dirty="0" smtClean="0"/>
          </a:p>
        </p:txBody>
      </p:sp>
      <p:sp>
        <p:nvSpPr>
          <p:cNvPr id="6" name="矩形 5"/>
          <p:cNvSpPr/>
          <p:nvPr/>
        </p:nvSpPr>
        <p:spPr bwMode="auto">
          <a:xfrm>
            <a:off x="335360"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User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userName</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password</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Person </a:t>
            </a:r>
            <a:r>
              <a:rPr lang="en-US" altLang="zh-CN" sz="2800" b="1" i="0">
                <a:solidFill>
                  <a:srgbClr val="0000C0"/>
                </a:solidFill>
                <a:latin typeface="Consolas" panose="020B0609020204030204" pitchFamily="49" charset="0"/>
              </a:rPr>
              <a:t>person;</a:t>
            </a:r>
          </a:p>
          <a:p>
            <a:r>
              <a:rPr lang="en-US" altLang="zh-CN" sz="2800" b="1" i="0">
                <a:solidFill>
                  <a:srgbClr val="0000C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
        <p:nvSpPr>
          <p:cNvPr id="7" name="矩形 6"/>
          <p:cNvSpPr/>
          <p:nvPr/>
        </p:nvSpPr>
        <p:spPr bwMode="auto">
          <a:xfrm>
            <a:off x="6168008"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Person {</a:t>
            </a:r>
            <a:endParaRPr lang="zh-CN" altLang="en-US" sz="2800" i="0">
              <a:solidFill>
                <a:srgbClr val="000000"/>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Integer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idNumber</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User </a:t>
            </a:r>
            <a:r>
              <a:rPr lang="en-US" altLang="zh-CN" sz="2800" b="1" i="0">
                <a:solidFill>
                  <a:srgbClr val="0000C0"/>
                </a:solidFill>
                <a:latin typeface="Consolas" panose="020B0609020204030204" pitchFamily="49" charset="0"/>
              </a:rPr>
              <a:t>user</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a:t>
            </a:r>
            <a:endParaRPr lang="zh-CN" altLang="en-US" sz="2800" i="0" dirty="0">
              <a:latin typeface="Arial" charset="0"/>
              <a:ea typeface="宋体" charset="-122"/>
            </a:endParaRPr>
          </a:p>
        </p:txBody>
      </p:sp>
    </p:spTree>
    <p:extLst>
      <p:ext uri="{BB962C8B-B14F-4D97-AF65-F5344CB8AC3E}">
        <p14:creationId xmlns:p14="http://schemas.microsoft.com/office/powerpoint/2010/main" val="395690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3480</TotalTime>
  <Pages>0</Pages>
  <Words>1176</Words>
  <Characters>0</Characters>
  <Application>Microsoft Office PowerPoint</Application>
  <DocSecurity>0</DocSecurity>
  <PresentationFormat>宽屏</PresentationFormat>
  <Lines>0</Lines>
  <Paragraphs>180</Paragraphs>
  <Slides>31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黑体</vt:lpstr>
      <vt:lpstr>华文细黑</vt:lpstr>
      <vt:lpstr>宋体</vt:lpstr>
      <vt:lpstr>微软雅黑</vt:lpstr>
      <vt:lpstr>幼圆</vt:lpstr>
      <vt:lpstr>Arial</vt:lpstr>
      <vt:lpstr>Calibri</vt:lpstr>
      <vt:lpstr>Consolas</vt:lpstr>
      <vt:lpstr>Wingdings</vt:lpstr>
      <vt:lpstr>1_演示设计模板</vt:lpstr>
      <vt:lpstr>第四讲 Hibernate一对一关联映射</vt:lpstr>
      <vt:lpstr>PowerPoint 演示文稿</vt:lpstr>
      <vt:lpstr>PowerPoint 演示文稿</vt:lpstr>
      <vt:lpstr>实体之间的联系</vt:lpstr>
      <vt:lpstr>两个实体型之间的联系</vt:lpstr>
      <vt:lpstr>引例</vt:lpstr>
      <vt:lpstr>引例</vt:lpstr>
      <vt:lpstr>实体一对一关联</vt:lpstr>
      <vt:lpstr>实体类</vt:lpstr>
      <vt:lpstr>Hibernate一对一关联关系映射</vt:lpstr>
      <vt:lpstr>主键关联</vt:lpstr>
      <vt:lpstr>主键关联映射</vt:lpstr>
      <vt:lpstr>主键关联映射</vt:lpstr>
      <vt:lpstr>唯一外键关联</vt:lpstr>
      <vt:lpstr>唯一外键关联映射</vt:lpstr>
      <vt:lpstr>唯一外键关联映射</vt:lpstr>
      <vt:lpstr>使用注解映射主键关联的一对一</vt:lpstr>
      <vt:lpstr>使用注解映射主键关联的一对一</vt:lpstr>
      <vt:lpstr>使用注解映射唯一外键关联的一对一</vt:lpstr>
      <vt:lpstr>PowerPoint 演示文稿</vt:lpstr>
      <vt:lpstr>引例</vt:lpstr>
      <vt:lpstr>引例-分析</vt:lpstr>
      <vt:lpstr>实体细粒度模型</vt:lpstr>
      <vt:lpstr>实体细粒度模型</vt:lpstr>
      <vt:lpstr>粗粒度的数据库模型</vt:lpstr>
      <vt:lpstr>细粒度实体映射配置</vt:lpstr>
      <vt:lpstr>使用注解映射组合关系</vt:lpstr>
      <vt:lpstr>使用注解映射组合关系</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621</cp:revision>
  <cp:lastPrinted>1899-12-30T00:00:00Z</cp:lastPrinted>
  <dcterms:created xsi:type="dcterms:W3CDTF">2008-05-06T01:42:58Z</dcterms:created>
  <dcterms:modified xsi:type="dcterms:W3CDTF">2017-09-07T01:02:18Z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