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28"/>
  </p:notesMasterIdLst>
  <p:handoutMasterIdLst>
    <p:handoutMasterId r:id="rId29"/>
  </p:handoutMasterIdLst>
  <p:sldIdLst>
    <p:sldId id="331" r:id="rId2"/>
    <p:sldId id="423" r:id="rId3"/>
    <p:sldId id="393" r:id="rId4"/>
    <p:sldId id="408" r:id="rId5"/>
    <p:sldId id="409" r:id="rId6"/>
    <p:sldId id="394" r:id="rId7"/>
    <p:sldId id="420" r:id="rId8"/>
    <p:sldId id="395" r:id="rId9"/>
    <p:sldId id="421" r:id="rId10"/>
    <p:sldId id="396" r:id="rId11"/>
    <p:sldId id="400" r:id="rId12"/>
    <p:sldId id="411" r:id="rId13"/>
    <p:sldId id="412" r:id="rId14"/>
    <p:sldId id="413" r:id="rId15"/>
    <p:sldId id="424" r:id="rId16"/>
    <p:sldId id="415" r:id="rId17"/>
    <p:sldId id="425" r:id="rId18"/>
    <p:sldId id="422" r:id="rId19"/>
    <p:sldId id="398" r:id="rId20"/>
    <p:sldId id="399" r:id="rId21"/>
    <p:sldId id="416" r:id="rId22"/>
    <p:sldId id="407" r:id="rId23"/>
    <p:sldId id="417" r:id="rId24"/>
    <p:sldId id="419" r:id="rId25"/>
    <p:sldId id="426" r:id="rId26"/>
    <p:sldId id="333" r:id="rId2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FAFAFF"/>
    <a:srgbClr val="FAFAFA"/>
    <a:srgbClr val="F5F5FA"/>
    <a:srgbClr val="6699FF"/>
    <a:srgbClr val="CCCCFF"/>
    <a:srgbClr val="99CCFF"/>
    <a:srgbClr val="66CCFF"/>
    <a:srgbClr val="CAD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2" autoAdjust="0"/>
  </p:normalViewPr>
  <p:slideViewPr>
    <p:cSldViewPr>
      <p:cViewPr varScale="1">
        <p:scale>
          <a:sx n="69" d="100"/>
          <a:sy n="69" d="100"/>
        </p:scale>
        <p:origin x="756" y="60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56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51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1007104"/>
            <a:chOff x="7824192" y="5733256"/>
            <a:chExt cx="4320480" cy="1007104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317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87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199EB0-060C-474B-BD7C-00AF0A9BA8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0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2" r:id="rId6"/>
    <p:sldLayoutId id="214748389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第五讲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/>
              <a:t>一对</a:t>
            </a:r>
            <a:r>
              <a:rPr lang="zh-CN" altLang="en-US" dirty="0" smtClean="0"/>
              <a:t>多关联映射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Hibernate</a:t>
            </a:r>
            <a:r>
              <a:rPr lang="zh-CN" altLang="en-US" dirty="0" smtClean="0"/>
              <a:t>单向一对多关联</a:t>
            </a:r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980728"/>
            <a:ext cx="10943167" cy="10801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/>
              <a:t>在 </a:t>
            </a:r>
            <a:r>
              <a:rPr lang="en-US" altLang="zh-CN" smtClean="0"/>
              <a:t>User </a:t>
            </a:r>
            <a:r>
              <a:rPr lang="zh-CN" altLang="en-US" smtClean="0"/>
              <a:t>中</a:t>
            </a:r>
            <a:r>
              <a:rPr lang="zh-CN" altLang="en-US" dirty="0"/>
              <a:t>定义</a:t>
            </a:r>
            <a:r>
              <a:rPr lang="zh-CN" altLang="en-US"/>
              <a:t>一</a:t>
            </a:r>
            <a:r>
              <a:rPr lang="zh-CN" altLang="en-US" smtClean="0"/>
              <a:t>个 </a:t>
            </a:r>
            <a:r>
              <a:rPr lang="en-US" altLang="zh-CN" smtClean="0"/>
              <a:t>Order </a:t>
            </a:r>
            <a:r>
              <a:rPr lang="zh-CN" altLang="en-US" smtClean="0"/>
              <a:t>的</a:t>
            </a:r>
            <a:r>
              <a:rPr lang="zh-CN" altLang="en-US" dirty="0" smtClean="0"/>
              <a:t>引用集合，</a:t>
            </a:r>
            <a:r>
              <a:rPr lang="zh-CN" altLang="en-US"/>
              <a:t>而</a:t>
            </a:r>
            <a:r>
              <a:rPr lang="zh-CN" altLang="en-US" smtClean="0"/>
              <a:t>在 </a:t>
            </a:r>
            <a:r>
              <a:rPr lang="en-US" altLang="zh-CN" smtClean="0"/>
              <a:t>Order </a:t>
            </a:r>
            <a:r>
              <a:rPr lang="zh-CN" altLang="en-US" smtClean="0"/>
              <a:t>中</a:t>
            </a:r>
            <a:r>
              <a:rPr lang="zh-CN" altLang="en-US" dirty="0"/>
              <a:t>无需作</a:t>
            </a:r>
            <a:r>
              <a:rPr lang="zh-CN" altLang="en-US"/>
              <a:t>任何</a:t>
            </a:r>
            <a:r>
              <a:rPr lang="zh-CN" altLang="en-US" smtClean="0"/>
              <a:t>定义。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78037" y="2132855"/>
            <a:ext cx="10297144" cy="266429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Set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orderSet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HashSet&lt;Order&gt;();</a:t>
            </a:r>
          </a:p>
          <a:p>
            <a:pPr>
              <a:lnSpc>
                <a:spcPct val="500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......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83432" y="4869160"/>
            <a:ext cx="10297144" cy="180020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Order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800"/>
              <a:t> </a:t>
            </a:r>
            <a:endParaRPr lang="zh-CN" altLang="en-US" sz="28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价格</a:t>
            </a:r>
            <a:endParaRPr lang="en-US" altLang="zh-CN" sz="2800" b="1" i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i="0" kern="0" dirty="0"/>
          </a:p>
        </p:txBody>
      </p:sp>
    </p:spTree>
    <p:extLst>
      <p:ext uri="{BB962C8B-B14F-4D97-AF65-F5344CB8AC3E}">
        <p14:creationId xmlns:p14="http://schemas.microsoft.com/office/powerpoint/2010/main" val="23319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映射配置文件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pPr eaLnBrk="1" hangingPunct="1"/>
            <a:r>
              <a:rPr lang="zh-CN" altLang="en-US" smtClean="0"/>
              <a:t>在 </a:t>
            </a:r>
            <a:r>
              <a:rPr lang="en-US" altLang="zh-CN" smtClean="0"/>
              <a:t>User.hbm.xml </a:t>
            </a:r>
            <a:r>
              <a:rPr lang="zh-CN" altLang="en-US" smtClean="0"/>
              <a:t>文件中使用 </a:t>
            </a:r>
            <a:r>
              <a:rPr lang="en-US" altLang="zh-CN" smtClean="0"/>
              <a:t>&lt;</a:t>
            </a:r>
            <a:r>
              <a:rPr lang="en-US" altLang="zh-CN" dirty="0" smtClean="0"/>
              <a:t>set&gt;</a:t>
            </a:r>
            <a:r>
              <a:rPr lang="zh-CN" altLang="en-US" smtClean="0"/>
              <a:t>元素配置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4418" y="4005064"/>
            <a:ext cx="10943167" cy="247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smtClean="0"/>
              <a:t>&lt;set&gt;</a:t>
            </a:r>
            <a:r>
              <a:rPr lang="zh-CN" altLang="en-US" i="0" kern="0" smtClean="0"/>
              <a:t>元素属性</a:t>
            </a:r>
            <a:r>
              <a:rPr lang="zh-CN" altLang="en-US" i="0" kern="0"/>
              <a:t>：</a:t>
            </a:r>
            <a:endParaRPr lang="en-US" altLang="zh-CN" i="0" kern="0" smtClean="0"/>
          </a:p>
          <a:p>
            <a:pPr lvl="1" eaLnBrk="1" hangingPunct="1"/>
            <a:r>
              <a:rPr lang="en-US" altLang="zh-CN" sz="3200" i="0" kern="0" smtClean="0"/>
              <a:t>name</a:t>
            </a:r>
            <a:r>
              <a:rPr lang="zh-CN" altLang="en-US" sz="3200" i="0" kern="0" smtClean="0"/>
              <a:t>属性：指定要映射的属性</a:t>
            </a:r>
            <a:r>
              <a:rPr lang="zh-CN" altLang="en-US" sz="3200" i="0" kern="0" smtClean="0"/>
              <a:t>名；</a:t>
            </a:r>
            <a:endParaRPr lang="en-US" altLang="zh-CN" sz="3200" i="0" kern="0" smtClean="0"/>
          </a:p>
          <a:p>
            <a:pPr lvl="1" eaLnBrk="1" hangingPunct="1"/>
            <a:r>
              <a:rPr lang="en-US" altLang="zh-CN" sz="3200" i="0" kern="0" smtClean="0"/>
              <a:t>cascade</a:t>
            </a:r>
            <a:r>
              <a:rPr lang="zh-CN" altLang="en-US" sz="3200" i="0" kern="0" smtClean="0"/>
              <a:t>级联操作属性：</a:t>
            </a:r>
            <a:r>
              <a:rPr lang="en-US" altLang="zh-CN" sz="3200" i="0" kern="0" smtClean="0"/>
              <a:t>save-update</a:t>
            </a:r>
            <a:r>
              <a:rPr lang="zh-CN" altLang="en-US" sz="3200" i="0" kern="0" smtClean="0"/>
              <a:t>、</a:t>
            </a:r>
            <a:r>
              <a:rPr lang="en-US" altLang="zh-CN" sz="3200" i="0" kern="0" smtClean="0"/>
              <a:t>delete</a:t>
            </a:r>
            <a:r>
              <a:rPr lang="zh-CN" altLang="en-US" sz="3200" i="0" kern="0" smtClean="0"/>
              <a:t>、</a:t>
            </a:r>
            <a:r>
              <a:rPr lang="en-US" altLang="zh-CN" sz="3200" i="0" kern="0" smtClean="0"/>
              <a:t>all</a:t>
            </a:r>
            <a:r>
              <a:rPr lang="zh-CN" altLang="en-US" sz="3200" i="0" kern="0" smtClean="0"/>
              <a:t>、</a:t>
            </a:r>
            <a:r>
              <a:rPr lang="en-US" altLang="zh-CN" sz="3200" i="0" kern="0" smtClean="0"/>
              <a:t>none</a:t>
            </a:r>
            <a:r>
              <a:rPr lang="zh-CN" altLang="en-US" sz="3200" i="0" kern="0" smtClean="0"/>
              <a:t>。</a:t>
            </a:r>
            <a:endParaRPr lang="en-US" altLang="zh-CN" sz="3200" i="0" kern="0" smtClean="0"/>
          </a:p>
          <a:p>
            <a:pPr lvl="2" eaLnBrk="1" hangingPunct="1"/>
            <a:endParaRPr lang="zh-CN" altLang="en-US" sz="3200" i="0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948305" y="1851574"/>
            <a:ext cx="10297144" cy="197266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"orderSet"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"delete"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one-to-many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34295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159446"/>
          </a:xfrm>
        </p:spPr>
        <p:txBody>
          <a:bodyPr/>
          <a:lstStyle/>
          <a:p>
            <a:pPr eaLnBrk="1" hangingPunct="1"/>
            <a:r>
              <a:rPr lang="en-US" altLang="zh-CN" smtClean="0"/>
              <a:t>&lt;set&gt;</a:t>
            </a:r>
            <a:r>
              <a:rPr lang="zh-CN" altLang="en-US" smtClean="0"/>
              <a:t>元素的子元素：</a:t>
            </a:r>
            <a:endParaRPr lang="en-US" altLang="zh-CN" dirty="0"/>
          </a:p>
          <a:p>
            <a:pPr lvl="1" eaLnBrk="1" hangingPunct="1"/>
            <a:r>
              <a:rPr lang="en-US" altLang="zh-CN" sz="3200" smtClean="0"/>
              <a:t>&lt;key&gt;</a:t>
            </a:r>
            <a:r>
              <a:rPr lang="zh-CN" altLang="en-US" sz="3200" smtClean="0"/>
              <a:t>元素：</a:t>
            </a:r>
            <a:r>
              <a:rPr lang="en-US" altLang="zh-CN" sz="3200" smtClean="0"/>
              <a:t>column </a:t>
            </a:r>
            <a:r>
              <a:rPr lang="zh-CN" altLang="en-US" sz="3200" smtClean="0"/>
              <a:t>属性</a:t>
            </a:r>
            <a:r>
              <a:rPr lang="zh-CN" altLang="en-US" sz="3200" dirty="0" smtClean="0"/>
              <a:t>设定</a:t>
            </a:r>
            <a:r>
              <a:rPr lang="zh-CN" altLang="en-US" sz="3200" dirty="0"/>
              <a:t>所关联类对应表的</a:t>
            </a:r>
            <a:r>
              <a:rPr lang="zh-CN" altLang="en-US" sz="3200"/>
              <a:t>外</a:t>
            </a:r>
            <a:r>
              <a:rPr lang="zh-CN" altLang="en-US" sz="3200" smtClean="0"/>
              <a:t>键；</a:t>
            </a:r>
            <a:endParaRPr lang="en-US" altLang="zh-CN" sz="3200" dirty="0"/>
          </a:p>
          <a:p>
            <a:pPr lvl="1" eaLnBrk="1" hangingPunct="1"/>
            <a:r>
              <a:rPr lang="en-US" altLang="zh-CN" sz="3200" smtClean="0"/>
              <a:t>&lt;one-to-many&gt;</a:t>
            </a:r>
            <a:r>
              <a:rPr lang="zh-CN" altLang="en-US" sz="3200" smtClean="0"/>
              <a:t>元素：</a:t>
            </a:r>
            <a:r>
              <a:rPr lang="en-US" altLang="zh-CN" sz="3200" smtClean="0"/>
              <a:t>class </a:t>
            </a:r>
            <a:r>
              <a:rPr lang="zh-CN" altLang="en-US" sz="3200" smtClean="0"/>
              <a:t>属性</a:t>
            </a:r>
            <a:r>
              <a:rPr lang="zh-CN" altLang="en-US" sz="3200" dirty="0" smtClean="0"/>
              <a:t>设定</a:t>
            </a:r>
            <a:r>
              <a:rPr lang="zh-CN" altLang="en-US" sz="3200" dirty="0"/>
              <a:t>所关联</a:t>
            </a:r>
            <a:r>
              <a:rPr lang="zh-CN" altLang="en-US" sz="3200"/>
              <a:t>的</a:t>
            </a:r>
            <a:r>
              <a:rPr lang="zh-CN" altLang="en-US" sz="3200" smtClean="0"/>
              <a:t>类。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7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单向一对多关联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23342"/>
          </a:xfrm>
        </p:spPr>
        <p:txBody>
          <a:bodyPr/>
          <a:lstStyle/>
          <a:p>
            <a:r>
              <a:rPr lang="zh-CN" altLang="en-US" dirty="0" smtClean="0"/>
              <a:t>在表示一对多关联关系时，还</a:t>
            </a:r>
            <a:r>
              <a:rPr lang="zh-CN" altLang="en-US" smtClean="0"/>
              <a:t>可以使用 </a:t>
            </a:r>
            <a:r>
              <a:rPr lang="en-US" altLang="zh-CN" smtClean="0"/>
              <a:t>List </a:t>
            </a:r>
            <a:r>
              <a:rPr lang="zh-CN" altLang="en-US" smtClean="0"/>
              <a:t>和 </a:t>
            </a:r>
            <a:r>
              <a:rPr lang="en-US" altLang="zh-CN" smtClean="0"/>
              <a:t>Map </a:t>
            </a:r>
            <a:r>
              <a:rPr lang="zh-CN" altLang="en-US" smtClean="0"/>
              <a:t>来</a:t>
            </a:r>
            <a:r>
              <a:rPr lang="zh-CN" altLang="en-US" dirty="0" smtClean="0"/>
              <a:t>表示</a:t>
            </a:r>
            <a:r>
              <a:rPr lang="zh-CN" altLang="en-US" smtClean="0"/>
              <a:t>引用集合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78036" y="2492896"/>
            <a:ext cx="10446555" cy="325894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2800">
              <a:latin typeface="Consolas" panose="020B0609020204030204" pitchFamily="49" charset="0"/>
            </a:endParaRPr>
          </a:p>
          <a:p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List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orderList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ArrayList&lt;Order&gt;();     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5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单向一对多关联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95350"/>
          </a:xfrm>
        </p:spPr>
        <p:txBody>
          <a:bodyPr/>
          <a:lstStyle/>
          <a:p>
            <a:r>
              <a:rPr lang="zh-CN" altLang="en-US" smtClean="0"/>
              <a:t>使用 </a:t>
            </a:r>
            <a:r>
              <a:rPr lang="en-US" altLang="zh-CN" smtClean="0"/>
              <a:t>List </a:t>
            </a:r>
            <a:r>
              <a:rPr lang="zh-CN" altLang="en-US" smtClean="0"/>
              <a:t>映射</a:t>
            </a:r>
            <a:r>
              <a:rPr lang="zh-CN" altLang="en-US" dirty="0" smtClean="0"/>
              <a:t>时，</a:t>
            </a:r>
            <a:r>
              <a:rPr lang="zh-CN" altLang="en-US" smtClean="0"/>
              <a:t>需要在 </a:t>
            </a:r>
            <a:r>
              <a:rPr lang="en-US" altLang="zh-CN" smtClean="0"/>
              <a:t>Order </a:t>
            </a:r>
            <a:r>
              <a:rPr lang="zh-CN" altLang="en-US" smtClean="0"/>
              <a:t>表</a:t>
            </a:r>
            <a:r>
              <a:rPr lang="zh-CN" altLang="en-US" dirty="0" smtClean="0"/>
              <a:t>中添加一个</a:t>
            </a:r>
            <a:r>
              <a:rPr lang="zh-CN" altLang="en-US" smtClean="0"/>
              <a:t>额外字段 </a:t>
            </a:r>
            <a:r>
              <a:rPr lang="en-US" altLang="zh-CN" smtClean="0"/>
              <a:t>(ORDERINDEX) </a:t>
            </a:r>
            <a:r>
              <a:rPr lang="zh-CN" altLang="en-US" smtClean="0"/>
              <a:t>来</a:t>
            </a:r>
            <a:r>
              <a:rPr lang="zh-CN" altLang="en-US" dirty="0" smtClean="0"/>
              <a:t>表示</a:t>
            </a:r>
            <a:r>
              <a:rPr lang="zh-CN" altLang="en-US" smtClean="0"/>
              <a:t>插入顺序。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184" y="2564904"/>
            <a:ext cx="3587661" cy="35423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76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/>
              <a:t>User.hbm.xml</a:t>
            </a:r>
            <a:r>
              <a:rPr lang="zh-CN" altLang="en-US"/>
              <a:t>文件中</a:t>
            </a:r>
            <a:r>
              <a:rPr lang="zh-CN" altLang="en-US" smtClean="0"/>
              <a:t>使用 </a:t>
            </a:r>
            <a:r>
              <a:rPr lang="en-US" altLang="zh-CN" smtClean="0"/>
              <a:t>&lt;</a:t>
            </a:r>
            <a:r>
              <a:rPr lang="en-US" altLang="zh-CN"/>
              <a:t>list&gt;</a:t>
            </a:r>
            <a:r>
              <a:rPr lang="zh-CN" altLang="en-US"/>
              <a:t>元素</a:t>
            </a:r>
            <a:r>
              <a:rPr lang="zh-CN" altLang="en-US" smtClean="0"/>
              <a:t>配置。</a:t>
            </a:r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9376" y="4437112"/>
            <a:ext cx="10943167" cy="2088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/>
              <a:t>&lt;index&gt;</a:t>
            </a:r>
            <a:r>
              <a:rPr lang="zh-CN" altLang="en-US" i="0" kern="0" smtClean="0"/>
              <a:t>子元素</a:t>
            </a:r>
            <a:r>
              <a:rPr lang="zh-CN" altLang="en-US" i="0" kern="0"/>
              <a:t>：</a:t>
            </a:r>
            <a:endParaRPr lang="en-US" altLang="zh-CN" i="0" kern="0" smtClean="0"/>
          </a:p>
          <a:p>
            <a:pPr lvl="1" eaLnBrk="1" hangingPunct="1"/>
            <a:r>
              <a:rPr lang="en-US" altLang="zh-CN" sz="3200" i="0" kern="0" smtClean="0"/>
              <a:t>column </a:t>
            </a:r>
            <a:r>
              <a:rPr lang="zh-CN" altLang="en-US" sz="3200" i="0" kern="0" smtClean="0"/>
              <a:t>属性</a:t>
            </a:r>
            <a:r>
              <a:rPr lang="zh-CN" altLang="en-US" sz="3200" i="0" kern="0"/>
              <a:t>：</a:t>
            </a:r>
            <a:r>
              <a:rPr lang="zh-CN" altLang="en-US" sz="3200" i="0" kern="0" smtClean="0"/>
              <a:t>指定 </a:t>
            </a:r>
            <a:r>
              <a:rPr lang="en-US" altLang="zh-CN" sz="3200" i="0" kern="0" smtClean="0"/>
              <a:t>ORDER </a:t>
            </a:r>
            <a:r>
              <a:rPr lang="zh-CN" altLang="en-US" sz="3200" i="0" kern="0" smtClean="0"/>
              <a:t>表中记录插入顺序的列名。</a:t>
            </a:r>
            <a:endParaRPr lang="zh-CN" altLang="en-US" sz="3200" i="0" kern="0"/>
          </a:p>
        </p:txBody>
      </p:sp>
      <p:sp>
        <p:nvSpPr>
          <p:cNvPr id="5" name="矩形 4"/>
          <p:cNvSpPr/>
          <p:nvPr/>
        </p:nvSpPr>
        <p:spPr bwMode="auto">
          <a:xfrm>
            <a:off x="978036" y="1845618"/>
            <a:ext cx="10446555" cy="237547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"orderList"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"delete"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index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"ORDERINDEX"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one-to-many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67022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单向一对多关联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95350"/>
          </a:xfrm>
        </p:spPr>
        <p:txBody>
          <a:bodyPr/>
          <a:lstStyle/>
          <a:p>
            <a:r>
              <a:rPr lang="zh-CN" altLang="en-US" smtClean="0"/>
              <a:t>使用 </a:t>
            </a:r>
            <a:r>
              <a:rPr lang="en-US" altLang="zh-CN" smtClean="0"/>
              <a:t>Map </a:t>
            </a:r>
            <a:r>
              <a:rPr lang="zh-CN" altLang="en-US" smtClean="0"/>
              <a:t>映射</a:t>
            </a:r>
            <a:r>
              <a:rPr lang="zh-CN" altLang="en-US" dirty="0"/>
              <a:t>时，</a:t>
            </a:r>
            <a:r>
              <a:rPr lang="zh-CN" altLang="en-US"/>
              <a:t>需要</a:t>
            </a:r>
            <a:r>
              <a:rPr lang="zh-CN" altLang="en-US" smtClean="0"/>
              <a:t>在 </a:t>
            </a:r>
            <a:r>
              <a:rPr lang="en-US" altLang="zh-CN" smtClean="0"/>
              <a:t>Order </a:t>
            </a:r>
            <a:r>
              <a:rPr lang="zh-CN" altLang="en-US" smtClean="0"/>
              <a:t>表</a:t>
            </a:r>
            <a:r>
              <a:rPr lang="zh-CN" altLang="en-US" dirty="0"/>
              <a:t>中添加一个</a:t>
            </a:r>
            <a:r>
              <a:rPr lang="zh-CN" altLang="en-US"/>
              <a:t>额外</a:t>
            </a:r>
            <a:r>
              <a:rPr lang="zh-CN" altLang="en-US" smtClean="0"/>
              <a:t>字段 </a:t>
            </a:r>
            <a:r>
              <a:rPr lang="en-US" altLang="zh-CN" smtClean="0"/>
              <a:t>(ORDERKEY) </a:t>
            </a:r>
            <a:r>
              <a:rPr lang="zh-CN" altLang="en-US" smtClean="0"/>
              <a:t>来记录 </a:t>
            </a:r>
            <a:r>
              <a:rPr lang="en-US" altLang="zh-CN" smtClean="0"/>
              <a:t>Map </a:t>
            </a:r>
            <a:r>
              <a:rPr lang="zh-CN" altLang="en-US" smtClean="0"/>
              <a:t>的 </a:t>
            </a:r>
            <a:r>
              <a:rPr lang="en-US" altLang="zh-CN" smtClean="0"/>
              <a:t>key </a:t>
            </a:r>
            <a:r>
              <a:rPr lang="zh-CN" altLang="en-US" smtClean="0"/>
              <a:t>值</a:t>
            </a:r>
            <a:r>
              <a:rPr lang="zh-CN" altLang="en-US"/>
              <a:t>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22" y="2564904"/>
            <a:ext cx="3576246" cy="3531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29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/>
              <a:t>User.hbm.xml</a:t>
            </a:r>
            <a:r>
              <a:rPr lang="zh-CN" altLang="en-US"/>
              <a:t>文件中</a:t>
            </a:r>
            <a:r>
              <a:rPr lang="zh-CN" altLang="en-US" smtClean="0"/>
              <a:t>使用 </a:t>
            </a:r>
            <a:r>
              <a:rPr lang="en-US" altLang="zh-CN" smtClean="0"/>
              <a:t>&lt;map&gt;</a:t>
            </a:r>
            <a:r>
              <a:rPr lang="zh-CN" altLang="en-US"/>
              <a:t>元素</a:t>
            </a:r>
            <a:r>
              <a:rPr lang="zh-CN" altLang="en-US" smtClean="0"/>
              <a:t>配置。</a:t>
            </a:r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9376" y="4293096"/>
            <a:ext cx="10943167" cy="2088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 smtClean="0"/>
              <a:t>&lt;index&gt;</a:t>
            </a:r>
            <a:r>
              <a:rPr lang="zh-CN" altLang="en-US" i="0" kern="0" smtClean="0"/>
              <a:t>子元素</a:t>
            </a:r>
            <a:r>
              <a:rPr lang="zh-CN" altLang="en-US" i="0" kern="0"/>
              <a:t>：</a:t>
            </a:r>
            <a:endParaRPr lang="en-US" altLang="zh-CN" i="0" kern="0" smtClean="0"/>
          </a:p>
          <a:p>
            <a:pPr lvl="1" eaLnBrk="1" hangingPunct="1"/>
            <a:r>
              <a:rPr lang="en-US" altLang="zh-CN" sz="3200" i="0" kern="0" smtClean="0"/>
              <a:t>column </a:t>
            </a:r>
            <a:r>
              <a:rPr lang="zh-CN" altLang="en-US" sz="3200" i="0" kern="0" smtClean="0"/>
              <a:t>属性</a:t>
            </a:r>
            <a:r>
              <a:rPr lang="zh-CN" altLang="en-US" sz="3200" i="0" kern="0"/>
              <a:t>：指定</a:t>
            </a:r>
            <a:r>
              <a:rPr lang="zh-CN" altLang="en-US" sz="3200" i="0" kern="0" smtClean="0"/>
              <a:t>记录 </a:t>
            </a:r>
            <a:r>
              <a:rPr lang="en-US" altLang="zh-CN" sz="3200" i="0" kern="0" smtClean="0"/>
              <a:t>Map </a:t>
            </a:r>
            <a:r>
              <a:rPr lang="zh-CN" altLang="en-US" sz="3200" i="0" kern="0" smtClean="0"/>
              <a:t>中 </a:t>
            </a:r>
            <a:r>
              <a:rPr lang="en-US" altLang="zh-CN" sz="3200" i="0" kern="0" smtClean="0"/>
              <a:t>key </a:t>
            </a:r>
            <a:r>
              <a:rPr lang="zh-CN" altLang="en-US" sz="3200" i="0" kern="0" smtClean="0"/>
              <a:t>值得字段名。</a:t>
            </a:r>
            <a:endParaRPr lang="zh-CN" altLang="en-US" sz="3200" i="0" kern="0"/>
          </a:p>
          <a:p>
            <a:pPr lvl="1" eaLnBrk="1" hangingPunct="1"/>
            <a:r>
              <a:rPr lang="en-US" altLang="zh-CN" sz="3200" i="0" kern="0" smtClean="0"/>
              <a:t>type </a:t>
            </a:r>
            <a:r>
              <a:rPr lang="zh-CN" altLang="en-US" sz="3200" i="0" kern="0" smtClean="0"/>
              <a:t>属性</a:t>
            </a:r>
            <a:r>
              <a:rPr lang="zh-CN" altLang="en-US" sz="3200" i="0" kern="0"/>
              <a:t>：</a:t>
            </a:r>
            <a:r>
              <a:rPr lang="zh-CN" altLang="en-US" sz="3200" i="0" kern="0" smtClean="0"/>
              <a:t>指定 </a:t>
            </a:r>
            <a:r>
              <a:rPr lang="en-US" altLang="zh-CN" sz="3200" i="0" kern="0" smtClean="0"/>
              <a:t>Map </a:t>
            </a:r>
            <a:r>
              <a:rPr lang="zh-CN" altLang="en-US" sz="3200" i="0" kern="0" smtClean="0"/>
              <a:t>中 </a:t>
            </a:r>
            <a:r>
              <a:rPr lang="en-US" altLang="zh-CN" sz="3200" i="0" kern="0" smtClean="0"/>
              <a:t>key </a:t>
            </a:r>
            <a:r>
              <a:rPr lang="zh-CN" altLang="en-US" sz="3200" i="0" kern="0" smtClean="0"/>
              <a:t>值</a:t>
            </a:r>
            <a:r>
              <a:rPr lang="zh-CN" altLang="en-US" sz="3200" i="0" kern="0"/>
              <a:t>的类型（</a:t>
            </a:r>
            <a:r>
              <a:rPr lang="zh-CN" altLang="en-US" sz="3200" i="0" kern="0">
                <a:solidFill>
                  <a:srgbClr val="C00000"/>
                </a:solidFill>
              </a:rPr>
              <a:t>不可缺省</a:t>
            </a:r>
            <a:r>
              <a:rPr lang="zh-CN" altLang="en-US" sz="3200" i="0" kern="0" smtClean="0"/>
              <a:t>）。</a:t>
            </a:r>
            <a:endParaRPr lang="zh-CN" altLang="en-US" sz="3200" i="0" kern="0"/>
          </a:p>
        </p:txBody>
      </p:sp>
      <p:sp>
        <p:nvSpPr>
          <p:cNvPr id="5" name="矩形 4"/>
          <p:cNvSpPr/>
          <p:nvPr/>
        </p:nvSpPr>
        <p:spPr bwMode="auto">
          <a:xfrm>
            <a:off x="978036" y="1845618"/>
            <a:ext cx="10446555" cy="237547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NL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nl-NL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map </a:t>
            </a:r>
            <a:r>
              <a:rPr lang="nl-NL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nl-NL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NL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"orderMap" </a:t>
            </a:r>
            <a:r>
              <a:rPr lang="nl-NL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nl-NL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NL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"delete"</a:t>
            </a:r>
            <a:r>
              <a:rPr lang="nl-NL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index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ORDERKEY"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"string"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one-to-many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384405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86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引例</a:t>
            </a:r>
            <a:endParaRPr lang="en-US" altLang="zh-CN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当类与类建立了关联，很方便的从一个对象导航到一个或一组与之关联</a:t>
            </a:r>
            <a:r>
              <a:rPr lang="zh-CN" altLang="en-US" smtClean="0"/>
              <a:t>的对象。</a:t>
            </a:r>
            <a:endParaRPr lang="zh-CN" altLang="en-US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如</a:t>
            </a:r>
            <a:r>
              <a:rPr lang="zh-CN" altLang="en-US" dirty="0" smtClean="0"/>
              <a:t>有了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对象，就可以通过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对象得到这个用户所有的订单信息，</a:t>
            </a:r>
            <a:r>
              <a:rPr lang="en-US" altLang="zh-CN" dirty="0" smtClean="0"/>
              <a:t>Set&lt;Order&gt; orders = </a:t>
            </a:r>
            <a:r>
              <a:rPr lang="en-US" altLang="zh-CN" err="1" smtClean="0"/>
              <a:t>user.getOrderSet</a:t>
            </a:r>
            <a:r>
              <a:rPr lang="en-US" altLang="zh-CN" smtClean="0"/>
              <a:t>()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对于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对象，如果想要得到这个订单属于哪个用户，怎么办呢？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31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/>
              <a:t>一对一关联映射</a:t>
            </a:r>
            <a:endParaRPr lang="en-US" altLang="zh-CN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3200"/>
              <a:t>主键关联、唯一外键关联</a:t>
            </a:r>
            <a:endParaRPr lang="en-US" altLang="zh-CN" sz="3200"/>
          </a:p>
          <a:p>
            <a:pPr lvl="2"/>
            <a:r>
              <a:rPr lang="zh-CN" altLang="en-US"/>
              <a:t>组合关系</a:t>
            </a:r>
            <a:r>
              <a:rPr lang="zh-CN" altLang="en-US" smtClean="0"/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1187640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Hibernate</a:t>
            </a:r>
            <a:r>
              <a:rPr lang="zh-CN" altLang="en-US" smtClean="0"/>
              <a:t>双向一对多关联</a:t>
            </a:r>
            <a:endParaRPr lang="en-US" altLang="zh-CN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2015430"/>
          </a:xfrm>
        </p:spPr>
        <p:txBody>
          <a:bodyPr/>
          <a:lstStyle/>
          <a:p>
            <a:pPr eaLnBrk="1" hangingPunct="1"/>
            <a:r>
              <a:rPr lang="zh-CN" altLang="en-US" smtClean="0"/>
              <a:t>建立 </a:t>
            </a:r>
            <a:r>
              <a:rPr lang="en-US" altLang="zh-CN" smtClean="0"/>
              <a:t>User </a:t>
            </a:r>
            <a:r>
              <a:rPr lang="zh-CN" altLang="en-US" smtClean="0"/>
              <a:t>和 </a:t>
            </a:r>
            <a:r>
              <a:rPr lang="en-US" altLang="zh-CN" smtClean="0"/>
              <a:t>Order </a:t>
            </a:r>
            <a:r>
              <a:rPr lang="zh-CN" altLang="en-US" smtClean="0"/>
              <a:t>的</a:t>
            </a:r>
            <a:r>
              <a:rPr lang="zh-CN" altLang="en-US" dirty="0" smtClean="0"/>
              <a:t>双向一对</a:t>
            </a:r>
            <a:r>
              <a:rPr lang="zh-CN" altLang="en-US" smtClean="0"/>
              <a:t>多关联。</a:t>
            </a:r>
            <a:endParaRPr lang="en-US" altLang="zh-CN" dirty="0" smtClean="0"/>
          </a:p>
          <a:p>
            <a:pPr lvl="1" eaLnBrk="1" hangingPunct="1"/>
            <a:r>
              <a:rPr lang="zh-CN" altLang="en-US" sz="3200" smtClean="0"/>
              <a:t>在 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到 </a:t>
            </a:r>
            <a:r>
              <a:rPr lang="en-US" altLang="zh-CN" sz="3200" smtClean="0"/>
              <a:t>Order </a:t>
            </a:r>
            <a:r>
              <a:rPr lang="zh-CN" altLang="en-US" sz="3200" smtClean="0"/>
              <a:t>单向一对</a:t>
            </a:r>
            <a:r>
              <a:rPr lang="zh-CN" altLang="en-US" sz="3200" dirty="0" smtClean="0"/>
              <a:t>多关联关系基础</a:t>
            </a:r>
            <a:r>
              <a:rPr lang="zh-CN" altLang="en-US" sz="3200" smtClean="0"/>
              <a:t>上，在 </a:t>
            </a:r>
            <a:r>
              <a:rPr lang="en-US" altLang="zh-CN" sz="3200" smtClean="0"/>
              <a:t>Order </a:t>
            </a:r>
            <a:r>
              <a:rPr lang="zh-CN" altLang="en-US" sz="3200" smtClean="0"/>
              <a:t>类中增加 </a:t>
            </a:r>
            <a:r>
              <a:rPr lang="en-US" altLang="zh-CN" sz="3200" smtClean="0"/>
              <a:t>User </a:t>
            </a:r>
            <a:r>
              <a:rPr lang="zh-CN" altLang="en-US" sz="3200" smtClean="0"/>
              <a:t>类型的属性。</a:t>
            </a:r>
            <a:endParaRPr lang="en-US" altLang="zh-CN" sz="32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978037" y="3140968"/>
            <a:ext cx="10297144" cy="266429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Order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800"/>
              <a:t> </a:t>
            </a:r>
            <a:endParaRPr lang="zh-CN" altLang="en-US" sz="2800">
              <a:latin typeface="Consolas" panose="020B0609020204030204" pitchFamily="49" charset="0"/>
            </a:endParaRPr>
          </a:p>
          <a:p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价格</a:t>
            </a:r>
            <a:endParaRPr lang="zh-CN" altLang="en-US" sz="2800">
              <a:latin typeface="Consolas" panose="020B0609020204030204" pitchFamily="49" charset="0"/>
            </a:endParaRPr>
          </a:p>
          <a:p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800" b="1" i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......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r>
              <a:rPr lang="en-US" altLang="zh-CN" smtClean="0"/>
              <a:t>Order.hbm.xml </a:t>
            </a:r>
            <a:r>
              <a:rPr lang="zh-CN" altLang="en-US" smtClean="0"/>
              <a:t>中添加 </a:t>
            </a:r>
            <a:r>
              <a:rPr lang="en-US" altLang="zh-CN" smtClean="0"/>
              <a:t>user </a:t>
            </a:r>
            <a:r>
              <a:rPr lang="zh-CN" altLang="en-US" smtClean="0"/>
              <a:t>属性的映射。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4418" y="2924944"/>
            <a:ext cx="10943167" cy="28803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smtClean="0"/>
              <a:t>&lt;many-to-one&gt;</a:t>
            </a:r>
            <a:r>
              <a:rPr lang="zh-CN" altLang="en-US" i="0" kern="0" smtClean="0"/>
              <a:t>元素的属性：</a:t>
            </a:r>
            <a:endParaRPr lang="en-US" altLang="zh-CN" i="0" kern="0" smtClean="0"/>
          </a:p>
          <a:p>
            <a:pPr lvl="1"/>
            <a:r>
              <a:rPr lang="en-US" altLang="zh-CN" sz="3200" i="0" kern="0" smtClean="0"/>
              <a:t>name </a:t>
            </a:r>
            <a:r>
              <a:rPr lang="zh-CN" altLang="en-US" sz="3200" i="0" kern="0" smtClean="0"/>
              <a:t>属性：指定需映射的属性</a:t>
            </a:r>
            <a:r>
              <a:rPr lang="zh-CN" altLang="en-US" sz="3200" i="0" kern="0" smtClean="0"/>
              <a:t>名；</a:t>
            </a:r>
            <a:endParaRPr lang="en-US" altLang="zh-CN" sz="3200" i="0" kern="0" smtClean="0"/>
          </a:p>
          <a:p>
            <a:pPr lvl="1"/>
            <a:r>
              <a:rPr lang="en-US" altLang="zh-CN" sz="3200" i="0" kern="0" smtClean="0"/>
              <a:t>column </a:t>
            </a:r>
            <a:r>
              <a:rPr lang="zh-CN" altLang="en-US" sz="3200" i="0" kern="0" smtClean="0"/>
              <a:t>属性：指定</a:t>
            </a:r>
            <a:r>
              <a:rPr lang="en-US" altLang="zh-CN" sz="3200" i="0" kern="0" smtClean="0"/>
              <a:t>ORDER</a:t>
            </a:r>
            <a:r>
              <a:rPr lang="zh-CN" altLang="en-US" sz="3200" i="0" kern="0" smtClean="0"/>
              <a:t>中的外键列</a:t>
            </a:r>
            <a:r>
              <a:rPr lang="zh-CN" altLang="en-US" sz="3200" i="0" kern="0" smtClean="0"/>
              <a:t>名；</a:t>
            </a:r>
            <a:endParaRPr lang="en-US" altLang="zh-CN" sz="3200" i="0" kern="0" smtClean="0"/>
          </a:p>
          <a:p>
            <a:pPr lvl="1"/>
            <a:r>
              <a:rPr lang="en-US" altLang="zh-CN" sz="3200" i="0" kern="0" smtClean="0"/>
              <a:t>class </a:t>
            </a:r>
            <a:r>
              <a:rPr lang="zh-CN" altLang="en-US" sz="3200" i="0" kern="0" smtClean="0"/>
              <a:t>属性：指定所关联的类型</a:t>
            </a:r>
            <a:r>
              <a:rPr lang="zh-CN" altLang="en-US" sz="3200" i="0" kern="0"/>
              <a:t>。</a:t>
            </a:r>
            <a:endParaRPr lang="zh-CN" altLang="en-US" sz="3200" i="0" kern="0" dirty="0"/>
          </a:p>
        </p:txBody>
      </p:sp>
      <p:sp>
        <p:nvSpPr>
          <p:cNvPr id="6" name="矩形 5"/>
          <p:cNvSpPr/>
          <p:nvPr/>
        </p:nvSpPr>
        <p:spPr bwMode="auto">
          <a:xfrm>
            <a:off x="623392" y="1916832"/>
            <a:ext cx="10950612" cy="7200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>
                <a:solidFill>
                  <a:srgbClr val="3F7F7F"/>
                </a:solidFill>
                <a:latin typeface="Consolas" panose="020B0609020204030204" pitchFamily="49" charset="0"/>
              </a:rPr>
              <a:t>many-to-one </a:t>
            </a:r>
            <a:r>
              <a:rPr lang="en-US" altLang="zh-CN" sz="2800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"USERID" </a:t>
            </a:r>
            <a:r>
              <a:rPr lang="en-US" altLang="zh-CN" sz="2800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altLang="zh-CN" sz="2800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zh-CN" altLang="en-US" sz="2800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i="0" kern="0" dirty="0"/>
          </a:p>
        </p:txBody>
      </p:sp>
    </p:spTree>
    <p:extLst>
      <p:ext uri="{BB962C8B-B14F-4D97-AF65-F5344CB8AC3E}">
        <p14:creationId xmlns:p14="http://schemas.microsoft.com/office/powerpoint/2010/main" val="133092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使用注解映射一对多关联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r>
              <a:rPr lang="zh-CN" altLang="en-US" kern="1200" smtClean="0"/>
              <a:t>在 </a:t>
            </a:r>
            <a:r>
              <a:rPr lang="en-US" altLang="zh-CN" kern="1200" smtClean="0"/>
              <a:t>many </a:t>
            </a:r>
            <a:r>
              <a:rPr lang="zh-CN" altLang="en-US" kern="1200" smtClean="0"/>
              <a:t>方 </a:t>
            </a:r>
            <a:r>
              <a:rPr lang="en-US" altLang="zh-CN" kern="1200" smtClean="0"/>
              <a:t>Order</a:t>
            </a:r>
            <a:r>
              <a:rPr lang="zh-CN" altLang="en-US" kern="1200" smtClean="0"/>
              <a:t>类 的 </a:t>
            </a:r>
            <a:r>
              <a:rPr lang="en-US" altLang="zh-CN" kern="1200" smtClean="0"/>
              <a:t>getUser() </a:t>
            </a:r>
            <a:r>
              <a:rPr lang="zh-CN" altLang="en-US" kern="1200" smtClean="0"/>
              <a:t>方法上配置。</a:t>
            </a:r>
            <a:endParaRPr lang="en-US" altLang="zh-CN" kern="12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947429" y="1917555"/>
            <a:ext cx="10297144" cy="237554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US" altLang="zh-CN" sz="2800" b="1" i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800" b="1" i="0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User getUser() {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800" b="1" i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5400" y="4437112"/>
            <a:ext cx="10549173" cy="12961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sz="3200" i="0" kern="1200" smtClean="0"/>
              <a:t>@JoinColumn(name = "USERID") </a:t>
            </a:r>
            <a:r>
              <a:rPr lang="zh-CN" altLang="en-US" sz="3200" i="0" kern="1200" smtClean="0"/>
              <a:t>： 指定 </a:t>
            </a:r>
            <a:r>
              <a:rPr lang="en-US" altLang="zh-CN" sz="3200" i="0" kern="1200" smtClean="0"/>
              <a:t>ORDER </a:t>
            </a:r>
            <a:r>
              <a:rPr lang="zh-CN" altLang="en-US" sz="3200" i="0" kern="1200" smtClean="0"/>
              <a:t>表中的外键列名</a:t>
            </a:r>
            <a:r>
              <a:rPr lang="zh-CN" altLang="en-US" sz="3200" i="0"/>
              <a:t>。</a:t>
            </a:r>
            <a:endParaRPr lang="en-US" altLang="zh-CN" sz="3200" i="0" kern="1200" dirty="0" smtClean="0"/>
          </a:p>
        </p:txBody>
      </p:sp>
    </p:spTree>
    <p:extLst>
      <p:ext uri="{BB962C8B-B14F-4D97-AF65-F5344CB8AC3E}">
        <p14:creationId xmlns:p14="http://schemas.microsoft.com/office/powerpoint/2010/main" val="179237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zh-CN" altLang="en-US" kern="1200" smtClean="0"/>
              <a:t>在 </a:t>
            </a:r>
            <a:r>
              <a:rPr lang="en-US" altLang="zh-CN" kern="1200" smtClean="0"/>
              <a:t>one </a:t>
            </a:r>
            <a:r>
              <a:rPr lang="zh-CN" altLang="en-US" kern="1200" smtClean="0"/>
              <a:t>方 </a:t>
            </a:r>
            <a:r>
              <a:rPr lang="en-US" altLang="zh-CN" kern="1200" smtClean="0"/>
              <a:t>User</a:t>
            </a:r>
            <a:r>
              <a:rPr lang="zh-CN" altLang="en-US" kern="1200" smtClean="0"/>
              <a:t>类</a:t>
            </a:r>
            <a:r>
              <a:rPr lang="en-US" altLang="zh-CN" kern="1200" smtClean="0"/>
              <a:t> </a:t>
            </a:r>
            <a:r>
              <a:rPr lang="zh-CN" altLang="en-US" kern="1200" smtClean="0"/>
              <a:t>的 </a:t>
            </a:r>
            <a:r>
              <a:rPr lang="en-US" altLang="zh-CN" kern="1200" smtClean="0"/>
              <a:t>getOrderSet() </a:t>
            </a:r>
            <a:r>
              <a:rPr lang="zh-CN" altLang="en-US" kern="1200"/>
              <a:t>方法</a:t>
            </a:r>
            <a:r>
              <a:rPr lang="zh-CN" altLang="en-US" kern="1200" smtClean="0"/>
              <a:t>上配置</a:t>
            </a:r>
            <a:r>
              <a:rPr lang="zh-CN" altLang="en-US" dirty="0"/>
              <a:t>。</a:t>
            </a:r>
            <a:endParaRPr lang="en-US" altLang="zh-CN" kern="1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6818" y="4221088"/>
            <a:ext cx="10943167" cy="2376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i="0" kern="1200" smtClean="0"/>
              <a:t>mappedBy</a:t>
            </a:r>
            <a:r>
              <a:rPr lang="zh-CN" altLang="en-US" sz="3200" i="0" kern="1200" smtClean="0"/>
              <a:t>：表明是双向关联关系，并且与 </a:t>
            </a:r>
            <a:r>
              <a:rPr lang="en-US" altLang="zh-CN" sz="3200" i="0" kern="1200" smtClean="0"/>
              <a:t>user </a:t>
            </a:r>
            <a:r>
              <a:rPr lang="zh-CN" altLang="en-US" sz="3200" i="0" kern="1200" smtClean="0"/>
              <a:t>建立对应。</a:t>
            </a:r>
            <a:endParaRPr lang="en-US" altLang="zh-CN" sz="3200" i="0" kern="120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i="0" kern="0" smtClean="0"/>
              <a:t>targetEntity</a:t>
            </a:r>
            <a:r>
              <a:rPr lang="zh-CN" altLang="en-US" sz="3200" i="0" kern="0" smtClean="0"/>
              <a:t>：指定了所关联的类型。</a:t>
            </a:r>
            <a:endParaRPr lang="en-US" altLang="zh-CN" sz="3200" i="0" kern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i="0" kern="1200" smtClean="0"/>
              <a:t>cascade</a:t>
            </a:r>
            <a:r>
              <a:rPr lang="zh-CN" altLang="en-US" sz="3200" i="0" kern="1200" smtClean="0"/>
              <a:t>：指定级联操作。</a:t>
            </a:r>
            <a:endParaRPr lang="en-US" altLang="zh-CN" sz="3200" i="0" kern="1200" smtClean="0"/>
          </a:p>
          <a:p>
            <a:endParaRPr lang="zh-CN" altLang="en-US" i="0" kern="0" dirty="0"/>
          </a:p>
        </p:txBody>
      </p:sp>
      <p:sp>
        <p:nvSpPr>
          <p:cNvPr id="6" name="矩形 5"/>
          <p:cNvSpPr/>
          <p:nvPr/>
        </p:nvSpPr>
        <p:spPr bwMode="auto">
          <a:xfrm>
            <a:off x="947428" y="1844824"/>
            <a:ext cx="10620157" cy="237554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64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</a:t>
            </a:r>
            <a:r>
              <a:rPr lang="en-US" altLang="zh-CN" sz="2800" b="1" i="0">
                <a:solidFill>
                  <a:srgbClr val="64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OneToMany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(mappedBy=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"user"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targetEntity=Order.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cascade=CascadeType.</a:t>
            </a:r>
            <a:r>
              <a:rPr lang="en-US" altLang="zh-CN" sz="2800" b="1" i="0" smtClean="0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ALL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 getOrderSet() {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return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orderSet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zh-CN" altLang="en-US" sz="2800" b="1" i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23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实体的一对多关联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 smtClean="0"/>
              <a:t>单向、双向</a:t>
            </a:r>
            <a:endParaRPr lang="en-US" altLang="zh-CN" sz="3200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数据库的一对多关联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/>
              <a:t>外</a:t>
            </a:r>
            <a:r>
              <a:rPr lang="zh-CN" altLang="en-US" sz="3200" dirty="0" smtClean="0"/>
              <a:t>键参照关系，</a:t>
            </a:r>
            <a:r>
              <a:rPr lang="en-US" altLang="zh-CN" sz="3200" dirty="0" smtClean="0"/>
              <a:t>many</a:t>
            </a:r>
            <a:r>
              <a:rPr lang="zh-CN" altLang="en-US" sz="3200" dirty="0" smtClean="0"/>
              <a:t>方参照</a:t>
            </a:r>
            <a:r>
              <a:rPr lang="en-US" altLang="zh-CN" sz="3200" dirty="0" smtClean="0"/>
              <a:t>one</a:t>
            </a:r>
            <a:r>
              <a:rPr lang="zh-CN" altLang="en-US" sz="3200" dirty="0" smtClean="0"/>
              <a:t>方</a:t>
            </a:r>
            <a:endParaRPr lang="en-US" altLang="zh-CN" sz="3200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的单向一对多关联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dirty="0" smtClean="0"/>
              <a:t>Set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List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Map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Hibernate</a:t>
            </a:r>
            <a:r>
              <a:rPr lang="zh-CN" altLang="en-US" dirty="0" smtClean="0"/>
              <a:t>的双向一对多关联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64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两个实体型之间的联系 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4417" y="1052736"/>
            <a:ext cx="7539979" cy="5616624"/>
          </a:xfrm>
        </p:spPr>
        <p:txBody>
          <a:bodyPr/>
          <a:lstStyle/>
          <a:p>
            <a:r>
              <a:rPr lang="zh-CN" altLang="en-US" dirty="0"/>
              <a:t>一对多联系（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3200" dirty="0"/>
              <a:t>定义：</a:t>
            </a:r>
          </a:p>
          <a:p>
            <a:pPr lvl="1" indent="72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smtClean="0"/>
              <a:t>如果</a:t>
            </a:r>
            <a:r>
              <a:rPr lang="zh-CN" altLang="en-US" sz="3200" dirty="0"/>
              <a:t>对于实体集</a:t>
            </a:r>
            <a:r>
              <a:rPr lang="en-US" altLang="zh-CN" sz="3200" dirty="0"/>
              <a:t>A</a:t>
            </a:r>
            <a:r>
              <a:rPr lang="zh-CN" altLang="en-US" sz="3200" dirty="0"/>
              <a:t>中的每一个实体，实体集</a:t>
            </a:r>
            <a:r>
              <a:rPr lang="en-US" altLang="zh-CN" sz="3200" dirty="0"/>
              <a:t>B</a:t>
            </a:r>
            <a:r>
              <a:rPr lang="zh-CN" altLang="en-US" sz="3200" dirty="0"/>
              <a:t>中有</a:t>
            </a:r>
            <a:r>
              <a:rPr lang="en-US" altLang="zh-CN" sz="3200" dirty="0"/>
              <a:t>n</a:t>
            </a:r>
            <a:r>
              <a:rPr lang="zh-CN" altLang="en-US" sz="3200" dirty="0"/>
              <a:t>个实体（</a:t>
            </a:r>
            <a:r>
              <a:rPr lang="en-US" altLang="zh-CN" sz="3200" dirty="0"/>
              <a:t>n≥0</a:t>
            </a:r>
            <a:r>
              <a:rPr lang="zh-CN" altLang="en-US" sz="3200" dirty="0"/>
              <a:t>）与之联系，反之，对于实体集</a:t>
            </a:r>
            <a:r>
              <a:rPr lang="en-US" altLang="zh-CN" sz="3200" dirty="0"/>
              <a:t>B</a:t>
            </a:r>
            <a:r>
              <a:rPr lang="zh-CN" altLang="en-US" sz="3200" dirty="0"/>
              <a:t>中的每一个实体，实体集</a:t>
            </a:r>
            <a:r>
              <a:rPr lang="en-US" altLang="zh-CN" sz="3200" dirty="0"/>
              <a:t>A</a:t>
            </a:r>
            <a:r>
              <a:rPr lang="zh-CN" altLang="en-US" sz="3200" dirty="0"/>
              <a:t>中至多只有一个实体与之联系，则称实体集</a:t>
            </a:r>
            <a:r>
              <a:rPr lang="en-US" altLang="zh-CN" sz="3200" dirty="0"/>
              <a:t>A</a:t>
            </a:r>
            <a:r>
              <a:rPr lang="zh-CN" altLang="en-US" sz="3200" dirty="0"/>
              <a:t>与实体集</a:t>
            </a:r>
            <a:r>
              <a:rPr lang="en-US" altLang="zh-CN" sz="3200" dirty="0"/>
              <a:t>B</a:t>
            </a:r>
            <a:r>
              <a:rPr lang="zh-CN" altLang="en-US" sz="3200" dirty="0"/>
              <a:t>有一对多联系，记</a:t>
            </a:r>
            <a:r>
              <a:rPr lang="zh-CN" altLang="en-US" sz="3200"/>
              <a:t>为</a:t>
            </a:r>
            <a:r>
              <a:rPr lang="en-US" altLang="zh-CN" sz="3200" smtClean="0"/>
              <a:t>1:n</a:t>
            </a:r>
            <a:r>
              <a:rPr lang="zh-CN" altLang="en-US" sz="3200" smtClean="0"/>
              <a:t>。</a:t>
            </a:r>
            <a:endParaRPr lang="en-US" altLang="zh-CN" sz="3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smtClean="0"/>
              <a:t>实例：</a:t>
            </a:r>
            <a:endParaRPr lang="en-US" altLang="zh-CN" sz="3200" smtClean="0"/>
          </a:p>
          <a:p>
            <a:pPr marL="741600" lvl="1" indent="72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/>
              <a:t>一</a:t>
            </a:r>
            <a:r>
              <a:rPr lang="zh-CN" altLang="en-US" sz="3200" dirty="0"/>
              <a:t>个班级中有若干名</a:t>
            </a:r>
            <a:r>
              <a:rPr lang="zh-CN" altLang="en-US" sz="3200"/>
              <a:t>学生，每个</a:t>
            </a:r>
            <a:r>
              <a:rPr lang="zh-CN" altLang="en-US" sz="3200" dirty="0"/>
              <a:t>学生只在一个班级</a:t>
            </a:r>
            <a:r>
              <a:rPr lang="zh-CN" altLang="en-US" sz="3200"/>
              <a:t>中学习。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688288" y="1556792"/>
            <a:ext cx="2612028" cy="4862864"/>
            <a:chOff x="8884572" y="1465620"/>
            <a:chExt cx="2612028" cy="4862864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8884572" y="2026033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489613" y="1465620"/>
              <a:ext cx="1531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8884572" y="4233092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489613" y="5805264"/>
              <a:ext cx="1487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9179315" y="235990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0" name="Oval 14"/>
            <p:cNvSpPr>
              <a:spLocks noChangeArrowheads="1"/>
            </p:cNvSpPr>
            <p:nvPr/>
          </p:nvSpPr>
          <p:spPr bwMode="auto">
            <a:xfrm>
              <a:off x="9568381" y="265436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9179315" y="296936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9959438" y="300627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9828710" y="222055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10262304" y="252084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10580393" y="2757872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10972568" y="311729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11172252" y="273199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11029425" y="217818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9152678" y="454840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9675949" y="4688734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9300476" y="4984081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9483559" y="541026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10015825" y="53596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10143260" y="455934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0738872" y="476610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11161025" y="4487689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10448060" y="51718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11069907" y="531040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H="1">
              <a:off x="10265315" y="2749443"/>
              <a:ext cx="88302" cy="1809902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 flipH="1">
              <a:off x="9404426" y="2857455"/>
              <a:ext cx="289490" cy="2126626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H="1">
              <a:off x="11262105" y="2936816"/>
              <a:ext cx="18159" cy="155087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9244085" y="2857454"/>
              <a:ext cx="397291" cy="167343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H="1">
              <a:off x="10549864" y="2976527"/>
              <a:ext cx="118809" cy="21953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>
              <a:off x="9783769" y="2798065"/>
              <a:ext cx="568225" cy="1908887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10711483" y="2976527"/>
              <a:ext cx="132862" cy="1764829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0751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通常情况下，在一些购物网站系统中，用户和订单之间的关系就是一对多关联关系，并且对于用户来说需要知道自己有哪些订单，对于商家来说需要知道某个订单属于哪个用户，思考这种情况该如何实现？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3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实体一对多关联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661" y="1572026"/>
            <a:ext cx="2772883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到 </a:t>
            </a:r>
            <a:r>
              <a:rPr lang="en-US" altLang="zh-CN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zh-CN" altLang="en-US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一对多关联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196752"/>
            <a:ext cx="7001553" cy="170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866920"/>
            <a:ext cx="7001553" cy="170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3" y="4715592"/>
            <a:ext cx="7001553" cy="170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9"/>
          <p:cNvSpPr txBox="1"/>
          <p:nvPr/>
        </p:nvSpPr>
        <p:spPr>
          <a:xfrm>
            <a:off x="8219661" y="3242066"/>
            <a:ext cx="2772883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zh-CN" altLang="en-US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 User 单向</a:t>
            </a:r>
            <a:r>
              <a: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rPr>
              <a:t>多对一关联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8219660" y="5090866"/>
            <a:ext cx="2772883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和 </a:t>
            </a:r>
            <a:r>
              <a:rPr lang="en-US" altLang="zh-CN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zh-CN" altLang="en-US" sz="2800" i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一对多关联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1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8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数据库一对多关联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367358"/>
          </a:xfrm>
        </p:spPr>
        <p:txBody>
          <a:bodyPr/>
          <a:lstStyle/>
          <a:p>
            <a:r>
              <a:rPr lang="zh-CN" altLang="en-US" dirty="0" smtClean="0"/>
              <a:t>在关系模型中，只存在外键参照关系，</a:t>
            </a:r>
            <a:r>
              <a:rPr lang="zh-CN" altLang="en-US" smtClean="0"/>
              <a:t>而且是 </a:t>
            </a:r>
            <a:r>
              <a:rPr lang="en-US" altLang="zh-CN" smtClean="0"/>
              <a:t>many </a:t>
            </a:r>
            <a:r>
              <a:rPr lang="zh-CN" altLang="en-US" smtClean="0"/>
              <a:t>方参照 </a:t>
            </a:r>
            <a:r>
              <a:rPr lang="en-US" altLang="zh-CN" smtClean="0"/>
              <a:t>one </a:t>
            </a:r>
            <a:r>
              <a:rPr lang="zh-CN" altLang="en-US" smtClean="0"/>
              <a:t>方。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760530"/>
            <a:ext cx="8066311" cy="2664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0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33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</TotalTime>
  <Pages>0</Pages>
  <Words>1134</Words>
  <Characters>0</Characters>
  <Application>Microsoft Office PowerPoint</Application>
  <DocSecurity>0</DocSecurity>
  <PresentationFormat>宽屏</PresentationFormat>
  <Lines>0</Lines>
  <Paragraphs>160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第五讲 Hibernate一对多关联映射</vt:lpstr>
      <vt:lpstr>PowerPoint 演示文稿</vt:lpstr>
      <vt:lpstr>PowerPoint 演示文稿</vt:lpstr>
      <vt:lpstr>两个实体型之间的联系 </vt:lpstr>
      <vt:lpstr>引例</vt:lpstr>
      <vt:lpstr>实体一对多关联</vt:lpstr>
      <vt:lpstr>PowerPoint 演示文稿</vt:lpstr>
      <vt:lpstr>数据库一对多关联</vt:lpstr>
      <vt:lpstr>PowerPoint 演示文稿</vt:lpstr>
      <vt:lpstr>Hibernate单向一对多关联</vt:lpstr>
      <vt:lpstr>映射配置文件</vt:lpstr>
      <vt:lpstr>映射配置文件</vt:lpstr>
      <vt:lpstr>Hibernate单向一对多关联</vt:lpstr>
      <vt:lpstr>Hibernate单向一对多关联</vt:lpstr>
      <vt:lpstr>映射配置文件</vt:lpstr>
      <vt:lpstr>Hibernate单向一对多关联</vt:lpstr>
      <vt:lpstr>映射配置文件</vt:lpstr>
      <vt:lpstr>PowerPoint 演示文稿</vt:lpstr>
      <vt:lpstr>引例</vt:lpstr>
      <vt:lpstr>Hibernate双向一对多关联</vt:lpstr>
      <vt:lpstr>映射配置文件</vt:lpstr>
      <vt:lpstr>使用注解映射一对多关联</vt:lpstr>
      <vt:lpstr>使用注解映射一对多关联</vt:lpstr>
      <vt:lpstr>本章小结</vt:lpstr>
      <vt:lpstr>练习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593</cp:revision>
  <cp:lastPrinted>1899-12-30T00:00:00Z</cp:lastPrinted>
  <dcterms:created xsi:type="dcterms:W3CDTF">2008-05-06T01:42:58Z</dcterms:created>
  <dcterms:modified xsi:type="dcterms:W3CDTF">2017-09-05T01:36:14Z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