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331" r:id="rId2"/>
    <p:sldId id="410" r:id="rId3"/>
    <p:sldId id="393" r:id="rId4"/>
    <p:sldId id="411" r:id="rId5"/>
    <p:sldId id="404" r:id="rId6"/>
    <p:sldId id="394" r:id="rId7"/>
    <p:sldId id="405" r:id="rId8"/>
    <p:sldId id="395" r:id="rId9"/>
    <p:sldId id="406" r:id="rId10"/>
    <p:sldId id="412" r:id="rId11"/>
    <p:sldId id="408" r:id="rId12"/>
    <p:sldId id="398" r:id="rId13"/>
    <p:sldId id="409" r:id="rId14"/>
    <p:sldId id="397" r:id="rId15"/>
    <p:sldId id="399" r:id="rId16"/>
    <p:sldId id="400" r:id="rId17"/>
    <p:sldId id="402" r:id="rId18"/>
    <p:sldId id="407" r:id="rId19"/>
    <p:sldId id="413" r:id="rId20"/>
    <p:sldId id="33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5" autoAdjust="0"/>
  </p:normalViewPr>
  <p:slideViewPr>
    <p:cSldViewPr>
      <p:cViewPr varScale="1">
        <p:scale>
          <a:sx n="72" d="100"/>
          <a:sy n="72" d="100"/>
        </p:scale>
        <p:origin x="636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252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1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第六讲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多对多关联实体类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Student.java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Set&lt;Course&gt; 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courseSet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HashSet&lt;Course&gt;();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4326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多对多关联实体类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课程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名称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credit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学分</a:t>
            </a:r>
            <a:endParaRPr lang="zh-CN" altLang="en-US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Set&lt;Student&gt; 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studentSet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HashSet&lt;Student&gt;();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Course.java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dirty="0" smtClean="0"/>
              <a:t>Student.hbm.xml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15895" y="2132857"/>
            <a:ext cx="10436689" cy="259228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courseSet"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"STUDENTCOURSE"   </a:t>
            </a:r>
          </a:p>
          <a:p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        inverse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2840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774735"/>
          </a:xfrm>
        </p:spPr>
        <p:txBody>
          <a:bodyPr/>
          <a:lstStyle/>
          <a:p>
            <a:r>
              <a:rPr lang="en-US" altLang="zh-CN" dirty="0" smtClean="0"/>
              <a:t>Course.hbm.xml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99871" y="2132857"/>
            <a:ext cx="10796729" cy="252027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studentSet"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"STUDENTCOURSE"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inverse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22304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621031" cy="5183187"/>
          </a:xfrm>
        </p:spPr>
        <p:txBody>
          <a:bodyPr/>
          <a:lstStyle/>
          <a:p>
            <a:pPr eaLnBrk="1" hangingPunct="1"/>
            <a:r>
              <a:rPr lang="en-US" altLang="zh-CN" smtClean="0"/>
              <a:t>&lt;set&gt;</a:t>
            </a:r>
            <a:r>
              <a:rPr lang="zh-CN" altLang="en-US" smtClean="0"/>
              <a:t>元素属性。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name</a:t>
            </a:r>
            <a:r>
              <a:rPr lang="zh-CN" altLang="en-US" sz="3200" dirty="0" smtClean="0"/>
              <a:t>属性：指定类的</a:t>
            </a:r>
            <a:r>
              <a:rPr lang="zh-CN" altLang="en-US" sz="3200" smtClean="0"/>
              <a:t>属性名；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 smtClean="0"/>
              <a:t>table</a:t>
            </a:r>
            <a:r>
              <a:rPr lang="zh-CN" altLang="en-US" sz="3200" dirty="0" smtClean="0"/>
              <a:t>属性：指定多对多关联关系</a:t>
            </a:r>
            <a:r>
              <a:rPr lang="zh-CN" altLang="en-US" sz="3200" smtClean="0"/>
              <a:t>中间表；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 smtClean="0"/>
              <a:t>cascade</a:t>
            </a:r>
            <a:r>
              <a:rPr lang="zh-CN" altLang="en-US" sz="3200" dirty="0" smtClean="0"/>
              <a:t>级联操作属性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save-update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delete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all</a:t>
            </a:r>
            <a:r>
              <a:rPr lang="zh-CN" altLang="en-US" sz="3200" smtClean="0"/>
              <a:t>、</a:t>
            </a:r>
            <a:r>
              <a:rPr lang="en-US" altLang="zh-CN" sz="3200" smtClean="0"/>
              <a:t>none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  <a:p>
            <a:pPr eaLnBrk="1" hangingPunct="1"/>
            <a:r>
              <a:rPr lang="en-US" altLang="zh-CN" smtClean="0"/>
              <a:t>&lt;set&gt;</a:t>
            </a:r>
            <a:r>
              <a:rPr lang="zh-CN" altLang="en-US" smtClean="0"/>
              <a:t>子元素。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&lt;key&gt;</a:t>
            </a:r>
            <a:r>
              <a:rPr lang="zh-CN" altLang="en-US" sz="3200" smtClean="0"/>
              <a:t>元素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设定实体类对应表的</a:t>
            </a:r>
            <a:r>
              <a:rPr lang="zh-CN" altLang="en-US" sz="3200" smtClean="0"/>
              <a:t>外键；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&lt;many-to-many&gt;</a:t>
            </a:r>
            <a:r>
              <a:rPr lang="zh-CN" altLang="en-US" sz="3200" smtClean="0"/>
              <a:t>元素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属性：设定</a:t>
            </a:r>
            <a:r>
              <a:rPr lang="zh-CN" altLang="en-US" sz="3200" smtClean="0"/>
              <a:t>关联类型。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0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inverse</a:t>
            </a:r>
            <a:r>
              <a:rPr lang="zh-CN" altLang="en-US" smtClean="0"/>
              <a:t>属性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599605"/>
          </a:xfrm>
        </p:spPr>
        <p:txBody>
          <a:bodyPr/>
          <a:lstStyle/>
          <a:p>
            <a:r>
              <a:rPr lang="en-US" altLang="zh-CN" smtClean="0"/>
              <a:t>inverse </a:t>
            </a:r>
            <a:r>
              <a:rPr lang="zh-CN" altLang="en-US" smtClean="0"/>
              <a:t>是 </a:t>
            </a:r>
            <a:r>
              <a:rPr lang="en-US" altLang="zh-CN" smtClean="0"/>
              <a:t>Hibernate </a:t>
            </a:r>
            <a:r>
              <a:rPr lang="zh-CN" altLang="en-US" smtClean="0"/>
              <a:t>中</a:t>
            </a:r>
            <a:r>
              <a:rPr lang="zh-CN" altLang="en-US" dirty="0" smtClean="0"/>
              <a:t>双向关联关系中的基本概念，用来设置关系由哪一方</a:t>
            </a:r>
            <a:r>
              <a:rPr lang="zh-CN" altLang="en-US" smtClean="0"/>
              <a:t>来维护。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sz="3200" smtClean="0"/>
              <a:t>inverse=true </a:t>
            </a:r>
            <a:r>
              <a:rPr lang="zh-CN" altLang="en-US" sz="3200" smtClean="0"/>
              <a:t>表示</a:t>
            </a:r>
            <a:r>
              <a:rPr lang="zh-CN" altLang="en-US" sz="3200" dirty="0" smtClean="0"/>
              <a:t>被控方，</a:t>
            </a:r>
            <a:r>
              <a:rPr lang="en-US" altLang="zh-CN" sz="3200" smtClean="0"/>
              <a:t>=false </a:t>
            </a:r>
            <a:r>
              <a:rPr lang="zh-CN" altLang="en-US" sz="3200" smtClean="0"/>
              <a:t>表示</a:t>
            </a:r>
            <a:r>
              <a:rPr lang="zh-CN" altLang="en-US" sz="3200" dirty="0" smtClean="0"/>
              <a:t>主</a:t>
            </a:r>
            <a:r>
              <a:rPr lang="zh-CN" altLang="en-US" sz="3200" smtClean="0"/>
              <a:t>控方；</a:t>
            </a:r>
            <a:endParaRPr lang="en-US" altLang="zh-CN" sz="3200" dirty="0" smtClean="0"/>
          </a:p>
          <a:p>
            <a:pPr lvl="1">
              <a:spcBef>
                <a:spcPts val="1800"/>
              </a:spcBef>
            </a:pPr>
            <a:r>
              <a:rPr lang="zh-CN" altLang="en-US" sz="3200" dirty="0" smtClean="0"/>
              <a:t>在多对多关系</a:t>
            </a:r>
            <a:r>
              <a:rPr lang="zh-CN" altLang="en-US" sz="3200" smtClean="0"/>
              <a:t>中需要设置</a:t>
            </a:r>
            <a:r>
              <a:rPr lang="zh-CN" altLang="en-US" sz="3200" dirty="0" smtClean="0"/>
              <a:t>哪一方为被</a:t>
            </a:r>
            <a:r>
              <a:rPr lang="zh-CN" altLang="en-US" sz="3200" smtClean="0"/>
              <a:t>控方，即设置</a:t>
            </a:r>
            <a:r>
              <a:rPr lang="en-US" altLang="zh-CN" sz="3200" smtClean="0"/>
              <a:t>inverse=true </a:t>
            </a:r>
            <a:r>
              <a:rPr lang="zh-CN" altLang="en-US" sz="3200" smtClean="0"/>
              <a:t>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901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使用注解映射多对多关系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Student </a:t>
            </a:r>
            <a:r>
              <a:rPr lang="zh-CN" altLang="en-US" smtClean="0"/>
              <a:t>类的 </a:t>
            </a:r>
            <a:r>
              <a:rPr lang="en-US" altLang="zh-CN" smtClean="0"/>
              <a:t>courseSet </a:t>
            </a:r>
            <a:r>
              <a:rPr lang="zh-CN" altLang="en-US" smtClean="0"/>
              <a:t>属性上配置。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803924" y="1916832"/>
            <a:ext cx="10584153" cy="210681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</a:p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@JoinTable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inverseJoinColumns=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2800" i="0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222477"/>
            <a:ext cx="10943167" cy="8627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在 </a:t>
            </a:r>
            <a:r>
              <a:rPr lang="en-US" altLang="zh-CN" i="0" kern="0" smtClean="0"/>
              <a:t>Course </a:t>
            </a:r>
            <a:r>
              <a:rPr lang="zh-CN" altLang="en-US" i="0" kern="0" smtClean="0"/>
              <a:t>类的</a:t>
            </a:r>
            <a:r>
              <a:rPr lang="en-US" altLang="zh-CN" i="0" kern="0" smtClean="0"/>
              <a:t> </a:t>
            </a:r>
            <a:r>
              <a:rPr lang="en-US" altLang="zh-CN" i="0" kern="0" smtClean="0"/>
              <a:t>studentSet </a:t>
            </a:r>
            <a:r>
              <a:rPr lang="zh-CN" altLang="en-US" i="0" kern="0" smtClean="0"/>
              <a:t>属性上配置。</a:t>
            </a:r>
            <a:endParaRPr lang="en-US" altLang="zh-CN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67408" y="4994591"/>
            <a:ext cx="10584153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(mappedBy=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25467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ManyToMany</a:t>
            </a:r>
            <a:r>
              <a:rPr lang="zh-CN" altLang="en-US" dirty="0" smtClean="0"/>
              <a:t>：表明多对多</a:t>
            </a:r>
            <a:r>
              <a:rPr lang="zh-CN" altLang="en-US" smtClean="0"/>
              <a:t>关联关系。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JoinTable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name</a:t>
            </a:r>
            <a:r>
              <a:rPr lang="zh-CN" altLang="en-US" sz="3200" dirty="0" smtClean="0"/>
              <a:t>：指定</a:t>
            </a:r>
            <a:r>
              <a:rPr lang="zh-CN" altLang="en-US" sz="3200" smtClean="0"/>
              <a:t>关联表。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 err="1"/>
              <a:t>j</a:t>
            </a:r>
            <a:r>
              <a:rPr lang="en-US" altLang="zh-CN" sz="3200" smtClean="0"/>
              <a:t>oinColumns</a:t>
            </a:r>
            <a:r>
              <a:rPr lang="zh-CN" altLang="en-US" sz="3200" dirty="0" smtClean="0"/>
              <a:t>：指向实体对应表的</a:t>
            </a:r>
            <a:r>
              <a:rPr lang="zh-CN" altLang="en-US" sz="3200" smtClean="0"/>
              <a:t>外键。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 err="1" smtClean="0"/>
              <a:t>inverseJoinColumns</a:t>
            </a:r>
            <a:r>
              <a:rPr lang="zh-CN" altLang="en-US" sz="3200" dirty="0" smtClean="0"/>
              <a:t>：指向所关联的实体对应表的</a:t>
            </a:r>
            <a:r>
              <a:rPr lang="zh-CN" altLang="en-US" sz="3200" smtClean="0"/>
              <a:t>外键。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@</a:t>
            </a:r>
            <a:r>
              <a:rPr lang="en-US" altLang="zh-CN" dirty="0" err="1" smtClean="0"/>
              <a:t>ManyToMany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3200" dirty="0" err="1" smtClean="0"/>
              <a:t>mappedBy</a:t>
            </a:r>
            <a:r>
              <a:rPr lang="zh-CN" altLang="en-US" sz="3200" dirty="0" smtClean="0"/>
              <a:t>：表示关联关系由</a:t>
            </a:r>
            <a:r>
              <a:rPr lang="en-US" altLang="zh-CN" sz="3200" smtClean="0"/>
              <a:t>Student</a:t>
            </a:r>
            <a:r>
              <a:rPr lang="zh-CN" altLang="en-US" sz="3200" smtClean="0"/>
              <a:t>维护。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382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实体的多对多关联</a:t>
            </a:r>
            <a:endParaRPr lang="en-US" altLang="zh-CN" dirty="0" smtClean="0"/>
          </a:p>
          <a:p>
            <a:r>
              <a:rPr lang="zh-CN" altLang="en-US" dirty="0" smtClean="0"/>
              <a:t>数据库的多对多关联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&lt;set&gt;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inverse </a:t>
            </a:r>
            <a:r>
              <a:rPr lang="zh-CN" altLang="en-US" sz="3200" smtClean="0"/>
              <a:t>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588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124744"/>
            <a:ext cx="10943167" cy="5039965"/>
          </a:xfrm>
        </p:spPr>
        <p:txBody>
          <a:bodyPr/>
          <a:lstStyle/>
          <a:p>
            <a:pPr lvl="2"/>
            <a:r>
              <a:rPr lang="zh-CN" altLang="en-US"/>
              <a:t>实体的一对多关联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单向、双向</a:t>
            </a:r>
          </a:p>
          <a:p>
            <a:pPr lvl="2"/>
            <a:r>
              <a:rPr lang="zh-CN" altLang="en-US"/>
              <a:t>数据库的一对多关联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外键参照关系，</a:t>
            </a:r>
            <a:r>
              <a:rPr lang="en-US" altLang="zh-CN" sz="3200" smtClean="0"/>
              <a:t>many </a:t>
            </a:r>
            <a:r>
              <a:rPr lang="zh-CN" altLang="en-US" sz="3200" smtClean="0"/>
              <a:t>方参照 </a:t>
            </a:r>
            <a:r>
              <a:rPr lang="en-US" altLang="zh-CN" sz="3200" smtClean="0"/>
              <a:t>one </a:t>
            </a:r>
            <a:r>
              <a:rPr lang="zh-CN" altLang="en-US" sz="3200" smtClean="0"/>
              <a:t>方</a:t>
            </a:r>
            <a:endParaRPr lang="zh-CN" altLang="en-US" sz="3200"/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的单向一对多关联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/>
              <a:t>Set</a:t>
            </a:r>
            <a:r>
              <a:rPr lang="zh-CN" altLang="en-US" sz="3200"/>
              <a:t>、</a:t>
            </a:r>
            <a:r>
              <a:rPr lang="en-US" altLang="zh-CN" sz="3200"/>
              <a:t>List</a:t>
            </a:r>
            <a:r>
              <a:rPr lang="zh-CN" altLang="en-US" sz="3200"/>
              <a:t>、</a:t>
            </a:r>
            <a:r>
              <a:rPr lang="en-US" altLang="zh-CN" sz="3200"/>
              <a:t>Map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的双向一对多</a:t>
            </a:r>
            <a:r>
              <a:rPr lang="zh-CN" altLang="en-US" smtClean="0"/>
              <a:t>关联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两个实体型之间的联系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8100237" cy="5183187"/>
          </a:xfrm>
        </p:spPr>
        <p:txBody>
          <a:bodyPr/>
          <a:lstStyle/>
          <a:p>
            <a:r>
              <a:rPr lang="zh-CN" altLang="en-US"/>
              <a:t>多对多联系（</a:t>
            </a:r>
            <a:r>
              <a:rPr lang="en-US" altLang="zh-CN"/>
              <a:t>m:n</a:t>
            </a:r>
            <a:r>
              <a:rPr lang="zh-CN" altLang="en-US"/>
              <a:t>）</a:t>
            </a:r>
          </a:p>
          <a:p>
            <a:pPr lvl="1"/>
            <a:r>
              <a:rPr lang="zh-CN" altLang="en-US" sz="3200"/>
              <a:t>定义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marL="457200" lvl="1" indent="504000">
              <a:buNone/>
            </a:pPr>
            <a:r>
              <a:rPr lang="zh-CN" altLang="en-US" sz="3200" smtClean="0"/>
              <a:t>如果对于实体</a:t>
            </a:r>
            <a:r>
              <a:rPr lang="zh-CN" altLang="en-US" sz="3200"/>
              <a:t>集</a:t>
            </a:r>
            <a:r>
              <a:rPr lang="en-US" altLang="zh-CN" sz="3200" smtClean="0"/>
              <a:t>A</a:t>
            </a:r>
            <a:r>
              <a:rPr lang="zh-CN" altLang="en-US" sz="3200" smtClean="0"/>
              <a:t>中</a:t>
            </a:r>
            <a:r>
              <a:rPr lang="zh-CN" altLang="en-US" sz="3200"/>
              <a:t>的每一个实体，实体集</a:t>
            </a:r>
            <a:r>
              <a:rPr lang="en-US" altLang="zh-CN" sz="3200"/>
              <a:t>B</a:t>
            </a:r>
            <a:r>
              <a:rPr lang="zh-CN" altLang="en-US" sz="3200"/>
              <a:t>中有</a:t>
            </a:r>
            <a:r>
              <a:rPr lang="en-US" altLang="zh-CN" sz="3200"/>
              <a:t>n</a:t>
            </a:r>
            <a:r>
              <a:rPr lang="zh-CN" altLang="en-US" sz="3200"/>
              <a:t>个实体（</a:t>
            </a:r>
            <a:r>
              <a:rPr lang="en-US" altLang="zh-CN" sz="3200"/>
              <a:t>n≥0</a:t>
            </a:r>
            <a:r>
              <a:rPr lang="zh-CN" altLang="en-US" sz="3200"/>
              <a:t>）与之联系，反之，对于实体集</a:t>
            </a:r>
            <a:r>
              <a:rPr lang="en-US" altLang="zh-CN" sz="3200"/>
              <a:t>B</a:t>
            </a:r>
            <a:r>
              <a:rPr lang="zh-CN" altLang="en-US" sz="3200"/>
              <a:t>中的每一个实体，实体集</a:t>
            </a:r>
            <a:r>
              <a:rPr lang="en-US" altLang="zh-CN" sz="3200"/>
              <a:t>A</a:t>
            </a:r>
            <a:r>
              <a:rPr lang="zh-CN" altLang="en-US" sz="3200"/>
              <a:t>中也有</a:t>
            </a:r>
            <a:r>
              <a:rPr lang="en-US" altLang="zh-CN" sz="3200"/>
              <a:t>m</a:t>
            </a:r>
            <a:r>
              <a:rPr lang="zh-CN" altLang="en-US" sz="3200"/>
              <a:t>个实体（</a:t>
            </a:r>
            <a:r>
              <a:rPr lang="en-US" altLang="zh-CN" sz="3200"/>
              <a:t>m≥0</a:t>
            </a:r>
            <a:r>
              <a:rPr lang="zh-CN" altLang="en-US" sz="3200"/>
              <a:t>）与之联系，则称实体集</a:t>
            </a:r>
            <a:r>
              <a:rPr lang="en-US" altLang="zh-CN" sz="3200"/>
              <a:t>A</a:t>
            </a:r>
            <a:r>
              <a:rPr lang="zh-CN" altLang="en-US" sz="3200"/>
              <a:t>与实体</a:t>
            </a:r>
            <a:r>
              <a:rPr lang="en-US" altLang="zh-CN" sz="3200"/>
              <a:t>B</a:t>
            </a:r>
            <a:r>
              <a:rPr lang="zh-CN" altLang="en-US" sz="3200"/>
              <a:t>具有多对多联系，记为</a:t>
            </a:r>
            <a:r>
              <a:rPr lang="en-US" altLang="zh-CN" sz="3200" smtClean="0"/>
              <a:t>m:n</a:t>
            </a:r>
            <a:r>
              <a:rPr lang="zh-CN" altLang="en-US" sz="3200" smtClean="0"/>
              <a:t>。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884572" y="1465620"/>
            <a:ext cx="2612028" cy="4862864"/>
            <a:chOff x="8884572" y="1465620"/>
            <a:chExt cx="2612028" cy="4862864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9784404" y="3238781"/>
              <a:ext cx="260329" cy="144995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9244085" y="3202910"/>
              <a:ext cx="52329" cy="134446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9412066" y="2886874"/>
              <a:ext cx="238841" cy="20972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10069068" y="3238781"/>
              <a:ext cx="202454" cy="12921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665358" y="2976527"/>
              <a:ext cx="161588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11069907" y="3333314"/>
              <a:ext cx="192198" cy="115437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7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在某高校选课系统中，一个学生可以同时选修多门课程，一门课程可以被若干个学生选修，像这样的多对多关联关系，应该如何实现？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2038536"/>
            <a:ext cx="8957331" cy="2686608"/>
          </a:xfrm>
          <a:prstGeom prst="rect">
            <a:avLst/>
          </a:prstGeom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实体多对多关联关系</a:t>
            </a:r>
          </a:p>
        </p:txBody>
      </p:sp>
    </p:spTree>
    <p:extLst>
      <p:ext uri="{BB962C8B-B14F-4D97-AF65-F5344CB8AC3E}">
        <p14:creationId xmlns:p14="http://schemas.microsoft.com/office/powerpoint/2010/main" val="3516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数据库多对多关联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6530400" cy="467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9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Pages>0</Pages>
  <Words>688</Words>
  <Characters>0</Characters>
  <Application>Microsoft Office PowerPoint</Application>
  <DocSecurity>0</DocSecurity>
  <PresentationFormat>宽屏</PresentationFormat>
  <Lines>0</Lines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第六讲 Hibernate多对多关联映射</vt:lpstr>
      <vt:lpstr>PowerPoint 演示文稿</vt:lpstr>
      <vt:lpstr>PowerPoint 演示文稿</vt:lpstr>
      <vt:lpstr>两个实体型之间的联系 </vt:lpstr>
      <vt:lpstr>引例</vt:lpstr>
      <vt:lpstr>实体多对多关联关系</vt:lpstr>
      <vt:lpstr>PowerPoint 演示文稿</vt:lpstr>
      <vt:lpstr>数据库多对多关联</vt:lpstr>
      <vt:lpstr>PowerPoint 演示文稿</vt:lpstr>
      <vt:lpstr>Hibernate多对多关联实体类</vt:lpstr>
      <vt:lpstr>Hibernate多对多关联实体类</vt:lpstr>
      <vt:lpstr>Hibernate多对多关联映射</vt:lpstr>
      <vt:lpstr>Hibernate多对多关联映射</vt:lpstr>
      <vt:lpstr>Hibernate多对多关联映射</vt:lpstr>
      <vt:lpstr>inverse属性</vt:lpstr>
      <vt:lpstr>使用注解映射多对多关系</vt:lpstr>
      <vt:lpstr>PowerPoint 演示文稿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493</cp:revision>
  <cp:lastPrinted>1899-12-30T00:00:00Z</cp:lastPrinted>
  <dcterms:created xsi:type="dcterms:W3CDTF">2008-05-06T01:42:58Z</dcterms:created>
  <dcterms:modified xsi:type="dcterms:W3CDTF">2017-09-06T01:54:50Z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