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52"/>
  </p:notesMasterIdLst>
  <p:handoutMasterIdLst>
    <p:handoutMasterId r:id="rId53"/>
  </p:handoutMasterIdLst>
  <p:sldIdLst>
    <p:sldId id="331" r:id="rId2"/>
    <p:sldId id="440" r:id="rId3"/>
    <p:sldId id="393" r:id="rId4"/>
    <p:sldId id="394" r:id="rId5"/>
    <p:sldId id="442" r:id="rId6"/>
    <p:sldId id="395" r:id="rId7"/>
    <p:sldId id="396" r:id="rId8"/>
    <p:sldId id="438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28" r:id="rId17"/>
    <p:sldId id="404" r:id="rId18"/>
    <p:sldId id="405" r:id="rId19"/>
    <p:sldId id="443" r:id="rId20"/>
    <p:sldId id="433" r:id="rId21"/>
    <p:sldId id="434" r:id="rId22"/>
    <p:sldId id="435" r:id="rId23"/>
    <p:sldId id="407" r:id="rId24"/>
    <p:sldId id="439" r:id="rId25"/>
    <p:sldId id="409" r:id="rId26"/>
    <p:sldId id="410" r:id="rId27"/>
    <p:sldId id="411" r:id="rId28"/>
    <p:sldId id="412" r:id="rId29"/>
    <p:sldId id="413" r:id="rId30"/>
    <p:sldId id="414" r:id="rId31"/>
    <p:sldId id="429" r:id="rId32"/>
    <p:sldId id="415" r:id="rId33"/>
    <p:sldId id="430" r:id="rId34"/>
    <p:sldId id="444" r:id="rId35"/>
    <p:sldId id="417" r:id="rId36"/>
    <p:sldId id="418" r:id="rId37"/>
    <p:sldId id="419" r:id="rId38"/>
    <p:sldId id="420" r:id="rId39"/>
    <p:sldId id="445" r:id="rId40"/>
    <p:sldId id="422" r:id="rId41"/>
    <p:sldId id="423" r:id="rId42"/>
    <p:sldId id="437" r:id="rId43"/>
    <p:sldId id="424" r:id="rId44"/>
    <p:sldId id="426" r:id="rId45"/>
    <p:sldId id="425" r:id="rId46"/>
    <p:sldId id="436" r:id="rId47"/>
    <p:sldId id="431" r:id="rId48"/>
    <p:sldId id="446" r:id="rId49"/>
    <p:sldId id="447" r:id="rId50"/>
    <p:sldId id="333" r:id="rId5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BAE18F"/>
    <a:srgbClr val="99CCFF"/>
    <a:srgbClr val="FAFAFF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=====================================================</a:t>
            </a:r>
          </a:p>
          <a:p>
            <a:r>
              <a:rPr lang="zh-CN" altLang="en-US" dirty="0" smtClean="0"/>
              <a:t>Customer customer=newCustomer();</a:t>
            </a:r>
          </a:p>
          <a:p>
            <a:r>
              <a:rPr lang="zh-CN" altLang="en-US" dirty="0" smtClean="0"/>
              <a:t>customer.setName(“pansl”);</a:t>
            </a:r>
          </a:p>
          <a:p>
            <a:r>
              <a:rPr lang="zh-CN" altLang="en-US" dirty="0" smtClean="0"/>
              <a:t>customer.setAge(80);</a:t>
            </a:r>
          </a:p>
          <a:p>
            <a:r>
              <a:rPr lang="zh-CN" altLang="en-US" dirty="0" smtClean="0"/>
              <a:t>Queryquery=session.createQuery(“fromCustomercwherec.name=:nameandc.age=:age”);</a:t>
            </a:r>
          </a:p>
          <a:p>
            <a:r>
              <a:rPr lang="zh-CN" altLang="en-US" dirty="0" smtClean="0"/>
              <a:t>query.setProperties(customer);</a:t>
            </a:r>
          </a:p>
          <a:p>
            <a:r>
              <a:rPr lang="zh-CN" altLang="en-US" dirty="0" smtClean="0"/>
              <a:t>=================================================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76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并不是所有数据库都支持子查询，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从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以后才支持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   from Blog, Book   </a:t>
            </a:r>
          </a:p>
          <a:p>
            <a:r>
              <a:rPr lang="zh-CN" altLang="en-US" smtClean="0"/>
              <a:t>    where Blog.author in elements(Book.authors)   </a:t>
            </a:r>
          </a:p>
          <a:p>
            <a:r>
              <a:rPr lang="zh-CN" altLang="en-US" smtClean="0"/>
              <a:t>        and Book.id=?  </a:t>
            </a:r>
          </a:p>
          <a:p>
            <a:r>
              <a:rPr lang="zh-CN" altLang="en-US" smtClean="0"/>
              <a:t>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336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3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7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665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4813"/>
            <a:ext cx="10944225" cy="5746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8" y="1125538"/>
            <a:ext cx="10944225" cy="518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第八讲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检索方式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使用别名查询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检索一个类的实例时，如果查询语句</a:t>
            </a:r>
            <a:r>
              <a:rPr lang="zh-CN" altLang="en-US"/>
              <a:t>的</a:t>
            </a:r>
            <a:r>
              <a:rPr lang="zh-CN" altLang="en-US" smtClean="0"/>
              <a:t>其它地方</a:t>
            </a:r>
            <a:r>
              <a:rPr lang="zh-CN" altLang="en-US" dirty="0"/>
              <a:t>需要引用它，可以给类指定一</a:t>
            </a:r>
            <a:r>
              <a:rPr lang="zh-CN" altLang="en-US"/>
              <a:t>个</a:t>
            </a:r>
            <a:r>
              <a:rPr lang="zh-CN" altLang="en-US" smtClean="0"/>
              <a:t>别名。</a:t>
            </a:r>
            <a:endParaRPr lang="en-US" dirty="0"/>
          </a:p>
          <a:p>
            <a:pPr lvl="1"/>
            <a:r>
              <a:rPr lang="en-US" altLang="zh-CN" sz="3200" smtClean="0"/>
              <a:t>as </a:t>
            </a:r>
            <a:r>
              <a:rPr lang="zh-CN" altLang="en-US" sz="3200" smtClean="0"/>
              <a:t>关键字</a:t>
            </a:r>
            <a:r>
              <a:rPr lang="zh-CN" altLang="en-US" sz="3200" dirty="0"/>
              <a:t>用来指定别名</a:t>
            </a:r>
            <a:r>
              <a:rPr lang="zh-CN" altLang="en-US" sz="3200"/>
              <a:t>，</a:t>
            </a:r>
            <a:r>
              <a:rPr lang="en-US" altLang="zh-CN" sz="3200" smtClean="0"/>
              <a:t>as </a:t>
            </a:r>
            <a:r>
              <a:rPr lang="zh-CN" altLang="en-US" sz="3200" smtClean="0"/>
              <a:t>关键字</a:t>
            </a:r>
            <a:r>
              <a:rPr lang="zh-CN" altLang="en-US" sz="3200" dirty="0"/>
              <a:t>也</a:t>
            </a:r>
            <a:r>
              <a:rPr lang="zh-CN" altLang="en-US" sz="3200"/>
              <a:t>可以</a:t>
            </a:r>
            <a:r>
              <a:rPr lang="zh-CN" altLang="en-US" sz="3200" smtClean="0"/>
              <a:t>省略。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8198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支持多态查询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多态查询指查询出当前类以及所有子类</a:t>
            </a:r>
            <a:r>
              <a:rPr lang="zh-CN" altLang="en-US"/>
              <a:t>的</a:t>
            </a:r>
            <a:r>
              <a:rPr lang="zh-CN" altLang="en-US" smtClean="0"/>
              <a:t>实例。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Employee </a:t>
            </a:r>
            <a:r>
              <a:rPr lang="zh-CN" altLang="en-US" sz="3200" smtClean="0"/>
              <a:t>有</a:t>
            </a:r>
            <a:r>
              <a:rPr lang="zh-CN" altLang="en-US" sz="3200" dirty="0"/>
              <a:t>两个子类</a:t>
            </a:r>
            <a:r>
              <a:rPr lang="zh-CN" altLang="en-US" sz="3200" smtClean="0"/>
              <a:t>：</a:t>
            </a:r>
            <a:r>
              <a:rPr lang="en-US" altLang="zh-CN" sz="3200" smtClean="0"/>
              <a:t>HourlyEmployee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SalariedEmployee</a:t>
            </a:r>
            <a:r>
              <a:rPr lang="zh-CN" altLang="en-US" sz="320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Employee"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employeeList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301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检索单个对象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查询返回</a:t>
            </a:r>
            <a:r>
              <a:rPr lang="zh-CN" altLang="en-US"/>
              <a:t>结果</a:t>
            </a:r>
            <a:r>
              <a:rPr lang="zh-CN" altLang="en-US" smtClean="0"/>
              <a:t>方法：</a:t>
            </a:r>
            <a:endParaRPr lang="en-US" dirty="0"/>
          </a:p>
          <a:p>
            <a:pPr lvl="1"/>
            <a:r>
              <a:rPr lang="en-US" altLang="zh-CN" sz="3200" dirty="0"/>
              <a:t>list()</a:t>
            </a:r>
            <a:r>
              <a:rPr lang="zh-CN" altLang="en-US" sz="3200" dirty="0"/>
              <a:t>：返回</a:t>
            </a:r>
            <a:r>
              <a:rPr lang="en-US" altLang="zh-CN" sz="3200" dirty="0"/>
              <a:t>List</a:t>
            </a:r>
            <a:r>
              <a:rPr lang="zh-CN" altLang="en-US" sz="3200" dirty="0"/>
              <a:t>类型的查询结果，返回所有满足条件</a:t>
            </a:r>
            <a:r>
              <a:rPr lang="zh-CN" altLang="en-US" sz="3200"/>
              <a:t>的</a:t>
            </a:r>
            <a:r>
              <a:rPr lang="zh-CN" altLang="en-US" sz="3200" smtClean="0"/>
              <a:t>对象。</a:t>
            </a:r>
            <a:endParaRPr lang="en-US" sz="3200" dirty="0"/>
          </a:p>
          <a:p>
            <a:pPr lvl="1"/>
            <a:r>
              <a:rPr lang="en-US" altLang="zh-CN" sz="3200" dirty="0" err="1"/>
              <a:t>uniqueResult</a:t>
            </a:r>
            <a:r>
              <a:rPr lang="en-US" altLang="zh-CN" sz="3200" dirty="0"/>
              <a:t>()</a:t>
            </a:r>
            <a:r>
              <a:rPr lang="zh-CN" altLang="en-US" sz="3200" dirty="0"/>
              <a:t>：返回</a:t>
            </a:r>
            <a:r>
              <a:rPr lang="zh-CN" altLang="en-US" sz="3200"/>
              <a:t>单个</a:t>
            </a:r>
            <a:r>
              <a:rPr lang="zh-CN" altLang="en-US" sz="3200" smtClean="0"/>
              <a:t>对象。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933056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u.userName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.uniqueResult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2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分组与排序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9129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order </a:t>
            </a:r>
            <a:r>
              <a:rPr lang="en-US" altLang="zh-CN"/>
              <a:t>by </a:t>
            </a:r>
            <a:r>
              <a:rPr lang="zh-CN" altLang="en-US" smtClean="0"/>
              <a:t>子句。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417" y="4725144"/>
            <a:ext cx="10943167" cy="7144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i="0" kern="0" smtClean="0"/>
              <a:t>having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7523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group by </a:t>
            </a:r>
            <a:r>
              <a:rPr lang="zh-CN" altLang="en-US" i="0" kern="0" smtClean="0"/>
              <a:t>子句。</a:t>
            </a:r>
            <a:endParaRPr lang="en-US" i="0" kern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1343472" y="1844824"/>
            <a:ext cx="9793088" cy="15841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</a:t>
            </a:r>
            <a:r>
              <a:rPr lang="en-US" altLang="zh-CN" sz="2800" b="1"/>
              <a:t>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order by u.userName, u.id desc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43472" y="4149080"/>
            <a:ext cx="9793088" cy="61511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count(u) from User u group by u.age 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43472" y="5438832"/>
            <a:ext cx="9793088" cy="103145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count(u) from User u group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by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u.age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having count(u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)&lt;4 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HQL</a:t>
            </a:r>
            <a:r>
              <a:rPr lang="zh-CN" altLang="en-US" dirty="0"/>
              <a:t>参数绑定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84529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前述</a:t>
            </a:r>
            <a:r>
              <a:rPr lang="en-US" altLang="zh-CN" dirty="0"/>
              <a:t>HQL</a:t>
            </a:r>
            <a:r>
              <a:rPr lang="zh-CN" altLang="en-US" dirty="0"/>
              <a:t>中查询参数均直接在</a:t>
            </a:r>
            <a:r>
              <a:rPr lang="en-US" altLang="zh-CN" dirty="0"/>
              <a:t>HQL</a:t>
            </a:r>
            <a:r>
              <a:rPr lang="zh-CN" altLang="en-US"/>
              <a:t>中</a:t>
            </a:r>
            <a:r>
              <a:rPr lang="zh-CN" altLang="en-US" smtClean="0"/>
              <a:t>表达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3573017"/>
            <a:ext cx="10943167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i="0" kern="0" smtClean="0"/>
              <a:t>缺陷：</a:t>
            </a:r>
            <a:endParaRPr lang="en-US" i="0" kern="0" smtClean="0"/>
          </a:p>
          <a:p>
            <a:pPr lvl="1" eaLnBrk="1" hangingPunct="1"/>
            <a:r>
              <a:rPr lang="zh-CN" altLang="en-US" sz="3200" i="0" kern="0" smtClean="0"/>
              <a:t>代码更加零乱，可读性降低；</a:t>
            </a:r>
            <a:endParaRPr lang="en-US" sz="3200" i="0" kern="0" smtClean="0"/>
          </a:p>
          <a:p>
            <a:pPr lvl="1" eaLnBrk="1" hangingPunct="1"/>
            <a:r>
              <a:rPr lang="zh-CN" altLang="en-US" sz="3200" i="0" kern="0" smtClean="0"/>
              <a:t>难以进行性能优化；</a:t>
            </a:r>
            <a:endParaRPr lang="en-US" sz="3200" i="0" kern="0" smtClean="0"/>
          </a:p>
          <a:p>
            <a:pPr lvl="1" eaLnBrk="1" hangingPunct="1"/>
            <a:r>
              <a:rPr lang="zh-CN" altLang="en-US" sz="3200" i="0" kern="0" smtClean="0"/>
              <a:t>引入额外的安全风险。</a:t>
            </a:r>
            <a:endParaRPr lang="en-US" sz="3200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1343472" y="1844823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 b="1" i="0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 </a:t>
            </a:r>
            <a:endParaRPr lang="en-US" altLang="zh-CN" sz="2800" b="1" i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as u where u.userName ="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参数绑定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4393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</a:t>
            </a:r>
            <a:r>
              <a:rPr lang="zh-CN" altLang="en-US" dirty="0"/>
              <a:t>语句</a:t>
            </a:r>
            <a:r>
              <a:rPr lang="zh-CN" altLang="en-US" dirty="0" smtClean="0"/>
              <a:t>中按照参数</a:t>
            </a:r>
            <a:r>
              <a:rPr lang="zh-CN" altLang="en-US" dirty="0"/>
              <a:t>位置</a:t>
            </a:r>
            <a:r>
              <a:rPr lang="zh-CN" altLang="en-US"/>
              <a:t>绑定</a:t>
            </a:r>
            <a:r>
              <a:rPr lang="zh-CN" altLang="en-US" smtClean="0"/>
              <a:t>参数。</a:t>
            </a:r>
            <a:endParaRPr lang="en-US" altLang="zh-CN" dirty="0" smtClean="0"/>
          </a:p>
          <a:p>
            <a:pPr lvl="1" eaLnBrk="1" hangingPunct="1"/>
            <a:r>
              <a:rPr lang="en-US" altLang="zh-CN" sz="3200" err="1" smtClean="0"/>
              <a:t>setParameter</a:t>
            </a:r>
            <a:r>
              <a:rPr lang="en-US" altLang="zh-CN" sz="3200" smtClean="0"/>
              <a:t>() </a:t>
            </a:r>
            <a:r>
              <a:rPr lang="zh-CN" altLang="en-US" sz="3200" smtClean="0"/>
              <a:t>参数</a:t>
            </a:r>
            <a:r>
              <a:rPr lang="zh-CN" altLang="en-US" sz="3200" dirty="0" smtClean="0"/>
              <a:t>位置从</a:t>
            </a:r>
            <a:r>
              <a:rPr lang="en-US" altLang="zh-CN" sz="3200" smtClean="0"/>
              <a:t>0</a:t>
            </a:r>
            <a:r>
              <a:rPr lang="zh-CN" altLang="en-US" sz="3200" smtClean="0"/>
              <a:t>开始。</a:t>
            </a:r>
            <a:endParaRPr 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2636911"/>
            <a:ext cx="9793088" cy="17281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where u.userName=?"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.setParameter(0,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查询语句中</a:t>
            </a:r>
            <a:r>
              <a:rPr lang="zh-CN" altLang="en-US" sz="3200" dirty="0"/>
              <a:t>按参数名称</a:t>
            </a:r>
            <a:r>
              <a:rPr lang="zh-CN" altLang="en-US" sz="3200" smtClean="0"/>
              <a:t>绑定参数。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1916832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u.userName=:name"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altLang="zh-CN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参数绑定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9" y="1125539"/>
            <a:ext cx="10728166" cy="295153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的绑定</a:t>
            </a:r>
            <a:r>
              <a:rPr lang="zh-CN" altLang="en-US" smtClean="0"/>
              <a:t>参数方法：</a:t>
            </a:r>
            <a:endParaRPr lang="en-US" dirty="0" smtClean="0"/>
          </a:p>
          <a:p>
            <a:pPr lvl="1"/>
            <a:r>
              <a:rPr lang="en-US" altLang="zh-CN" sz="3200" err="1" smtClean="0"/>
              <a:t>setParamter</a:t>
            </a:r>
            <a:r>
              <a:rPr lang="en-US" altLang="zh-CN" sz="3200" smtClean="0"/>
              <a:t>() </a:t>
            </a:r>
            <a:r>
              <a:rPr lang="zh-CN" altLang="en-US" sz="3200" smtClean="0"/>
              <a:t>绑定</a:t>
            </a:r>
            <a:r>
              <a:rPr lang="zh-CN" altLang="en-US" sz="3200" dirty="0"/>
              <a:t>任意类型</a:t>
            </a:r>
            <a:r>
              <a:rPr lang="zh-CN" altLang="en-US" sz="3200"/>
              <a:t>的</a:t>
            </a:r>
            <a:r>
              <a:rPr lang="zh-CN" altLang="en-US" sz="3200" smtClean="0"/>
              <a:t>参数。</a:t>
            </a:r>
            <a:endParaRPr lang="en-US" sz="3200" dirty="0"/>
          </a:p>
          <a:p>
            <a:pPr lvl="1"/>
            <a:r>
              <a:rPr lang="en-US" altLang="zh-CN" sz="3200" err="1"/>
              <a:t>setProperties</a:t>
            </a:r>
            <a:r>
              <a:rPr lang="en-US" altLang="zh-CN" sz="3200" smtClean="0"/>
              <a:t>() </a:t>
            </a:r>
            <a:r>
              <a:rPr lang="zh-CN" altLang="en-US" sz="3200" smtClean="0"/>
              <a:t>用于</a:t>
            </a:r>
            <a:r>
              <a:rPr lang="zh-CN" altLang="en-US" sz="3200" dirty="0"/>
              <a:t>把命名参数与一个对象的属性值</a:t>
            </a:r>
            <a:r>
              <a:rPr lang="zh-CN" altLang="en-US" sz="3200" dirty="0" smtClean="0"/>
              <a:t>绑定，并且参数名称要与对象属性名称</a:t>
            </a:r>
            <a:r>
              <a:rPr lang="zh-CN" altLang="en-US" sz="3200" smtClean="0"/>
              <a:t>一致。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5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实体更新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980728"/>
            <a:ext cx="10943167" cy="71928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不使用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的</a:t>
            </a:r>
            <a:r>
              <a:rPr lang="zh-CN" altLang="en-US" smtClean="0"/>
              <a:t>实体更新。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418" y="3429000"/>
            <a:ext cx="10943167" cy="574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HQL</a:t>
            </a:r>
            <a:r>
              <a:rPr lang="zh-CN" altLang="en-US" i="0" kern="0" smtClean="0"/>
              <a:t>实现实体更新的方式。</a:t>
            </a:r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1628800"/>
            <a:ext cx="9793088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(User)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.setUserName(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  <a:endParaRPr lang="en-US" altLang="zh-CN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077072"/>
            <a:ext cx="9793088" cy="256479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"update User set userName='Tom'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id=2"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i="0" dirty="0"/>
          </a:p>
        </p:txBody>
      </p:sp>
    </p:spTree>
    <p:extLst>
      <p:ext uri="{BB962C8B-B14F-4D97-AF65-F5344CB8AC3E}">
        <p14:creationId xmlns:p14="http://schemas.microsoft.com/office/powerpoint/2010/main" val="18250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HQL</a:t>
            </a:r>
            <a:r>
              <a:rPr lang="zh-CN" altLang="en-US"/>
              <a:t>实体删除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/>
              <a:t>实体</a:t>
            </a:r>
            <a:r>
              <a:rPr lang="zh-CN" altLang="en-US" smtClean="0"/>
              <a:t>删除。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343472" y="1916833"/>
            <a:ext cx="9793088" cy="24482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Transaction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where id = 1"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.executeUpdate();</a:t>
            </a:r>
          </a:p>
          <a:p>
            <a:pPr lvl="0"/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tx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.commit();</a:t>
            </a:r>
            <a:endParaRPr lang="en-US" altLang="zh-CN" sz="2800" b="1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/>
              <a:t>Session</a:t>
            </a:r>
            <a:r>
              <a:rPr lang="zh-CN" altLang="en-US"/>
              <a:t>缓存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对象的生命周期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操作持久化</a:t>
            </a:r>
            <a:r>
              <a:rPr lang="zh-CN" altLang="en-US" smtClean="0"/>
              <a:t>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HQL</a:t>
            </a:r>
            <a:r>
              <a:rPr lang="zh-CN" altLang="en-US" smtClean="0"/>
              <a:t>子查询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199626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smtClean="0"/>
              <a:t>支持在 </a:t>
            </a:r>
            <a:r>
              <a:rPr lang="en-US" altLang="zh-CN" smtClean="0"/>
              <a:t>where </a:t>
            </a:r>
            <a:r>
              <a:rPr lang="zh-CN" altLang="en-US" smtClean="0"/>
              <a:t>子句</a:t>
            </a:r>
            <a:r>
              <a:rPr lang="zh-CN" altLang="en-US" dirty="0" smtClean="0"/>
              <a:t>中嵌入子查询语句，并且子查询语句必须放在</a:t>
            </a:r>
            <a:r>
              <a:rPr lang="zh-CN" altLang="en-US" smtClean="0"/>
              <a:t>括号内。</a:t>
            </a:r>
            <a:endParaRPr lang="en-US" altLang="zh-CN" dirty="0" smtClean="0"/>
          </a:p>
          <a:p>
            <a:pPr lvl="1" eaLnBrk="1" hangingPunct="1"/>
            <a:r>
              <a:rPr lang="zh-CN" altLang="en-US" sz="3200" dirty="0" smtClean="0"/>
              <a:t>查询订单数量大于</a:t>
            </a:r>
            <a:r>
              <a:rPr lang="en-US" altLang="zh-CN" sz="3200" dirty="0"/>
              <a:t>0</a:t>
            </a:r>
            <a:r>
              <a:rPr lang="zh-CN" altLang="en-US" sz="3200" dirty="0" smtClean="0"/>
              <a:t>的</a:t>
            </a:r>
            <a:r>
              <a:rPr lang="zh-CN" altLang="en-US" sz="3200" smtClean="0"/>
              <a:t>所有用户：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6108" y="4060459"/>
            <a:ext cx="10943167" cy="6646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i="0" kern="0" smtClean="0"/>
              <a:t>对应的</a:t>
            </a:r>
            <a:r>
              <a:rPr lang="en-US" altLang="zh-CN" sz="3200" i="0" kern="0" smtClean="0"/>
              <a:t>SQL</a:t>
            </a:r>
            <a:r>
              <a:rPr lang="zh-CN" altLang="en-US" sz="3200" i="0" kern="0" smtClean="0"/>
              <a:t>语句：</a:t>
            </a:r>
            <a:endParaRPr lang="en-US" altLang="zh-CN" sz="3200" i="0" kern="0" smtClean="0"/>
          </a:p>
          <a:p>
            <a:pPr lvl="1" eaLnBrk="1" hangingPunct="1"/>
            <a:endParaRPr lang="en-US" sz="3200" i="0" kern="0" smtClean="0"/>
          </a:p>
          <a:p>
            <a:pPr lvl="1" eaLnBrk="1" hangingPunct="1"/>
            <a:endParaRPr lang="en-US" sz="3200" i="0" kern="0" smtClean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sz="3200" i="0" kern="0" smtClean="0"/>
          </a:p>
          <a:p>
            <a:pPr eaLnBrk="1" hangingPunct="1"/>
            <a:endParaRPr lang="en-US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3068960"/>
            <a:ext cx="9793088" cy="93610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where 0&lt;(select count(o) from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u.orderSet o)</a:t>
            </a:r>
            <a:endParaRPr lang="en-US" altLang="zh-CN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43472" y="4780541"/>
            <a:ext cx="9793088" cy="150378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* from user u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0&lt;(select count(o)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from orders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o </a:t>
            </a:r>
            <a:endParaRPr lang="en-US" altLang="zh-CN" sz="2800" b="1" i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where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u.id=o.userId )</a:t>
            </a:r>
            <a:endParaRPr lang="zh-CN" altLang="en-US" sz="2800" b="1" i="0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9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47181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HQL</a:t>
            </a:r>
            <a:r>
              <a:rPr lang="zh-CN" altLang="en-US" dirty="0" smtClean="0"/>
              <a:t>子查询说明以下</a:t>
            </a:r>
            <a:r>
              <a:rPr lang="zh-CN" altLang="en-US" smtClean="0"/>
              <a:t>几点：</a:t>
            </a:r>
            <a:endParaRPr lang="en-US" dirty="0" smtClean="0"/>
          </a:p>
          <a:p>
            <a:pPr lvl="1" eaLnBrk="1" hangingPunct="1"/>
            <a:r>
              <a:rPr lang="zh-CN" altLang="en-US" sz="3200" dirty="0" smtClean="0"/>
              <a:t>子查询分为相关子查询和无</a:t>
            </a:r>
            <a:r>
              <a:rPr lang="zh-CN" altLang="en-US" sz="3200" smtClean="0"/>
              <a:t>关子查询；</a:t>
            </a:r>
            <a:endParaRPr 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相关子查询：子查询语句引用了外层查询语句定义的</a:t>
            </a:r>
            <a:r>
              <a:rPr lang="zh-CN" altLang="en-US" sz="3200" smtClean="0"/>
              <a:t>别名。</a:t>
            </a:r>
            <a:endParaRPr lang="zh-CN" alt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无关子查询：子查询语句没有引用外层查询语句定义的别名。</a:t>
            </a:r>
            <a:endParaRPr lang="en-US" sz="32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子查询功能依赖于底层数据库对子查询</a:t>
            </a:r>
            <a:r>
              <a:rPr lang="zh-CN" altLang="en-US" sz="3200" smtClean="0"/>
              <a:t>的支持；</a:t>
            </a:r>
            <a:endParaRPr lang="en-US" sz="32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子查询返回的是多条记录，使用以下</a:t>
            </a:r>
            <a:r>
              <a:rPr lang="zh-CN" altLang="en-US" sz="3200" smtClean="0"/>
              <a:t>关键字量化。</a:t>
            </a:r>
            <a:endParaRPr lang="en-US" sz="3200" dirty="0" smtClean="0"/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dirty="0"/>
              <a:t>all</a:t>
            </a:r>
            <a:r>
              <a:rPr lang="zh-CN" altLang="en-US" sz="3200" dirty="0"/>
              <a:t>、any、some、in</a:t>
            </a:r>
            <a:r>
              <a:rPr lang="zh-CN" altLang="en-US" sz="3200"/>
              <a:t>、</a:t>
            </a:r>
            <a:r>
              <a:rPr lang="en-US" altLang="zh-CN" sz="3200" smtClean="0"/>
              <a:t>exists</a:t>
            </a:r>
            <a:r>
              <a:rPr lang="zh-CN" altLang="en-US" sz="3200" smtClean="0"/>
              <a:t>。</a:t>
            </a:r>
            <a:endParaRPr lang="en-US" altLang="zh-CN" sz="3200" dirty="0"/>
          </a:p>
          <a:p>
            <a:pPr lvl="1" eaLnBrk="1" hangingPunct="1"/>
            <a:endParaRPr lang="en-US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6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子查询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1036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如果</a:t>
            </a:r>
            <a:r>
              <a:rPr lang="en-US" altLang="zh-CN" dirty="0" smtClean="0"/>
              <a:t>HQL</a:t>
            </a:r>
            <a:r>
              <a:rPr lang="zh-CN" altLang="en-US" dirty="0" smtClean="0"/>
              <a:t>子查询的是集合，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提供了一组操作集合</a:t>
            </a:r>
            <a:r>
              <a:rPr lang="zh-CN" altLang="en-US" smtClean="0"/>
              <a:t>的函数。</a:t>
            </a:r>
            <a:endParaRPr lang="en-US" dirty="0" smtClean="0"/>
          </a:p>
          <a:p>
            <a:pPr lvl="1" eaLnBrk="1" hangingPunct="1"/>
            <a:r>
              <a:rPr lang="en-US" altLang="zh-CN" sz="3200" dirty="0" smtClean="0"/>
              <a:t>size()</a:t>
            </a:r>
            <a:r>
              <a:rPr lang="zh-CN" altLang="en-US" sz="3200" dirty="0" smtClean="0"/>
              <a:t>，获得集合中元素</a:t>
            </a:r>
            <a:r>
              <a:rPr lang="zh-CN" altLang="en-US" sz="3200" smtClean="0"/>
              <a:t>的个数；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err="1" smtClean="0"/>
              <a:t>maxIndex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，对于建立索引的集合，获得最大</a:t>
            </a:r>
            <a:r>
              <a:rPr lang="zh-CN" altLang="en-US" sz="3200" smtClean="0"/>
              <a:t>索引值；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err="1" smtClean="0"/>
              <a:t>minIndex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，对于建立索引的集合，获得最小</a:t>
            </a:r>
            <a:r>
              <a:rPr lang="zh-CN" altLang="en-US" sz="3200" smtClean="0"/>
              <a:t>索引值；</a:t>
            </a:r>
            <a:endParaRPr lang="en-US" sz="3200" dirty="0" smtClean="0"/>
          </a:p>
          <a:p>
            <a:pPr lvl="1" eaLnBrk="1" hangingPunct="1"/>
            <a:r>
              <a:rPr lang="en-US" altLang="zh-CN" sz="3200" dirty="0" smtClean="0"/>
              <a:t>elements()</a:t>
            </a:r>
            <a:r>
              <a:rPr lang="zh-CN" altLang="en-US" sz="3200" dirty="0" smtClean="0"/>
              <a:t>，获得集合中</a:t>
            </a:r>
            <a:r>
              <a:rPr lang="zh-CN" altLang="en-US" sz="3200" smtClean="0"/>
              <a:t>所有元素。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3065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 smtClean="0"/>
              <a:t>分页查询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3916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做批量查询时，如果数据量很大就需要分</a:t>
            </a:r>
            <a:r>
              <a:rPr lang="zh-CN" altLang="en-US" smtClean="0"/>
              <a:t>页功能，</a:t>
            </a:r>
            <a:r>
              <a:rPr lang="en-US" altLang="zh-CN" smtClean="0"/>
              <a:t>HQL</a:t>
            </a:r>
            <a:r>
              <a:rPr lang="zh-CN" altLang="en-US" dirty="0" smtClean="0"/>
              <a:t>提供了用于分页查询</a:t>
            </a:r>
            <a:r>
              <a:rPr lang="zh-CN" altLang="en-US" smtClean="0"/>
              <a:t>的方法：</a:t>
            </a:r>
            <a:endParaRPr lang="en-US" dirty="0" smtClean="0"/>
          </a:p>
          <a:p>
            <a:pPr lvl="1"/>
            <a:r>
              <a:rPr lang="en-US" altLang="zh-CN" sz="3200" dirty="0" err="1" smtClean="0"/>
              <a:t>setFirstResult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firstResult</a:t>
            </a:r>
            <a:r>
              <a:rPr lang="en-US" altLang="zh-CN" sz="32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设定从哪个对象</a:t>
            </a:r>
            <a:r>
              <a:rPr lang="zh-CN" altLang="en-US" sz="3200" smtClean="0"/>
              <a:t>开始检索。</a:t>
            </a:r>
            <a:endParaRPr lang="en-US" sz="3200" dirty="0" smtClean="0"/>
          </a:p>
          <a:p>
            <a:pPr lvl="1">
              <a:spcBef>
                <a:spcPts val="1800"/>
              </a:spcBef>
            </a:pPr>
            <a:r>
              <a:rPr lang="en-US" altLang="zh-CN" sz="3200" dirty="0" err="1" smtClean="0"/>
              <a:t>setMaxResult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err="1" smtClean="0"/>
              <a:t>maxResult</a:t>
            </a:r>
            <a:r>
              <a:rPr lang="en-US" altLang="zh-CN" sz="3200" smtClean="0"/>
              <a:t>)</a:t>
            </a:r>
            <a:endParaRPr lang="en-US" altLang="zh-CN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设定一次检索对象</a:t>
            </a:r>
            <a:r>
              <a:rPr lang="zh-CN" altLang="en-US" sz="3200" smtClean="0"/>
              <a:t>的数目。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6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HQL</a:t>
            </a:r>
            <a:r>
              <a:rPr lang="zh-CN" altLang="en-US" dirty="0" smtClean="0">
                <a:solidFill>
                  <a:schemeClr val="tx1"/>
                </a:solidFill>
              </a:rPr>
              <a:t>引用查询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411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014149" cy="51831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引用查询指在映射文件中定义</a:t>
            </a:r>
            <a:r>
              <a:rPr lang="zh-CN" altLang="en-US" smtClean="0"/>
              <a:t>查询语句。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O/R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xml</a:t>
            </a:r>
            <a:r>
              <a:rPr lang="zh-CN" altLang="en-US" sz="3200" dirty="0" smtClean="0"/>
              <a:t>文件中，用与&lt;calss&gt;元素同级的&lt;query  </a:t>
            </a:r>
            <a:r>
              <a:rPr lang="zh-CN" altLang="en-US" sz="3200" smtClean="0"/>
              <a:t>name=</a:t>
            </a:r>
            <a:r>
              <a:rPr lang="en-US" altLang="zh-CN" sz="3200" smtClean="0"/>
              <a:t>"</a:t>
            </a:r>
            <a:r>
              <a:rPr lang="zh-CN" altLang="en-US" sz="3200" smtClean="0"/>
              <a:t>XXX</a:t>
            </a:r>
            <a:r>
              <a:rPr lang="en-US" altLang="zh-CN" sz="3200" smtClean="0"/>
              <a:t>"</a:t>
            </a:r>
            <a:r>
              <a:rPr lang="zh-CN" altLang="en-US" sz="3200" smtClean="0"/>
              <a:t>&gt;</a:t>
            </a:r>
            <a:r>
              <a:rPr lang="zh-CN" altLang="en-US" sz="3200" dirty="0" smtClean="0"/>
              <a:t>元素定义一个</a:t>
            </a:r>
            <a:r>
              <a:rPr lang="en-US" altLang="zh-CN" sz="3200" dirty="0" smtClean="0"/>
              <a:t>HQL</a:t>
            </a:r>
            <a:r>
              <a:rPr lang="zh-CN" altLang="en-US" sz="3200" smtClean="0"/>
              <a:t>查询语句</a:t>
            </a:r>
            <a:r>
              <a:rPr lang="zh-CN" altLang="en-US" sz="3200" dirty="0"/>
              <a:t>。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2924944"/>
            <a:ext cx="9793088" cy="6480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"findUser"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from User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/>
          </a:p>
        </p:txBody>
      </p:sp>
      <p:sp>
        <p:nvSpPr>
          <p:cNvPr id="8" name="矩形 7"/>
          <p:cNvSpPr/>
          <p:nvPr/>
        </p:nvSpPr>
        <p:spPr bwMode="auto">
          <a:xfrm>
            <a:off x="1343472" y="4653136"/>
            <a:ext cx="979308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.createNamedQuery(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"findUser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95400" y="3573016"/>
            <a:ext cx="10943167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3200" i="0" kern="0" smtClean="0"/>
              <a:t>程序中通过</a:t>
            </a:r>
            <a:r>
              <a:rPr lang="en-US" altLang="zh-CN" sz="3200" i="0" kern="0" smtClean="0"/>
              <a:t>session.getNamedQuery("XXX")</a:t>
            </a:r>
            <a:r>
              <a:rPr lang="zh-CN" altLang="en-US" sz="3200" i="0" kern="0" smtClean="0"/>
              <a:t>调用对应的</a:t>
            </a:r>
            <a:r>
              <a:rPr lang="en-US" altLang="zh-CN" sz="3200" i="0" kern="0" smtClean="0"/>
              <a:t>HQL</a:t>
            </a:r>
            <a:r>
              <a:rPr lang="zh-CN" altLang="en-US" sz="3200" i="0" kern="0" smtClean="0"/>
              <a:t>。</a:t>
            </a:r>
            <a:endParaRPr lang="en-US" altLang="zh-CN" sz="3200" i="0" kern="0" smtClean="0"/>
          </a:p>
        </p:txBody>
      </p:sp>
    </p:spTree>
    <p:extLst>
      <p:ext uri="{BB962C8B-B14F-4D97-AF65-F5344CB8AC3E}">
        <p14:creationId xmlns:p14="http://schemas.microsoft.com/office/powerpoint/2010/main" val="30956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mtClean="0"/>
              <a:t>QBC(Query By Criteria)</a:t>
            </a:r>
            <a:r>
              <a:rPr lang="zh-CN" altLang="en-US"/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59149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Query  By </a:t>
            </a:r>
            <a:r>
              <a:rPr lang="en-US" altLang="zh-CN" smtClean="0"/>
              <a:t>Criteria(QBC) </a:t>
            </a:r>
            <a:r>
              <a:rPr lang="zh-CN" altLang="en-US" smtClean="0"/>
              <a:t>可以</a:t>
            </a:r>
            <a:r>
              <a:rPr lang="zh-CN" altLang="en-US" dirty="0" smtClean="0"/>
              <a:t>看作是传统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zh-CN" altLang="en-US" smtClean="0"/>
              <a:t>对象化表示。</a:t>
            </a:r>
            <a:endParaRPr lang="en-US" sz="3200" dirty="0"/>
          </a:p>
          <a:p>
            <a:r>
              <a:rPr lang="zh-CN" altLang="en-US" dirty="0" smtClean="0"/>
              <a:t>它主要由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Criterion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Expression</a:t>
            </a:r>
            <a:r>
              <a:rPr lang="zh-CN" altLang="en-US" smtClean="0"/>
              <a:t>类组成。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QBC</a:t>
            </a:r>
            <a:r>
              <a:rPr lang="zh-CN" altLang="en-US" dirty="0" smtClean="0"/>
              <a:t>表达式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6472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检索</a:t>
            </a:r>
            <a:r>
              <a:rPr lang="zh-CN" altLang="en-US" smtClean="0"/>
              <a:t>姓名为 </a:t>
            </a:r>
            <a:r>
              <a:rPr lang="en-US" altLang="zh-CN" smtClean="0"/>
              <a:t>Erica </a:t>
            </a:r>
            <a:r>
              <a:rPr lang="zh-CN" altLang="en-US" smtClean="0"/>
              <a:t>的所有用户</a:t>
            </a:r>
            <a:r>
              <a:rPr lang="zh-CN" altLang="en-US"/>
              <a:t>。</a:t>
            </a:r>
            <a:endParaRPr lang="zh-CN" altLang="en-US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7" y="3789040"/>
            <a:ext cx="10943167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步骤：</a:t>
            </a:r>
            <a:endParaRPr lang="en-US" i="0" kern="0" smtClean="0"/>
          </a:p>
          <a:p>
            <a:pPr lvl="1"/>
            <a:r>
              <a:rPr lang="zh-CN" altLang="en-US" sz="3200" i="0" kern="0" smtClean="0"/>
              <a:t>调用 </a:t>
            </a:r>
            <a:r>
              <a:rPr lang="en-US" altLang="zh-CN" sz="3200" i="0" kern="0" smtClean="0"/>
              <a:t>Session </a:t>
            </a:r>
            <a:r>
              <a:rPr lang="zh-CN" altLang="en-US" sz="3200" i="0" kern="0" smtClean="0"/>
              <a:t>的 </a:t>
            </a:r>
            <a:r>
              <a:rPr lang="en-US" altLang="zh-CN" sz="3200" i="0" kern="0" smtClean="0"/>
              <a:t>createCriteria() </a:t>
            </a:r>
            <a:r>
              <a:rPr lang="zh-CN" altLang="en-US" sz="3200" i="0" kern="0" smtClean="0"/>
              <a:t>创建 </a:t>
            </a:r>
            <a:r>
              <a:rPr lang="en-US" altLang="zh-CN" sz="3200" i="0" kern="0" smtClean="0"/>
              <a:t>Criteria </a:t>
            </a:r>
            <a:r>
              <a:rPr lang="zh-CN" altLang="en-US" sz="3200" i="0" kern="0" smtClean="0"/>
              <a:t>实例；</a:t>
            </a:r>
          </a:p>
          <a:p>
            <a:pPr lvl="1"/>
            <a:r>
              <a:rPr lang="zh-CN" altLang="en-US" sz="3200" i="0" kern="0" smtClean="0"/>
              <a:t>通过 </a:t>
            </a:r>
            <a:r>
              <a:rPr lang="en-US" altLang="zh-CN" sz="3200" i="0" kern="0" smtClean="0">
                <a:solidFill>
                  <a:srgbClr val="000000"/>
                </a:solidFill>
                <a:latin typeface="Consolas" panose="020B0609020204030204" pitchFamily="49" charset="0"/>
              </a:rPr>
              <a:t>Restrictions </a:t>
            </a:r>
            <a:r>
              <a:rPr lang="zh-CN" altLang="en-US" sz="3200" i="0" kern="0" smtClean="0"/>
              <a:t>设定查询条件；</a:t>
            </a:r>
            <a:endParaRPr lang="en-US" altLang="zh-CN" sz="3200" i="0" kern="0" smtClean="0"/>
          </a:p>
          <a:p>
            <a:pPr lvl="1"/>
            <a:r>
              <a:rPr lang="zh-CN" altLang="en-US" sz="3200" i="0" kern="0" smtClean="0"/>
              <a:t>调用 </a:t>
            </a:r>
            <a:r>
              <a:rPr lang="en-US" altLang="zh-CN" sz="3200" i="0" kern="0" smtClean="0"/>
              <a:t>Criteria </a:t>
            </a:r>
            <a:r>
              <a:rPr lang="zh-CN" altLang="en-US" sz="3200" i="0" kern="0" smtClean="0"/>
              <a:t>实例的 </a:t>
            </a:r>
            <a:r>
              <a:rPr lang="en-US" altLang="zh-CN" sz="3200" i="0" kern="0" smtClean="0"/>
              <a:t>list()</a:t>
            </a:r>
            <a:r>
              <a:rPr lang="zh-CN" altLang="en-US" sz="3200" i="0" kern="0" smtClean="0"/>
              <a:t> 方法执行查询。</a:t>
            </a:r>
            <a:endParaRPr lang="en-US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719056" y="1911924"/>
            <a:ext cx="10848528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Criteria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.createCriteria(User.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b="1"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Criterion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Restrictions.eq(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941077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t" hangingPunct="1"/>
            <a:r>
              <a:rPr lang="en-US" altLang="zh-CN" smtClean="0"/>
              <a:t>Expression</a:t>
            </a:r>
            <a:r>
              <a:rPr lang="zh-CN" altLang="en-US" smtClean="0"/>
              <a:t>提供了</a:t>
            </a:r>
            <a:r>
              <a:rPr lang="en-US" altLang="zh-CN" smtClean="0"/>
              <a:t>SQL</a:t>
            </a:r>
            <a:r>
              <a:rPr lang="zh-CN" altLang="en-US" smtClean="0"/>
              <a:t>对应的查询限定机制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85490"/>
              </p:ext>
            </p:extLst>
          </p:nvPr>
        </p:nvGraphicFramePr>
        <p:xfrm>
          <a:off x="624418" y="1125534"/>
          <a:ext cx="10943168" cy="5399811"/>
        </p:xfrm>
        <a:graphic>
          <a:graphicData uri="http://schemas.openxmlformats.org/drawingml/2006/table">
            <a:tbl>
              <a:tblPr/>
              <a:tblGrid>
                <a:gridCol w="2509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.eq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.ne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.lt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.le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Restrictions</a:t>
                      </a:r>
                      <a:r>
                        <a:rPr kumimoji="0" lang="en-US" sz="2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.isNotNull</a:t>
                      </a:r>
                      <a:endParaRPr kumimoji="0" 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非空值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1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Restrictions</a:t>
            </a:r>
            <a:r>
              <a:rPr lang="zh-CN" altLang="en-US" dirty="0"/>
              <a:t>类</a:t>
            </a:r>
            <a:endParaRPr lang="en-US" dirty="0"/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9989"/>
              </p:ext>
            </p:extLst>
          </p:nvPr>
        </p:nvGraphicFramePr>
        <p:xfrm>
          <a:off x="263352" y="1311993"/>
          <a:ext cx="11521280" cy="492531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运算类型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1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等于列表中的某个值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800" i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.in)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不等于列表中的任意值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.between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小于等于值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.like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字符串模糊匹配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.and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.or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2800" i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Restrictions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.not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</a:p>
                  </a:txBody>
                  <a:tcPr marT="45711" marB="45711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2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7355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mtClean="0"/>
              <a:t>HQL </a:t>
            </a:r>
            <a:r>
              <a:rPr lang="zh-CN" altLang="en-US" smtClean="0"/>
              <a:t>和 </a:t>
            </a:r>
            <a:r>
              <a:rPr lang="en-US" altLang="zh-CN" smtClean="0"/>
              <a:t>QBC </a:t>
            </a:r>
            <a:r>
              <a:rPr lang="zh-CN" altLang="en-US" smtClean="0"/>
              <a:t>查询，</a:t>
            </a:r>
            <a:r>
              <a:rPr lang="en-US" altLang="zh-CN" smtClean="0"/>
              <a:t>Hibernate </a:t>
            </a:r>
            <a:r>
              <a:rPr lang="zh-CN" altLang="en-US" smtClean="0"/>
              <a:t>会</a:t>
            </a:r>
            <a:r>
              <a:rPr lang="zh-CN" altLang="en-US" dirty="0" smtClean="0"/>
              <a:t>生成</a:t>
            </a:r>
            <a:r>
              <a:rPr lang="zh-CN" altLang="en-US" smtClean="0"/>
              <a:t>标准的 </a:t>
            </a:r>
            <a:r>
              <a:rPr lang="en-US" altLang="zh-CN" smtClean="0"/>
              <a:t>SQL </a:t>
            </a:r>
            <a:r>
              <a:rPr lang="zh-CN" altLang="en-US" smtClean="0"/>
              <a:t>语句</a:t>
            </a:r>
            <a:r>
              <a:rPr lang="zh-CN" altLang="en-US" dirty="0" smtClean="0"/>
              <a:t>适合不同的</a:t>
            </a:r>
            <a:r>
              <a:rPr lang="zh-CN" altLang="en-US" smtClean="0"/>
              <a:t>数据库平台。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有时需要根据底层数据库生成</a:t>
            </a:r>
            <a:r>
              <a:rPr lang="zh-CN" altLang="en-US" smtClean="0"/>
              <a:t>特殊的 </a:t>
            </a:r>
            <a:r>
              <a:rPr lang="en-US" altLang="zh-CN" smtClean="0"/>
              <a:t>SQL </a:t>
            </a:r>
            <a:r>
              <a:rPr lang="zh-CN" altLang="en-US" smtClean="0"/>
              <a:t>查询语句， </a:t>
            </a:r>
            <a:r>
              <a:rPr lang="en-US" altLang="zh-CN" smtClean="0"/>
              <a:t>Hibernate </a:t>
            </a:r>
            <a:r>
              <a:rPr lang="zh-CN" altLang="en-US" smtClean="0"/>
              <a:t>对本地 </a:t>
            </a:r>
            <a:r>
              <a:rPr lang="en-US" altLang="zh-CN" smtClean="0"/>
              <a:t>SQL </a:t>
            </a:r>
            <a:r>
              <a:rPr lang="zh-CN" altLang="en-US" smtClean="0"/>
              <a:t>查询</a:t>
            </a:r>
            <a:r>
              <a:rPr lang="zh-CN" altLang="en-US" dirty="0" smtClean="0"/>
              <a:t>提供了</a:t>
            </a:r>
            <a:r>
              <a:rPr lang="zh-CN" altLang="en-US" smtClean="0"/>
              <a:t>内置支持。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检索方式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5400" y="3573016"/>
            <a:ext cx="10943167" cy="3168352"/>
          </a:xfrm>
        </p:spPr>
        <p:txBody>
          <a:bodyPr/>
          <a:lstStyle/>
          <a:p>
            <a:r>
              <a:rPr lang="zh-CN" altLang="en-US" smtClean="0"/>
              <a:t>步骤：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session.createNativeQuery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创建</a:t>
            </a:r>
            <a:r>
              <a:rPr lang="en-US" altLang="zh-CN" sz="3200" dirty="0" err="1" smtClean="0"/>
              <a:t>NativeQuery</a:t>
            </a:r>
            <a:r>
              <a:rPr lang="zh-CN" altLang="en-US" sz="3200" dirty="0" smtClean="0"/>
              <a:t>实例，并指定查询的</a:t>
            </a:r>
            <a:r>
              <a:rPr lang="zh-CN" altLang="en-US" sz="3200" smtClean="0"/>
              <a:t>实体类型；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NativeQuery</a:t>
            </a:r>
            <a:r>
              <a:rPr lang="zh-CN" altLang="en-US" sz="3200" dirty="0" smtClean="0"/>
              <a:t>实例的</a:t>
            </a:r>
            <a:r>
              <a:rPr lang="en-US" altLang="zh-CN" sz="3200" dirty="0" smtClean="0"/>
              <a:t>list()</a:t>
            </a:r>
            <a:r>
              <a:rPr lang="zh-CN" altLang="en-US" sz="3200" dirty="0" smtClean="0"/>
              <a:t> 方法执行查询（如果查询单个对象，调用</a:t>
            </a:r>
            <a:r>
              <a:rPr lang="en-US" altLang="zh-CN" sz="3200" dirty="0" err="1" smtClean="0"/>
              <a:t>uniqueResult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）。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1124744"/>
            <a:ext cx="10943167" cy="6388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查询所有的用户信息：</a:t>
            </a:r>
            <a:endParaRPr lang="zh-CN" altLang="en-US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1772816"/>
            <a:ext cx="9985456" cy="181001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sql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select * from  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NativeQuery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方式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068960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检索策略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8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检索</a:t>
            </a:r>
            <a:r>
              <a:rPr lang="zh-CN" altLang="en-US" dirty="0" smtClean="0"/>
              <a:t>策略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1160214" cy="5183187"/>
          </a:xfrm>
        </p:spPr>
        <p:txBody>
          <a:bodyPr/>
          <a:lstStyle/>
          <a:p>
            <a:r>
              <a:rPr lang="zh-CN" altLang="en-US" smtClean="0"/>
              <a:t>立即检索：</a:t>
            </a:r>
            <a:r>
              <a:rPr lang="zh-CN" altLang="en-US" sz="3200" smtClean="0"/>
              <a:t>立即</a:t>
            </a:r>
            <a:r>
              <a:rPr lang="zh-CN" altLang="en-US" sz="3200" dirty="0" smtClean="0"/>
              <a:t>加载检索方法指定</a:t>
            </a:r>
            <a:r>
              <a:rPr lang="zh-CN" altLang="en-US" sz="3200" smtClean="0"/>
              <a:t>的对象。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加载多于需要的对象白白浪费</a:t>
            </a:r>
            <a:r>
              <a:rPr lang="zh-CN" altLang="en-US" sz="3200" smtClean="0"/>
              <a:t>内存空间；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select </a:t>
            </a:r>
            <a:r>
              <a:rPr lang="zh-CN" altLang="en-US" sz="3200" smtClean="0"/>
              <a:t>语句</a:t>
            </a:r>
            <a:r>
              <a:rPr lang="zh-CN" altLang="en-US" sz="3200" dirty="0" smtClean="0"/>
              <a:t>数量多，频繁访问数据库，</a:t>
            </a:r>
            <a:r>
              <a:rPr lang="zh-CN" altLang="en-US" sz="3200" smtClean="0"/>
              <a:t>影响系统性能。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smtClean="0"/>
              <a:t>延迟检索：</a:t>
            </a:r>
            <a:r>
              <a:rPr lang="zh-CN" altLang="en-US" sz="3200" smtClean="0"/>
              <a:t>延迟</a:t>
            </a:r>
            <a:r>
              <a:rPr lang="zh-CN" altLang="en-US" sz="3200" dirty="0" smtClean="0"/>
              <a:t>加载检索方法指定</a:t>
            </a:r>
            <a:r>
              <a:rPr lang="zh-CN" altLang="en-US" sz="3200" smtClean="0"/>
              <a:t>的对象。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避免多加载应用程序不需要访问的</a:t>
            </a:r>
            <a:r>
              <a:rPr lang="zh-CN" altLang="en-US" sz="3200" smtClean="0"/>
              <a:t>数据对象。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10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2"/>
          </a:xfrm>
        </p:spPr>
        <p:txBody>
          <a:bodyPr/>
          <a:lstStyle/>
          <a:p>
            <a:r>
              <a:rPr lang="zh-CN" altLang="en-US" dirty="0"/>
              <a:t>迫切左外</a:t>
            </a:r>
            <a:r>
              <a:rPr lang="zh-CN" altLang="en-US"/>
              <a:t>连接</a:t>
            </a:r>
            <a:r>
              <a:rPr lang="zh-CN" altLang="en-US" smtClean="0"/>
              <a:t>检索：</a:t>
            </a:r>
            <a:r>
              <a:rPr lang="zh-CN" altLang="en-US" sz="3200" smtClean="0"/>
              <a:t>利用</a:t>
            </a:r>
            <a:r>
              <a:rPr lang="en-US" altLang="zh-CN" sz="3200" dirty="0"/>
              <a:t>SQL</a:t>
            </a:r>
            <a:r>
              <a:rPr lang="zh-CN" altLang="en-US" sz="3200" dirty="0"/>
              <a:t>外连接查询</a:t>
            </a:r>
            <a:r>
              <a:rPr lang="zh-CN" altLang="en-US" sz="3200" dirty="0" smtClean="0"/>
              <a:t>功能加载</a:t>
            </a:r>
            <a:r>
              <a:rPr lang="zh-CN" altLang="en-US" sz="3200" dirty="0"/>
              <a:t>检索方法</a:t>
            </a:r>
            <a:r>
              <a:rPr lang="zh-CN" altLang="en-US" sz="3200"/>
              <a:t>指定</a:t>
            </a:r>
            <a:r>
              <a:rPr lang="zh-CN" altLang="en-US" sz="3200" smtClean="0"/>
              <a:t>对象。</a:t>
            </a:r>
            <a:endParaRPr lang="en-US" altLang="zh-CN" sz="3200" dirty="0"/>
          </a:p>
          <a:p>
            <a:pPr lvl="1"/>
            <a:r>
              <a:rPr lang="zh-CN" altLang="en-US" sz="3200" dirty="0"/>
              <a:t>减少执行</a:t>
            </a:r>
            <a:r>
              <a:rPr lang="en-US" altLang="zh-CN" sz="3200" dirty="0"/>
              <a:t>select</a:t>
            </a:r>
            <a:r>
              <a:rPr lang="zh-CN" altLang="en-US" sz="3200" dirty="0"/>
              <a:t>语句的数量，减少数据库访问，</a:t>
            </a:r>
            <a:r>
              <a:rPr lang="zh-CN" altLang="en-US" sz="3200"/>
              <a:t>提高</a:t>
            </a:r>
            <a:r>
              <a:rPr lang="zh-CN" altLang="en-US" sz="3200" smtClean="0"/>
              <a:t>系统性能。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453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863302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与</a:t>
            </a:r>
            <a:r>
              <a:rPr lang="en-US" altLang="zh-CN"/>
              <a:t>Order</a:t>
            </a:r>
            <a:r>
              <a:rPr lang="zh-CN" altLang="en-US"/>
              <a:t>的对象在内存中关联关系图</a:t>
            </a:r>
            <a:r>
              <a:rPr lang="zh-CN" altLang="en-US" smtClean="0"/>
              <a:t>。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833786" y="1988840"/>
            <a:ext cx="5449216" cy="4392488"/>
            <a:chOff x="2833786" y="2060848"/>
            <a:chExt cx="5449216" cy="4392488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833786" y="2185524"/>
              <a:ext cx="1898968" cy="1171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2833786" y="3855191"/>
              <a:ext cx="1898968" cy="10859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833786" y="5363725"/>
              <a:ext cx="1898968" cy="1089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……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6384032" y="2060848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OID=1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6384032" y="2937612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OID=2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384032" y="381437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OID=3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6384032" y="4691140"/>
              <a:ext cx="1898970" cy="6694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OID=4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6384032" y="5567906"/>
              <a:ext cx="1898970" cy="6694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i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Order</a:t>
              </a:r>
              <a:endParaRPr lang="en-US" altLang="zh-CN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altLang="zh-CN" sz="2400" i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OID=5</a:t>
              </a:r>
              <a:endParaRPr lang="zh-CN" altLang="en-US" sz="2400" i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4" idx="3"/>
              <a:endCxn id="7" idx="1"/>
            </p:cNvCxnSpPr>
            <p:nvPr/>
          </p:nvCxnSpPr>
          <p:spPr bwMode="auto">
            <a:xfrm flipV="1">
              <a:off x="4732754" y="2395551"/>
              <a:ext cx="1651278" cy="37570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9" idx="1"/>
            </p:cNvCxnSpPr>
            <p:nvPr/>
          </p:nvCxnSpPr>
          <p:spPr bwMode="auto">
            <a:xfrm flipV="1">
              <a:off x="4732754" y="4149079"/>
              <a:ext cx="1651278" cy="24910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1" idx="1"/>
            </p:cNvCxnSpPr>
            <p:nvPr/>
          </p:nvCxnSpPr>
          <p:spPr bwMode="auto">
            <a:xfrm flipV="1">
              <a:off x="4732754" y="5902609"/>
              <a:ext cx="1651278" cy="59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8" idx="1"/>
            </p:cNvCxnSpPr>
            <p:nvPr/>
          </p:nvCxnSpPr>
          <p:spPr bwMode="auto">
            <a:xfrm>
              <a:off x="4732754" y="2771258"/>
              <a:ext cx="1651278" cy="50105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10" idx="1"/>
            </p:cNvCxnSpPr>
            <p:nvPr/>
          </p:nvCxnSpPr>
          <p:spPr bwMode="auto">
            <a:xfrm>
              <a:off x="4732754" y="4398180"/>
              <a:ext cx="1651278" cy="62766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5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检索执行分析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2492896"/>
            <a:ext cx="10943167" cy="3815829"/>
          </a:xfrm>
        </p:spPr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dirty="0" smtClean="0"/>
              <a:t>在执行检索方法时，要获取以下</a:t>
            </a:r>
            <a:r>
              <a:rPr lang="zh-CN" altLang="en-US" smtClean="0"/>
              <a:t>两种信息：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类级别的</a:t>
            </a:r>
            <a:r>
              <a:rPr lang="zh-CN" altLang="en-US" sz="3200" smtClean="0"/>
              <a:t>检索策略：</a:t>
            </a:r>
            <a:r>
              <a:rPr lang="en-US" altLang="zh-CN" sz="3200" smtClean="0"/>
              <a:t>Hibernate</a:t>
            </a:r>
            <a:r>
              <a:rPr lang="zh-CN" altLang="en-US" sz="3200" dirty="0" smtClean="0"/>
              <a:t>检索方法指定的检索对象（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）的</a:t>
            </a:r>
            <a:r>
              <a:rPr lang="zh-CN" altLang="en-US" sz="3200" smtClean="0"/>
              <a:t>检索策略；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关联级别的</a:t>
            </a:r>
            <a:r>
              <a:rPr lang="zh-CN" altLang="en-US" sz="3200" smtClean="0"/>
              <a:t>检索策略：与</a:t>
            </a:r>
            <a:r>
              <a:rPr lang="zh-CN" altLang="en-US" sz="3200" dirty="0" smtClean="0"/>
              <a:t>检索方法指定的检索对象相关联的对象（</a:t>
            </a:r>
            <a:r>
              <a:rPr lang="en-US" altLang="zh-CN" sz="3200" dirty="0" smtClean="0"/>
              <a:t>Order</a:t>
            </a:r>
            <a:r>
              <a:rPr lang="zh-CN" altLang="en-US" sz="3200" dirty="0" smtClean="0"/>
              <a:t>）的</a:t>
            </a:r>
            <a:r>
              <a:rPr lang="zh-CN" altLang="en-US" sz="3200" smtClean="0"/>
              <a:t>检索策略。</a:t>
            </a:r>
            <a:endParaRPr lang="zh-CN" altLang="en-US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079096" y="1196752"/>
            <a:ext cx="9985456" cy="120541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"from User"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475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类级别和关联级别可选的检索策略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0140"/>
              </p:ext>
            </p:extLst>
          </p:nvPr>
        </p:nvGraphicFramePr>
        <p:xfrm>
          <a:off x="479376" y="1268760"/>
          <a:ext cx="11305256" cy="48661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检索策略的作用域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影响到的检索方法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43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en-US" altLang="zh-CN" sz="28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（除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默认延迟检索）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33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关联级别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影响所有检索方法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延迟检索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get()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  <a:p>
                      <a:pPr algn="ctr"/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603" marR="121603" marT="45728" marB="45728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三种检索策略的运行机制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67235"/>
              </p:ext>
            </p:extLst>
          </p:nvPr>
        </p:nvGraphicFramePr>
        <p:xfrm>
          <a:off x="712052" y="1628800"/>
          <a:ext cx="10943167" cy="3634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检索策略类型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关联级别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 检索方法指定的对象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外连接</a:t>
                      </a:r>
                      <a:endParaRPr lang="en-US" altLang="zh-CN" sz="28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不适用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通过左外连接加载与检索方法指定的对象相关联的对象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类级别检索策略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871414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类级别可选的</a:t>
            </a:r>
            <a:r>
              <a:rPr lang="zh-CN" altLang="en-US" smtClean="0"/>
              <a:t>检索策略</a:t>
            </a:r>
            <a:r>
              <a:rPr lang="zh-CN" altLang="en-US"/>
              <a:t>：</a:t>
            </a:r>
            <a:endParaRPr lang="en-US" altLang="zh-CN" dirty="0" smtClean="0"/>
          </a:p>
          <a:p>
            <a:pPr lvl="1"/>
            <a:r>
              <a:rPr lang="zh-CN" altLang="en-US" sz="3200" smtClean="0"/>
              <a:t>立即</a:t>
            </a:r>
            <a:r>
              <a:rPr lang="zh-CN" altLang="en-US" sz="3200"/>
              <a:t>检索</a:t>
            </a:r>
            <a:r>
              <a:rPr lang="zh-CN" altLang="en-US" sz="3200" smtClean="0"/>
              <a:t>（</a:t>
            </a:r>
            <a:r>
              <a:rPr lang="zh-CN" altLang="en-US" sz="3200"/>
              <a:t>加载</a:t>
            </a:r>
            <a:r>
              <a:rPr lang="zh-CN" altLang="en-US" sz="3200" smtClean="0"/>
              <a:t>）：映射</a:t>
            </a:r>
            <a:r>
              <a:rPr lang="zh-CN" altLang="en-US" sz="3200" dirty="0" smtClean="0"/>
              <a:t>配置文件中</a:t>
            </a:r>
            <a:r>
              <a:rPr lang="en-US" altLang="zh-CN" sz="3200" dirty="0" smtClean="0"/>
              <a:t>&lt;class&gt;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lazy </a:t>
            </a:r>
            <a:r>
              <a:rPr lang="zh-CN" altLang="en-US" sz="3200" smtClean="0"/>
              <a:t>属性设置为 </a:t>
            </a:r>
            <a:r>
              <a:rPr lang="en-US" altLang="zh-CN" sz="3200" smtClean="0">
                <a:solidFill>
                  <a:srgbClr val="C00000"/>
                </a:solidFill>
              </a:rPr>
              <a:t>false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624417" y="4023290"/>
            <a:ext cx="10943167" cy="13681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3200" i="0" kern="0" smtClean="0"/>
              <a:t>延迟</a:t>
            </a:r>
            <a:r>
              <a:rPr lang="zh-CN" altLang="en-US" sz="3200" i="0" kern="0"/>
              <a:t>检索</a:t>
            </a:r>
            <a:r>
              <a:rPr lang="zh-CN" altLang="en-US" sz="3200" i="0" kern="0" smtClean="0"/>
              <a:t>（</a:t>
            </a:r>
            <a:r>
              <a:rPr lang="zh-CN" altLang="en-US" sz="3200" i="0" smtClean="0"/>
              <a:t>加载</a:t>
            </a:r>
            <a:r>
              <a:rPr lang="zh-CN" altLang="en-US" sz="3200" i="0" kern="0" smtClean="0"/>
              <a:t>）：映射配置文件中</a:t>
            </a:r>
            <a:r>
              <a:rPr lang="en-US" altLang="zh-CN" sz="3200" i="0" kern="0" smtClean="0"/>
              <a:t>&lt;class&gt;</a:t>
            </a:r>
            <a:r>
              <a:rPr lang="zh-CN" altLang="en-US" sz="3200" i="0" kern="0" smtClean="0"/>
              <a:t>元素的 </a:t>
            </a:r>
            <a:r>
              <a:rPr lang="en-US" altLang="zh-CN" sz="3200" i="0" kern="0" smtClean="0"/>
              <a:t>lazy </a:t>
            </a:r>
            <a:r>
              <a:rPr lang="zh-CN" altLang="en-US" sz="3200" i="0" kern="0" smtClean="0"/>
              <a:t>属性设置为 </a:t>
            </a:r>
            <a:r>
              <a:rPr lang="en-US" altLang="zh-CN" sz="3200" i="0" kern="0" smtClean="0">
                <a:solidFill>
                  <a:srgbClr val="C00000"/>
                </a:solidFill>
              </a:rPr>
              <a:t>true</a:t>
            </a:r>
            <a:r>
              <a:rPr lang="zh-CN" altLang="en-US" sz="3200" i="0" kern="0" smtClean="0"/>
              <a:t>。</a:t>
            </a:r>
            <a:endParaRPr lang="en-US" altLang="zh-CN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223112" y="3068960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259993" y="5445224"/>
            <a:ext cx="9985456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 smtClean="0"/>
              <a:t>- </a:t>
            </a:r>
            <a:r>
              <a:rPr lang="zh-CN" altLang="en-US" smtClean="0"/>
              <a:t>立即检索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1439366"/>
          </a:xfrm>
        </p:spPr>
        <p:txBody>
          <a:bodyPr/>
          <a:lstStyle/>
          <a:p>
            <a:r>
              <a:rPr lang="zh-CN" altLang="en-US" smtClean="0"/>
              <a:t>立即</a:t>
            </a:r>
            <a:r>
              <a:rPr lang="zh-CN" altLang="en-US"/>
              <a:t>检索</a:t>
            </a:r>
            <a:endParaRPr lang="en-US" altLang="zh-CN"/>
          </a:p>
          <a:p>
            <a:pPr lvl="1"/>
            <a:r>
              <a:rPr lang="en-US" altLang="zh-CN" sz="3200"/>
              <a:t>Hibernate</a:t>
            </a:r>
            <a:r>
              <a:rPr lang="zh-CN" altLang="en-US" sz="3200"/>
              <a:t>立即</a:t>
            </a:r>
            <a:r>
              <a:rPr lang="zh-CN" altLang="en-US" sz="3200" smtClean="0"/>
              <a:t>执行 </a:t>
            </a:r>
            <a:r>
              <a:rPr lang="en-US" altLang="zh-CN" sz="3200" smtClean="0"/>
              <a:t>"</a:t>
            </a:r>
            <a:r>
              <a:rPr lang="en-US" altLang="zh-CN" b="1" kern="1200">
                <a:solidFill>
                  <a:srgbClr val="2A00FF"/>
                </a:solidFill>
                <a:latin typeface="Consolas" panose="020B0609020204030204" pitchFamily="49" charset="0"/>
                <a:ea typeface="华文细黑" panose="02010600040101010101" pitchFamily="2" charset="-122"/>
                <a:cs typeface="+mn-cs"/>
              </a:rPr>
              <a:t>select* from user where id=1</a:t>
            </a:r>
            <a:r>
              <a:rPr lang="en-US" altLang="zh-CN" sz="3200" smtClean="0"/>
              <a:t>" </a:t>
            </a:r>
            <a:r>
              <a:rPr lang="zh-CN" altLang="en-US" sz="3200" smtClean="0"/>
              <a:t>。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 bwMode="auto">
          <a:xfrm>
            <a:off x="1211797" y="2805007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.load(User.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 smtClean="0"/>
              <a:t>方式</a:t>
            </a:r>
            <a:r>
              <a:rPr lang="zh-CN" altLang="en-US" dirty="0"/>
              <a:t>简介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导航对象图</a:t>
            </a:r>
            <a:r>
              <a:rPr lang="zh-CN" altLang="en-US" smtClean="0"/>
              <a:t>检索方式：</a:t>
            </a:r>
            <a:endParaRPr lang="zh-CN" altLang="en-US" dirty="0" smtClean="0"/>
          </a:p>
          <a:p>
            <a:pPr lvl="1"/>
            <a:r>
              <a:rPr lang="zh-CN" altLang="en-US" sz="3200" dirty="0" smtClean="0"/>
              <a:t>根据已经加载的对象，导航到其他对象。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OID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按照对象的</a:t>
            </a:r>
            <a:r>
              <a:rPr lang="en-US" altLang="zh-CN" sz="3200" dirty="0" smtClean="0"/>
              <a:t>OID</a:t>
            </a:r>
            <a:r>
              <a:rPr lang="zh-CN" altLang="en-US" sz="3200" dirty="0" smtClean="0"/>
              <a:t>来检索对象</a:t>
            </a:r>
            <a:r>
              <a:rPr lang="zh-CN" altLang="en-US" sz="3200" smtClean="0"/>
              <a:t>。</a:t>
            </a:r>
            <a:r>
              <a:rPr lang="en-US" altLang="zh-CN" sz="3200" smtClean="0"/>
              <a:t>Session 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get()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load()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提供了这种</a:t>
            </a:r>
            <a:r>
              <a:rPr lang="zh-CN" altLang="en-US" sz="3200" smtClean="0"/>
              <a:t>功能。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47121150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类级别检索策略 </a:t>
            </a:r>
            <a:r>
              <a:rPr lang="en-US" altLang="zh-CN"/>
              <a:t>- </a:t>
            </a:r>
            <a:r>
              <a:rPr lang="zh-CN" altLang="en-US"/>
              <a:t>延迟检索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24418" y="908720"/>
            <a:ext cx="10943167" cy="5949280"/>
          </a:xfrm>
        </p:spPr>
        <p:txBody>
          <a:bodyPr/>
          <a:lstStyle/>
          <a:p>
            <a:r>
              <a:rPr lang="zh-CN" altLang="en-US" smtClean="0"/>
              <a:t>延迟检索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smtClean="0"/>
              <a:t>创建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的代理类实例（代理类是 </a:t>
            </a:r>
            <a:r>
              <a:rPr lang="en-US" altLang="zh-CN" sz="3200" smtClean="0"/>
              <a:t>Hibernate </a:t>
            </a:r>
            <a:r>
              <a:rPr lang="zh-CN" altLang="en-US" sz="3200" smtClean="0"/>
              <a:t>动态生成的</a:t>
            </a:r>
            <a:r>
              <a:rPr lang="en-US" altLang="zh-CN" sz="3200" smtClean="0"/>
              <a:t>User</a:t>
            </a:r>
            <a:r>
              <a:rPr lang="zh-CN" altLang="en-US" sz="3200" smtClean="0"/>
              <a:t>的扩展类）；</a:t>
            </a:r>
            <a:endParaRPr lang="en-US" altLang="zh-CN" sz="320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sz="3200" smtClean="0"/>
              <a:t>Hibernate </a:t>
            </a:r>
            <a:r>
              <a:rPr lang="zh-CN" altLang="en-US" sz="3200" smtClean="0"/>
              <a:t>创建的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代理</a:t>
            </a:r>
            <a:r>
              <a:rPr lang="zh-CN" altLang="en-US" sz="3200" dirty="0" smtClean="0"/>
              <a:t>类的实例仅仅</a:t>
            </a:r>
            <a:r>
              <a:rPr lang="zh-CN" altLang="en-US" sz="3200" smtClean="0"/>
              <a:t>初始化了 </a:t>
            </a:r>
            <a:r>
              <a:rPr lang="en-US" altLang="zh-CN" sz="3200" smtClean="0"/>
              <a:t>OID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，其他属性</a:t>
            </a:r>
            <a:r>
              <a:rPr lang="zh-CN" altLang="en-US" sz="3200" smtClean="0"/>
              <a:t>均为 </a:t>
            </a:r>
            <a:r>
              <a:rPr lang="en-US" altLang="zh-CN" sz="3200" smtClean="0"/>
              <a:t>null</a:t>
            </a:r>
            <a:r>
              <a:rPr lang="zh-CN" altLang="en-US" sz="3200"/>
              <a:t>；</a:t>
            </a:r>
            <a:endParaRPr lang="en-US" altLang="zh-CN" sz="32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dirty="0" smtClean="0"/>
              <a:t>当程序第一次访问代理类实例时（比如</a:t>
            </a:r>
            <a:r>
              <a:rPr lang="en-US" altLang="zh-CN" sz="3200" dirty="0" err="1" smtClean="0"/>
              <a:t>user.getX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），</a:t>
            </a:r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会初始化代理类实例</a:t>
            </a:r>
            <a:r>
              <a:rPr lang="zh-CN" altLang="en-US" sz="3200" smtClean="0"/>
              <a:t>，执行 </a:t>
            </a:r>
            <a:r>
              <a:rPr lang="en-US" altLang="zh-CN" sz="3200" smtClean="0"/>
              <a:t>select </a:t>
            </a:r>
            <a:r>
              <a:rPr lang="zh-CN" altLang="en-US" sz="3200" smtClean="0"/>
              <a:t>语句；</a:t>
            </a:r>
            <a:endParaRPr lang="en-US" altLang="zh-CN" sz="320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3200" smtClean="0"/>
              <a:t>如果程序访问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getId()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时，</a:t>
            </a:r>
            <a:r>
              <a:rPr lang="en-US" altLang="zh-CN" sz="3200" dirty="0" smtClean="0"/>
              <a:t>Hibernate</a:t>
            </a:r>
            <a:r>
              <a:rPr lang="zh-CN" altLang="en-US" sz="3200" dirty="0" smtClean="0"/>
              <a:t>并不会初始化代理类实例</a:t>
            </a:r>
            <a:r>
              <a:rPr lang="zh-CN" altLang="en-US" sz="3200" smtClean="0"/>
              <a:t>，因为 </a:t>
            </a:r>
            <a:r>
              <a:rPr lang="en-US" altLang="zh-CN" sz="3200" smtClean="0"/>
              <a:t>id </a:t>
            </a:r>
            <a:r>
              <a:rPr lang="zh-CN" altLang="en-US" sz="3200" smtClean="0"/>
              <a:t>值已经存在。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4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r>
              <a:rPr lang="zh-CN" altLang="en-US" smtClean="0"/>
              <a:t>级别检索策略 </a:t>
            </a:r>
            <a:r>
              <a:rPr lang="en-US" altLang="zh-CN" smtClean="0"/>
              <a:t>- </a:t>
            </a:r>
            <a:r>
              <a:rPr lang="zh-CN" altLang="en-US" smtClean="0"/>
              <a:t>延迟</a:t>
            </a:r>
            <a:r>
              <a:rPr lang="zh-CN" altLang="en-US"/>
              <a:t>检索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</p:spPr>
        <p:txBody>
          <a:bodyPr/>
          <a:lstStyle/>
          <a:p>
            <a:r>
              <a:rPr lang="zh-CN" altLang="en-US" dirty="0" smtClean="0"/>
              <a:t>类级别的检索策略只会</a:t>
            </a:r>
            <a:r>
              <a:rPr lang="zh-CN" altLang="en-US" smtClean="0"/>
              <a:t>影响到 </a:t>
            </a:r>
            <a:r>
              <a:rPr lang="en-US" altLang="zh-CN" smtClean="0"/>
              <a:t>Session </a:t>
            </a:r>
            <a:r>
              <a:rPr lang="zh-CN" altLang="en-US" smtClean="0"/>
              <a:t>的 </a:t>
            </a:r>
            <a:r>
              <a:rPr lang="en-US" altLang="zh-CN" smtClean="0"/>
              <a:t>load() </a:t>
            </a:r>
            <a:r>
              <a:rPr lang="zh-CN" altLang="en-US" smtClean="0"/>
              <a:t>方法，对 </a:t>
            </a:r>
            <a:r>
              <a:rPr lang="en-US" altLang="zh-CN" smtClean="0"/>
              <a:t>get() </a:t>
            </a:r>
            <a:r>
              <a:rPr lang="zh-CN" altLang="en-US" smtClean="0"/>
              <a:t>和其</a:t>
            </a:r>
            <a:r>
              <a:rPr lang="zh-CN" altLang="en-US"/>
              <a:t>它</a:t>
            </a:r>
            <a:r>
              <a:rPr lang="zh-CN" altLang="en-US" smtClean="0"/>
              <a:t>查询不起作用</a:t>
            </a:r>
            <a:r>
              <a:rPr lang="zh-CN" altLang="en-US"/>
              <a:t>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延迟</a:t>
            </a:r>
            <a:r>
              <a:rPr lang="zh-CN" altLang="en-US" smtClean="0"/>
              <a:t>加载对 </a:t>
            </a:r>
            <a:r>
              <a:rPr lang="en-US" altLang="zh-CN" smtClean="0"/>
              <a:t>load() </a:t>
            </a:r>
            <a:r>
              <a:rPr lang="zh-CN" altLang="en-US" smtClean="0"/>
              <a:t>方法的影响</a:t>
            </a:r>
            <a:r>
              <a:rPr lang="zh-CN" altLang="en-US"/>
              <a:t>：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如果数据库中不存在对应的对象不会抛出异常，只有</a:t>
            </a:r>
            <a:r>
              <a:rPr lang="zh-CN" altLang="en-US" sz="3200" smtClean="0"/>
              <a:t>在调用 </a:t>
            </a:r>
            <a:r>
              <a:rPr lang="en-US" altLang="zh-CN" sz="3200" smtClean="0"/>
              <a:t>user.getXX() </a:t>
            </a:r>
            <a:r>
              <a:rPr lang="zh-CN" altLang="en-US" sz="3200" smtClean="0"/>
              <a:t>时</a:t>
            </a:r>
            <a:r>
              <a:rPr lang="zh-CN" altLang="en-US" sz="3200" dirty="0" smtClean="0"/>
              <a:t>才会</a:t>
            </a:r>
            <a:r>
              <a:rPr lang="zh-CN" altLang="en-US" sz="3200" smtClean="0"/>
              <a:t>抛异常</a:t>
            </a:r>
            <a:r>
              <a:rPr lang="zh-CN" altLang="en-US" sz="3200"/>
              <a:t>；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代理类实例只能</a:t>
            </a:r>
            <a:r>
              <a:rPr lang="zh-CN" altLang="en-US" sz="3200" smtClean="0"/>
              <a:t>在当前</a:t>
            </a:r>
            <a:r>
              <a:rPr lang="en-US" altLang="zh-CN" sz="3200" smtClean="0"/>
              <a:t> Session </a:t>
            </a:r>
            <a:r>
              <a:rPr lang="zh-CN" altLang="en-US" sz="3200" smtClean="0"/>
              <a:t>范围内初始化；</a:t>
            </a:r>
            <a:endParaRPr lang="en-US" altLang="zh-CN" sz="3200" dirty="0" smtClean="0"/>
          </a:p>
          <a:p>
            <a:pPr lvl="1"/>
            <a:r>
              <a:rPr lang="en-US" altLang="zh-CN" sz="3200" err="1" smtClean="0"/>
              <a:t>Hibernate.initialize</a:t>
            </a:r>
            <a:r>
              <a:rPr lang="en-US" altLang="zh-CN" sz="3200" smtClean="0"/>
              <a:t>() </a:t>
            </a:r>
            <a:r>
              <a:rPr lang="zh-CN" altLang="en-US" sz="3200" smtClean="0"/>
              <a:t>方法</a:t>
            </a:r>
            <a:r>
              <a:rPr lang="zh-CN" altLang="en-US" sz="3200" dirty="0" smtClean="0"/>
              <a:t>可以显示初始化代理</a:t>
            </a:r>
            <a:r>
              <a:rPr lang="zh-CN" altLang="en-US" sz="3200" smtClean="0"/>
              <a:t>类实例。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16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 </a:t>
            </a:r>
            <a:r>
              <a:rPr lang="en-US" altLang="zh-CN"/>
              <a:t>- </a:t>
            </a:r>
            <a:r>
              <a:rPr lang="zh-CN" altLang="en-US"/>
              <a:t>一对多和多对多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dirty="0"/>
              <a:t>需要确定以下</a:t>
            </a:r>
            <a:r>
              <a:rPr lang="zh-CN" altLang="en-US"/>
              <a:t>检索</a:t>
            </a:r>
            <a:r>
              <a:rPr lang="zh-CN" altLang="en-US" smtClean="0"/>
              <a:t>策略</a:t>
            </a:r>
            <a:r>
              <a:rPr lang="zh-CN" altLang="en-US"/>
              <a:t>：</a:t>
            </a:r>
            <a:endParaRPr lang="en-US" altLang="zh-CN" dirty="0"/>
          </a:p>
          <a:p>
            <a:pPr lvl="1"/>
            <a:r>
              <a:rPr lang="en-US" altLang="zh-CN" sz="3200" smtClean="0"/>
              <a:t>User </a:t>
            </a:r>
            <a:r>
              <a:rPr lang="zh-CN" altLang="en-US" sz="3200" smtClean="0"/>
              <a:t>类</a:t>
            </a:r>
            <a:r>
              <a:rPr lang="zh-CN" altLang="en-US" sz="3200" dirty="0"/>
              <a:t>级别的</a:t>
            </a:r>
            <a:r>
              <a:rPr lang="zh-CN" altLang="en-US" sz="3200"/>
              <a:t>检索</a:t>
            </a:r>
            <a:r>
              <a:rPr lang="zh-CN" altLang="en-US" sz="3200" smtClean="0"/>
              <a:t>策略；</a:t>
            </a:r>
            <a:endParaRPr lang="en-US" altLang="zh-CN" sz="3200" dirty="0"/>
          </a:p>
          <a:p>
            <a:pPr lvl="1"/>
            <a:r>
              <a:rPr lang="en-US" altLang="zh-CN" sz="3200" smtClean="0"/>
              <a:t>User </a:t>
            </a:r>
            <a:r>
              <a:rPr lang="zh-CN" altLang="en-US" sz="3200" smtClean="0"/>
              <a:t>一对</a:t>
            </a:r>
            <a:r>
              <a:rPr lang="zh-CN" altLang="en-US" sz="3200" dirty="0"/>
              <a:t>多关联</a:t>
            </a:r>
            <a:r>
              <a:rPr lang="zh-CN" altLang="en-US" sz="3200" dirty="0" smtClean="0"/>
              <a:t>的</a:t>
            </a:r>
            <a:r>
              <a:rPr lang="en-US" altLang="zh-CN" sz="3200" dirty="0"/>
              <a:t>O</a:t>
            </a:r>
            <a:r>
              <a:rPr lang="en-US" altLang="zh-CN" sz="3200" dirty="0" smtClean="0"/>
              <a:t>rder</a:t>
            </a:r>
            <a:r>
              <a:rPr lang="zh-CN" altLang="en-US" sz="3200" dirty="0" smtClean="0"/>
              <a:t>对象的检索</a:t>
            </a:r>
            <a:r>
              <a:rPr lang="zh-CN" altLang="en-US" sz="3200" dirty="0"/>
              <a:t>策略</a:t>
            </a:r>
            <a:r>
              <a:rPr lang="zh-CN" altLang="en-US" sz="3200"/>
              <a:t>，</a:t>
            </a:r>
            <a:r>
              <a:rPr lang="en-US" altLang="zh-CN" sz="3200" smtClean="0"/>
              <a:t>User.hbm.xml </a:t>
            </a:r>
            <a:r>
              <a:rPr lang="zh-CN" altLang="en-US" sz="3200" smtClean="0"/>
              <a:t>中</a:t>
            </a:r>
            <a:r>
              <a:rPr lang="en-US" altLang="zh-CN" sz="3200" smtClean="0"/>
              <a:t>&lt;</a:t>
            </a:r>
            <a:r>
              <a:rPr lang="en-US" altLang="zh-CN" sz="3200"/>
              <a:t>set</a:t>
            </a:r>
            <a:r>
              <a:rPr lang="en-US" altLang="zh-CN" sz="3200" smtClean="0"/>
              <a:t>&gt;</a:t>
            </a:r>
            <a:r>
              <a:rPr lang="zh-CN" altLang="en-US" sz="3200" smtClean="0"/>
              <a:t>元素 </a:t>
            </a:r>
            <a:r>
              <a:rPr lang="en-US" altLang="zh-CN" sz="3200" smtClean="0"/>
              <a:t>lazy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outer-join </a:t>
            </a:r>
            <a:r>
              <a:rPr lang="zh-CN" altLang="en-US" sz="3200" smtClean="0"/>
              <a:t>属性。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103273" y="3933056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.get(User.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4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关联级别检索策略 </a:t>
            </a:r>
            <a:r>
              <a:rPr lang="en-US" altLang="zh-CN" smtClean="0">
                <a:solidFill>
                  <a:schemeClr val="tx1"/>
                </a:solidFill>
              </a:rPr>
              <a:t>- </a:t>
            </a:r>
            <a:r>
              <a:rPr lang="zh-CN" altLang="en-US" smtClean="0"/>
              <a:t>一对</a:t>
            </a:r>
            <a:r>
              <a:rPr lang="zh-CN" altLang="en-US"/>
              <a:t>多和多对多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 smtClean="0"/>
              <a:t>在映射文件</a:t>
            </a:r>
            <a:r>
              <a:rPr lang="zh-CN" altLang="en-US" smtClean="0"/>
              <a:t>中用 </a:t>
            </a:r>
            <a:r>
              <a:rPr lang="en-US" altLang="zh-CN" smtClean="0"/>
              <a:t>&lt;set&gt;</a:t>
            </a:r>
            <a:r>
              <a:rPr lang="zh-CN" altLang="en-US" smtClean="0"/>
              <a:t>元素 来配置 一对多 和 多对多 关联关系。</a:t>
            </a:r>
            <a:endParaRPr lang="en-US" altLang="zh-CN" dirty="0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18565"/>
              </p:ext>
            </p:extLst>
          </p:nvPr>
        </p:nvGraphicFramePr>
        <p:xfrm>
          <a:off x="695400" y="2513508"/>
          <a:ext cx="10657182" cy="39398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</a:t>
                      </a:r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迫切左外连接检索，在配置文件中如果有多个</a:t>
                      </a:r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元素，只允许一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个设置 </a:t>
                      </a:r>
                      <a:r>
                        <a:rPr lang="en-US" altLang="zh-CN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outer-join=true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延迟加载，优先考虑的</a:t>
                      </a:r>
                      <a:r>
                        <a:rPr lang="zh-CN" altLang="en-US" sz="280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检索策略。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迫切左外</a:t>
                      </a:r>
                      <a:r>
                        <a:rPr lang="zh-CN" altLang="en-US" sz="28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连接检索。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7" marB="45707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</a:t>
            </a:r>
            <a:r>
              <a:rPr lang="zh-CN" altLang="en-US" smtClean="0"/>
              <a:t>策略</a:t>
            </a:r>
            <a:r>
              <a:rPr lang="en-US" altLang="zh-CN" smtClean="0"/>
              <a:t>– </a:t>
            </a:r>
            <a:r>
              <a:rPr lang="zh-CN" altLang="en-US"/>
              <a:t>多对</a:t>
            </a:r>
            <a:r>
              <a:rPr lang="zh-CN" altLang="en-US" smtClean="0"/>
              <a:t>一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621031" cy="3383582"/>
          </a:xfrm>
        </p:spPr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dirty="0" smtClean="0"/>
              <a:t>需要确定以下</a:t>
            </a:r>
            <a:r>
              <a:rPr lang="zh-CN" altLang="en-US" smtClean="0"/>
              <a:t>检索策略：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Order </a:t>
            </a:r>
            <a:r>
              <a:rPr lang="zh-CN" altLang="en-US" sz="3200" smtClean="0"/>
              <a:t>类</a:t>
            </a:r>
            <a:r>
              <a:rPr lang="zh-CN" altLang="en-US" sz="3200" dirty="0" smtClean="0"/>
              <a:t>级别的</a:t>
            </a:r>
            <a:r>
              <a:rPr lang="zh-CN" altLang="en-US" sz="3200" smtClean="0"/>
              <a:t>检索策略；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Order </a:t>
            </a:r>
            <a:r>
              <a:rPr lang="zh-CN" altLang="en-US" sz="3200" smtClean="0"/>
              <a:t>多</a:t>
            </a:r>
            <a:r>
              <a:rPr lang="zh-CN" altLang="en-US" sz="3200" dirty="0" smtClean="0"/>
              <a:t>对一</a:t>
            </a:r>
            <a:r>
              <a:rPr lang="zh-CN" altLang="en-US" sz="3200" smtClean="0"/>
              <a:t>关联的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对象</a:t>
            </a:r>
            <a:r>
              <a:rPr lang="zh-CN" altLang="en-US" sz="3200" dirty="0" smtClean="0"/>
              <a:t>检索策略</a:t>
            </a:r>
            <a:r>
              <a:rPr lang="zh-CN" altLang="en-US" sz="3200" smtClean="0"/>
              <a:t>，</a:t>
            </a:r>
            <a:r>
              <a:rPr lang="en-US" altLang="zh-CN" sz="3200" smtClean="0"/>
              <a:t>Order.hbm.xml </a:t>
            </a:r>
            <a:r>
              <a:rPr lang="zh-CN" altLang="en-US" sz="3200" smtClean="0"/>
              <a:t>中 </a:t>
            </a:r>
            <a:r>
              <a:rPr lang="en-US" altLang="zh-CN" sz="3200" smtClean="0"/>
              <a:t>&lt;many-to-one&gt;</a:t>
            </a:r>
            <a:r>
              <a:rPr lang="zh-CN" altLang="en-US" sz="3200" smtClean="0"/>
              <a:t>元素 </a:t>
            </a:r>
            <a:r>
              <a:rPr lang="en-US" altLang="zh-CN" sz="3200" smtClean="0"/>
              <a:t>outer-join </a:t>
            </a:r>
            <a:r>
              <a:rPr lang="zh-CN" altLang="en-US" sz="3200" smtClean="0"/>
              <a:t>属性和 </a:t>
            </a:r>
            <a:r>
              <a:rPr lang="en-US" altLang="zh-CN" sz="3200" smtClean="0"/>
              <a:t>User.hbm.xml </a:t>
            </a:r>
            <a:r>
              <a:rPr lang="zh-CN" altLang="en-US" sz="3200" smtClean="0"/>
              <a:t>中</a:t>
            </a:r>
            <a:r>
              <a:rPr lang="en-US" altLang="zh-CN" sz="3200" dirty="0" smtClean="0"/>
              <a:t>&lt;class&gt;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lazy </a:t>
            </a:r>
            <a:r>
              <a:rPr lang="zh-CN" altLang="en-US" sz="3200" smtClean="0"/>
              <a:t>属性</a:t>
            </a:r>
            <a:r>
              <a:rPr lang="zh-CN" altLang="en-US" sz="3200"/>
              <a:t>。</a:t>
            </a: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079096" y="4581128"/>
            <a:ext cx="9985456" cy="108012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.get(Order.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Integer(1));</a:t>
            </a:r>
            <a:endParaRPr lang="zh-CN" altLang="en-US" sz="2400" b="1" i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</a:t>
            </a:r>
            <a:r>
              <a:rPr lang="en-US" altLang="zh-CN"/>
              <a:t>– </a:t>
            </a:r>
            <a:r>
              <a:rPr lang="zh-CN" altLang="en-US"/>
              <a:t>多对一和一对一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951534"/>
          </a:xfrm>
        </p:spPr>
        <p:txBody>
          <a:bodyPr/>
          <a:lstStyle/>
          <a:p>
            <a:r>
              <a:rPr lang="zh-CN" altLang="en-US" dirty="0" smtClean="0"/>
              <a:t>在映射文件</a:t>
            </a:r>
            <a:r>
              <a:rPr lang="zh-CN" altLang="en-US" smtClean="0"/>
              <a:t>中用 </a:t>
            </a:r>
            <a:r>
              <a:rPr lang="en-US" altLang="zh-CN" smtClean="0"/>
              <a:t>&lt;many-to-one&gt;</a:t>
            </a:r>
            <a:r>
              <a:rPr lang="zh-CN" altLang="en-US" smtClean="0"/>
              <a:t>元素 和 </a:t>
            </a:r>
            <a:r>
              <a:rPr lang="en-US" altLang="zh-CN" smtClean="0"/>
              <a:t>&lt;</a:t>
            </a:r>
            <a:r>
              <a:rPr lang="en-US" altLang="zh-CN" dirty="0" smtClean="0"/>
              <a:t>one-to-one</a:t>
            </a:r>
            <a:r>
              <a:rPr lang="en-US" altLang="zh-CN" smtClean="0"/>
              <a:t>&gt;</a:t>
            </a:r>
            <a:r>
              <a:rPr lang="zh-CN" altLang="en-US" smtClean="0"/>
              <a:t>元素 来</a:t>
            </a:r>
            <a:r>
              <a:rPr lang="zh-CN" altLang="en-US" dirty="0" smtClean="0"/>
              <a:t>分别设置多对一和一对一</a:t>
            </a:r>
            <a:r>
              <a:rPr lang="zh-CN" altLang="en-US" smtClean="0"/>
              <a:t>关联关系。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&lt;many-to-one&gt;</a:t>
            </a:r>
            <a:r>
              <a:rPr lang="zh-CN" altLang="en-US" smtClean="0"/>
              <a:t>元素的 </a:t>
            </a:r>
            <a:r>
              <a:rPr lang="en-US" altLang="zh-CN" smtClean="0"/>
              <a:t>outer-join </a:t>
            </a:r>
            <a:r>
              <a:rPr lang="zh-CN" altLang="en-US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auto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true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false</a:t>
            </a:r>
            <a:r>
              <a:rPr lang="zh-CN" altLang="en-US" sz="3200" dirty="0" smtClean="0"/>
              <a:t>三</a:t>
            </a:r>
            <a:r>
              <a:rPr lang="zh-CN" altLang="en-US" sz="3200" smtClean="0"/>
              <a:t>种取值。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0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关联级别检索策略</a:t>
            </a:r>
            <a:r>
              <a:rPr lang="en-US" altLang="zh-CN"/>
              <a:t>– </a:t>
            </a:r>
            <a:r>
              <a:rPr lang="zh-CN" altLang="en-US"/>
              <a:t>多对</a:t>
            </a:r>
            <a:r>
              <a:rPr lang="zh-CN" altLang="en-US" smtClean="0"/>
              <a:t>一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75827"/>
              </p:ext>
            </p:extLst>
          </p:nvPr>
        </p:nvGraphicFramePr>
        <p:xfrm>
          <a:off x="711874" y="1124744"/>
          <a:ext cx="10872185" cy="52834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0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0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&lt;many-to-one&gt;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outer-join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&lt;class&gt;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lazy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检索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many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(Orders)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对象时，对关联的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r>
                        <a:rPr lang="en-US" altLang="zh-CN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(Users)</a:t>
                      </a:r>
                      <a:r>
                        <a:rPr lang="zh-CN" altLang="en-US" sz="2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对象的检索策略</a:t>
                      </a:r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or 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迫切左外连接检索</a:t>
                      </a:r>
                      <a:endParaRPr lang="zh-CN" altLang="en-US" sz="2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延迟检索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1" marB="45701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92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使用注解配置检索策略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232222" cy="5183187"/>
          </a:xfrm>
        </p:spPr>
        <p:txBody>
          <a:bodyPr/>
          <a:lstStyle/>
          <a:p>
            <a:r>
              <a:rPr lang="en-US" altLang="zh-CN" smtClean="0"/>
              <a:t>fetch </a:t>
            </a:r>
            <a:r>
              <a:rPr lang="zh-CN" altLang="zh-CN" smtClean="0"/>
              <a:t>参数</a:t>
            </a:r>
            <a:r>
              <a:rPr lang="zh-CN" altLang="zh-CN" dirty="0"/>
              <a:t>可以</a:t>
            </a:r>
            <a:r>
              <a:rPr lang="zh-CN" altLang="zh-CN"/>
              <a:t>设置</a:t>
            </a:r>
            <a:r>
              <a:rPr lang="zh-CN" altLang="zh-CN" smtClean="0"/>
              <a:t>为</a:t>
            </a:r>
            <a:r>
              <a:rPr lang="en-US" altLang="zh-CN" smtClean="0"/>
              <a:t> FetchType.LAZY </a:t>
            </a:r>
            <a:r>
              <a:rPr lang="zh-CN" altLang="zh-CN"/>
              <a:t>或者</a:t>
            </a:r>
            <a:r>
              <a:rPr lang="en-US" altLang="zh-CN"/>
              <a:t> </a:t>
            </a:r>
            <a:r>
              <a:rPr lang="en-US" altLang="zh-CN" smtClean="0"/>
              <a:t>FetchType.EAGER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sz="3200" smtClean="0"/>
              <a:t> EAGER</a:t>
            </a:r>
            <a:r>
              <a:rPr lang="zh-CN" altLang="en-US" sz="3200" smtClean="0"/>
              <a:t>：</a:t>
            </a:r>
            <a:r>
              <a:rPr lang="zh-CN" altLang="zh-CN" sz="3200" smtClean="0"/>
              <a:t>通过</a:t>
            </a:r>
            <a:r>
              <a:rPr lang="en-US" altLang="zh-CN" sz="3200" smtClean="0"/>
              <a:t> outer </a:t>
            </a:r>
            <a:r>
              <a:rPr lang="en-US" altLang="zh-CN" sz="3200"/>
              <a:t>join </a:t>
            </a:r>
            <a:r>
              <a:rPr lang="en-US" altLang="zh-CN" sz="3200" smtClean="0"/>
              <a:t>select </a:t>
            </a:r>
            <a:r>
              <a:rPr lang="zh-CN" altLang="zh-CN" sz="3200" smtClean="0"/>
              <a:t>直接</a:t>
            </a:r>
            <a:r>
              <a:rPr lang="zh-CN" altLang="zh-CN" sz="3200" dirty="0"/>
              <a:t>获取关联</a:t>
            </a:r>
            <a:r>
              <a:rPr lang="zh-CN" altLang="zh-CN" sz="3200"/>
              <a:t>的</a:t>
            </a:r>
            <a:r>
              <a:rPr lang="zh-CN" altLang="zh-CN" sz="3200" smtClean="0"/>
              <a:t>对象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  <a:p>
            <a:pPr lvl="1"/>
            <a:r>
              <a:rPr lang="en-US" altLang="zh-CN" sz="3200" dirty="0" smtClean="0"/>
              <a:t> LAZY</a:t>
            </a:r>
            <a:r>
              <a:rPr lang="en-US" altLang="zh-CN" sz="3200" dirty="0"/>
              <a:t>(</a:t>
            </a:r>
            <a:r>
              <a:rPr lang="zh-CN" altLang="zh-CN" sz="3200" dirty="0"/>
              <a:t>默认</a:t>
            </a:r>
            <a:r>
              <a:rPr lang="zh-CN" altLang="zh-CN" sz="3200"/>
              <a:t>值</a:t>
            </a:r>
            <a:r>
              <a:rPr lang="en-US" altLang="zh-CN" sz="3200" smtClean="0"/>
              <a:t>)</a:t>
            </a:r>
            <a:r>
              <a:rPr lang="zh-CN" altLang="en-US" sz="3200" smtClean="0"/>
              <a:t>：</a:t>
            </a:r>
            <a:r>
              <a:rPr lang="zh-CN" altLang="zh-CN" sz="3200" smtClean="0"/>
              <a:t>在</a:t>
            </a:r>
            <a:r>
              <a:rPr lang="zh-CN" altLang="zh-CN" sz="3200" dirty="0"/>
              <a:t>第一次访问关联对象的时候才会触发</a:t>
            </a:r>
            <a:r>
              <a:rPr lang="zh-CN" altLang="zh-CN" sz="3200"/>
              <a:t>相应</a:t>
            </a:r>
            <a:r>
              <a:rPr lang="zh-CN" altLang="zh-CN" sz="3200" smtClean="0"/>
              <a:t>的</a:t>
            </a:r>
            <a:r>
              <a:rPr lang="en-US" altLang="zh-CN" sz="3200" smtClean="0"/>
              <a:t> select </a:t>
            </a:r>
            <a:r>
              <a:rPr lang="zh-CN" altLang="zh-CN" sz="3200" smtClean="0"/>
              <a:t>操作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3695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检索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en-US" altLang="zh-CN" sz="3200" smtClean="0"/>
              <a:t>HQL</a:t>
            </a:r>
            <a:r>
              <a:rPr lang="zh-CN" altLang="en-US" sz="3200" smtClean="0"/>
              <a:t>检索方式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en-US" altLang="zh-CN" sz="3200" smtClean="0"/>
              <a:t>QBC</a:t>
            </a:r>
            <a:r>
              <a:rPr lang="zh-CN" altLang="en-US" sz="3200" smtClean="0"/>
              <a:t>检索方式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 smtClean="0"/>
              <a:t>本地</a:t>
            </a:r>
            <a:r>
              <a:rPr lang="en-US" altLang="zh-CN" sz="3200" smtClean="0"/>
              <a:t>SQL</a:t>
            </a:r>
            <a:r>
              <a:rPr lang="zh-CN" altLang="en-US" sz="3200" smtClean="0"/>
              <a:t>检索方式</a:t>
            </a:r>
            <a:endParaRPr lang="zh-CN" altLang="en-US" sz="3200"/>
          </a:p>
          <a:p>
            <a:r>
              <a:rPr lang="en-US" altLang="zh-CN"/>
              <a:t>Hibernate</a:t>
            </a:r>
            <a:r>
              <a:rPr lang="zh-CN" altLang="en-US"/>
              <a:t>检索</a:t>
            </a:r>
            <a:r>
              <a:rPr lang="zh-CN" altLang="en-US" smtClean="0"/>
              <a:t>策略</a:t>
            </a:r>
            <a:endParaRPr lang="en-US" altLang="zh-CN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立即</a:t>
            </a:r>
            <a:r>
              <a:rPr lang="zh-CN" altLang="en-US" sz="3200" smtClean="0"/>
              <a:t>检索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延迟</a:t>
            </a:r>
            <a:r>
              <a:rPr lang="zh-CN" altLang="en-US" sz="3200" smtClean="0"/>
              <a:t>检索</a:t>
            </a:r>
            <a:endParaRPr lang="en-US" altLang="zh-CN" sz="3200" smtClean="0"/>
          </a:p>
          <a:p>
            <a:pPr lvl="1">
              <a:spcBef>
                <a:spcPts val="0"/>
              </a:spcBef>
            </a:pPr>
            <a:r>
              <a:rPr lang="zh-CN" altLang="en-US" sz="3200"/>
              <a:t>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1933617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检索</a:t>
            </a:r>
            <a:r>
              <a:rPr lang="zh-CN" altLang="en-US" dirty="0" smtClean="0"/>
              <a:t>方式</a:t>
            </a:r>
            <a:r>
              <a:rPr lang="zh-CN" altLang="en-US" dirty="0"/>
              <a:t>简介</a:t>
            </a:r>
            <a:endParaRPr lang="zh-CN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943167" cy="5615830"/>
          </a:xfrm>
        </p:spPr>
        <p:txBody>
          <a:bodyPr/>
          <a:lstStyle/>
          <a:p>
            <a:r>
              <a:rPr lang="en-US" altLang="zh-CN" smtClean="0"/>
              <a:t>HQL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使用面向对象的</a:t>
            </a:r>
            <a:r>
              <a:rPr lang="en-US" altLang="zh-CN" sz="3200" dirty="0" smtClean="0"/>
              <a:t>HQL</a:t>
            </a:r>
            <a:r>
              <a:rPr lang="zh-CN" altLang="en-US" sz="3200" dirty="0" smtClean="0"/>
              <a:t>查询语言。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QBC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QBC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Query By Criteria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来检索对象。这种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封装了基于字符串形式的查询语句，提供了更加面向对象的接口。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本地</a:t>
            </a:r>
            <a:r>
              <a:rPr lang="en-US" altLang="zh-CN" dirty="0"/>
              <a:t>SQL</a:t>
            </a:r>
            <a:r>
              <a:rPr lang="zh-CN" altLang="en-US"/>
              <a:t>检索</a:t>
            </a:r>
            <a:r>
              <a:rPr lang="zh-CN" altLang="en-US" smtClean="0"/>
              <a:t>方式：</a:t>
            </a:r>
            <a:endParaRPr lang="zh-CN" altLang="en-US" dirty="0"/>
          </a:p>
          <a:p>
            <a:pPr lvl="1"/>
            <a:r>
              <a:rPr lang="zh-CN" altLang="en-US" sz="3200" dirty="0" smtClean="0"/>
              <a:t>使用本地数据库的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查询语句。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986250804"/>
      </p:ext>
    </p:extLst>
  </p:cSld>
  <p:clrMapOvr>
    <a:masterClrMapping/>
  </p:clrMapOvr>
  <p:transition spd="slow" advTm="46394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HQL(Hibernate Query Language)</a:t>
            </a:r>
            <a:r>
              <a:rPr lang="zh-CN" altLang="en-US" dirty="0"/>
              <a:t>简介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HQL</a:t>
            </a:r>
            <a:r>
              <a:rPr lang="zh-CN" altLang="en-US" dirty="0"/>
              <a:t>是一种面向对象的查询语言，和</a:t>
            </a:r>
            <a:r>
              <a:rPr lang="en-US" altLang="zh-CN" dirty="0"/>
              <a:t>SQL</a:t>
            </a:r>
            <a:r>
              <a:rPr lang="zh-CN" altLang="en-US" dirty="0"/>
              <a:t>查询语言</a:t>
            </a:r>
            <a:r>
              <a:rPr lang="zh-CN" altLang="en-US"/>
              <a:t>有些</a:t>
            </a:r>
            <a:r>
              <a:rPr lang="zh-CN" altLang="en-US" smtClean="0"/>
              <a:t>类似。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Hibernate</a:t>
            </a:r>
            <a:r>
              <a:rPr lang="zh-CN" altLang="en-US" dirty="0"/>
              <a:t>提供的各种检索方式中，</a:t>
            </a:r>
            <a:r>
              <a:rPr lang="en-US" altLang="zh-CN" dirty="0"/>
              <a:t>HQL</a:t>
            </a:r>
            <a:r>
              <a:rPr lang="zh-CN" altLang="en-US" dirty="0"/>
              <a:t>是使用最广的一种</a:t>
            </a:r>
            <a:r>
              <a:rPr lang="zh-CN" altLang="en-US"/>
              <a:t>检索</a:t>
            </a:r>
            <a:r>
              <a:rPr lang="zh-CN" altLang="en-US" smtClean="0"/>
              <a:t>方式。</a:t>
            </a:r>
            <a:endParaRPr lang="en-US" sz="16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Query</a:t>
            </a:r>
            <a:r>
              <a:rPr lang="zh-CN" altLang="en-US" dirty="0"/>
              <a:t>接口是</a:t>
            </a:r>
            <a:r>
              <a:rPr lang="en-US" altLang="zh-CN" dirty="0"/>
              <a:t>HQL</a:t>
            </a:r>
            <a:r>
              <a:rPr lang="zh-CN" altLang="en-US" dirty="0"/>
              <a:t>查询接口，提供各种</a:t>
            </a:r>
            <a:r>
              <a:rPr lang="zh-CN" altLang="en-US"/>
              <a:t>查询</a:t>
            </a:r>
            <a:r>
              <a:rPr lang="zh-CN" altLang="en-US" smtClean="0"/>
              <a:t>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3034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检索 </a:t>
            </a:r>
            <a:r>
              <a:rPr lang="en-US" altLang="zh-CN" smtClean="0"/>
              <a:t>USER </a:t>
            </a:r>
            <a:r>
              <a:rPr lang="zh-CN" altLang="en-US" smtClean="0"/>
              <a:t>表</a:t>
            </a:r>
            <a:r>
              <a:rPr lang="zh-CN" altLang="en-US" dirty="0" smtClean="0"/>
              <a:t>的</a:t>
            </a:r>
            <a:r>
              <a:rPr lang="zh-CN" altLang="en-US" smtClean="0"/>
              <a:t>所有记录。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HQL</a:t>
            </a:r>
            <a:r>
              <a:rPr lang="zh-CN" altLang="en-US" sz="3200" dirty="0" smtClean="0"/>
              <a:t>语句</a:t>
            </a:r>
            <a:r>
              <a:rPr lang="zh-CN" altLang="en-US" sz="3200" smtClean="0"/>
              <a:t>中关键字大</a:t>
            </a:r>
            <a:r>
              <a:rPr lang="zh-CN" altLang="en-US" sz="3200" dirty="0"/>
              <a:t>小写无关，但习惯将关键字</a:t>
            </a:r>
            <a:r>
              <a:rPr lang="zh-CN" altLang="en-US" sz="3200" dirty="0" smtClean="0"/>
              <a:t>小写。</a:t>
            </a:r>
            <a:endParaRPr lang="en-US" altLang="zh-CN" sz="3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smtClean="0"/>
              <a:t>from </a:t>
            </a:r>
            <a:r>
              <a:rPr lang="zh-CN" altLang="en-US" sz="3200" smtClean="0"/>
              <a:t>关键字</a:t>
            </a:r>
            <a:r>
              <a:rPr lang="zh-CN" altLang="en-US" sz="3200" dirty="0" smtClean="0"/>
              <a:t>后面是类名不是数据库表名，类名需区分大</a:t>
            </a:r>
            <a:r>
              <a:rPr lang="zh-CN" altLang="en-US" sz="3200" smtClean="0"/>
              <a:t>小写。</a:t>
            </a:r>
            <a:endParaRPr lang="en-US" altLang="zh-CN" sz="3200" dirty="0"/>
          </a:p>
          <a:p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428" y="4437112"/>
            <a:ext cx="10943167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3200" i="0" kern="0" smtClean="0"/>
              <a:t>等价于：</a:t>
            </a:r>
            <a:endParaRPr lang="en-US" altLang="zh-CN" sz="3200" i="0" kern="0" smtClean="0"/>
          </a:p>
          <a:p>
            <a:pPr lvl="1"/>
            <a:endParaRPr lang="en-US" altLang="zh-CN" sz="3200" i="0" kern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i="0" kern="0" smtClean="0"/>
          </a:p>
          <a:p>
            <a:endParaRPr lang="en-US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1343472" y="3429000"/>
            <a:ext cx="9793088" cy="10081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1343472" y="5085184"/>
            <a:ext cx="9793088" cy="1439853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"select u from User u"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.createQuery(hql);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3274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 smtClean="0"/>
              <a:t>实体</a:t>
            </a:r>
            <a:r>
              <a:rPr lang="zh-CN" altLang="en-US" dirty="0"/>
              <a:t>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r>
              <a:rPr lang="en-US" altLang="zh-CN" smtClean="0"/>
              <a:t>where </a:t>
            </a:r>
            <a:r>
              <a:rPr lang="zh-CN" altLang="en-US" smtClean="0"/>
              <a:t>子句。</a:t>
            </a:r>
            <a:endParaRPr lang="en-US" altLang="zh-CN" dirty="0"/>
          </a:p>
          <a:p>
            <a:pPr lvl="1" eaLnBrk="1" hangingPunct="1"/>
            <a:r>
              <a:rPr lang="en-US" altLang="zh-CN" sz="3200" smtClean="0"/>
              <a:t>where </a:t>
            </a:r>
            <a:r>
              <a:rPr lang="zh-CN" altLang="en-US" sz="3200" smtClean="0"/>
              <a:t>子句</a:t>
            </a:r>
            <a:r>
              <a:rPr lang="zh-CN" altLang="en-US" sz="3200" dirty="0"/>
              <a:t>中给出的是类的属性名而不是数据库表</a:t>
            </a:r>
            <a:r>
              <a:rPr lang="zh-CN" altLang="en-US" sz="3200" dirty="0" smtClean="0"/>
              <a:t>字段名，其中属性</a:t>
            </a:r>
            <a:r>
              <a:rPr lang="zh-CN" altLang="en-US" sz="3200" dirty="0"/>
              <a:t>名必须区分大</a:t>
            </a:r>
            <a:r>
              <a:rPr lang="zh-CN" altLang="en-US" sz="3200" smtClean="0"/>
              <a:t>小写。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43472" y="3212976"/>
            <a:ext cx="9793088" cy="14401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"from User where userName='</a:t>
            </a:r>
            <a:r>
              <a:rPr lang="zh-CN" altLang="en-US" sz="2800" b="1" i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zh-CN" alt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24685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HQL where</a:t>
            </a:r>
            <a:r>
              <a:rPr lang="zh-CN" altLang="en-US" dirty="0"/>
              <a:t>子句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支持的</a:t>
            </a:r>
            <a:r>
              <a:rPr lang="zh-CN" altLang="en-US" smtClean="0"/>
              <a:t>各种运算符。</a:t>
            </a:r>
            <a:endParaRPr lang="zh-CN" alt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36531"/>
              </p:ext>
            </p:extLst>
          </p:nvPr>
        </p:nvGraphicFramePr>
        <p:xfrm>
          <a:off x="623888" y="1926184"/>
          <a:ext cx="10943709" cy="4455144"/>
        </p:xfrm>
        <a:graphic>
          <a:graphicData uri="http://schemas.openxmlformats.org/drawingml/2006/table">
            <a:tbl>
              <a:tblPr/>
              <a:tblGrid>
                <a:gridCol w="453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程序中指定的连接类型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null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 not null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between…and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between…and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字符串模式匹配运算符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</a:p>
                  </a:txBody>
                  <a:tcPr marL="130542" marR="130542" marT="45708" marB="45708" anchor="ctr"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2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4588</TotalTime>
  <Pages>0</Pages>
  <Words>2695</Words>
  <Characters>0</Characters>
  <Application>Microsoft Office PowerPoint</Application>
  <DocSecurity>0</DocSecurity>
  <PresentationFormat>宽屏</PresentationFormat>
  <Lines>0</Lines>
  <Paragraphs>417</Paragraphs>
  <Slides>50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第八讲 Hibernate检索方式</vt:lpstr>
      <vt:lpstr>PowerPoint 演示文稿</vt:lpstr>
      <vt:lpstr>PowerPoint 演示文稿</vt:lpstr>
      <vt:lpstr>检索方式简介</vt:lpstr>
      <vt:lpstr>检索方式简介</vt:lpstr>
      <vt:lpstr>HQL(Hibernate Query Language)简介</vt:lpstr>
      <vt:lpstr>HQL实体检索</vt:lpstr>
      <vt:lpstr>HQL实体检索</vt:lpstr>
      <vt:lpstr>HQL where子句</vt:lpstr>
      <vt:lpstr>HQL使用别名查询</vt:lpstr>
      <vt:lpstr>HQL支持多态查询</vt:lpstr>
      <vt:lpstr>HQL检索单个对象</vt:lpstr>
      <vt:lpstr>HQL分组与排序</vt:lpstr>
      <vt:lpstr>HQL参数绑定</vt:lpstr>
      <vt:lpstr>HQL参数绑定</vt:lpstr>
      <vt:lpstr>HQL参数绑定</vt:lpstr>
      <vt:lpstr>HQL参数绑定</vt:lpstr>
      <vt:lpstr>HQL实体更新</vt:lpstr>
      <vt:lpstr>HQL实体删除</vt:lpstr>
      <vt:lpstr>HQL子查询</vt:lpstr>
      <vt:lpstr>HQL子查询</vt:lpstr>
      <vt:lpstr>HQL子查询</vt:lpstr>
      <vt:lpstr>HQL分页查询</vt:lpstr>
      <vt:lpstr>HQL引用查询</vt:lpstr>
      <vt:lpstr>QBC(Query By Criteria)简介</vt:lpstr>
      <vt:lpstr>QBC表达式</vt:lpstr>
      <vt:lpstr>Restrictions类</vt:lpstr>
      <vt:lpstr>Restrictions类</vt:lpstr>
      <vt:lpstr>本地SQL查询</vt:lpstr>
      <vt:lpstr>本地SQL查询</vt:lpstr>
      <vt:lpstr>PowerPoint 演示文稿</vt:lpstr>
      <vt:lpstr>检索策略</vt:lpstr>
      <vt:lpstr>检索策略</vt:lpstr>
      <vt:lpstr>引例</vt:lpstr>
      <vt:lpstr>检索执行分析</vt:lpstr>
      <vt:lpstr>类级别和关联级别可选的检索策略</vt:lpstr>
      <vt:lpstr>三种检索策略的运行机制</vt:lpstr>
      <vt:lpstr>类级别检索策略</vt:lpstr>
      <vt:lpstr>类级别检索策略 - 立即检索</vt:lpstr>
      <vt:lpstr>类级别检索策略 - 延迟检索</vt:lpstr>
      <vt:lpstr>类级别检索策略 - 延迟检索</vt:lpstr>
      <vt:lpstr>关联级别检索策略 - 一对多和多对多</vt:lpstr>
      <vt:lpstr>关联级别检索策略 - 一对多和多对多</vt:lpstr>
      <vt:lpstr>关联级别检索策略– 多对一</vt:lpstr>
      <vt:lpstr>关联级别检索策略– 多对一和一对一</vt:lpstr>
      <vt:lpstr>关联级别检索策略– 多对一</vt:lpstr>
      <vt:lpstr>使用注解配置检索策略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824</cp:revision>
  <cp:lastPrinted>1899-12-30T00:00:00Z</cp:lastPrinted>
  <dcterms:created xsi:type="dcterms:W3CDTF">2008-05-06T01:42:58Z</dcterms:created>
  <dcterms:modified xsi:type="dcterms:W3CDTF">2017-09-05T02:21:34Z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