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76" r:id="rId1"/>
  </p:sldMasterIdLst>
  <p:notesMasterIdLst>
    <p:notesMasterId r:id="rId40"/>
  </p:notesMasterIdLst>
  <p:handoutMasterIdLst>
    <p:handoutMasterId r:id="rId41"/>
  </p:handoutMasterIdLst>
  <p:sldIdLst>
    <p:sldId id="331" r:id="rId2"/>
    <p:sldId id="435" r:id="rId3"/>
    <p:sldId id="436" r:id="rId4"/>
    <p:sldId id="437" r:id="rId5"/>
    <p:sldId id="439" r:id="rId6"/>
    <p:sldId id="467" r:id="rId7"/>
    <p:sldId id="476" r:id="rId8"/>
    <p:sldId id="440" r:id="rId9"/>
    <p:sldId id="441" r:id="rId10"/>
    <p:sldId id="442" r:id="rId11"/>
    <p:sldId id="462" r:id="rId12"/>
    <p:sldId id="463" r:id="rId13"/>
    <p:sldId id="443" r:id="rId14"/>
    <p:sldId id="448" r:id="rId15"/>
    <p:sldId id="447" r:id="rId16"/>
    <p:sldId id="457" r:id="rId17"/>
    <p:sldId id="449" r:id="rId18"/>
    <p:sldId id="450" r:id="rId19"/>
    <p:sldId id="445" r:id="rId20"/>
    <p:sldId id="477" r:id="rId21"/>
    <p:sldId id="446" r:id="rId22"/>
    <p:sldId id="451" r:id="rId23"/>
    <p:sldId id="452" r:id="rId24"/>
    <p:sldId id="455" r:id="rId25"/>
    <p:sldId id="456" r:id="rId26"/>
    <p:sldId id="464" r:id="rId27"/>
    <p:sldId id="478" r:id="rId28"/>
    <p:sldId id="465" r:id="rId29"/>
    <p:sldId id="466" r:id="rId30"/>
    <p:sldId id="444" r:id="rId31"/>
    <p:sldId id="458" r:id="rId32"/>
    <p:sldId id="460" r:id="rId33"/>
    <p:sldId id="470" r:id="rId34"/>
    <p:sldId id="472" r:id="rId35"/>
    <p:sldId id="471" r:id="rId36"/>
    <p:sldId id="461" r:id="rId37"/>
    <p:sldId id="432" r:id="rId38"/>
    <p:sldId id="333" r:id="rId3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39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  <a:srgbClr val="404040"/>
    <a:srgbClr val="5B8CC1"/>
    <a:srgbClr val="CC0000"/>
    <a:srgbClr val="BAE18F"/>
    <a:srgbClr val="FAFAFF"/>
    <a:srgbClr val="F1F1F1"/>
    <a:srgbClr val="D3DCEB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745" autoAdjust="0"/>
  </p:normalViewPr>
  <p:slideViewPr>
    <p:cSldViewPr>
      <p:cViewPr>
        <p:scale>
          <a:sx n="60" d="100"/>
          <a:sy n="60" d="100"/>
        </p:scale>
        <p:origin x="-1008" y="-138"/>
      </p:cViewPr>
      <p:guideLst>
        <p:guide orient="horz" pos="210"/>
        <p:guide orient="horz" pos="4110"/>
        <p:guide orient="horz" pos="119"/>
        <p:guide orient="horz" pos="3838"/>
        <p:guide pos="7287"/>
        <p:guide pos="384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AAC4-3F4D-4BC2-99C2-C888EF35166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84EE3-1814-4243-A170-55F1FE3EA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5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4A7EE53-FE7D-42D7-BD41-E03AB61E9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310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80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0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7990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4381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latin typeface="宋体" charset="-122"/>
              </a:rPr>
              <a:t>UNPOOLED: </a:t>
            </a:r>
            <a:r>
              <a:rPr lang="zh-CN" altLang="en-US" dirty="0" smtClean="0">
                <a:latin typeface="宋体" charset="-122"/>
              </a:rPr>
              <a:t>这个数据源的实现是每次被请求时简单打开和关闭连接。它有一点慢</a:t>
            </a:r>
            <a:r>
              <a:rPr lang="en-US" altLang="zh-CN" dirty="0" smtClean="0">
                <a:latin typeface="宋体" charset="-122"/>
              </a:rPr>
              <a:t>, </a:t>
            </a:r>
            <a:r>
              <a:rPr lang="zh-CN" altLang="en-US" dirty="0" smtClean="0">
                <a:latin typeface="宋体" charset="-122"/>
              </a:rPr>
              <a:t>这是对简单应用程序的一个很好的选择</a:t>
            </a:r>
            <a:r>
              <a:rPr lang="en-US" altLang="zh-CN" dirty="0" smtClean="0">
                <a:latin typeface="宋体" charset="-122"/>
              </a:rPr>
              <a:t>, </a:t>
            </a:r>
            <a:r>
              <a:rPr lang="zh-CN" altLang="en-US" dirty="0" smtClean="0">
                <a:latin typeface="宋体" charset="-122"/>
              </a:rPr>
              <a:t>因为它不需要及时的可用连接。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latin typeface="宋体" charset="-122"/>
              </a:rPr>
              <a:t>POOLED:</a:t>
            </a:r>
            <a:r>
              <a:rPr lang="zh-CN" altLang="en-US" dirty="0" smtClean="0">
                <a:latin typeface="宋体" charset="-122"/>
              </a:rPr>
              <a:t>这是</a:t>
            </a:r>
            <a:r>
              <a:rPr lang="en-US" altLang="zh-CN" dirty="0" smtClean="0">
                <a:latin typeface="宋体" charset="-122"/>
              </a:rPr>
              <a:t>JDBC</a:t>
            </a:r>
            <a:r>
              <a:rPr lang="zh-CN" altLang="en-US" dirty="0" smtClean="0">
                <a:latin typeface="宋体" charset="-122"/>
              </a:rPr>
              <a:t>连接对象的数据源连接池的实现</a:t>
            </a:r>
            <a:r>
              <a:rPr lang="en-US" altLang="zh-CN" dirty="0" smtClean="0">
                <a:latin typeface="宋体" charset="-122"/>
              </a:rPr>
              <a:t>,</a:t>
            </a:r>
            <a:r>
              <a:rPr lang="zh-CN" altLang="en-US" dirty="0" smtClean="0">
                <a:latin typeface="宋体" charset="-122"/>
              </a:rPr>
              <a:t>用来避免创建新的连接实例时必要的初始连接和认证时间。这是一种当前 </a:t>
            </a:r>
            <a:r>
              <a:rPr lang="en-US" altLang="zh-CN" dirty="0" smtClean="0">
                <a:latin typeface="宋体" charset="-122"/>
              </a:rPr>
              <a:t>Web </a:t>
            </a:r>
            <a:r>
              <a:rPr lang="zh-CN" altLang="en-US" dirty="0" smtClean="0">
                <a:latin typeface="宋体" charset="-122"/>
              </a:rPr>
              <a:t>应用程序用来快速响应请求很流行的方法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latin typeface="宋体" charset="-122"/>
              </a:rPr>
              <a:t>JNDI:</a:t>
            </a:r>
            <a:r>
              <a:rPr lang="zh-CN" altLang="en-US" dirty="0" smtClean="0">
                <a:latin typeface="宋体" charset="-122"/>
              </a:rPr>
              <a:t>这个数据源的实现是为了使用如 </a:t>
            </a:r>
            <a:r>
              <a:rPr lang="en-US" altLang="zh-CN" dirty="0" smtClean="0">
                <a:latin typeface="宋体" charset="-122"/>
              </a:rPr>
              <a:t>Spring </a:t>
            </a:r>
            <a:r>
              <a:rPr lang="zh-CN" altLang="en-US" dirty="0" smtClean="0">
                <a:latin typeface="宋体" charset="-122"/>
              </a:rPr>
              <a:t>或应用服务器这类的容器</a:t>
            </a:r>
            <a:r>
              <a:rPr lang="en-US" altLang="zh-CN" dirty="0" smtClean="0">
                <a:latin typeface="宋体" charset="-122"/>
              </a:rPr>
              <a:t>, </a:t>
            </a:r>
            <a:r>
              <a:rPr lang="zh-CN" altLang="en-US" dirty="0" smtClean="0">
                <a:latin typeface="宋体" charset="-122"/>
              </a:rPr>
              <a:t>容器可以集中或在外部配置数据源</a:t>
            </a:r>
            <a:r>
              <a:rPr lang="en-US" altLang="zh-CN" dirty="0" smtClean="0">
                <a:latin typeface="宋体" charset="-122"/>
              </a:rPr>
              <a:t>,</a:t>
            </a:r>
            <a:r>
              <a:rPr lang="zh-CN" altLang="en-US" dirty="0" smtClean="0">
                <a:latin typeface="宋体" charset="-122"/>
              </a:rPr>
              <a:t>然后放置一个 </a:t>
            </a:r>
            <a:r>
              <a:rPr lang="en-US" altLang="zh-CN" dirty="0" smtClean="0">
                <a:latin typeface="宋体" charset="-122"/>
              </a:rPr>
              <a:t>JNDI </a:t>
            </a:r>
            <a:r>
              <a:rPr lang="zh-CN" altLang="en-US" dirty="0" smtClean="0">
                <a:latin typeface="宋体" charset="-122"/>
              </a:rPr>
              <a:t>上下文的引用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9120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620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46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855640" y="2852936"/>
            <a:ext cx="6618980" cy="1440160"/>
          </a:xfrm>
          <a:prstGeom prst="rect">
            <a:avLst/>
          </a:prstGeom>
        </p:spPr>
        <p:txBody>
          <a:bodyPr/>
          <a:lstStyle>
            <a:lvl1pPr algn="ctr">
              <a:defRPr sz="4000" b="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 smtClean="0"/>
              <a:t>第一讲 </a:t>
            </a:r>
            <a:r>
              <a:rPr lang="en-US" altLang="zh-CN" noProof="0" dirty="0" smtClean="0"/>
              <a:t/>
            </a:r>
            <a:br>
              <a:rPr lang="en-US" altLang="zh-CN" noProof="0" dirty="0" smtClean="0"/>
            </a:br>
            <a:r>
              <a:rPr lang="en-US" altLang="zh-CN" noProof="0" dirty="0" err="1" smtClean="0"/>
              <a:t>MyBatis</a:t>
            </a:r>
            <a:r>
              <a:rPr lang="zh-CN" altLang="en-US" noProof="0" dirty="0" smtClean="0"/>
              <a:t>框架的搭建</a:t>
            </a:r>
            <a:endParaRPr lang="zh-CN" noProof="0" dirty="0" smtClean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grpSp>
        <p:nvGrpSpPr>
          <p:cNvPr id="19" name="组合 18"/>
          <p:cNvGrpSpPr/>
          <p:nvPr userDrawn="1"/>
        </p:nvGrpSpPr>
        <p:grpSpPr>
          <a:xfrm>
            <a:off x="7890444" y="6278695"/>
            <a:ext cx="4254228" cy="461665"/>
            <a:chOff x="7890444" y="6278695"/>
            <a:chExt cx="4254228" cy="461665"/>
          </a:xfrm>
        </p:grpSpPr>
        <p:sp>
          <p:nvSpPr>
            <p:cNvPr id="10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1026" name="Picture 2" descr="C:\Users\onest\Desktop\mybatis-logo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347" y="1250775"/>
            <a:ext cx="4098700" cy="103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6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" y="147325"/>
            <a:ext cx="12191999" cy="752749"/>
            <a:chOff x="0" y="147325"/>
            <a:chExt cx="12213569" cy="752749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 flipV="1">
              <a:off x="0" y="147329"/>
              <a:ext cx="568270" cy="752745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1"/>
            <p:cNvCxnSpPr>
              <a:cxnSpLocks noChangeShapeType="1"/>
            </p:cNvCxnSpPr>
            <p:nvPr/>
          </p:nvCxnSpPr>
          <p:spPr bwMode="auto">
            <a:xfrm flipV="1">
              <a:off x="623392" y="147326"/>
              <a:ext cx="0" cy="752745"/>
            </a:xfrm>
            <a:prstGeom prst="line">
              <a:avLst/>
            </a:prstGeom>
            <a:solidFill>
              <a:srgbClr val="6699A1"/>
            </a:solidFill>
            <a:ln w="38100" cmpd="sng">
              <a:solidFill>
                <a:srgbClr val="595959"/>
              </a:solidFill>
              <a:round/>
              <a:headEnd/>
              <a:tailEnd/>
            </a:ln>
            <a:extLst/>
          </p:spPr>
        </p:cxnSp>
        <p:sp>
          <p:nvSpPr>
            <p:cNvPr id="17" name="矩形 10"/>
            <p:cNvSpPr>
              <a:spLocks noChangeArrowheads="1"/>
            </p:cNvSpPr>
            <p:nvPr userDrawn="1"/>
          </p:nvSpPr>
          <p:spPr bwMode="auto">
            <a:xfrm flipV="1">
              <a:off x="678515" y="147325"/>
              <a:ext cx="11535054" cy="752745"/>
            </a:xfrm>
            <a:prstGeom prst="rect">
              <a:avLst/>
            </a:prstGeom>
            <a:solidFill>
              <a:srgbClr val="6699A1">
                <a:alpha val="3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50049" cy="66745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125538"/>
            <a:ext cx="10943167" cy="518318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0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128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7138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2905300" y="3746074"/>
            <a:ext cx="6431060" cy="10519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 userDrawn="1"/>
        </p:nvSpPr>
        <p:spPr>
          <a:xfrm>
            <a:off x="2207568" y="1999000"/>
            <a:ext cx="7632848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n-US" altLang="zh-CN" sz="11500" b="1" i="0" cap="none" spc="0" baseline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YOU</a:t>
            </a:r>
            <a:endParaRPr lang="zh-CN" altLang="en-US" sz="11500" b="1" i="0" cap="none" spc="0">
              <a:ln w="0"/>
              <a:solidFill>
                <a:srgbClr val="59666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0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9" r:id="rId3"/>
    <p:sldLayoutId id="2147483888" r:id="rId4"/>
    <p:sldLayoutId id="214748389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batis.org/mybatis-3/zh/index.html" TargetMode="External"/><Relationship Id="rId2" Type="http://schemas.openxmlformats.org/officeDocument/2006/relationships/hyperlink" Target="https://github.com/mybatis/mybatis-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27648" y="2996952"/>
            <a:ext cx="6768752" cy="14527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/>
              <a:t>第一</a:t>
            </a:r>
            <a:r>
              <a:rPr lang="zh-CN" altLang="en-US" b="0" dirty="0" smtClean="0"/>
              <a:t>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MyBatis</a:t>
            </a:r>
            <a:r>
              <a:rPr lang="zh-CN" altLang="en-US" smtClean="0"/>
              <a:t>框架概述</a:t>
            </a:r>
            <a:endParaRPr lang="zh-CN" alt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8"/>
    </mc:Choice>
    <mc:Fallback xmlns="">
      <p:transition spd="slow" advTm="198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核心</a:t>
            </a:r>
            <a:r>
              <a:rPr lang="en-US" altLang="zh-CN" dirty="0"/>
              <a:t>XML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63352" y="1124744"/>
            <a:ext cx="11737304" cy="518457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&lt;?xml version="1.0" encoding="UTF-8" ?&gt; </a:t>
            </a:r>
            <a:endParaRPr lang="en-US" altLang="zh-CN" sz="2400" b="1" i="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&lt;!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DOCTYPE configuration PUBLIC "-//mybatis.org//DTD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Config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3.0//EN" "http://mybatis.org/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dtd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/mybatis-3-config.dtd"&gt; </a:t>
            </a:r>
            <a:endParaRPr lang="en-US" altLang="zh-CN" sz="2400" b="1" i="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configuration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&gt; </a:t>
            </a:r>
            <a:endParaRPr lang="en-US" altLang="zh-CN" sz="2400" b="1" i="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settings&gt;</a:t>
            </a:r>
          </a:p>
          <a:p>
            <a:r>
              <a:rPr lang="zh-CN" altLang="en-US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&lt;!-- </a:t>
            </a:r>
            <a:r>
              <a:rPr lang="zh-CN" altLang="en-US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打印</a:t>
            </a:r>
            <a:r>
              <a:rPr lang="en-US" altLang="zh-CN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SQL</a:t>
            </a:r>
            <a:r>
              <a:rPr lang="zh-CN" altLang="en-US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语句 </a:t>
            </a:r>
            <a:r>
              <a:rPr lang="en-US" altLang="zh-CN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    &lt;setting name="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logImpl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 value="STDOUT_LOGGING" /&gt;</a:t>
            </a:r>
          </a:p>
          <a:p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&lt;/settings&gt;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environments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default="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development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"&gt; </a:t>
            </a:r>
            <a:endParaRPr lang="en-US" altLang="zh-CN" sz="2400" b="1" i="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&lt;environment id="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development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"&gt;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&lt;!-- </a:t>
            </a:r>
            <a:r>
              <a:rPr lang="zh-CN" altLang="en-US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事务和数据源 </a:t>
            </a:r>
            <a:r>
              <a:rPr lang="en-US" altLang="zh-CN" sz="2400" b="1" i="0" dirty="0" smtClean="0">
                <a:solidFill>
                  <a:srgbClr val="00B050"/>
                </a:solidFill>
                <a:latin typeface="Consolas" panose="020B0609020204030204" pitchFamily="49" charset="0"/>
                <a:sym typeface="Wingdings" pitchFamily="2" charset="2"/>
              </a:rPr>
              <a:t>--&gt;</a:t>
            </a:r>
            <a:endParaRPr lang="en-US" altLang="zh-CN" sz="2400" b="1" i="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&lt;/environment&gt;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&lt;/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environments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&gt;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configuration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&gt;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2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核心</a:t>
            </a:r>
            <a:r>
              <a:rPr lang="en-US" altLang="zh-CN" dirty="0"/>
              <a:t>XML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settings</a:t>
            </a:r>
            <a:r>
              <a:rPr lang="zh-CN" altLang="en-US" dirty="0" smtClean="0"/>
              <a:t>是 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中极为重要的调整设置</a:t>
            </a:r>
            <a:r>
              <a:rPr lang="zh-CN" altLang="en-US" dirty="0" smtClean="0"/>
              <a:t>，可以用来配置全局参数，它们</a:t>
            </a:r>
            <a:r>
              <a:rPr lang="zh-CN" altLang="en-US" dirty="0"/>
              <a:t>会改变 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的运行时行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logImpl</a:t>
            </a:r>
            <a:r>
              <a:rPr lang="zh-CN" altLang="en-US" dirty="0" smtClean="0"/>
              <a:t>设置用来指定 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所用日志的具体实现，未指定时将自动查找</a:t>
            </a:r>
            <a:r>
              <a:rPr lang="zh-CN" altLang="en-US" dirty="0" smtClean="0"/>
              <a:t>。如果设置为</a:t>
            </a:r>
            <a:r>
              <a:rPr lang="en-US" altLang="zh-CN" b="1" dirty="0" smtClean="0">
                <a:solidFill>
                  <a:srgbClr val="FF0000"/>
                </a:solidFill>
              </a:rPr>
              <a:t>STDOUT_LOGGING</a:t>
            </a:r>
            <a:r>
              <a:rPr lang="zh-CN" altLang="en-US" dirty="0" smtClean="0"/>
              <a:t>则表示在控制台显示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9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核心</a:t>
            </a:r>
            <a:r>
              <a:rPr lang="en-US" altLang="zh-CN" dirty="0"/>
              <a:t>XML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配置环境（</a:t>
            </a:r>
            <a:r>
              <a:rPr lang="en-US" altLang="zh-CN" dirty="0"/>
              <a:t>environments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可以配置成适应多种环境</a:t>
            </a:r>
            <a:r>
              <a:rPr lang="zh-CN" altLang="en-US" dirty="0" smtClean="0"/>
              <a:t>，也就是配置多个</a:t>
            </a:r>
            <a:r>
              <a:rPr lang="en-US" altLang="zh-CN" dirty="0" smtClean="0"/>
              <a:t>environment</a:t>
            </a:r>
            <a:r>
              <a:rPr lang="zh-CN" altLang="en-US" dirty="0" smtClean="0"/>
              <a:t>子元素，这种</a:t>
            </a:r>
            <a:r>
              <a:rPr lang="zh-CN" altLang="en-US" dirty="0"/>
              <a:t>机制有助于将 </a:t>
            </a:r>
            <a:r>
              <a:rPr lang="en-US" altLang="zh-CN" dirty="0"/>
              <a:t>SQL </a:t>
            </a:r>
            <a:r>
              <a:rPr lang="zh-CN" altLang="en-US" dirty="0"/>
              <a:t>映射应用于多种数据库</a:t>
            </a:r>
            <a:r>
              <a:rPr lang="zh-CN" altLang="en-US" dirty="0" smtClean="0"/>
              <a:t>之中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注意：</a:t>
            </a:r>
            <a:r>
              <a:rPr lang="en-US" altLang="zh-CN" dirty="0" smtClean="0"/>
              <a:t>environments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属性取值要和其中一个</a:t>
            </a:r>
            <a:r>
              <a:rPr lang="en-US" altLang="zh-CN" dirty="0" smtClean="0"/>
              <a:t>environment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属性取值一致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9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核心</a:t>
            </a:r>
            <a:r>
              <a:rPr lang="en-US" altLang="zh-CN" dirty="0"/>
              <a:t>XML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63352" y="1340768"/>
            <a:ext cx="11593288" cy="482453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environment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id="development"&gt;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&lt;</a:t>
            </a:r>
            <a:r>
              <a:rPr lang="en-US" altLang="zh-CN" sz="2400" b="1" i="0" dirty="0" err="1">
                <a:solidFill>
                  <a:srgbClr val="FF0000"/>
                </a:solidFill>
                <a:latin typeface="Consolas" panose="020B0609020204030204" pitchFamily="49" charset="0"/>
              </a:rPr>
              <a:t>transactionManager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type="JDBC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spcBef>
                <a:spcPts val="0"/>
              </a:spcBef>
            </a:pP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 err="1">
                <a:solidFill>
                  <a:srgbClr val="FF0000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type="POOLED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&lt;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property name="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driver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 value="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com.mysql.jdbc.Driver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&lt;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property name="</a:t>
            </a:r>
            <a:r>
              <a:rPr lang="en-US" altLang="zh-CN" sz="2400" b="1" i="0" dirty="0" err="1">
                <a:solidFill>
                  <a:srgbClr val="FF0000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value=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jdbc:mysql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://localhost:3306/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mybatis?characterEncoding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=utf-8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property name="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 value="root"/&gt;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property name="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 value=""/&gt;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&gt; </a:t>
            </a:r>
            <a:endParaRPr lang="en-US" altLang="zh-CN" sz="2400" b="1" i="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environment&gt;</a:t>
            </a:r>
          </a:p>
        </p:txBody>
      </p:sp>
    </p:spTree>
    <p:extLst>
      <p:ext uri="{BB962C8B-B14F-4D97-AF65-F5344CB8AC3E}">
        <p14:creationId xmlns:p14="http://schemas.microsoft.com/office/powerpoint/2010/main" val="296510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核心</a:t>
            </a:r>
            <a:r>
              <a:rPr lang="en-US" altLang="zh-CN" dirty="0"/>
              <a:t>XML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transactionManager</a:t>
            </a:r>
            <a:r>
              <a:rPr lang="en-US" altLang="zh-CN" dirty="0"/>
              <a:t> </a:t>
            </a:r>
            <a:r>
              <a:rPr lang="zh-CN" altLang="en-US" dirty="0" smtClean="0"/>
              <a:t>元素的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属性表示事务</a:t>
            </a:r>
            <a:r>
              <a:rPr lang="zh-CN" altLang="en-US" dirty="0"/>
              <a:t>管理器</a:t>
            </a:r>
            <a:r>
              <a:rPr lang="zh-CN" altLang="en-US" dirty="0" smtClean="0"/>
              <a:t>类型，在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中有两种类型</a:t>
            </a:r>
            <a:r>
              <a:rPr lang="zh-CN" altLang="en-US" sz="3600" dirty="0" smtClean="0"/>
              <a:t>：</a:t>
            </a:r>
            <a:endParaRPr lang="en-US" altLang="zh-CN" sz="3600" dirty="0" smtClean="0">
              <a:cs typeface="+mn-cs"/>
            </a:endParaRPr>
          </a:p>
          <a:p>
            <a:pPr lvl="1" eaLnBrk="1" hangingPunct="1"/>
            <a:r>
              <a:rPr lang="en-US" altLang="zh-CN" b="1" dirty="0" smtClean="0">
                <a:solidFill>
                  <a:srgbClr val="FF0000"/>
                </a:solidFill>
                <a:cs typeface="+mn-cs"/>
              </a:rPr>
              <a:t>JDBC</a:t>
            </a:r>
            <a:r>
              <a:rPr lang="en-US" altLang="zh-CN" dirty="0" smtClean="0">
                <a:cs typeface="+mn-cs"/>
              </a:rPr>
              <a:t> </a:t>
            </a:r>
            <a:r>
              <a:rPr lang="en-US" altLang="zh-CN" dirty="0">
                <a:cs typeface="+mn-cs"/>
              </a:rPr>
              <a:t>– </a:t>
            </a:r>
            <a:r>
              <a:rPr lang="zh-CN" altLang="en-US" dirty="0" smtClean="0">
                <a:cs typeface="+mn-cs"/>
              </a:rPr>
              <a:t>这种方式是直接使用了</a:t>
            </a:r>
            <a:r>
              <a:rPr lang="en-US" altLang="zh-CN" dirty="0" smtClean="0">
                <a:cs typeface="+mn-cs"/>
              </a:rPr>
              <a:t>JDBC</a:t>
            </a:r>
            <a:r>
              <a:rPr lang="zh-CN" altLang="en-US" dirty="0" smtClean="0">
                <a:cs typeface="+mn-cs"/>
              </a:rPr>
              <a:t>的事务提交</a:t>
            </a:r>
            <a:r>
              <a:rPr lang="zh-CN" altLang="en-US" dirty="0">
                <a:cs typeface="+mn-cs"/>
              </a:rPr>
              <a:t>和回滚</a:t>
            </a:r>
            <a:r>
              <a:rPr lang="zh-CN" altLang="en-US" dirty="0" smtClean="0">
                <a:cs typeface="+mn-cs"/>
              </a:rPr>
              <a:t>设置 </a:t>
            </a:r>
            <a:endParaRPr lang="en-US" altLang="zh-CN" dirty="0" smtClean="0">
              <a:cs typeface="+mn-cs"/>
            </a:endParaRPr>
          </a:p>
          <a:p>
            <a:pPr lvl="1" eaLnBrk="1" hangingPunct="1"/>
            <a:r>
              <a:rPr lang="en-US" altLang="zh-CN" dirty="0" smtClean="0">
                <a:cs typeface="+mn-cs"/>
              </a:rPr>
              <a:t>MANAGED</a:t>
            </a:r>
            <a:r>
              <a:rPr lang="en-US" altLang="zh-CN" dirty="0">
                <a:cs typeface="+mn-cs"/>
              </a:rPr>
              <a:t>(</a:t>
            </a:r>
            <a:r>
              <a:rPr lang="zh-CN" altLang="en-US" dirty="0">
                <a:cs typeface="+mn-cs"/>
              </a:rPr>
              <a:t>托管</a:t>
            </a:r>
            <a:r>
              <a:rPr lang="en-US" altLang="zh-CN" dirty="0">
                <a:cs typeface="+mn-cs"/>
              </a:rPr>
              <a:t>) </a:t>
            </a:r>
            <a:r>
              <a:rPr lang="en-US" altLang="zh-CN" dirty="0" smtClean="0">
                <a:cs typeface="+mn-cs"/>
              </a:rPr>
              <a:t>–</a:t>
            </a:r>
            <a:r>
              <a:rPr lang="zh-CN" altLang="en-US" dirty="0" smtClean="0">
                <a:cs typeface="+mn-cs"/>
              </a:rPr>
              <a:t>这种方式从来不</a:t>
            </a:r>
            <a:r>
              <a:rPr lang="zh-CN" altLang="en-US" dirty="0">
                <a:cs typeface="+mn-cs"/>
              </a:rPr>
              <a:t>提交或回滚一</a:t>
            </a:r>
            <a:r>
              <a:rPr lang="zh-CN" altLang="en-US" dirty="0" smtClean="0">
                <a:cs typeface="+mn-cs"/>
              </a:rPr>
              <a:t>个连接。而是让容器</a:t>
            </a:r>
            <a:r>
              <a:rPr lang="zh-CN" altLang="en-US" dirty="0">
                <a:cs typeface="+mn-cs"/>
              </a:rPr>
              <a:t>来管理事务的整个生命周期</a:t>
            </a:r>
            <a:r>
              <a:rPr lang="en-US" altLang="zh-CN" dirty="0">
                <a:cs typeface="+mn-cs"/>
              </a:rPr>
              <a:t>(</a:t>
            </a:r>
            <a:r>
              <a:rPr lang="zh-CN" altLang="en-US" dirty="0">
                <a:cs typeface="+mn-cs"/>
              </a:rPr>
              <a:t>比如 </a:t>
            </a:r>
            <a:r>
              <a:rPr lang="en-US" altLang="zh-CN" dirty="0" smtClean="0">
                <a:cs typeface="+mn-cs"/>
              </a:rPr>
              <a:t>Spring) </a:t>
            </a:r>
            <a:endParaRPr lang="zh-CN" altLang="en-US" dirty="0">
              <a:cs typeface="+mn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4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核心</a:t>
            </a:r>
            <a:r>
              <a:rPr lang="en-US" altLang="zh-CN" dirty="0"/>
              <a:t>XML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dataSource</a:t>
            </a:r>
            <a:r>
              <a:rPr lang="zh-CN" altLang="en-US" dirty="0"/>
              <a:t>元素中主要配置</a:t>
            </a:r>
            <a:r>
              <a:rPr lang="zh-CN" altLang="en-US" dirty="0" smtClean="0"/>
              <a:t>了 </a:t>
            </a:r>
            <a:r>
              <a:rPr lang="en-US" altLang="zh-CN" dirty="0"/>
              <a:t>JDBC </a:t>
            </a:r>
            <a:r>
              <a:rPr lang="zh-CN" altLang="en-US" dirty="0"/>
              <a:t>连接对象的资源</a:t>
            </a:r>
            <a:r>
              <a:rPr lang="zh-CN" altLang="en-US" dirty="0" smtClean="0"/>
              <a:t>，它的</a:t>
            </a:r>
            <a:r>
              <a:rPr lang="en-US" altLang="zh-CN" dirty="0"/>
              <a:t>type</a:t>
            </a:r>
            <a:r>
              <a:rPr lang="zh-CN" altLang="en-US" dirty="0" smtClean="0"/>
              <a:t>属性</a:t>
            </a:r>
            <a:r>
              <a:rPr lang="zh-CN" altLang="en-US" dirty="0">
                <a:latin typeface="宋体" charset="-122"/>
              </a:rPr>
              <a:t>表示</a:t>
            </a:r>
            <a:r>
              <a:rPr lang="zh-CN" altLang="en-US" dirty="0" smtClean="0">
                <a:latin typeface="宋体" charset="-122"/>
              </a:rPr>
              <a:t>数据源类型，内建的数据源类型有三种：</a:t>
            </a:r>
            <a:endParaRPr lang="en-US" altLang="zh-CN" dirty="0">
              <a:latin typeface="宋体" charset="-122"/>
            </a:endParaRPr>
          </a:p>
          <a:p>
            <a:pPr lvl="1" eaLnBrk="1" hangingPunct="1"/>
            <a:r>
              <a:rPr lang="en-US" altLang="zh-CN" dirty="0">
                <a:latin typeface="宋体" charset="-122"/>
              </a:rPr>
              <a:t>UNPOOLED: </a:t>
            </a:r>
            <a:r>
              <a:rPr lang="zh-CN" altLang="en-US" dirty="0" smtClean="0">
                <a:latin typeface="宋体" charset="-122"/>
              </a:rPr>
              <a:t>每次</a:t>
            </a:r>
            <a:r>
              <a:rPr lang="zh-CN" altLang="en-US" dirty="0">
                <a:latin typeface="宋体" charset="-122"/>
              </a:rPr>
              <a:t>被请求时简单打开和关闭</a:t>
            </a:r>
            <a:r>
              <a:rPr lang="zh-CN" altLang="en-US" dirty="0" smtClean="0">
                <a:latin typeface="宋体" charset="-122"/>
              </a:rPr>
              <a:t>连接</a:t>
            </a:r>
            <a:endParaRPr lang="en-US" altLang="zh-CN" dirty="0" smtClean="0">
              <a:latin typeface="宋体" charset="-122"/>
            </a:endParaRPr>
          </a:p>
          <a:p>
            <a:pPr lvl="1" eaLnBrk="1" hangingPunct="1"/>
            <a:r>
              <a:rPr lang="en-US" altLang="zh-CN" b="1" dirty="0" smtClean="0">
                <a:solidFill>
                  <a:srgbClr val="FF0000"/>
                </a:solidFill>
                <a:latin typeface="宋体" charset="-122"/>
              </a:rPr>
              <a:t>POOLED</a:t>
            </a:r>
            <a:r>
              <a:rPr lang="zh-CN" altLang="en-US" dirty="0">
                <a:latin typeface="宋体" charset="-122"/>
              </a:rPr>
              <a:t>：</a:t>
            </a:r>
            <a:r>
              <a:rPr lang="zh-CN" altLang="en-US" dirty="0" smtClean="0">
                <a:latin typeface="宋体" charset="-122"/>
              </a:rPr>
              <a:t>这是</a:t>
            </a:r>
            <a:r>
              <a:rPr lang="en-US" altLang="zh-CN" dirty="0" smtClean="0">
                <a:latin typeface="宋体" charset="-122"/>
              </a:rPr>
              <a:t>JDBC</a:t>
            </a:r>
            <a:r>
              <a:rPr lang="zh-CN" altLang="en-US" dirty="0" smtClean="0">
                <a:latin typeface="宋体" charset="-122"/>
              </a:rPr>
              <a:t>连接</a:t>
            </a:r>
            <a:r>
              <a:rPr lang="zh-CN" altLang="en-US" dirty="0">
                <a:latin typeface="宋体" charset="-122"/>
              </a:rPr>
              <a:t>对象的</a:t>
            </a:r>
            <a:r>
              <a:rPr lang="zh-CN" altLang="en-US" dirty="0" smtClean="0">
                <a:latin typeface="宋体" charset="-122"/>
              </a:rPr>
              <a:t>数据库连接</a:t>
            </a:r>
            <a:r>
              <a:rPr lang="zh-CN" altLang="en-US" dirty="0">
                <a:latin typeface="宋体" charset="-122"/>
              </a:rPr>
              <a:t>池的实现</a:t>
            </a:r>
            <a:r>
              <a:rPr lang="en-US" altLang="zh-CN" dirty="0">
                <a:latin typeface="宋体" charset="-122"/>
              </a:rPr>
              <a:t>,</a:t>
            </a:r>
            <a:r>
              <a:rPr lang="zh-CN" altLang="en-US" dirty="0">
                <a:latin typeface="宋体" charset="-122"/>
              </a:rPr>
              <a:t>用来避免创建新的连接实例 </a:t>
            </a:r>
            <a:endParaRPr lang="en-US" altLang="zh-CN" dirty="0" smtClean="0">
              <a:latin typeface="宋体" charset="-122"/>
            </a:endParaRPr>
          </a:p>
          <a:p>
            <a:pPr lvl="1" eaLnBrk="1" hangingPunct="1"/>
            <a:r>
              <a:rPr lang="en-US" altLang="zh-CN" dirty="0" smtClean="0">
                <a:latin typeface="宋体" charset="-122"/>
              </a:rPr>
              <a:t>JNDI</a:t>
            </a:r>
            <a:r>
              <a:rPr lang="zh-CN" altLang="en-US" dirty="0">
                <a:latin typeface="宋体" charset="-122"/>
              </a:rPr>
              <a:t>：</a:t>
            </a:r>
            <a:r>
              <a:rPr lang="zh-CN" altLang="en-US" dirty="0" smtClean="0">
                <a:latin typeface="宋体" charset="-122"/>
              </a:rPr>
              <a:t>这个</a:t>
            </a:r>
            <a:r>
              <a:rPr lang="zh-CN" altLang="en-US" dirty="0">
                <a:latin typeface="宋体" charset="-122"/>
              </a:rPr>
              <a:t>数据源的实现是为了使用</a:t>
            </a:r>
            <a:r>
              <a:rPr lang="zh-CN" altLang="en-US" dirty="0" smtClean="0">
                <a:latin typeface="宋体" charset="-122"/>
              </a:rPr>
              <a:t>如</a:t>
            </a:r>
            <a:r>
              <a:rPr lang="en-US" altLang="zh-CN" dirty="0" smtClean="0">
                <a:latin typeface="宋体" charset="-122"/>
              </a:rPr>
              <a:t>Spring</a:t>
            </a:r>
            <a:r>
              <a:rPr lang="zh-CN" altLang="en-US" dirty="0" smtClean="0">
                <a:latin typeface="宋体" charset="-122"/>
              </a:rPr>
              <a:t>或</a:t>
            </a:r>
            <a:r>
              <a:rPr lang="zh-CN" altLang="en-US" dirty="0">
                <a:latin typeface="宋体" charset="-122"/>
              </a:rPr>
              <a:t>应用服务器这类的</a:t>
            </a:r>
            <a:r>
              <a:rPr lang="zh-CN" altLang="en-US" dirty="0" smtClean="0">
                <a:latin typeface="宋体" charset="-122"/>
              </a:rPr>
              <a:t>容器</a:t>
            </a:r>
            <a:endParaRPr lang="en-US" altLang="zh-CN" dirty="0">
              <a:latin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03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核心</a:t>
            </a:r>
            <a:r>
              <a:rPr lang="en-US" altLang="zh-CN" dirty="0"/>
              <a:t>XML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dataSource</a:t>
            </a:r>
            <a:r>
              <a:rPr lang="en-US" altLang="zh-CN" dirty="0"/>
              <a:t> </a:t>
            </a:r>
            <a:r>
              <a:rPr lang="zh-CN" altLang="en-US" dirty="0" smtClean="0"/>
              <a:t>元素的</a:t>
            </a:r>
            <a:r>
              <a:rPr lang="en-US" altLang="zh-CN" dirty="0" smtClean="0"/>
              <a:t>property</a:t>
            </a:r>
            <a:r>
              <a:rPr lang="zh-CN" altLang="en-US" dirty="0" smtClean="0"/>
              <a:t>子元素中配置了具体的数据库连接信息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driver</a:t>
            </a:r>
            <a:r>
              <a:rPr lang="en-US" altLang="zh-CN" dirty="0"/>
              <a:t> – </a:t>
            </a:r>
            <a:r>
              <a:rPr lang="zh-CN" altLang="en-US" dirty="0" smtClean="0"/>
              <a:t>是 </a:t>
            </a:r>
            <a:r>
              <a:rPr lang="en-US" altLang="zh-CN" dirty="0"/>
              <a:t>JDBC </a:t>
            </a:r>
            <a:r>
              <a:rPr lang="zh-CN" altLang="en-US" dirty="0"/>
              <a:t>驱动的 </a:t>
            </a:r>
            <a:r>
              <a:rPr lang="en-US" altLang="zh-CN" dirty="0"/>
              <a:t>Java </a:t>
            </a:r>
            <a:r>
              <a:rPr lang="zh-CN" altLang="en-US" dirty="0"/>
              <a:t>类的完全限定</a:t>
            </a:r>
            <a:r>
              <a:rPr lang="zh-CN" altLang="en-US" dirty="0" smtClean="0"/>
              <a:t>名</a:t>
            </a:r>
            <a:endParaRPr lang="zh-CN" altLang="en-US" dirty="0"/>
          </a:p>
          <a:p>
            <a:pPr lvl="1"/>
            <a:r>
              <a:rPr lang="en-US" altLang="zh-CN" dirty="0" err="1"/>
              <a:t>url</a:t>
            </a:r>
            <a:r>
              <a:rPr lang="en-US" altLang="zh-CN" dirty="0"/>
              <a:t> – </a:t>
            </a:r>
            <a:r>
              <a:rPr lang="zh-CN" altLang="en-US" dirty="0" smtClean="0"/>
              <a:t>是</a:t>
            </a:r>
            <a:r>
              <a:rPr lang="zh-CN" altLang="en-US" dirty="0"/>
              <a:t>数据库的 </a:t>
            </a:r>
            <a:r>
              <a:rPr lang="en-US" altLang="zh-CN" dirty="0"/>
              <a:t>JDBC URL </a:t>
            </a:r>
            <a:r>
              <a:rPr lang="zh-CN" altLang="en-US" dirty="0" smtClean="0"/>
              <a:t>地址</a:t>
            </a:r>
            <a:endParaRPr lang="zh-CN" altLang="en-US" dirty="0"/>
          </a:p>
          <a:p>
            <a:pPr lvl="1"/>
            <a:r>
              <a:rPr lang="en-US" altLang="zh-CN" dirty="0"/>
              <a:t>username – </a:t>
            </a:r>
            <a:r>
              <a:rPr lang="zh-CN" altLang="en-US" dirty="0"/>
              <a:t>登录数据库的</a:t>
            </a:r>
            <a:r>
              <a:rPr lang="zh-CN" altLang="en-US" dirty="0" smtClean="0"/>
              <a:t>用户名</a:t>
            </a:r>
            <a:endParaRPr lang="zh-CN" altLang="en-US" dirty="0"/>
          </a:p>
          <a:p>
            <a:pPr lvl="1"/>
            <a:r>
              <a:rPr lang="en-US" altLang="zh-CN" dirty="0"/>
              <a:t>password – </a:t>
            </a:r>
            <a:r>
              <a:rPr lang="zh-CN" altLang="en-US" dirty="0"/>
              <a:t>登录数据库的</a:t>
            </a:r>
            <a:r>
              <a:rPr lang="zh-CN" altLang="en-US" dirty="0" smtClean="0"/>
              <a:t>密码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25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映射文件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623392" y="1124744"/>
            <a:ext cx="10945216" cy="460851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&lt;?xml version="1.0" encoding="UTF-8"?&gt;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&lt;!DOCTYPE mapper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PUBLIC "-//mybatis.org//DTD Mapper 3.0//EN"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"http://mybatis.org/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dtd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/mybatis-3-mapper.dtd"&gt;</a:t>
            </a:r>
          </a:p>
          <a:p>
            <a:pPr>
              <a:spcBef>
                <a:spcPts val="0"/>
              </a:spcBef>
            </a:pPr>
            <a:r>
              <a:rPr lang="zh-CN" altLang="en-US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&lt;!-- namespace</a:t>
            </a:r>
            <a:r>
              <a:rPr lang="zh-CN" altLang="en-US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代表唯一</a:t>
            </a:r>
            <a:r>
              <a:rPr lang="zh-CN" altLang="en-US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标识符</a:t>
            </a:r>
            <a:r>
              <a:rPr lang="zh-CN" altLang="en-US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--&gt;</a:t>
            </a:r>
            <a:endParaRPr lang="en-US" altLang="zh-CN" sz="2400" b="1" i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namespace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com.mybatis.mapper.UserMapper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"&gt;</a:t>
            </a: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id="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selectAllUsers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com.mybatis.entity.User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select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* from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user</a:t>
            </a: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&lt;/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868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映射文件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映射文件的根元素为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，它的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属性为</a:t>
            </a:r>
            <a:r>
              <a:rPr lang="zh-CN" altLang="en-US" dirty="0" smtClean="0">
                <a:solidFill>
                  <a:srgbClr val="FF0000"/>
                </a:solidFill>
              </a:rPr>
              <a:t>映射器接口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完全限定名</a:t>
            </a:r>
            <a:r>
              <a:rPr lang="zh-CN" altLang="en-US" dirty="0" smtClean="0"/>
              <a:t>，以下子元素的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属性值为接口中的某个</a:t>
            </a:r>
            <a:r>
              <a:rPr lang="zh-CN" altLang="en-US" dirty="0" smtClean="0">
                <a:solidFill>
                  <a:srgbClr val="FF0000"/>
                </a:solidFill>
              </a:rPr>
              <a:t>方法名</a:t>
            </a:r>
            <a:r>
              <a:rPr lang="zh-CN" altLang="en-US" dirty="0" smtClean="0"/>
              <a:t>称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insert </a:t>
            </a:r>
            <a:r>
              <a:rPr lang="en-US" altLang="zh-CN" dirty="0"/>
              <a:t>–  </a:t>
            </a:r>
            <a:r>
              <a:rPr lang="zh-CN" altLang="en-US" dirty="0"/>
              <a:t>映射插入语句 </a:t>
            </a:r>
          </a:p>
          <a:p>
            <a:pPr lvl="1" eaLnBrk="1" hangingPunct="1"/>
            <a:r>
              <a:rPr lang="en-US" altLang="zh-CN" dirty="0" smtClean="0"/>
              <a:t>update </a:t>
            </a:r>
            <a:r>
              <a:rPr lang="en-US" altLang="zh-CN" dirty="0"/>
              <a:t>–  </a:t>
            </a:r>
            <a:r>
              <a:rPr lang="zh-CN" altLang="en-US" dirty="0"/>
              <a:t>映射更新语句 </a:t>
            </a:r>
          </a:p>
          <a:p>
            <a:pPr lvl="1" eaLnBrk="1" hangingPunct="1"/>
            <a:r>
              <a:rPr lang="en-US" altLang="zh-CN" dirty="0" smtClean="0"/>
              <a:t>delete </a:t>
            </a:r>
            <a:r>
              <a:rPr lang="en-US" altLang="zh-CN" dirty="0"/>
              <a:t>–  </a:t>
            </a:r>
            <a:r>
              <a:rPr lang="zh-CN" altLang="en-US" dirty="0"/>
              <a:t>映射删除语句 </a:t>
            </a:r>
          </a:p>
          <a:p>
            <a:pPr lvl="1" eaLnBrk="1" hangingPunct="1"/>
            <a:r>
              <a:rPr lang="en-US" altLang="zh-CN" dirty="0" smtClean="0"/>
              <a:t>select </a:t>
            </a:r>
            <a:r>
              <a:rPr lang="en-US" altLang="zh-CN" dirty="0"/>
              <a:t>–  </a:t>
            </a:r>
            <a:r>
              <a:rPr lang="zh-CN" altLang="en-US" dirty="0"/>
              <a:t>映射查询语句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40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700808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MyBatis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介绍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637202"/>
            <a:ext cx="6840760" cy="646331"/>
            <a:chOff x="935038" y="1349375"/>
            <a:chExt cx="6840760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622813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</a:t>
              </a:r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6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XML配置文件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573596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3600" b="1" i="0" dirty="0" err="1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MyBatis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主要的类层次结构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509990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第一个</a:t>
              </a:r>
              <a:r>
                <a:rPr lang="en-US" altLang="zh-CN" sz="3600" i="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MyBatis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程序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925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700808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 err="1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MyBatis</a:t>
              </a:r>
              <a:r>
                <a:rPr lang="zh-CN" altLang="en-US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介绍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637202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</a:t>
              </a:r>
              <a:r>
                <a:rPr lang="en-US" altLang="zh-CN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6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XML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配置文件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573596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36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MyBatis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主要的类层次结构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509990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第一个</a:t>
              </a:r>
              <a:r>
                <a:rPr lang="en-US" altLang="zh-CN" sz="3600" i="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MyBatis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程序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292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主要的类层次结构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767408" y="1073104"/>
            <a:ext cx="10657184" cy="54031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647728" y="1326423"/>
            <a:ext cx="4800491" cy="4910889"/>
            <a:chOff x="7032104" y="1556792"/>
            <a:chExt cx="4800491" cy="4910889"/>
          </a:xfrm>
        </p:grpSpPr>
        <p:sp>
          <p:nvSpPr>
            <p:cNvPr id="4" name="矩形 3"/>
            <p:cNvSpPr/>
            <p:nvPr/>
          </p:nvSpPr>
          <p:spPr bwMode="auto">
            <a:xfrm>
              <a:off x="8328248" y="1556792"/>
              <a:ext cx="2304256" cy="43204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rPr>
                <a:t>SqlSessionFactory</a:t>
              </a:r>
              <a:endParaRPr kumimoji="0" lang="zh-C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 bwMode="auto">
            <a:xfrm>
              <a:off x="9264352" y="1988840"/>
              <a:ext cx="0" cy="2520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矩形 6"/>
            <p:cNvSpPr/>
            <p:nvPr/>
          </p:nvSpPr>
          <p:spPr bwMode="auto">
            <a:xfrm>
              <a:off x="8688288" y="2276872"/>
              <a:ext cx="1584176" cy="432048"/>
            </a:xfrm>
            <a:prstGeom prst="rect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华文细黑" pitchFamily="2" charset="-122"/>
                </a:rPr>
                <a:t>SqlSession</a:t>
              </a:r>
              <a:endParaRPr kumimoji="0" lang="zh-CN" alt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8832304" y="2965540"/>
              <a:ext cx="1296144" cy="36004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Executor</a:t>
              </a:r>
              <a:endParaRPr kumimoji="0" lang="zh-C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>
              <a:off x="9300356" y="2708920"/>
              <a:ext cx="0" cy="2520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矩形 9"/>
            <p:cNvSpPr/>
            <p:nvPr/>
          </p:nvSpPr>
          <p:spPr bwMode="auto">
            <a:xfrm>
              <a:off x="8346250" y="3630679"/>
              <a:ext cx="2268252" cy="37438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i="0" dirty="0" err="1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StatementHandler</a:t>
              </a:r>
              <a:endParaRPr kumimoji="0" lang="zh-C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>
              <a:off x="9300356" y="3371337"/>
              <a:ext cx="0" cy="2520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矩形 16"/>
            <p:cNvSpPr/>
            <p:nvPr/>
          </p:nvSpPr>
          <p:spPr bwMode="auto">
            <a:xfrm>
              <a:off x="7032104" y="4509119"/>
              <a:ext cx="2268252" cy="37438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i="0" dirty="0" err="1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ParameterHandler</a:t>
              </a:r>
              <a:endParaRPr kumimoji="0" lang="zh-C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9771983" y="4509120"/>
              <a:ext cx="2060612" cy="37438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i="0" dirty="0" err="1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ResultHandler</a:t>
              </a:r>
              <a:endParaRPr kumimoji="0" lang="zh-C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8832304" y="5373216"/>
              <a:ext cx="1879358" cy="37438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i="0" dirty="0" err="1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TypeHandler</a:t>
              </a:r>
              <a:endParaRPr kumimoji="0" lang="zh-C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8651050" y="6093296"/>
              <a:ext cx="2268252" cy="37438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000" i="0" dirty="0" smtClean="0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rPr>
                <a:t>JDBC API</a:t>
              </a:r>
              <a:endParaRPr kumimoji="0" lang="zh-C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 flipH="1">
              <a:off x="8166230" y="4005064"/>
              <a:ext cx="954106" cy="5040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箭头连接符 23"/>
            <p:cNvCxnSpPr>
              <a:stCxn id="18" idx="0"/>
            </p:cNvCxnSpPr>
            <p:nvPr/>
          </p:nvCxnSpPr>
          <p:spPr bwMode="auto">
            <a:xfrm flipH="1" flipV="1">
              <a:off x="9912424" y="4005064"/>
              <a:ext cx="889865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箭头连接符 25"/>
            <p:cNvCxnSpPr>
              <a:stCxn id="17" idx="2"/>
            </p:cNvCxnSpPr>
            <p:nvPr/>
          </p:nvCxnSpPr>
          <p:spPr bwMode="auto">
            <a:xfrm>
              <a:off x="8166230" y="4883504"/>
              <a:ext cx="1314146" cy="474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箭头连接符 27"/>
            <p:cNvCxnSpPr/>
            <p:nvPr/>
          </p:nvCxnSpPr>
          <p:spPr bwMode="auto">
            <a:xfrm flipV="1">
              <a:off x="9912424" y="4883505"/>
              <a:ext cx="889865" cy="4745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箭头连接符 29"/>
            <p:cNvCxnSpPr>
              <a:stCxn id="19" idx="2"/>
              <a:endCxn id="20" idx="0"/>
            </p:cNvCxnSpPr>
            <p:nvPr/>
          </p:nvCxnSpPr>
          <p:spPr bwMode="auto">
            <a:xfrm>
              <a:off x="9771983" y="5747601"/>
              <a:ext cx="13193" cy="3456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4" name="直接箭头连接符 33"/>
          <p:cNvCxnSpPr/>
          <p:nvPr/>
        </p:nvCxnSpPr>
        <p:spPr bwMode="auto">
          <a:xfrm flipH="1">
            <a:off x="3929717" y="1542447"/>
            <a:ext cx="85213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1481445" y="1219281"/>
            <a:ext cx="2166283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i="0" dirty="0" smtClean="0"/>
              <a:t>负责创建</a:t>
            </a:r>
            <a:r>
              <a:rPr lang="en-US" altLang="zh-CN" sz="2000" i="0" dirty="0" err="1" smtClean="0"/>
              <a:t>SqlSession</a:t>
            </a:r>
            <a:r>
              <a:rPr lang="zh-CN" altLang="en-US" sz="2000" i="0" dirty="0" smtClean="0"/>
              <a:t>实例</a:t>
            </a:r>
            <a:endParaRPr lang="zh-CN" altLang="en-US" sz="2000" i="0" dirty="0"/>
          </a:p>
        </p:txBody>
      </p:sp>
      <p:sp>
        <p:nvSpPr>
          <p:cNvPr id="37" name="TextBox 36"/>
          <p:cNvSpPr txBox="1"/>
          <p:nvPr/>
        </p:nvSpPr>
        <p:spPr>
          <a:xfrm>
            <a:off x="1409437" y="2079567"/>
            <a:ext cx="223224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i="0" dirty="0" smtClean="0"/>
              <a:t>完成增删改查功能</a:t>
            </a:r>
            <a:endParaRPr lang="zh-CN" altLang="en-US" sz="2000" i="0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 flipH="1">
            <a:off x="3929717" y="2254698"/>
            <a:ext cx="85213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7674133" y="2565585"/>
            <a:ext cx="3595591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i="0" dirty="0" err="1" smtClean="0"/>
              <a:t>MyBatis</a:t>
            </a:r>
            <a:r>
              <a:rPr lang="zh-CN" altLang="en-US" sz="2000" i="0" dirty="0" smtClean="0"/>
              <a:t>的执行器，负责动态</a:t>
            </a:r>
            <a:r>
              <a:rPr lang="en-US" altLang="zh-CN" sz="2000" i="0" dirty="0" smtClean="0"/>
              <a:t>SQL</a:t>
            </a:r>
            <a:r>
              <a:rPr lang="zh-CN" altLang="en-US" sz="2000" i="0" dirty="0" smtClean="0"/>
              <a:t>语句的生成和缓存的维护</a:t>
            </a:r>
            <a:endParaRPr lang="zh-CN" altLang="en-US" sz="2000" i="0" dirty="0"/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6902760" y="2915191"/>
            <a:ext cx="63216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41"/>
          <p:cNvCxnSpPr/>
          <p:nvPr/>
        </p:nvCxnSpPr>
        <p:spPr bwMode="auto">
          <a:xfrm flipH="1">
            <a:off x="3929716" y="3587502"/>
            <a:ext cx="85213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1395753" y="3297178"/>
            <a:ext cx="2232248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i="0" dirty="0" smtClean="0"/>
              <a:t>负责处理</a:t>
            </a:r>
            <a:r>
              <a:rPr lang="en-US" altLang="zh-CN" sz="2000" i="0" dirty="0" smtClean="0"/>
              <a:t>JDBC</a:t>
            </a:r>
            <a:r>
              <a:rPr lang="zh-CN" altLang="en-US" sz="2000" i="0" dirty="0" smtClean="0"/>
              <a:t>的</a:t>
            </a:r>
            <a:r>
              <a:rPr lang="en-US" altLang="zh-CN" sz="2000" i="0" dirty="0"/>
              <a:t>S</a:t>
            </a:r>
            <a:r>
              <a:rPr lang="en-US" altLang="zh-CN" sz="2000" i="0" dirty="0" smtClean="0"/>
              <a:t>tatement</a:t>
            </a:r>
            <a:r>
              <a:rPr lang="zh-CN" altLang="en-US" sz="2000" i="0" dirty="0" smtClean="0"/>
              <a:t>交互</a:t>
            </a:r>
            <a:endParaRPr lang="zh-CN" altLang="en-US" sz="2000" i="0" dirty="0"/>
          </a:p>
        </p:txBody>
      </p:sp>
      <p:cxnSp>
        <p:nvCxnSpPr>
          <p:cNvPr id="44" name="直接箭头连接符 43"/>
          <p:cNvCxnSpPr/>
          <p:nvPr/>
        </p:nvCxnSpPr>
        <p:spPr bwMode="auto">
          <a:xfrm flipH="1">
            <a:off x="2564586" y="4465943"/>
            <a:ext cx="85213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977389" y="4111999"/>
            <a:ext cx="1534488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i="0" dirty="0" smtClean="0"/>
              <a:t>负责处理</a:t>
            </a:r>
            <a:r>
              <a:rPr lang="en-US" altLang="zh-CN" sz="2000" i="0" dirty="0" smtClean="0"/>
              <a:t>Statement</a:t>
            </a:r>
            <a:r>
              <a:rPr lang="zh-CN" altLang="en-US" sz="2000" i="0" dirty="0" smtClean="0"/>
              <a:t>对象参数</a:t>
            </a:r>
            <a:endParaRPr lang="zh-CN" altLang="en-US" sz="2000" i="0" dirty="0"/>
          </a:p>
        </p:txBody>
      </p:sp>
      <p:cxnSp>
        <p:nvCxnSpPr>
          <p:cNvPr id="46" name="直接箭头连接符 45"/>
          <p:cNvCxnSpPr/>
          <p:nvPr/>
        </p:nvCxnSpPr>
        <p:spPr bwMode="auto">
          <a:xfrm>
            <a:off x="8610237" y="4465942"/>
            <a:ext cx="63216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9440563" y="4112000"/>
            <a:ext cx="1797796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i="0" dirty="0" smtClean="0"/>
              <a:t>将</a:t>
            </a:r>
            <a:r>
              <a:rPr lang="en-US" altLang="zh-CN" sz="2000" i="0" dirty="0" err="1" smtClean="0"/>
              <a:t>ResultSet</a:t>
            </a:r>
            <a:r>
              <a:rPr lang="zh-CN" altLang="en-US" sz="2000" i="0" dirty="0" smtClean="0"/>
              <a:t>集合转换为</a:t>
            </a:r>
            <a:r>
              <a:rPr lang="en-US" altLang="zh-CN" sz="2000" i="0" dirty="0" smtClean="0"/>
              <a:t>List</a:t>
            </a:r>
            <a:endParaRPr lang="zh-CN" altLang="en-US" sz="2000" i="0" dirty="0"/>
          </a:p>
        </p:txBody>
      </p:sp>
      <p:cxnSp>
        <p:nvCxnSpPr>
          <p:cNvPr id="48" name="直接箭头连接符 47"/>
          <p:cNvCxnSpPr/>
          <p:nvPr/>
        </p:nvCxnSpPr>
        <p:spPr bwMode="auto">
          <a:xfrm>
            <a:off x="7534926" y="5330039"/>
            <a:ext cx="63216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/>
          <p:cNvSpPr txBox="1"/>
          <p:nvPr/>
        </p:nvSpPr>
        <p:spPr>
          <a:xfrm>
            <a:off x="8343505" y="4982193"/>
            <a:ext cx="2282956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i="0" dirty="0" smtClean="0"/>
              <a:t>负责</a:t>
            </a:r>
            <a:r>
              <a:rPr lang="en-US" altLang="zh-CN" sz="2000" i="0" dirty="0" smtClean="0"/>
              <a:t>JDBC</a:t>
            </a:r>
            <a:r>
              <a:rPr lang="zh-CN" altLang="en-US" sz="2000" i="0" dirty="0" smtClean="0"/>
              <a:t>类型和</a:t>
            </a:r>
            <a:r>
              <a:rPr lang="en-US" altLang="zh-CN" sz="2000" i="0" dirty="0" smtClean="0"/>
              <a:t>Java</a:t>
            </a:r>
            <a:r>
              <a:rPr lang="zh-CN" altLang="en-US" sz="2000" i="0" dirty="0" smtClean="0"/>
              <a:t>类型的转换</a:t>
            </a:r>
            <a:endParaRPr lang="zh-CN" altLang="en-US" sz="2000" i="0" dirty="0"/>
          </a:p>
        </p:txBody>
      </p:sp>
      <p:cxnSp>
        <p:nvCxnSpPr>
          <p:cNvPr id="27" name="直接箭头连接符 26"/>
          <p:cNvCxnSpPr/>
          <p:nvPr/>
        </p:nvCxnSpPr>
        <p:spPr bwMode="auto">
          <a:xfrm flipV="1">
            <a:off x="6387607" y="3095211"/>
            <a:ext cx="0" cy="2977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/>
          <p:nvPr/>
        </p:nvCxnSpPr>
        <p:spPr bwMode="auto">
          <a:xfrm flipV="1">
            <a:off x="6387607" y="2479677"/>
            <a:ext cx="0" cy="2509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2413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主要的类层次结构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每一个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的应用程序都以一个</a:t>
            </a:r>
            <a:r>
              <a:rPr lang="en-US" altLang="zh-CN" dirty="0" err="1" smtClean="0"/>
              <a:t>SqlSessionFactory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对象的实例为核心 </a:t>
            </a:r>
            <a:r>
              <a:rPr lang="zh-CN" altLang="en-US" dirty="0"/>
              <a:t>。 </a:t>
            </a:r>
          </a:p>
          <a:p>
            <a:pPr eaLnBrk="1" hangingPunct="1"/>
            <a:r>
              <a:rPr lang="en-US" altLang="zh-CN" dirty="0" err="1" smtClean="0"/>
              <a:t>SqlSessionFactory</a:t>
            </a:r>
            <a:r>
              <a:rPr lang="zh-CN" altLang="en-US" dirty="0" smtClean="0"/>
              <a:t>对象的实例可以通过</a:t>
            </a:r>
            <a:r>
              <a:rPr lang="en-US" altLang="zh-CN" dirty="0" err="1" smtClean="0"/>
              <a:t>SqlSessionFactoryBuilder</a:t>
            </a:r>
            <a:r>
              <a:rPr lang="zh-CN" altLang="en-US" dirty="0" smtClean="0"/>
              <a:t>对象来获得 。</a:t>
            </a:r>
            <a:endParaRPr lang="zh-CN" altLang="en-US" dirty="0"/>
          </a:p>
          <a:p>
            <a:pPr eaLnBrk="1" hangingPunct="1"/>
            <a:r>
              <a:rPr lang="zh-CN" altLang="en-US" dirty="0"/>
              <a:t> </a:t>
            </a:r>
            <a:r>
              <a:rPr lang="en-US" altLang="zh-CN" dirty="0" err="1" smtClean="0"/>
              <a:t>SqlSessionFactoryBuilder</a:t>
            </a:r>
            <a:r>
              <a:rPr lang="zh-CN" altLang="en-US" dirty="0" smtClean="0"/>
              <a:t>对象</a:t>
            </a:r>
            <a:r>
              <a:rPr lang="zh-CN" altLang="en-US" dirty="0"/>
              <a:t>可以从 </a:t>
            </a:r>
            <a:r>
              <a:rPr lang="en-US" altLang="zh-CN" dirty="0"/>
              <a:t>XML </a:t>
            </a:r>
            <a:r>
              <a:rPr lang="zh-CN" altLang="en-US" dirty="0" smtClean="0"/>
              <a:t>配置文件中</a:t>
            </a:r>
            <a:r>
              <a:rPr lang="zh-CN" altLang="en-US" dirty="0"/>
              <a:t>构建 </a:t>
            </a:r>
            <a:r>
              <a:rPr lang="en-US" altLang="zh-CN" dirty="0" err="1" smtClean="0"/>
              <a:t>SqlSessionFactory</a:t>
            </a:r>
            <a:r>
              <a:rPr lang="zh-CN" altLang="en-US" dirty="0" smtClean="0"/>
              <a:t>对象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065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主要的类层次结构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 smtClean="0"/>
              <a:t>SqlSessionFactory</a:t>
            </a:r>
            <a:r>
              <a:rPr lang="zh-CN" altLang="en-US" dirty="0"/>
              <a:t>对象</a:t>
            </a:r>
            <a:r>
              <a:rPr lang="zh-CN" altLang="en-US" dirty="0" smtClean="0"/>
              <a:t>，可以获得</a:t>
            </a:r>
            <a:r>
              <a:rPr lang="en-US" altLang="zh-CN" dirty="0" err="1" smtClean="0"/>
              <a:t>SqlSession</a:t>
            </a:r>
            <a:r>
              <a:rPr lang="zh-CN" altLang="en-US" dirty="0" smtClean="0"/>
              <a:t>的实例。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err="1"/>
              <a:t>SqlSession</a:t>
            </a:r>
            <a:r>
              <a:rPr lang="en-US" altLang="zh-CN" dirty="0"/>
              <a:t> </a:t>
            </a:r>
            <a:r>
              <a:rPr lang="zh-CN" altLang="en-US" dirty="0"/>
              <a:t>对象完全包含以数据库为背景的所有执行 </a:t>
            </a:r>
            <a:r>
              <a:rPr lang="en-US" altLang="zh-CN" dirty="0"/>
              <a:t>SQL </a:t>
            </a:r>
            <a:r>
              <a:rPr lang="zh-CN" altLang="en-US" dirty="0"/>
              <a:t>操作</a:t>
            </a:r>
            <a:r>
              <a:rPr lang="zh-CN" altLang="en-US" dirty="0" smtClean="0"/>
              <a:t>的方法</a:t>
            </a:r>
            <a:r>
              <a:rPr lang="zh-CN" altLang="en-US" dirty="0"/>
              <a:t>。你可以用 </a:t>
            </a:r>
            <a:r>
              <a:rPr lang="en-US" altLang="zh-CN" dirty="0" err="1"/>
              <a:t>SqlSession</a:t>
            </a:r>
            <a:r>
              <a:rPr lang="en-US" altLang="zh-CN" dirty="0"/>
              <a:t> </a:t>
            </a:r>
            <a:r>
              <a:rPr lang="zh-CN" altLang="en-US" dirty="0"/>
              <a:t>实例来直接执行已映射的 </a:t>
            </a:r>
            <a:r>
              <a:rPr lang="en-US" altLang="zh-CN" dirty="0"/>
              <a:t>SQL </a:t>
            </a:r>
            <a:r>
              <a:rPr lang="zh-CN" altLang="en-US" dirty="0"/>
              <a:t>语句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2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主要的类层次结构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23392" y="980728"/>
            <a:ext cx="10945216" cy="568863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MyBatisUtil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{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static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SqlSessionFactory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factory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static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try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is =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Resources.getResourceAsStream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("mybatis.xml");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factory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= new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SqlSessionFactoryBuilder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().build(is);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is.close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}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catch (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e) {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e.printStackTrace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}</a:t>
            </a: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}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static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SqlSession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openSqlSession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factory.openSession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}</a:t>
            </a: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544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700808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MyBatis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介绍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637202"/>
            <a:ext cx="6840760" cy="646331"/>
            <a:chOff x="935038" y="1349375"/>
            <a:chExt cx="6840760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622813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</a:t>
              </a:r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6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XML配置文件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573596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36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MyBatis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主要的类层次结构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509990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第一个</a:t>
              </a:r>
              <a:r>
                <a:rPr lang="en-US" altLang="zh-CN" sz="3600" b="1" i="0" dirty="0" err="1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MyBatis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程序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528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创建一个</a:t>
            </a:r>
            <a:r>
              <a:rPr lang="en-US" altLang="zh-CN" sz="2800" dirty="0" smtClean="0"/>
              <a:t>Java Project</a:t>
            </a:r>
          </a:p>
          <a:p>
            <a:r>
              <a:rPr lang="zh-CN" altLang="en-US" sz="2800" dirty="0"/>
              <a:t>导</a:t>
            </a:r>
            <a:r>
              <a:rPr lang="zh-CN" altLang="en-US" sz="2800" dirty="0" smtClean="0"/>
              <a:t>入</a:t>
            </a:r>
            <a:r>
              <a:rPr lang="en-US" altLang="zh-CN" sz="2800" dirty="0" err="1" smtClean="0"/>
              <a:t>MyBatis</a:t>
            </a:r>
            <a:r>
              <a:rPr lang="zh-CN" altLang="en-US" sz="2800" dirty="0" smtClean="0"/>
              <a:t>需要的</a:t>
            </a:r>
            <a:r>
              <a:rPr lang="en-US" altLang="zh-CN" sz="2800" dirty="0" smtClean="0"/>
              <a:t>jar</a:t>
            </a:r>
            <a:r>
              <a:rPr lang="zh-CN" altLang="en-US" sz="2800" dirty="0" smtClean="0"/>
              <a:t>包</a:t>
            </a:r>
            <a:endParaRPr lang="en-US" altLang="zh-CN" sz="2800" dirty="0" smtClean="0"/>
          </a:p>
          <a:p>
            <a:r>
              <a:rPr lang="zh-CN" altLang="en-US" sz="2800" dirty="0" smtClean="0"/>
              <a:t>创建实体类和映射器接口</a:t>
            </a:r>
            <a:endParaRPr lang="en-US" altLang="zh-CN" sz="2800" dirty="0" smtClean="0"/>
          </a:p>
          <a:p>
            <a:r>
              <a:rPr lang="zh-CN" altLang="en-US" sz="2800" dirty="0" smtClean="0"/>
              <a:t>创建</a:t>
            </a:r>
            <a:r>
              <a:rPr lang="en-US" altLang="zh-CN" sz="2800" dirty="0" err="1" smtClean="0"/>
              <a:t>MyBatis</a:t>
            </a:r>
            <a:r>
              <a:rPr lang="zh-CN" altLang="en-US" sz="2800" dirty="0" smtClean="0"/>
              <a:t>的主配置文件</a:t>
            </a:r>
            <a:r>
              <a:rPr lang="en-US" altLang="zh-CN" sz="2800" dirty="0" smtClean="0"/>
              <a:t>mybatis.xml</a:t>
            </a:r>
          </a:p>
          <a:p>
            <a:r>
              <a:rPr lang="zh-CN" altLang="en-US" sz="2800" dirty="0" smtClean="0"/>
              <a:t>创建</a:t>
            </a:r>
            <a:r>
              <a:rPr lang="en-US" altLang="zh-CN" sz="2800" dirty="0" err="1" smtClean="0"/>
              <a:t>MyBatis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SQL</a:t>
            </a:r>
            <a:r>
              <a:rPr lang="zh-CN" altLang="en-US" sz="2800" dirty="0" smtClean="0"/>
              <a:t>映射</a:t>
            </a:r>
            <a:r>
              <a:rPr lang="en-US" altLang="zh-CN" sz="2800" dirty="0" smtClean="0"/>
              <a:t>XML</a:t>
            </a:r>
            <a:r>
              <a:rPr lang="zh-CN" altLang="en-US" sz="2800" dirty="0" smtClean="0"/>
              <a:t>文件</a:t>
            </a:r>
            <a:endParaRPr lang="en-US" altLang="zh-CN" sz="2800" dirty="0" smtClean="0"/>
          </a:p>
          <a:p>
            <a:r>
              <a:rPr lang="zh-CN" altLang="en-US" sz="2800" dirty="0" smtClean="0"/>
              <a:t>将</a:t>
            </a:r>
            <a:r>
              <a:rPr lang="en-US" altLang="zh-CN" sz="2800" dirty="0" smtClean="0"/>
              <a:t>SQL</a:t>
            </a:r>
            <a:r>
              <a:rPr lang="zh-CN" altLang="en-US" sz="2800" dirty="0" smtClean="0"/>
              <a:t>映射文件与主配置文件进行关联</a:t>
            </a:r>
            <a:endParaRPr lang="en-US" altLang="zh-CN" sz="2800" dirty="0" smtClean="0"/>
          </a:p>
          <a:p>
            <a:r>
              <a:rPr lang="zh-CN" altLang="en-US" sz="2800" dirty="0" smtClean="0"/>
              <a:t>编写代码进行测试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1124744"/>
            <a:ext cx="5831904" cy="143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箭头连接符 8"/>
          <p:cNvCxnSpPr/>
          <p:nvPr/>
        </p:nvCxnSpPr>
        <p:spPr bwMode="auto">
          <a:xfrm flipV="1">
            <a:off x="4943872" y="1843011"/>
            <a:ext cx="1224136" cy="2898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4935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创建实体类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和映射器接口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07368" y="2132856"/>
            <a:ext cx="5040560" cy="396044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实体类</a:t>
            </a:r>
            <a:endParaRPr lang="en-US" altLang="zh-CN" sz="2400" b="1" i="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class User {</a:t>
            </a:r>
          </a:p>
          <a:p>
            <a:pPr>
              <a:spcBef>
                <a:spcPts val="0"/>
              </a:spcBef>
            </a:pP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Integer id;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省略构造方法</a:t>
            </a:r>
            <a:endParaRPr lang="en-US" altLang="zh-CN" sz="2400" b="1" i="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//</a:t>
            </a:r>
            <a:r>
              <a:rPr lang="zh-CN" altLang="en-US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省略</a:t>
            </a:r>
            <a:r>
              <a:rPr lang="en-US" altLang="zh-CN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getter</a:t>
            </a:r>
            <a:r>
              <a:rPr lang="zh-CN" altLang="en-US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setter</a:t>
            </a:r>
            <a:r>
              <a:rPr lang="zh-CN" altLang="en-US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方法</a:t>
            </a:r>
            <a:endParaRPr lang="en-US" altLang="zh-CN" sz="2400" b="1" i="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6023992" y="2132856"/>
            <a:ext cx="5688632" cy="396044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映射器接口</a:t>
            </a:r>
            <a:endParaRPr lang="en-US" altLang="zh-CN" sz="2400" b="1" i="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interface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0"/>
              </a:spcBef>
            </a:pP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List&lt;User&gt;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selectAllUsers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6255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 err="1"/>
              <a:t>MyBatis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中使用</a:t>
            </a:r>
            <a:r>
              <a:rPr lang="en-US" altLang="zh-CN" dirty="0"/>
              <a:t>M</a:t>
            </a:r>
            <a:r>
              <a:rPr lang="en-US" altLang="zh-CN" dirty="0" smtClean="0"/>
              <a:t>apper</a:t>
            </a:r>
            <a:r>
              <a:rPr lang="zh-CN" altLang="en-US" dirty="0" smtClean="0"/>
              <a:t>接口的具体要求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Mapper</a:t>
            </a:r>
            <a:r>
              <a:rPr lang="zh-CN" altLang="en-US" dirty="0" smtClean="0"/>
              <a:t>接口的全限定名为映射文件的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Mapper</a:t>
            </a:r>
            <a:r>
              <a:rPr lang="zh-CN" altLang="en-US" dirty="0" smtClean="0"/>
              <a:t>接口的方法名称和映射文件中定义的每个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Mapper</a:t>
            </a:r>
            <a:r>
              <a:rPr lang="zh-CN" altLang="en-US" dirty="0" smtClean="0"/>
              <a:t>接口的方法参数和映射文件中定义每个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parameterType</a:t>
            </a:r>
            <a:r>
              <a:rPr lang="zh-CN" altLang="en-US" dirty="0" smtClean="0"/>
              <a:t>类型相同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Mapper</a:t>
            </a:r>
            <a:r>
              <a:rPr lang="zh-CN" altLang="en-US" dirty="0" smtClean="0"/>
              <a:t>接口的方法返回的单个对象类型和映射文件中定义的每个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resultType</a:t>
            </a:r>
            <a:r>
              <a:rPr lang="zh-CN" altLang="en-US" dirty="0" smtClean="0"/>
              <a:t>类型相同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069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 err="1"/>
              <a:t>MyBatis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MyBatis</a:t>
            </a:r>
            <a:r>
              <a:rPr lang="zh-CN" altLang="en-US" dirty="0"/>
              <a:t>的主配置文件</a:t>
            </a:r>
            <a:r>
              <a:rPr lang="en-US" altLang="zh-CN" dirty="0" smtClean="0"/>
              <a:t>mybatis.xml</a:t>
            </a:r>
          </a:p>
          <a:p>
            <a:pPr lvl="1"/>
            <a:r>
              <a:rPr lang="zh-CN" altLang="en-US" dirty="0" smtClean="0"/>
              <a:t>在工程中新建</a:t>
            </a:r>
            <a:r>
              <a:rPr lang="en-US" altLang="zh-CN" dirty="0" smtClean="0"/>
              <a:t>Source Folder</a:t>
            </a:r>
            <a:r>
              <a:rPr lang="zh-CN" altLang="en-US" dirty="0" smtClean="0"/>
              <a:t>命名为</a:t>
            </a:r>
            <a:r>
              <a:rPr lang="en-US" altLang="zh-CN" dirty="0" smtClean="0"/>
              <a:t>resources</a:t>
            </a:r>
            <a:r>
              <a:rPr lang="zh-CN" altLang="en-US" dirty="0" smtClean="0"/>
              <a:t>来专门存放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的主配置文件，在</a:t>
            </a:r>
            <a:r>
              <a:rPr lang="en-US" altLang="zh-CN" dirty="0" smtClean="0"/>
              <a:t>resources</a:t>
            </a:r>
            <a:r>
              <a:rPr lang="zh-CN" altLang="en-US" dirty="0" smtClean="0"/>
              <a:t>中新建</a:t>
            </a:r>
            <a:r>
              <a:rPr lang="en-US" altLang="zh-CN" dirty="0" smtClean="0"/>
              <a:t>XML File</a:t>
            </a:r>
            <a:r>
              <a:rPr lang="zh-CN" altLang="en-US" dirty="0" smtClean="0"/>
              <a:t>命名为</a:t>
            </a:r>
            <a:r>
              <a:rPr lang="en-US" altLang="zh-CN" dirty="0" smtClean="0"/>
              <a:t>mybatis.xml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428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 err="1"/>
              <a:t>MyBatis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MyBatis</a:t>
            </a:r>
            <a:r>
              <a:rPr lang="zh-CN" altLang="en-US" dirty="0"/>
              <a:t>的</a:t>
            </a:r>
            <a:r>
              <a:rPr lang="en-US" altLang="zh-CN" dirty="0"/>
              <a:t>SQL</a:t>
            </a:r>
            <a:r>
              <a:rPr lang="zh-CN" altLang="en-US" dirty="0"/>
              <a:t>映射</a:t>
            </a:r>
            <a:r>
              <a:rPr lang="en-US" altLang="zh-CN" dirty="0"/>
              <a:t>XML</a:t>
            </a:r>
            <a:r>
              <a:rPr lang="zh-CN" altLang="en-US" dirty="0" smtClean="0"/>
              <a:t>文件，并且映射文件要同刚才创建的映射器接口在同一包中，与映射器接口命名也相同，所以映射文件名为</a:t>
            </a:r>
            <a:r>
              <a:rPr lang="en-US" altLang="zh-CN" dirty="0" smtClean="0"/>
              <a:t>UserMapper.xml</a:t>
            </a: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注意：要将映射文件关联到主配置文件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1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原本是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的一个开源项目</a:t>
            </a:r>
            <a:r>
              <a:rPr lang="en-US" altLang="zh-CN" dirty="0" err="1" smtClean="0"/>
              <a:t>iBatis</a:t>
            </a:r>
            <a:endParaRPr lang="en-US" altLang="zh-CN" dirty="0" smtClean="0"/>
          </a:p>
          <a:p>
            <a:r>
              <a:rPr lang="en-US" altLang="zh-CN" dirty="0" smtClean="0"/>
              <a:t>2010</a:t>
            </a:r>
            <a:r>
              <a:rPr lang="zh-CN" altLang="en-US" dirty="0" smtClean="0"/>
              <a:t>年该项目由</a:t>
            </a:r>
            <a:r>
              <a:rPr lang="en-US" altLang="zh-CN" dirty="0" smtClean="0"/>
              <a:t>apache software foundation</a:t>
            </a:r>
            <a:r>
              <a:rPr lang="zh-CN" altLang="en-US" dirty="0" smtClean="0"/>
              <a:t>迁移到了</a:t>
            </a:r>
            <a:r>
              <a:rPr lang="en-US" altLang="zh-CN" dirty="0" smtClean="0"/>
              <a:t>Google code</a:t>
            </a:r>
            <a:r>
              <a:rPr lang="zh-CN" altLang="en-US" dirty="0" smtClean="0"/>
              <a:t>，并且改名为</a:t>
            </a:r>
            <a:r>
              <a:rPr lang="en-US" altLang="zh-CN" dirty="0" err="1" smtClean="0"/>
              <a:t>MyBatis</a:t>
            </a:r>
            <a:endParaRPr lang="en-US" altLang="zh-CN" dirty="0" smtClean="0"/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月迁移到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en-US" altLang="zh-CN" dirty="0" err="1"/>
              <a:t>MyBatis</a:t>
            </a:r>
            <a:r>
              <a:rPr lang="zh-CN" altLang="en-US" dirty="0"/>
              <a:t>是一款持久化框架，它支持自定义</a:t>
            </a:r>
            <a:r>
              <a:rPr lang="en-US" altLang="zh-CN" dirty="0"/>
              <a:t>SQL</a:t>
            </a:r>
            <a:r>
              <a:rPr lang="zh-CN" altLang="en-US" dirty="0"/>
              <a:t>查询、存储过程以及高级映射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83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64"/>
    </mc:Choice>
    <mc:Fallback xmlns="">
      <p:transition spd="slow" advTm="176864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SQL</a:t>
            </a:r>
            <a:r>
              <a:rPr lang="zh-CN" altLang="en-US" dirty="0"/>
              <a:t>映射文件与主配置文件进行关联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35360" y="2060848"/>
            <a:ext cx="11521280" cy="432048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&lt;?xml version="1.0" encoding="UTF-8" ?&gt; </a:t>
            </a:r>
            <a:endParaRPr lang="en-US" altLang="zh-CN" sz="2400" b="1" i="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&lt;!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DOCTYPE configuration PUBLIC "-//mybatis.org//DTD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Config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3.0//EN" "http://mybatis.org/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dtd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/mybatis-3-config.dtd"&gt; </a:t>
            </a:r>
            <a:endParaRPr lang="en-US" altLang="zh-CN" sz="2400" b="1" i="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configuration&gt; </a:t>
            </a:r>
            <a:endParaRPr lang="en-US" altLang="zh-CN" sz="2400" b="1" i="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environments default="development"&gt; </a:t>
            </a:r>
            <a:endParaRPr lang="en-US" altLang="zh-CN" sz="2400" b="1" i="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&lt;!-- </a:t>
            </a:r>
            <a:r>
              <a:rPr lang="zh-CN" altLang="en-US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事务和数据源 </a:t>
            </a:r>
            <a:r>
              <a:rPr lang="en-US" altLang="zh-CN" sz="2400" b="1" i="0" dirty="0">
                <a:solidFill>
                  <a:srgbClr val="00B050"/>
                </a:solidFill>
                <a:latin typeface="Consolas" panose="020B0609020204030204" pitchFamily="49" charset="0"/>
                <a:sym typeface="Wingdings" pitchFamily="2" charset="2"/>
              </a:rPr>
              <a:t>--&gt;</a:t>
            </a:r>
            <a:endParaRPr lang="en-US" altLang="zh-CN" sz="2400" b="1" i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&lt;/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environments&gt; </a:t>
            </a:r>
            <a:endParaRPr lang="en-US" altLang="zh-CN" sz="2400" b="1" i="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mappers&gt; </a:t>
            </a:r>
            <a:endParaRPr lang="en-US" altLang="zh-CN" sz="2400" b="1" i="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&lt;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mapper resource="org/</a:t>
            </a:r>
            <a:r>
              <a:rPr lang="en-US" altLang="zh-CN" sz="2400" b="1" i="0" dirty="0" err="1">
                <a:solidFill>
                  <a:srgbClr val="FF0000"/>
                </a:solidFill>
                <a:latin typeface="Consolas" panose="020B0609020204030204" pitchFamily="49" charset="0"/>
              </a:rPr>
              <a:t>mybatis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/example/BlogMapper.xml"/&gt; 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&lt;/</a:t>
            </a:r>
            <a:r>
              <a:rPr lang="en-US" altLang="zh-CN" sz="2400" b="1" i="0" dirty="0">
                <a:solidFill>
                  <a:srgbClr val="FF0000"/>
                </a:solidFill>
                <a:latin typeface="Consolas" panose="020B0609020204030204" pitchFamily="49" charset="0"/>
              </a:rPr>
              <a:t>mappers&gt; </a:t>
            </a:r>
            <a:endParaRPr lang="en-US" altLang="zh-CN" sz="2400" b="1" i="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configuration&gt;</a:t>
            </a:r>
            <a:endParaRPr lang="zh-CN" altLang="en-US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0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 err="1"/>
              <a:t>MyBatis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映射器（</a:t>
            </a:r>
            <a:r>
              <a:rPr lang="en-US" altLang="zh-CN" dirty="0"/>
              <a:t>mappers</a:t>
            </a:r>
            <a:r>
              <a:rPr lang="zh-CN" altLang="en-US" dirty="0"/>
              <a:t>）用来</a:t>
            </a:r>
            <a:r>
              <a:rPr lang="zh-CN" altLang="en-US" dirty="0" smtClean="0"/>
              <a:t>配置多个映射</a:t>
            </a:r>
            <a:r>
              <a:rPr lang="zh-CN" altLang="en-US" dirty="0"/>
              <a:t>文件的</a:t>
            </a:r>
            <a:r>
              <a:rPr lang="zh-CN" altLang="en-US" dirty="0" smtClean="0"/>
              <a:t>位置，</a:t>
            </a:r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/>
              <a:t>有多种配置方式。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983432" y="2924944"/>
            <a:ext cx="10153128" cy="324036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&lt;!-- </a:t>
            </a:r>
            <a:r>
              <a:rPr lang="zh-CN" altLang="en-US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使用相对于类路径的资源引用 </a:t>
            </a:r>
            <a:r>
              <a:rPr lang="en-US" altLang="zh-CN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--&gt;</a:t>
            </a:r>
            <a:r>
              <a:rPr lang="zh-CN" altLang="en-US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altLang="zh-CN" sz="2400" b="1" i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&lt;mapper resource="org/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mybatis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/builder/AuthorMapper.xml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"/&gt;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&lt;!-- </a:t>
            </a:r>
            <a:r>
              <a:rPr lang="zh-CN" altLang="en-US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使用映射器</a:t>
            </a:r>
            <a:r>
              <a:rPr lang="zh-CN" altLang="en-US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接口的</a:t>
            </a:r>
            <a:r>
              <a:rPr lang="zh-CN" altLang="en-US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完全限定类名 </a:t>
            </a:r>
            <a:r>
              <a:rPr lang="en-US" altLang="zh-CN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--&gt;</a:t>
            </a:r>
            <a:r>
              <a:rPr lang="zh-CN" altLang="en-US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altLang="zh-CN" sz="2400" b="1" i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&lt;mapper class="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org.mybatis.builder.AuthorMapper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"/&gt; </a:t>
            </a:r>
            <a:endParaRPr lang="en-US" altLang="zh-CN" sz="2400" b="1" i="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&lt;!-- </a:t>
            </a:r>
            <a:r>
              <a:rPr lang="zh-CN" altLang="en-US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将包内的映射器</a:t>
            </a:r>
            <a:r>
              <a:rPr lang="zh-CN" altLang="en-US" sz="2400" b="1" i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接口全部</a:t>
            </a:r>
            <a:r>
              <a:rPr lang="zh-CN" altLang="en-US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注册为映射器 </a:t>
            </a:r>
            <a:r>
              <a:rPr lang="en-US" altLang="zh-CN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--&gt;</a:t>
            </a:r>
            <a:r>
              <a:rPr lang="zh-CN" altLang="en-US" sz="2400" b="1" i="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altLang="zh-CN" sz="2400" b="1" i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&lt;package name="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org.mybatis.builder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98489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 err="1"/>
              <a:t>MyBatis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编写代码进行测试（</a:t>
            </a:r>
            <a:r>
              <a:rPr lang="zh-CN" altLang="en-US" dirty="0" smtClean="0">
                <a:solidFill>
                  <a:srgbClr val="FF6600"/>
                </a:solidFill>
              </a:rPr>
              <a:t>第一种方式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35360" y="1988840"/>
            <a:ext cx="11521280" cy="316835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SqlSession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session =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MyBatisUtil.openSqlSession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List&lt;User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&gt; users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session.selectList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com.mybatis.mapper.UserMapper.selectAllUsers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");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for(User 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u : users) {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(u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  <a:endParaRPr lang="en-US" altLang="zh-CN" sz="2400" b="1" i="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session.close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70054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SqlSession</a:t>
            </a:r>
            <a:r>
              <a:rPr lang="zh-CN" altLang="en-US" dirty="0" smtClean="0"/>
              <a:t>的工作流程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 </a:t>
            </a:r>
            <a:r>
              <a:rPr lang="en-US" altLang="zh-CN" b="1" dirty="0"/>
              <a:t>1. </a:t>
            </a:r>
            <a:r>
              <a:rPr lang="zh-CN" altLang="en-US" b="1" dirty="0"/>
              <a:t>开启一个数据库访问会话</a:t>
            </a:r>
            <a:r>
              <a:rPr lang="en-US" altLang="zh-CN" b="1" dirty="0"/>
              <a:t>---</a:t>
            </a:r>
            <a:r>
              <a:rPr lang="zh-CN" altLang="en-US" b="1" dirty="0"/>
              <a:t>创建</a:t>
            </a:r>
            <a:r>
              <a:rPr lang="en-US" altLang="zh-CN" b="1" dirty="0" err="1"/>
              <a:t>SqlSession</a:t>
            </a:r>
            <a:r>
              <a:rPr lang="zh-CN" altLang="en-US" b="1" dirty="0"/>
              <a:t>对象：</a:t>
            </a:r>
          </a:p>
          <a:p>
            <a:r>
              <a:rPr lang="zh-CN" altLang="en-US" dirty="0"/>
              <a:t>  </a:t>
            </a:r>
            <a:r>
              <a:rPr lang="en-US" altLang="zh-CN" dirty="0" err="1"/>
              <a:t>MyBatis</a:t>
            </a:r>
            <a:r>
              <a:rPr lang="zh-CN" altLang="en-US" dirty="0"/>
              <a:t>封装了对数据库的访问，把对数据库的会话和事务控制放到了</a:t>
            </a:r>
            <a:r>
              <a:rPr lang="en-US" altLang="zh-CN" dirty="0" err="1"/>
              <a:t>SqlSession</a:t>
            </a:r>
            <a:r>
              <a:rPr lang="zh-CN" altLang="en-US" dirty="0"/>
              <a:t>对象中。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647046" y="3789040"/>
            <a:ext cx="6840760" cy="2435364"/>
            <a:chOff x="4086159" y="2865844"/>
            <a:chExt cx="6840760" cy="2435364"/>
          </a:xfrm>
        </p:grpSpPr>
        <p:sp>
          <p:nvSpPr>
            <p:cNvPr id="4" name="矩形 3"/>
            <p:cNvSpPr/>
            <p:nvPr/>
          </p:nvSpPr>
          <p:spPr bwMode="auto">
            <a:xfrm>
              <a:off x="4086159" y="2865844"/>
              <a:ext cx="6840760" cy="2435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302183" y="2865844"/>
              <a:ext cx="6336704" cy="2150988"/>
              <a:chOff x="4302183" y="2865844"/>
              <a:chExt cx="6336704" cy="2150988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4302183" y="4368760"/>
                <a:ext cx="864096" cy="648072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en-US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ea typeface="华文细黑" pitchFamily="2" charset="-122"/>
                  </a:rPr>
                  <a:t>Client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华文细黑" pitchFamily="2" charset="-122"/>
                </a:endParaRPr>
              </a:p>
            </p:txBody>
          </p:sp>
          <p:sp>
            <p:nvSpPr>
              <p:cNvPr id="6" name="左右箭头 5"/>
              <p:cNvSpPr/>
              <p:nvPr/>
            </p:nvSpPr>
            <p:spPr bwMode="auto">
              <a:xfrm>
                <a:off x="5598327" y="4598047"/>
                <a:ext cx="864096" cy="180020"/>
              </a:xfrm>
              <a:prstGeom prst="leftRightArrow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598327" y="2865844"/>
                <a:ext cx="108012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select</a:t>
                </a:r>
              </a:p>
              <a:p>
                <a:r>
                  <a:rPr lang="en-US" altLang="zh-CN" i="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update</a:t>
                </a:r>
              </a:p>
              <a:p>
                <a:r>
                  <a:rPr lang="en-US" altLang="zh-CN" i="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insert</a:t>
                </a:r>
              </a:p>
              <a:p>
                <a:r>
                  <a:rPr lang="en-US" altLang="zh-CN" i="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delete</a:t>
                </a:r>
              </a:p>
              <a:p>
                <a:r>
                  <a:rPr lang="en-US" altLang="zh-CN" i="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commit</a:t>
                </a:r>
              </a:p>
              <a:p>
                <a:r>
                  <a:rPr lang="en-US" altLang="zh-CN" i="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rollback</a:t>
                </a:r>
                <a:endParaRPr lang="zh-CN" altLang="en-US" i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圆角矩形 7"/>
              <p:cNvSpPr/>
              <p:nvPr/>
            </p:nvSpPr>
            <p:spPr bwMode="auto">
              <a:xfrm>
                <a:off x="6750455" y="4450020"/>
                <a:ext cx="1440160" cy="432048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en-US" altLang="zh-CN" sz="1800" b="0" i="0" u="none" strike="noStrike" cap="none" normalizeH="0" baseline="0" dirty="0" err="1" smtClean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Arial" pitchFamily="34" charset="0"/>
                    <a:ea typeface="华文细黑" pitchFamily="2" charset="-122"/>
                  </a:rPr>
                  <a:t>SqlSession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latin typeface="Arial" pitchFamily="34" charset="0"/>
                  <a:ea typeface="华文细黑" pitchFamily="2" charset="-122"/>
                </a:endParaRPr>
              </a:p>
            </p:txBody>
          </p:sp>
          <p:sp>
            <p:nvSpPr>
              <p:cNvPr id="10" name="左右箭头 9"/>
              <p:cNvSpPr/>
              <p:nvPr/>
            </p:nvSpPr>
            <p:spPr bwMode="auto">
              <a:xfrm>
                <a:off x="8478647" y="4606774"/>
                <a:ext cx="864096" cy="180020"/>
              </a:xfrm>
              <a:prstGeom prst="leftRightArrow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华文细黑" pitchFamily="2" charset="-122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478647" y="2874571"/>
                <a:ext cx="108012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select</a:t>
                </a:r>
              </a:p>
              <a:p>
                <a:r>
                  <a:rPr lang="en-US" altLang="zh-CN" i="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update</a:t>
                </a:r>
              </a:p>
              <a:p>
                <a:r>
                  <a:rPr lang="en-US" altLang="zh-CN" i="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insert</a:t>
                </a:r>
              </a:p>
              <a:p>
                <a:r>
                  <a:rPr lang="en-US" altLang="zh-CN" i="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delete</a:t>
                </a:r>
              </a:p>
              <a:p>
                <a:r>
                  <a:rPr lang="en-US" altLang="zh-CN" i="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commit</a:t>
                </a:r>
              </a:p>
              <a:p>
                <a:r>
                  <a:rPr lang="en-US" altLang="zh-CN" i="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rollback</a:t>
                </a:r>
                <a:endParaRPr lang="zh-CN" altLang="en-US" i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流程图: 磁盘 8"/>
              <p:cNvSpPr/>
              <p:nvPr/>
            </p:nvSpPr>
            <p:spPr bwMode="auto">
              <a:xfrm>
                <a:off x="9702783" y="4259605"/>
                <a:ext cx="936104" cy="757227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r>
                  <a:rPr kumimoji="0" lang="en-US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ea typeface="华文细黑" pitchFamily="2" charset="-122"/>
                  </a:rPr>
                  <a:t>DB</a:t>
                </a:r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ea typeface="华文细黑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33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SqlSession</a:t>
            </a:r>
            <a:r>
              <a:rPr lang="zh-CN" altLang="en-US" dirty="0" smtClean="0"/>
              <a:t>的工作流程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为</a:t>
            </a:r>
            <a:r>
              <a:rPr lang="en-US" altLang="zh-CN" b="1" dirty="0" err="1"/>
              <a:t>SqlSession</a:t>
            </a:r>
            <a:r>
              <a:rPr lang="zh-CN" altLang="en-US" b="1" dirty="0"/>
              <a:t>传递一</a:t>
            </a:r>
            <a:r>
              <a:rPr lang="zh-CN" altLang="en-US" b="1" dirty="0" smtClean="0"/>
              <a:t>个</a:t>
            </a:r>
            <a:r>
              <a:rPr lang="zh-CN" altLang="en-US" b="1" dirty="0"/>
              <a:t>映射</a:t>
            </a:r>
            <a:r>
              <a:rPr lang="zh-CN" altLang="en-US" b="1" dirty="0" smtClean="0"/>
              <a:t>的</a:t>
            </a:r>
            <a:r>
              <a:rPr lang="en-US" altLang="zh-CN" b="1" dirty="0"/>
              <a:t>SQL</a:t>
            </a:r>
            <a:r>
              <a:rPr lang="zh-CN" altLang="en-US" b="1" dirty="0" smtClean="0"/>
              <a:t>语句的</a:t>
            </a:r>
            <a:r>
              <a:rPr lang="en-US" altLang="zh-CN" b="1" dirty="0"/>
              <a:t>Statement Id</a:t>
            </a:r>
            <a:r>
              <a:rPr lang="zh-CN" altLang="en-US" b="1" dirty="0"/>
              <a:t>和参数，然后返回结果</a:t>
            </a:r>
            <a:r>
              <a:rPr lang="zh-CN" altLang="en-US" b="1" dirty="0" smtClean="0"/>
              <a:t>：</a:t>
            </a:r>
            <a:endParaRPr lang="zh-CN" altLang="en-US" dirty="0"/>
          </a:p>
          <a:p>
            <a:pPr lvl="1"/>
            <a:r>
              <a:rPr lang="en-US" altLang="zh-CN" dirty="0" err="1"/>
              <a:t>SqlSession</a:t>
            </a:r>
            <a:r>
              <a:rPr lang="zh-CN" altLang="en-US" dirty="0"/>
              <a:t>根据</a:t>
            </a:r>
            <a:r>
              <a:rPr lang="en-US" altLang="zh-CN" dirty="0"/>
              <a:t>Statement ID,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MyBatis</a:t>
            </a:r>
            <a:r>
              <a:rPr lang="zh-CN" altLang="en-US" dirty="0"/>
              <a:t>配置对象</a:t>
            </a:r>
            <a:r>
              <a:rPr lang="en-US" altLang="zh-CN" dirty="0"/>
              <a:t>Configuration</a:t>
            </a:r>
            <a:r>
              <a:rPr lang="zh-CN" altLang="en-US" dirty="0"/>
              <a:t>中获取到对应的</a:t>
            </a:r>
            <a:r>
              <a:rPr lang="en-US" altLang="zh-CN" dirty="0" err="1"/>
              <a:t>MappedStatement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MyBatis</a:t>
            </a:r>
            <a:r>
              <a:rPr lang="zh-CN" altLang="en-US" dirty="0"/>
              <a:t>执行器来执行具体的操作。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3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SqlSession</a:t>
            </a:r>
            <a:r>
              <a:rPr lang="zh-CN" altLang="en-US" dirty="0" smtClean="0"/>
              <a:t>的工作流程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在初始化的时候，会将</a:t>
            </a:r>
            <a:r>
              <a:rPr lang="en-US" altLang="zh-CN" dirty="0" err="1"/>
              <a:t>MyBatis</a:t>
            </a:r>
            <a:r>
              <a:rPr lang="zh-CN" altLang="en-US" dirty="0"/>
              <a:t>的配置信息全部加载到内存中，使用</a:t>
            </a:r>
            <a:r>
              <a:rPr lang="en-US" altLang="zh-CN" dirty="0"/>
              <a:t>Configuration</a:t>
            </a:r>
            <a:r>
              <a:rPr lang="zh-CN" altLang="en-US" dirty="0"/>
              <a:t>实例来维护。</a:t>
            </a:r>
            <a:endParaRPr lang="en-US" altLang="zh-CN" dirty="0"/>
          </a:p>
          <a:p>
            <a:r>
              <a:rPr lang="zh-CN" altLang="en-US" dirty="0"/>
              <a:t>映射文件加载到内存中会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zh-CN" altLang="en-US" dirty="0"/>
              <a:t>对应的</a:t>
            </a:r>
            <a:r>
              <a:rPr lang="en-US" altLang="zh-CN" dirty="0" err="1"/>
              <a:t>MappedStatement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key="</a:t>
            </a:r>
            <a:r>
              <a:rPr lang="en-US" altLang="zh-CN" dirty="0" err="1" smtClean="0"/>
              <a:t>net.onest.mapper.UserMapper.selectAllUsers</a:t>
            </a:r>
            <a:r>
              <a:rPr lang="en-US" altLang="zh-CN" dirty="0" smtClean="0"/>
              <a:t>" </a:t>
            </a:r>
            <a:r>
              <a:rPr lang="zh-CN" altLang="en-US" dirty="0"/>
              <a:t>，</a:t>
            </a:r>
            <a:r>
              <a:rPr lang="en-US" altLang="zh-CN" dirty="0"/>
              <a:t>value</a:t>
            </a:r>
            <a:r>
              <a:rPr lang="zh-CN" altLang="en-US" dirty="0"/>
              <a:t>为</a:t>
            </a:r>
            <a:r>
              <a:rPr lang="en-US" altLang="zh-CN" dirty="0" err="1"/>
              <a:t>MappedStatement</a:t>
            </a:r>
            <a:r>
              <a:rPr lang="zh-CN" altLang="en-US" dirty="0"/>
              <a:t>对象的形式维护到</a:t>
            </a:r>
            <a:r>
              <a:rPr lang="en-US" altLang="zh-CN" dirty="0"/>
              <a:t>Configuration</a:t>
            </a:r>
            <a:r>
              <a:rPr lang="zh-CN" altLang="en-US" dirty="0"/>
              <a:t>的一个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类型的属性中。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9336360" y="2060848"/>
            <a:ext cx="2520280" cy="2146887"/>
            <a:chOff x="-2424608" y="2159563"/>
            <a:chExt cx="2520280" cy="2565581"/>
          </a:xfrm>
        </p:grpSpPr>
        <p:sp>
          <p:nvSpPr>
            <p:cNvPr id="4" name="矩形 3"/>
            <p:cNvSpPr/>
            <p:nvPr/>
          </p:nvSpPr>
          <p:spPr bwMode="auto">
            <a:xfrm>
              <a:off x="-2328936" y="2159563"/>
              <a:ext cx="2328936" cy="837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92D050"/>
                  </a:solidFill>
                  <a:effectLst/>
                  <a:latin typeface="Arial" pitchFamily="34" charset="0"/>
                  <a:ea typeface="华文细黑" pitchFamily="2" charset="-122"/>
                </a:rPr>
                <a:t>Configuration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b="1" i="0" dirty="0" smtClean="0">
                  <a:solidFill>
                    <a:srgbClr val="99CCFF"/>
                  </a:solidFill>
                </a:rPr>
                <a:t>Map&lt;key, value&gt;</a:t>
              </a:r>
            </a:p>
          </p:txBody>
        </p:sp>
        <p:sp>
          <p:nvSpPr>
            <p:cNvPr id="6" name="流程图: 多文档 5"/>
            <p:cNvSpPr/>
            <p:nvPr/>
          </p:nvSpPr>
          <p:spPr bwMode="auto">
            <a:xfrm>
              <a:off x="-2424608" y="3717032"/>
              <a:ext cx="2520280" cy="1008112"/>
            </a:xfrm>
            <a:prstGeom prst="flowChartMultidocumen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1800" b="1" i="0" u="none" strike="noStrike" cap="none" normalizeH="0" baseline="0" dirty="0" err="1" smtClean="0">
                  <a:ln>
                    <a:noFill/>
                  </a:ln>
                  <a:solidFill>
                    <a:srgbClr val="92D050"/>
                  </a:solidFill>
                  <a:effectLst/>
                  <a:latin typeface="Arial" pitchFamily="34" charset="0"/>
                  <a:ea typeface="华文细黑" pitchFamily="2" charset="-122"/>
                </a:rPr>
                <a:t>MappedStatement</a:t>
              </a: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cxnSp>
          <p:nvCxnSpPr>
            <p:cNvPr id="7" name="直接箭头连接符 6"/>
            <p:cNvCxnSpPr>
              <a:stCxn id="4" idx="2"/>
            </p:cNvCxnSpPr>
            <p:nvPr/>
          </p:nvCxnSpPr>
          <p:spPr bwMode="auto">
            <a:xfrm>
              <a:off x="-1164468" y="2996952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6665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 err="1"/>
              <a:t>MyBatis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编写代码进行</a:t>
            </a:r>
            <a:r>
              <a:rPr lang="zh-CN" altLang="en-US" dirty="0" smtClean="0"/>
              <a:t>测试（</a:t>
            </a:r>
            <a:r>
              <a:rPr lang="zh-CN" altLang="en-US" dirty="0" smtClean="0">
                <a:solidFill>
                  <a:srgbClr val="FF6600"/>
                </a:solidFill>
              </a:rPr>
              <a:t>第二种方式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35360" y="2204864"/>
            <a:ext cx="11521280" cy="316835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SqlSession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session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MyBatisUtil.openSqlSession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UserMapper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session.getMapper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UserMapper.class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List&lt;User&gt; users = </a:t>
            </a: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userMapper.selectAllUsers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for(User u : users) {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zh-CN" sz="24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(u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CN" sz="24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session.close</a:t>
            </a:r>
            <a:r>
              <a:rPr lang="en-US" altLang="zh-CN" sz="24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51082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4751734"/>
          </a:xfrm>
        </p:spPr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介绍</a:t>
            </a:r>
            <a:endParaRPr lang="en-US" altLang="zh-CN" dirty="0"/>
          </a:p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核心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配置文件</a:t>
            </a:r>
            <a:endParaRPr lang="zh-CN" altLang="en-US" dirty="0"/>
          </a:p>
          <a:p>
            <a:pPr lvl="1"/>
            <a:r>
              <a:rPr lang="zh-CN" altLang="en-US" sz="3200" dirty="0" smtClean="0"/>
              <a:t>主配置文件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映射配置文件</a:t>
            </a:r>
            <a:endParaRPr lang="zh-CN" altLang="en-US" sz="3200" dirty="0"/>
          </a:p>
          <a:p>
            <a:r>
              <a:rPr lang="en-US" altLang="zh-CN" sz="3600" dirty="0" err="1" smtClean="0"/>
              <a:t>MyBatis</a:t>
            </a:r>
            <a:r>
              <a:rPr lang="zh-CN" altLang="en-US" sz="3600" dirty="0" smtClean="0"/>
              <a:t>的</a:t>
            </a:r>
            <a:r>
              <a:rPr lang="en-US" altLang="zh-CN" sz="3600" dirty="0" smtClean="0"/>
              <a:t>API</a:t>
            </a:r>
            <a:r>
              <a:rPr lang="zh-CN" altLang="en-US" sz="3600" dirty="0" smtClean="0"/>
              <a:t>的使用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2132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与传统的 </a:t>
            </a:r>
            <a:r>
              <a:rPr lang="en-US" altLang="zh-CN" dirty="0"/>
              <a:t>JDBC </a:t>
            </a:r>
            <a:r>
              <a:rPr lang="zh-CN" altLang="en-US" dirty="0"/>
              <a:t>开发相比， 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消除了几乎所有的代码和参数的手工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框架</a:t>
            </a:r>
            <a:endParaRPr lang="zh-CN" altLang="en-US" dirty="0"/>
          </a:p>
          <a:p>
            <a:pPr eaLnBrk="1" hangingPunct="1"/>
            <a:r>
              <a:rPr lang="en-US" altLang="zh-CN" dirty="0" err="1" smtClean="0"/>
              <a:t>MyBatis</a:t>
            </a:r>
            <a:r>
              <a:rPr lang="zh-CN" altLang="en-US" dirty="0" smtClean="0"/>
              <a:t>可以使用 </a:t>
            </a:r>
            <a:r>
              <a:rPr lang="en-US" altLang="zh-CN" dirty="0"/>
              <a:t>XML </a:t>
            </a:r>
            <a:r>
              <a:rPr lang="zh-CN" altLang="en-US" dirty="0"/>
              <a:t>或注解</a:t>
            </a:r>
            <a:r>
              <a:rPr lang="zh-CN" altLang="en-US" dirty="0" smtClean="0"/>
              <a:t>方式进行配置和</a:t>
            </a:r>
            <a:r>
              <a:rPr lang="zh-CN" altLang="en-US" dirty="0"/>
              <a:t>映射</a:t>
            </a:r>
            <a:r>
              <a:rPr lang="zh-CN" altLang="en-US" dirty="0" smtClean="0"/>
              <a:t>，它是</a:t>
            </a:r>
            <a:r>
              <a:rPr lang="zh-CN" altLang="en-US" dirty="0"/>
              <a:t>把实体类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r>
              <a:rPr lang="zh-CN" altLang="en-US" dirty="0"/>
              <a:t>之间建立了映射关系，而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是在</a:t>
            </a:r>
            <a:r>
              <a:rPr lang="zh-CN" altLang="en-US" dirty="0"/>
              <a:t>实体类和</a:t>
            </a:r>
            <a:r>
              <a:rPr lang="zh-CN" altLang="en-US" dirty="0" smtClean="0"/>
              <a:t>数据库表之间</a:t>
            </a:r>
            <a:r>
              <a:rPr lang="zh-CN" altLang="en-US" dirty="0"/>
              <a:t>建立了映射关系。</a:t>
            </a:r>
            <a:endParaRPr lang="en-US" altLang="zh-CN" dirty="0">
              <a:latin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0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源码：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github.com/mybatis/mybatis-3</a:t>
            </a:r>
            <a:endParaRPr lang="en-US" altLang="zh-CN" dirty="0" smtClean="0"/>
          </a:p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中文手册：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://www.mybatis.org/mybatis-3/zh/index.html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81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参考书籍</a:t>
            </a:r>
            <a:endParaRPr lang="zh-CN" altLang="en-US" dirty="0"/>
          </a:p>
        </p:txBody>
      </p:sp>
      <p:pic>
        <p:nvPicPr>
          <p:cNvPr id="1025" name="Picture 1" descr="C:\Users\onest\AppData\Roaming\Tencent\Users\1036820440\QQ\WinTemp\RichOle\{]$XAF2E]R1(DDVO2D)Y)H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1772816"/>
            <a:ext cx="3240360" cy="405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29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MyBatis</a:t>
            </a:r>
            <a:r>
              <a:rPr lang="zh-CN" altLang="en-US" dirty="0"/>
              <a:t>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创建一个</a:t>
            </a:r>
            <a:r>
              <a:rPr lang="en-US" altLang="zh-CN" sz="2800" dirty="0" smtClean="0"/>
              <a:t>Java Project</a:t>
            </a:r>
          </a:p>
          <a:p>
            <a:r>
              <a:rPr lang="zh-CN" altLang="en-US" sz="2800" dirty="0"/>
              <a:t>导</a:t>
            </a:r>
            <a:r>
              <a:rPr lang="zh-CN" altLang="en-US" sz="2800" dirty="0" smtClean="0"/>
              <a:t>入</a:t>
            </a:r>
            <a:r>
              <a:rPr lang="en-US" altLang="zh-CN" sz="2800" dirty="0" err="1" smtClean="0"/>
              <a:t>MyBatis</a:t>
            </a:r>
            <a:r>
              <a:rPr lang="zh-CN" altLang="en-US" sz="2800" dirty="0" smtClean="0"/>
              <a:t>需要的</a:t>
            </a:r>
            <a:r>
              <a:rPr lang="en-US" altLang="zh-CN" sz="2800" dirty="0" smtClean="0"/>
              <a:t>jar</a:t>
            </a:r>
            <a:r>
              <a:rPr lang="zh-CN" altLang="en-US" sz="2800" dirty="0" smtClean="0"/>
              <a:t>包</a:t>
            </a:r>
            <a:endParaRPr lang="en-US" altLang="zh-CN" sz="2800" dirty="0" smtClean="0"/>
          </a:p>
          <a:p>
            <a:r>
              <a:rPr lang="zh-CN" altLang="en-US" sz="2800" dirty="0" smtClean="0"/>
              <a:t>创建</a:t>
            </a:r>
            <a:r>
              <a:rPr lang="en-US" altLang="zh-CN" sz="2800" dirty="0" err="1" smtClean="0"/>
              <a:t>MyBatis</a:t>
            </a:r>
            <a:r>
              <a:rPr lang="zh-CN" altLang="en-US" sz="2800" dirty="0" smtClean="0"/>
              <a:t>的主配置文件</a:t>
            </a:r>
            <a:r>
              <a:rPr lang="en-US" altLang="zh-CN" sz="2800" dirty="0" smtClean="0"/>
              <a:t>mybatis.xml</a:t>
            </a:r>
          </a:p>
          <a:p>
            <a:r>
              <a:rPr lang="zh-CN" altLang="en-US" sz="2800" dirty="0"/>
              <a:t>创建实体类和映射器</a:t>
            </a:r>
            <a:r>
              <a:rPr lang="zh-CN" altLang="en-US" sz="2800" dirty="0" smtClean="0"/>
              <a:t>接口</a:t>
            </a:r>
            <a:endParaRPr lang="en-US" altLang="zh-CN" sz="2800" dirty="0" smtClean="0"/>
          </a:p>
          <a:p>
            <a:r>
              <a:rPr lang="zh-CN" altLang="en-US" sz="2800" dirty="0" smtClean="0"/>
              <a:t>创建</a:t>
            </a:r>
            <a:r>
              <a:rPr lang="en-US" altLang="zh-CN" sz="2800" dirty="0" err="1" smtClean="0"/>
              <a:t>MyBatis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SQL</a:t>
            </a:r>
            <a:r>
              <a:rPr lang="zh-CN" altLang="en-US" sz="2800" dirty="0" smtClean="0"/>
              <a:t>映射</a:t>
            </a:r>
            <a:r>
              <a:rPr lang="en-US" altLang="zh-CN" sz="2800" dirty="0" smtClean="0"/>
              <a:t>XML</a:t>
            </a:r>
            <a:r>
              <a:rPr lang="zh-CN" altLang="en-US" sz="2800" dirty="0" smtClean="0"/>
              <a:t>文件</a:t>
            </a:r>
            <a:endParaRPr lang="en-US" altLang="zh-CN" sz="2800" dirty="0" smtClean="0"/>
          </a:p>
          <a:p>
            <a:r>
              <a:rPr lang="zh-CN" altLang="en-US" sz="2800" dirty="0" smtClean="0"/>
              <a:t>将</a:t>
            </a:r>
            <a:r>
              <a:rPr lang="en-US" altLang="zh-CN" sz="2800" dirty="0" smtClean="0"/>
              <a:t>SQL</a:t>
            </a:r>
            <a:r>
              <a:rPr lang="zh-CN" altLang="en-US" sz="2800" dirty="0" smtClean="0"/>
              <a:t>映射文件与主配置文件进行关联</a:t>
            </a:r>
            <a:endParaRPr lang="en-US" altLang="zh-CN" sz="2800" dirty="0" smtClean="0"/>
          </a:p>
          <a:p>
            <a:r>
              <a:rPr lang="zh-CN" altLang="en-US" sz="2800" dirty="0" smtClean="0"/>
              <a:t>编写代码进行测试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127" y="1016930"/>
            <a:ext cx="5831904" cy="143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箭头连接符 8"/>
          <p:cNvCxnSpPr>
            <a:endCxn id="1026" idx="1"/>
          </p:cNvCxnSpPr>
          <p:nvPr/>
        </p:nvCxnSpPr>
        <p:spPr bwMode="auto">
          <a:xfrm flipV="1">
            <a:off x="4962164" y="1735198"/>
            <a:ext cx="1228963" cy="5416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5858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700808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MyBatis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介绍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637202"/>
            <a:ext cx="6840760" cy="646331"/>
            <a:chOff x="935038" y="1349375"/>
            <a:chExt cx="6840760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622813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 err="1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</a:t>
              </a:r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600" b="1" i="0" dirty="0" err="1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XML配置文件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3573596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36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MyBatis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主要的类层次结构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11624" y="4509990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第一个</a:t>
              </a:r>
              <a:r>
                <a:rPr lang="en-US" altLang="zh-CN" sz="3600" i="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MyBatis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程序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31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4"/>
    </mc:Choice>
    <mc:Fallback xmlns="">
      <p:transition spd="slow" advTm="3703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核心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XML </a:t>
            </a:r>
            <a:r>
              <a:rPr lang="zh-CN" altLang="en-US" dirty="0"/>
              <a:t>配置文件（</a:t>
            </a:r>
            <a:r>
              <a:rPr lang="en-US" altLang="zh-CN" dirty="0"/>
              <a:t>configuration XML</a:t>
            </a:r>
            <a:r>
              <a:rPr lang="zh-CN" altLang="en-US" dirty="0"/>
              <a:t>）中包含了对 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系统的核心设置，包含获取数据库连接实例的数据源（</a:t>
            </a:r>
            <a:r>
              <a:rPr lang="en-US" altLang="zh-CN" dirty="0" err="1"/>
              <a:t>DataSource</a:t>
            </a:r>
            <a:r>
              <a:rPr lang="zh-CN" altLang="en-US" dirty="0"/>
              <a:t>）和决定事务作用域和控制方式的事务管理器（</a:t>
            </a:r>
            <a:r>
              <a:rPr lang="en-US" altLang="zh-CN" dirty="0" err="1"/>
              <a:t>TransactionManager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26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10527</TotalTime>
  <Pages>0</Pages>
  <Words>1919</Words>
  <Characters>0</Characters>
  <Application>Microsoft Office PowerPoint</Application>
  <DocSecurity>0</DocSecurity>
  <PresentationFormat>自定义</PresentationFormat>
  <Lines>0</Lines>
  <Paragraphs>299</Paragraphs>
  <Slides>38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1_演示设计模板</vt:lpstr>
      <vt:lpstr>第一讲 MyBatis框架概述</vt:lpstr>
      <vt:lpstr>PowerPoint 演示文稿</vt:lpstr>
      <vt:lpstr>MyBatis介绍</vt:lpstr>
      <vt:lpstr>MyBatis介绍</vt:lpstr>
      <vt:lpstr>MyBatis介绍</vt:lpstr>
      <vt:lpstr>MyBatis介绍</vt:lpstr>
      <vt:lpstr>MyBatis介绍—使用MyBatis流程</vt:lpstr>
      <vt:lpstr>PowerPoint 演示文稿</vt:lpstr>
      <vt:lpstr>MyBatis核心XML配置文件</vt:lpstr>
      <vt:lpstr>MyBatis核心XML配置文件</vt:lpstr>
      <vt:lpstr>MyBatis核心XML配置文件</vt:lpstr>
      <vt:lpstr>MyBatis核心XML配置文件</vt:lpstr>
      <vt:lpstr>MyBatis核心XML配置文件</vt:lpstr>
      <vt:lpstr>MyBatis核心XML配置文件</vt:lpstr>
      <vt:lpstr>MyBatis核心XML配置文件</vt:lpstr>
      <vt:lpstr>MyBatis核心XML配置文件</vt:lpstr>
      <vt:lpstr>MyBatis映射文件</vt:lpstr>
      <vt:lpstr>MyBatis映射文件</vt:lpstr>
      <vt:lpstr>PowerPoint 演示文稿</vt:lpstr>
      <vt:lpstr>MyBatis主要的类层次结构</vt:lpstr>
      <vt:lpstr>MyBatis主要的类层次结构</vt:lpstr>
      <vt:lpstr>MyBatis主要的类层次结构</vt:lpstr>
      <vt:lpstr>MyBatis主要的类层次结构</vt:lpstr>
      <vt:lpstr>PowerPoint 演示文稿</vt:lpstr>
      <vt:lpstr>第一个MyBatis程序</vt:lpstr>
      <vt:lpstr>第一个MyBatis程序</vt:lpstr>
      <vt:lpstr>第一个MyBatis程序</vt:lpstr>
      <vt:lpstr>第一个MyBatis程序</vt:lpstr>
      <vt:lpstr>第一个MyBatis程序</vt:lpstr>
      <vt:lpstr>第一个MyBatis程序</vt:lpstr>
      <vt:lpstr>第一个MyBatis程序</vt:lpstr>
      <vt:lpstr>第一个MyBatis程序</vt:lpstr>
      <vt:lpstr>SqlSession的工作流程</vt:lpstr>
      <vt:lpstr>SqlSession的工作流程</vt:lpstr>
      <vt:lpstr>SqlSession的工作流程</vt:lpstr>
      <vt:lpstr>第一个MyBatis程序</vt:lpstr>
      <vt:lpstr>本章小结</vt:lpstr>
      <vt:lpstr>PowerPoint 演示文稿</vt:lpstr>
    </vt:vector>
  </TitlesOfParts>
  <Manager>Eetze</Manager>
  <Company>NordriDesign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Windows 用户</cp:lastModifiedBy>
  <cp:revision>1110</cp:revision>
  <cp:lastPrinted>1899-12-30T00:00:00Z</cp:lastPrinted>
  <dcterms:created xsi:type="dcterms:W3CDTF">2008-05-06T01:42:58Z</dcterms:created>
  <dcterms:modified xsi:type="dcterms:W3CDTF">2019-07-15T00:38:08Z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