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876" r:id="rId1"/>
  </p:sldMasterIdLst>
  <p:notesMasterIdLst>
    <p:notesMasterId r:id="rId39"/>
  </p:notesMasterIdLst>
  <p:handoutMasterIdLst>
    <p:handoutMasterId r:id="rId40"/>
  </p:handoutMasterIdLst>
  <p:sldIdLst>
    <p:sldId id="331" r:id="rId2"/>
    <p:sldId id="435" r:id="rId3"/>
    <p:sldId id="469" r:id="rId4"/>
    <p:sldId id="470" r:id="rId5"/>
    <p:sldId id="473" r:id="rId6"/>
    <p:sldId id="474" r:id="rId7"/>
    <p:sldId id="478" r:id="rId8"/>
    <p:sldId id="436" r:id="rId9"/>
    <p:sldId id="448" r:id="rId10"/>
    <p:sldId id="449" r:id="rId11"/>
    <p:sldId id="479" r:id="rId12"/>
    <p:sldId id="475" r:id="rId13"/>
    <p:sldId id="455" r:id="rId14"/>
    <p:sldId id="437" r:id="rId15"/>
    <p:sldId id="438" r:id="rId16"/>
    <p:sldId id="458" r:id="rId17"/>
    <p:sldId id="439" r:id="rId18"/>
    <p:sldId id="450" r:id="rId19"/>
    <p:sldId id="451" r:id="rId20"/>
    <p:sldId id="452" r:id="rId21"/>
    <p:sldId id="453" r:id="rId22"/>
    <p:sldId id="454" r:id="rId23"/>
    <p:sldId id="456" r:id="rId24"/>
    <p:sldId id="457" r:id="rId25"/>
    <p:sldId id="459" r:id="rId26"/>
    <p:sldId id="460" r:id="rId27"/>
    <p:sldId id="461" r:id="rId28"/>
    <p:sldId id="462" r:id="rId29"/>
    <p:sldId id="477" r:id="rId30"/>
    <p:sldId id="464" r:id="rId31"/>
    <p:sldId id="463" r:id="rId32"/>
    <p:sldId id="465" r:id="rId33"/>
    <p:sldId id="466" r:id="rId34"/>
    <p:sldId id="467" r:id="rId35"/>
    <p:sldId id="468" r:id="rId36"/>
    <p:sldId id="432" r:id="rId37"/>
    <p:sldId id="333" r:id="rId38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0" userDrawn="1">
          <p15:clr>
            <a:srgbClr val="A4A3A4"/>
          </p15:clr>
        </p15:guide>
        <p15:guide id="2" orient="horz" pos="4110" userDrawn="1">
          <p15:clr>
            <a:srgbClr val="A4A3A4"/>
          </p15:clr>
        </p15:guide>
        <p15:guide id="3" orient="horz" pos="119" userDrawn="1">
          <p15:clr>
            <a:srgbClr val="A4A3A4"/>
          </p15:clr>
        </p15:guide>
        <p15:guide id="4" orient="horz" pos="3838" userDrawn="1">
          <p15:clr>
            <a:srgbClr val="A4A3A4"/>
          </p15:clr>
        </p15:guide>
        <p15:guide id="5" pos="7287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393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404040"/>
    <a:srgbClr val="5B8CC1"/>
    <a:srgbClr val="99CCFF"/>
    <a:srgbClr val="CC0000"/>
    <a:srgbClr val="BAE18F"/>
    <a:srgbClr val="FAFAFF"/>
    <a:srgbClr val="F1F1F1"/>
    <a:srgbClr val="D3DCEB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70849" autoAdjust="0"/>
  </p:normalViewPr>
  <p:slideViewPr>
    <p:cSldViewPr>
      <p:cViewPr varScale="1">
        <p:scale>
          <a:sx n="49" d="100"/>
          <a:sy n="49" d="100"/>
        </p:scale>
        <p:origin x="-1446" y="-96"/>
      </p:cViewPr>
      <p:guideLst>
        <p:guide orient="horz" pos="210"/>
        <p:guide orient="horz" pos="4110"/>
        <p:guide orient="horz" pos="119"/>
        <p:guide orient="horz" pos="3838"/>
        <p:guide pos="7287"/>
        <p:guide pos="3840"/>
        <p:guide pos="39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28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DAAC4-3F4D-4BC2-99C2-C888EF35166D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84EE3-1814-4243-A170-55F1FE3EA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2502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74A7EE53-FE7D-42D7-BD41-E03AB61E98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13102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83140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2467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24678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2467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2467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3600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9646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6502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236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2467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1675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1331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7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855640" y="2852936"/>
            <a:ext cx="6618980" cy="1440160"/>
          </a:xfrm>
          <a:prstGeom prst="rect">
            <a:avLst/>
          </a:prstGeom>
        </p:spPr>
        <p:txBody>
          <a:bodyPr/>
          <a:lstStyle>
            <a:lvl1pPr algn="ctr">
              <a:defRPr sz="4000" b="0" baseline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noProof="0" dirty="0" smtClean="0"/>
              <a:t>第一讲 </a:t>
            </a:r>
            <a:r>
              <a:rPr lang="en-US" altLang="zh-CN" noProof="0" dirty="0" smtClean="0"/>
              <a:t/>
            </a:r>
            <a:br>
              <a:rPr lang="en-US" altLang="zh-CN" noProof="0" dirty="0" smtClean="0"/>
            </a:br>
            <a:r>
              <a:rPr lang="en-US" altLang="zh-CN" noProof="0" dirty="0" err="1" smtClean="0"/>
              <a:t>MyBatis</a:t>
            </a:r>
            <a:r>
              <a:rPr lang="zh-CN" altLang="en-US" noProof="0" dirty="0" smtClean="0"/>
              <a:t>框架的搭建</a:t>
            </a:r>
            <a:endParaRPr lang="zh-CN" noProof="0" dirty="0" smtClean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15" y="167734"/>
            <a:ext cx="4209602" cy="791167"/>
          </a:xfrm>
          <a:prstGeom prst="rect">
            <a:avLst/>
          </a:prstGeom>
        </p:spPr>
      </p:pic>
      <p:grpSp>
        <p:nvGrpSpPr>
          <p:cNvPr id="19" name="组合 18"/>
          <p:cNvGrpSpPr/>
          <p:nvPr userDrawn="1"/>
        </p:nvGrpSpPr>
        <p:grpSpPr>
          <a:xfrm>
            <a:off x="7890444" y="6278695"/>
            <a:ext cx="4254228" cy="461665"/>
            <a:chOff x="7890444" y="6278695"/>
            <a:chExt cx="4254228" cy="461665"/>
          </a:xfrm>
        </p:grpSpPr>
        <p:sp>
          <p:nvSpPr>
            <p:cNvPr id="10" name="TextBox 7"/>
            <p:cNvSpPr>
              <a:spLocks noChangeArrowheads="1"/>
            </p:cNvSpPr>
            <p:nvPr userDrawn="1"/>
          </p:nvSpPr>
          <p:spPr bwMode="auto">
            <a:xfrm>
              <a:off x="8378372" y="6278695"/>
              <a:ext cx="37663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Java</a:t>
              </a:r>
              <a:r>
                <a:rPr lang="zh-CN" altLang="en-US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与移动智能设备开发</a:t>
              </a:r>
              <a:endParaRPr lang="zh-CN" altLang="en-US" sz="2400" i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0444" y="6278695"/>
              <a:ext cx="365796" cy="432000"/>
            </a:xfrm>
            <a:prstGeom prst="rect">
              <a:avLst/>
            </a:prstGeom>
            <a:effectLst/>
          </p:spPr>
        </p:pic>
      </p:grpSp>
      <p:pic>
        <p:nvPicPr>
          <p:cNvPr id="1026" name="Picture 2" descr="C:\Users\onest\Desktop\mybatis-logo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347" y="1250775"/>
            <a:ext cx="4098700" cy="103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686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/>
        </p:nvGrpSpPr>
        <p:grpSpPr>
          <a:xfrm>
            <a:off x="1" y="147325"/>
            <a:ext cx="12191999" cy="752749"/>
            <a:chOff x="0" y="147325"/>
            <a:chExt cx="12213569" cy="752749"/>
          </a:xfrm>
        </p:grpSpPr>
        <p:sp>
          <p:nvSpPr>
            <p:cNvPr id="15" name="矩形 10"/>
            <p:cNvSpPr>
              <a:spLocks noChangeArrowheads="1"/>
            </p:cNvSpPr>
            <p:nvPr/>
          </p:nvSpPr>
          <p:spPr bwMode="auto">
            <a:xfrm flipV="1">
              <a:off x="0" y="147329"/>
              <a:ext cx="568270" cy="752745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x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16" name="直接连接符 11"/>
            <p:cNvCxnSpPr>
              <a:cxnSpLocks noChangeShapeType="1"/>
            </p:cNvCxnSpPr>
            <p:nvPr/>
          </p:nvCxnSpPr>
          <p:spPr bwMode="auto">
            <a:xfrm flipV="1">
              <a:off x="623392" y="147326"/>
              <a:ext cx="0" cy="752745"/>
            </a:xfrm>
            <a:prstGeom prst="line">
              <a:avLst/>
            </a:prstGeom>
            <a:solidFill>
              <a:srgbClr val="6699A1"/>
            </a:solidFill>
            <a:ln w="38100" cmpd="sng">
              <a:solidFill>
                <a:srgbClr val="595959"/>
              </a:solidFill>
              <a:round/>
              <a:headEnd/>
              <a:tailEnd/>
            </a:ln>
            <a:extLst/>
          </p:spPr>
        </p:cxnSp>
        <p:sp>
          <p:nvSpPr>
            <p:cNvPr id="17" name="矩形 10"/>
            <p:cNvSpPr>
              <a:spLocks noChangeArrowheads="1"/>
            </p:cNvSpPr>
            <p:nvPr userDrawn="1"/>
          </p:nvSpPr>
          <p:spPr bwMode="auto">
            <a:xfrm flipV="1">
              <a:off x="678515" y="147325"/>
              <a:ext cx="11535054" cy="752745"/>
            </a:xfrm>
            <a:prstGeom prst="rect">
              <a:avLst/>
            </a:prstGeom>
            <a:solidFill>
              <a:srgbClr val="6699A1">
                <a:alpha val="30000"/>
              </a:srgbClr>
            </a:solidFill>
            <a:ln>
              <a:noFill/>
            </a:ln>
            <a:ex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695400" y="188640"/>
            <a:ext cx="10550049" cy="66745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矩形 58"/>
          <p:cNvSpPr>
            <a:spLocks noChangeArrowheads="1"/>
          </p:cNvSpPr>
          <p:nvPr userDrawn="1"/>
        </p:nvSpPr>
        <p:spPr bwMode="auto">
          <a:xfrm>
            <a:off x="0" y="6741368"/>
            <a:ext cx="12192000" cy="128730"/>
          </a:xfrm>
          <a:prstGeom prst="rect">
            <a:avLst/>
          </a:prstGeom>
          <a:solidFill>
            <a:srgbClr val="C8D7DA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592" y="232617"/>
            <a:ext cx="648072" cy="582167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sp>
        <p:nvSpPr>
          <p:cNvPr id="19" name="内容占位符 2"/>
          <p:cNvSpPr>
            <a:spLocks noGrp="1"/>
          </p:cNvSpPr>
          <p:nvPr>
            <p:ph idx="1" hasCustomPrompt="1"/>
          </p:nvPr>
        </p:nvSpPr>
        <p:spPr>
          <a:xfrm>
            <a:off x="624418" y="1125538"/>
            <a:ext cx="10943167" cy="518318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32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buFont typeface="Wingdings" panose="05000000000000000000" pitchFamily="2" charset="2"/>
              <a:buChar char="Ø"/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20" name="灯片编号占位符 5"/>
          <p:cNvSpPr txBox="1">
            <a:spLocks/>
          </p:cNvSpPr>
          <p:nvPr userDrawn="1"/>
        </p:nvSpPr>
        <p:spPr>
          <a:xfrm>
            <a:off x="11424592" y="6368046"/>
            <a:ext cx="767408" cy="28803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fld id="{B1B91A2B-671A-495E-9F3F-D792B037828F}" type="slidenum">
              <a:rPr lang="zh-CN" altLang="en-US" smtClean="0">
                <a:latin typeface="Consolas" panose="020B0609020204030204" pitchFamily="49" charset="0"/>
              </a:rPr>
              <a:pPr algn="ctr"/>
              <a:t>‹#›</a:t>
            </a:fld>
            <a:endParaRPr lang="zh-CN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58"/>
          <p:cNvSpPr>
            <a:spLocks noChangeArrowheads="1"/>
          </p:cNvSpPr>
          <p:nvPr userDrawn="1"/>
        </p:nvSpPr>
        <p:spPr bwMode="auto">
          <a:xfrm>
            <a:off x="0" y="6741368"/>
            <a:ext cx="12192000" cy="128730"/>
          </a:xfrm>
          <a:prstGeom prst="rect">
            <a:avLst/>
          </a:prstGeom>
          <a:solidFill>
            <a:srgbClr val="C8D7DA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灯片编号占位符 5"/>
          <p:cNvSpPr txBox="1">
            <a:spLocks/>
          </p:cNvSpPr>
          <p:nvPr userDrawn="1"/>
        </p:nvSpPr>
        <p:spPr>
          <a:xfrm>
            <a:off x="11424592" y="6368046"/>
            <a:ext cx="767408" cy="28803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fld id="{B1B91A2B-671A-495E-9F3F-D792B037828F}" type="slidenum">
              <a:rPr lang="zh-CN" altLang="en-US" smtClean="0">
                <a:latin typeface="Consolas" panose="020B0609020204030204" pitchFamily="49" charset="0"/>
              </a:rPr>
              <a:pPr algn="ctr"/>
              <a:t>‹#›</a:t>
            </a:fld>
            <a:endParaRPr lang="zh-CN" altLang="en-US">
              <a:latin typeface="Consolas" panose="020B0609020204030204" pitchFamily="49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592" y="232617"/>
            <a:ext cx="648072" cy="582167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sp>
        <p:nvSpPr>
          <p:cNvPr id="11" name="直接连接符 5"/>
          <p:cNvSpPr>
            <a:spLocks noChangeShapeType="1"/>
          </p:cNvSpPr>
          <p:nvPr userDrawn="1"/>
        </p:nvSpPr>
        <p:spPr bwMode="auto">
          <a:xfrm flipV="1">
            <a:off x="827658" y="893503"/>
            <a:ext cx="10524926" cy="15217"/>
          </a:xfrm>
          <a:prstGeom prst="line">
            <a:avLst/>
          </a:prstGeom>
          <a:noFill/>
          <a:ln w="9525" cap="flat" cmpd="sng">
            <a:solidFill>
              <a:srgbClr val="A5A5A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TextBox 10"/>
          <p:cNvSpPr>
            <a:spLocks noChangeArrowheads="1"/>
          </p:cNvSpPr>
          <p:nvPr userDrawn="1"/>
        </p:nvSpPr>
        <p:spPr bwMode="auto">
          <a:xfrm>
            <a:off x="777454" y="190381"/>
            <a:ext cx="12860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600" b="1" i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471388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感谢">
    <p:bg>
      <p:bgPr>
        <a:solidFill>
          <a:srgbClr val="F5F5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8"/>
          <p:cNvSpPr>
            <a:spLocks noChangeArrowheads="1"/>
          </p:cNvSpPr>
          <p:nvPr userDrawn="1"/>
        </p:nvSpPr>
        <p:spPr bwMode="auto">
          <a:xfrm>
            <a:off x="0" y="6741368"/>
            <a:ext cx="12192000" cy="128730"/>
          </a:xfrm>
          <a:prstGeom prst="rect">
            <a:avLst/>
          </a:prstGeom>
          <a:solidFill>
            <a:srgbClr val="C8D7DA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592" y="232617"/>
            <a:ext cx="648072" cy="582167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cxnSp>
        <p:nvCxnSpPr>
          <p:cNvPr id="16" name="直接连接符 8"/>
          <p:cNvCxnSpPr>
            <a:cxnSpLocks noChangeShapeType="1"/>
          </p:cNvCxnSpPr>
          <p:nvPr userDrawn="1"/>
        </p:nvCxnSpPr>
        <p:spPr bwMode="auto">
          <a:xfrm>
            <a:off x="2905300" y="3746074"/>
            <a:ext cx="6431060" cy="10519"/>
          </a:xfrm>
          <a:prstGeom prst="line">
            <a:avLst/>
          </a:prstGeom>
          <a:noFill/>
          <a:ln w="12700" cmpd="sng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矩形 2"/>
          <p:cNvSpPr/>
          <p:nvPr userDrawn="1"/>
        </p:nvSpPr>
        <p:spPr>
          <a:xfrm>
            <a:off x="2207568" y="1999000"/>
            <a:ext cx="7632848" cy="186204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1500" b="1" i="0" cap="none" spc="0" smtClean="0">
                <a:ln w="0"/>
                <a:solidFill>
                  <a:srgbClr val="59666C"/>
                </a:solidFill>
                <a:effectLst/>
                <a:latin typeface="Consolas" panose="020B0609020204030204" pitchFamily="49" charset="0"/>
              </a:rPr>
              <a:t>THANK</a:t>
            </a:r>
            <a:r>
              <a:rPr lang="en-US" altLang="zh-CN" sz="11500" b="1" i="0" cap="none" spc="0" baseline="0" smtClean="0">
                <a:ln w="0"/>
                <a:solidFill>
                  <a:srgbClr val="59666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500" b="1" i="0" cap="none" spc="0" smtClean="0">
                <a:ln w="0"/>
                <a:solidFill>
                  <a:srgbClr val="59666C"/>
                </a:solidFill>
                <a:effectLst/>
                <a:latin typeface="Consolas" panose="020B0609020204030204" pitchFamily="49" charset="0"/>
              </a:rPr>
              <a:t>YOU</a:t>
            </a:r>
            <a:endParaRPr lang="zh-CN" altLang="en-US" sz="11500" b="1" i="0" cap="none" spc="0">
              <a:ln w="0"/>
              <a:solidFill>
                <a:srgbClr val="59666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518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220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5F5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244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89" r:id="rId3"/>
    <p:sldLayoutId id="2147483888" r:id="rId4"/>
    <p:sldLayoutId id="2147483890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16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1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27648" y="2996952"/>
            <a:ext cx="6768752" cy="145270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0" dirty="0" smtClean="0"/>
              <a:t>第二讲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 smtClean="0"/>
              <a:t>MyBatis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CRUD</a:t>
            </a:r>
            <a:r>
              <a:rPr lang="zh-CN" altLang="en-US" dirty="0" smtClean="0"/>
              <a:t>操作</a:t>
            </a:r>
            <a:endParaRPr lang="zh-CN" altLang="en-US" b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88"/>
    </mc:Choice>
    <mc:Fallback xmlns="">
      <p:transition spd="slow" advTm="1988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动态代理机制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中动态代理的实现</a:t>
            </a:r>
            <a:endParaRPr lang="en-US" altLang="zh-CN" dirty="0" smtClean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java</a:t>
            </a:r>
            <a:r>
              <a:rPr lang="zh-CN" altLang="en-US" dirty="0"/>
              <a:t>的</a:t>
            </a:r>
            <a:r>
              <a:rPr lang="en-US" altLang="zh-CN" dirty="0" err="1"/>
              <a:t>java.lang.reflect</a:t>
            </a:r>
            <a:r>
              <a:rPr lang="zh-CN" altLang="en-US" dirty="0"/>
              <a:t>包下提供了一个</a:t>
            </a:r>
            <a:r>
              <a:rPr lang="en-US" altLang="zh-CN" dirty="0"/>
              <a:t>Proxy</a:t>
            </a:r>
            <a:r>
              <a:rPr lang="zh-CN" altLang="en-US" dirty="0"/>
              <a:t>类和一个</a:t>
            </a:r>
            <a:r>
              <a:rPr lang="en-US" altLang="zh-CN" dirty="0" err="1"/>
              <a:t>InvocationHandler</a:t>
            </a:r>
            <a:r>
              <a:rPr lang="zh-CN" altLang="en-US" dirty="0"/>
              <a:t>接口，通过这个类和这个接口可以生成</a:t>
            </a:r>
            <a:r>
              <a:rPr lang="en-US" altLang="zh-CN" dirty="0"/>
              <a:t>JDK</a:t>
            </a:r>
            <a:r>
              <a:rPr lang="zh-CN" altLang="en-US" dirty="0"/>
              <a:t>动态代理类和动态代理对象。</a:t>
            </a:r>
          </a:p>
        </p:txBody>
      </p:sp>
    </p:spTree>
    <p:extLst>
      <p:ext uri="{BB962C8B-B14F-4D97-AF65-F5344CB8AC3E}">
        <p14:creationId xmlns:p14="http://schemas.microsoft.com/office/powerpoint/2010/main" val="345550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MyBatis</a:t>
            </a:r>
            <a:r>
              <a:rPr lang="zh-CN" altLang="en-US" dirty="0" smtClean="0"/>
              <a:t>动态</a:t>
            </a:r>
            <a:r>
              <a:rPr lang="zh-CN" altLang="en-US" dirty="0"/>
              <a:t>代理机制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84" y="1124742"/>
            <a:ext cx="11017224" cy="5466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583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MyBatis</a:t>
            </a:r>
            <a:r>
              <a:rPr lang="zh-CN" altLang="en-US" dirty="0" smtClean="0"/>
              <a:t>动态代理机制的实现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 </a:t>
            </a:r>
            <a:r>
              <a:rPr lang="zh-CN" altLang="en-US" dirty="0" smtClean="0"/>
              <a:t>通过</a:t>
            </a:r>
            <a:r>
              <a:rPr lang="en-US" altLang="zh-CN" dirty="0" err="1" smtClean="0"/>
              <a:t>sqlSession.getMapper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XXXMapper.class</a:t>
            </a:r>
            <a:r>
              <a:rPr lang="en-US" altLang="zh-CN" dirty="0"/>
              <a:t>) </a:t>
            </a:r>
            <a:r>
              <a:rPr lang="zh-CN" altLang="en-US" dirty="0"/>
              <a:t>方法，</a:t>
            </a:r>
            <a:r>
              <a:rPr lang="en-US" altLang="zh-CN" dirty="0" err="1"/>
              <a:t>MyBatis</a:t>
            </a:r>
            <a:r>
              <a:rPr lang="en-US" altLang="zh-CN" dirty="0"/>
              <a:t> </a:t>
            </a:r>
            <a:r>
              <a:rPr lang="zh-CN" altLang="en-US" dirty="0"/>
              <a:t>会根据相应的接口声明的方法信息，通过动态代理机制生成一个</a:t>
            </a:r>
            <a:r>
              <a:rPr lang="en-US" altLang="zh-CN" dirty="0"/>
              <a:t>Mapper </a:t>
            </a:r>
            <a:r>
              <a:rPr lang="zh-CN" altLang="en-US" dirty="0" smtClean="0"/>
              <a:t>实例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/>
              <a:t>Mapper </a:t>
            </a:r>
            <a:r>
              <a:rPr lang="zh-CN" altLang="en-US" dirty="0"/>
              <a:t>接口的某一个方法时，</a:t>
            </a:r>
            <a:r>
              <a:rPr lang="en-US" altLang="zh-CN" dirty="0" err="1"/>
              <a:t>MyBatis</a:t>
            </a:r>
            <a:r>
              <a:rPr lang="en-US" altLang="zh-CN" dirty="0"/>
              <a:t> </a:t>
            </a:r>
            <a:r>
              <a:rPr lang="zh-CN" altLang="en-US" dirty="0" smtClean="0"/>
              <a:t>会调用</a:t>
            </a:r>
            <a:r>
              <a:rPr lang="en-US" altLang="zh-CN" dirty="0" err="1" smtClean="0"/>
              <a:t>MapperProxy</a:t>
            </a:r>
            <a:r>
              <a:rPr lang="zh-CN" altLang="en-US" dirty="0" smtClean="0"/>
              <a:t>类的</a:t>
            </a:r>
            <a:r>
              <a:rPr lang="en-US" altLang="zh-CN" dirty="0" smtClean="0"/>
              <a:t>invoke()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zh-CN" altLang="en-US" dirty="0" smtClean="0"/>
              <a:t>底层</a:t>
            </a:r>
            <a:r>
              <a:rPr lang="zh-CN" altLang="en-US" dirty="0"/>
              <a:t>还是通过</a:t>
            </a:r>
            <a:r>
              <a:rPr lang="en-US" altLang="zh-CN" dirty="0" err="1" smtClean="0"/>
              <a:t>SqlSession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insert</a:t>
            </a:r>
            <a:r>
              <a:rPr lang="zh-CN" altLang="en-US" dirty="0" smtClean="0"/>
              <a:t>等方法来</a:t>
            </a:r>
            <a:r>
              <a:rPr lang="zh-CN" altLang="en-US" dirty="0"/>
              <a:t>实现对数据库的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551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2711624" y="1484784"/>
            <a:ext cx="6445274" cy="646331"/>
            <a:chOff x="935038" y="1349375"/>
            <a:chExt cx="6445274" cy="646331"/>
          </a:xfrm>
        </p:grpSpPr>
        <p:sp>
          <p:nvSpPr>
            <p:cNvPr id="2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动态代理机制</a:t>
              </a:r>
            </a:p>
          </p:txBody>
        </p:sp>
        <p:grpSp>
          <p:nvGrpSpPr>
            <p:cNvPr id="2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1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2711624" y="2421178"/>
            <a:ext cx="6445274" cy="1200329"/>
            <a:chOff x="935038" y="1349375"/>
            <a:chExt cx="6445274" cy="1200329"/>
          </a:xfrm>
        </p:grpSpPr>
        <p:sp>
          <p:nvSpPr>
            <p:cNvPr id="30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b="1" i="0" dirty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插入操作</a:t>
              </a:r>
              <a:endParaRPr lang="en-US" altLang="zh-CN" sz="3600" b="1" i="0" dirty="0">
                <a:solidFill>
                  <a:srgbClr val="5F769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zh-CN" altLang="en-US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1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2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3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smtClean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2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711624" y="3357572"/>
            <a:ext cx="6445274" cy="646331"/>
            <a:chOff x="935038" y="1349375"/>
            <a:chExt cx="6445274" cy="646331"/>
          </a:xfrm>
        </p:grpSpPr>
        <p:sp>
          <p:nvSpPr>
            <p:cNvPr id="3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查询操作</a:t>
              </a:r>
              <a:endParaRPr lang="zh-CN" altLang="en-US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3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2711624" y="4293966"/>
            <a:ext cx="6445274" cy="646331"/>
            <a:chOff x="935038" y="1349375"/>
            <a:chExt cx="6445274" cy="646331"/>
          </a:xfrm>
        </p:grpSpPr>
        <p:sp>
          <p:nvSpPr>
            <p:cNvPr id="18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更新操作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19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0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1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smtClean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4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2" name="组合 21"/>
          <p:cNvGrpSpPr/>
          <p:nvPr/>
        </p:nvGrpSpPr>
        <p:grpSpPr>
          <a:xfrm>
            <a:off x="2711624" y="5158933"/>
            <a:ext cx="6445274" cy="646331"/>
            <a:chOff x="935038" y="1349375"/>
            <a:chExt cx="6445274" cy="646331"/>
          </a:xfrm>
        </p:grpSpPr>
        <p:sp>
          <p:nvSpPr>
            <p:cNvPr id="23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删除</a:t>
              </a:r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操作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39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40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1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dirty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5</a:t>
                </a:r>
                <a:endParaRPr lang="zh-CN" altLang="en-US" sz="2800" b="1" i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2920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034"/>
    </mc:Choice>
    <mc:Fallback xmlns="">
      <p:transition spd="slow" advTm="37034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插入操作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单条</a:t>
            </a:r>
            <a:r>
              <a:rPr lang="zh-CN" altLang="en-US" dirty="0" smtClean="0"/>
              <a:t>插入</a:t>
            </a:r>
            <a:endParaRPr lang="en-US" altLang="zh-CN" dirty="0" smtClean="0"/>
          </a:p>
          <a:p>
            <a:r>
              <a:rPr lang="zh-CN" altLang="en-US" smtClean="0"/>
              <a:t>使用</a:t>
            </a:r>
            <a:r>
              <a:rPr lang="en-US" altLang="zh-CN" dirty="0" smtClean="0"/>
              <a:t>JDBC</a:t>
            </a:r>
            <a:r>
              <a:rPr lang="zh-CN" altLang="en-US" dirty="0" smtClean="0"/>
              <a:t>方式返回</a:t>
            </a:r>
            <a:r>
              <a:rPr lang="zh-CN" altLang="en-US" dirty="0"/>
              <a:t>主键</a:t>
            </a:r>
            <a:r>
              <a:rPr lang="zh-CN" altLang="en-US" dirty="0" smtClean="0"/>
              <a:t>自增的值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selectKey</a:t>
            </a:r>
            <a:r>
              <a:rPr lang="zh-CN" altLang="en-US" dirty="0" smtClean="0"/>
              <a:t>返回主键的值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105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单条</a:t>
            </a:r>
            <a:r>
              <a:rPr lang="zh-CN" altLang="en-US" dirty="0" smtClean="0"/>
              <a:t>插入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在映射器接口中定义如下方法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在映射文件中添加如下代码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 bwMode="auto">
          <a:xfrm>
            <a:off x="839416" y="1916832"/>
            <a:ext cx="10153128" cy="936104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public 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insert(User user);</a:t>
            </a:r>
            <a:endParaRPr lang="zh-CN" altLang="en-US" sz="2400" b="1" i="0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767408" y="3789040"/>
            <a:ext cx="10513168" cy="2088232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&lt;insert id="insert" 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parameterType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com.mybatis.entity.User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"&gt;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insert into USER(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id,user_name,password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) 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values(#{id},#{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userName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},#{password}) 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&lt;/insert&gt; </a:t>
            </a:r>
            <a:endParaRPr lang="zh-CN" altLang="en-US" sz="2400" b="1" i="0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55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单条插入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insert</a:t>
            </a:r>
            <a:r>
              <a:rPr lang="zh-CN" altLang="en-US" dirty="0" smtClean="0"/>
              <a:t>元素，用于映射插入语句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id</a:t>
            </a:r>
            <a:r>
              <a:rPr lang="zh-CN" altLang="en-US" dirty="0" smtClean="0"/>
              <a:t>属性：命名空间中的唯一标识符，为</a:t>
            </a:r>
            <a:r>
              <a:rPr lang="en-US" altLang="zh-CN" dirty="0" smtClean="0"/>
              <a:t>Mapper</a:t>
            </a:r>
            <a:r>
              <a:rPr lang="zh-CN" altLang="en-US" dirty="0" smtClean="0"/>
              <a:t>接口中的方法名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parameterType</a:t>
            </a:r>
            <a:r>
              <a:rPr lang="zh-CN" altLang="en-US" dirty="0" smtClean="0"/>
              <a:t>：指定</a:t>
            </a:r>
            <a:r>
              <a:rPr lang="zh-CN" altLang="en-US" dirty="0"/>
              <a:t>了方法的参数类型，为</a:t>
            </a:r>
            <a:r>
              <a:rPr lang="zh-CN" altLang="en-US" dirty="0">
                <a:solidFill>
                  <a:srgbClr val="FF0000"/>
                </a:solidFill>
              </a:rPr>
              <a:t>可选项</a:t>
            </a:r>
            <a:r>
              <a:rPr lang="zh-CN" altLang="en-US" dirty="0"/>
              <a:t>可以</a:t>
            </a:r>
            <a:r>
              <a:rPr lang="zh-CN" altLang="en-US" dirty="0" smtClean="0"/>
              <a:t>省略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元素的内容为插入的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#{id}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MyBatis</a:t>
            </a:r>
            <a:r>
              <a:rPr lang="en-US" altLang="zh-CN" dirty="0" smtClean="0"/>
              <a:t> SQL</a:t>
            </a:r>
            <a:r>
              <a:rPr lang="zh-CN" altLang="en-US" dirty="0" smtClean="0"/>
              <a:t>中使用预编译参数的一种方式，当实际参数为</a:t>
            </a:r>
            <a:r>
              <a:rPr lang="en-US" altLang="zh-CN" dirty="0" smtClean="0"/>
              <a:t>JavaBean</a:t>
            </a:r>
            <a:r>
              <a:rPr lang="zh-CN" altLang="en-US" dirty="0" smtClean="0"/>
              <a:t>对象时，大括号中的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是其属性名</a:t>
            </a:r>
            <a:endParaRPr lang="zh-CN" altLang="en-US" dirty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930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单条插入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编写测试代码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insert</a:t>
            </a:r>
            <a:r>
              <a:rPr lang="zh-CN" altLang="en-US" dirty="0" smtClean="0"/>
              <a:t>方法的返回值</a:t>
            </a:r>
            <a:r>
              <a:rPr lang="en-US" altLang="zh-CN" dirty="0" err="1" smtClean="0"/>
              <a:t>num</a:t>
            </a:r>
            <a:r>
              <a:rPr lang="zh-CN" altLang="en-US" dirty="0" smtClean="0"/>
              <a:t>是执行插入语句所影响的行数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796556" y="2132856"/>
            <a:ext cx="10556028" cy="3096344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SqlSession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session = </a:t>
            </a:r>
            <a:r>
              <a:rPr lang="en-US" altLang="zh-CN" sz="2400" b="1" i="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MyBatisUtil.openSqlSession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UserMapper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userMapper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session.getMapper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UserMapper.class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User u = new User(1,"</a:t>
            </a:r>
            <a:r>
              <a:rPr lang="zh-CN" altLang="en-US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张三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",18);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i="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400" b="1" i="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userMapper.insert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(u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session.commit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session.close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();</a:t>
            </a:r>
            <a:endParaRPr lang="zh-CN" altLang="en-US" sz="2400" b="1" i="0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81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JDBC</a:t>
            </a:r>
            <a:r>
              <a:rPr lang="zh-CN" altLang="en-US" dirty="0" smtClean="0"/>
              <a:t>方式返回主键自增的值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如果数据库设计时，主键字段为自动增长，那么需要插入的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对象的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属性值可以为</a:t>
            </a:r>
            <a:r>
              <a:rPr lang="en-US" altLang="zh-CN" dirty="0" smtClean="0"/>
              <a:t>null</a:t>
            </a:r>
          </a:p>
          <a:p>
            <a:r>
              <a:rPr lang="zh-CN" altLang="en-US" dirty="0" smtClean="0"/>
              <a:t>如果想在执行插入操作以后返回表中的主键值，需要在映射文件中</a:t>
            </a:r>
            <a:r>
              <a:rPr lang="en-US" altLang="zh-CN" dirty="0" smtClean="0"/>
              <a:t>insert</a:t>
            </a:r>
            <a:r>
              <a:rPr lang="zh-CN" altLang="en-US" dirty="0" smtClean="0"/>
              <a:t>元素中加上如下两个属性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767408" y="4221088"/>
            <a:ext cx="10513168" cy="2088232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&lt;insert id="insert" </a:t>
            </a:r>
            <a:r>
              <a:rPr lang="en-US" altLang="zh-CN" sz="2400" b="1" i="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useGeneratedKeys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="true" </a:t>
            </a:r>
            <a:r>
              <a:rPr lang="en-US" altLang="zh-CN" sz="2400" b="1" i="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keyProperty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="id"&gt;</a:t>
            </a:r>
            <a:endParaRPr lang="en-US" altLang="zh-CN" sz="2400" b="1" i="0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insert into USER(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id,user_name,password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) 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values(#{id},#{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userName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},#{password}) 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&lt;/insert&gt; </a:t>
            </a:r>
            <a:endParaRPr lang="zh-CN" altLang="en-US" sz="2400" b="1" i="0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56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JDBC</a:t>
            </a:r>
            <a:r>
              <a:rPr lang="zh-CN" altLang="en-US" dirty="0"/>
              <a:t>方式返回主键自增的值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useGeneratedKeys</a:t>
            </a:r>
            <a:r>
              <a:rPr lang="zh-CN" altLang="en-US" dirty="0" smtClean="0"/>
              <a:t>属性</a:t>
            </a:r>
            <a:r>
              <a:rPr lang="zh-CN" altLang="en-US" dirty="0" smtClean="0">
                <a:solidFill>
                  <a:srgbClr val="FF0000"/>
                </a:solidFill>
              </a:rPr>
              <a:t>仅</a:t>
            </a:r>
            <a:r>
              <a:rPr lang="zh-CN" altLang="en-US" dirty="0">
                <a:solidFill>
                  <a:srgbClr val="FF0000"/>
                </a:solidFill>
              </a:rPr>
              <a:t>对 </a:t>
            </a:r>
            <a:r>
              <a:rPr lang="en-US" altLang="zh-CN" dirty="0">
                <a:solidFill>
                  <a:srgbClr val="FF0000"/>
                </a:solidFill>
              </a:rPr>
              <a:t>insert </a:t>
            </a:r>
            <a:r>
              <a:rPr lang="zh-CN" altLang="en-US" dirty="0">
                <a:solidFill>
                  <a:srgbClr val="FF0000"/>
                </a:solidFill>
              </a:rPr>
              <a:t>和 </a:t>
            </a:r>
            <a:r>
              <a:rPr lang="en-US" altLang="zh-CN" dirty="0">
                <a:solidFill>
                  <a:srgbClr val="FF0000"/>
                </a:solidFill>
              </a:rPr>
              <a:t>update </a:t>
            </a:r>
            <a:r>
              <a:rPr lang="zh-CN" altLang="en-US" dirty="0" smtClean="0">
                <a:solidFill>
                  <a:srgbClr val="FF0000"/>
                </a:solidFill>
              </a:rPr>
              <a:t>有用</a:t>
            </a:r>
            <a:r>
              <a:rPr lang="zh-CN" altLang="en-US" dirty="0" smtClean="0"/>
              <a:t>，这会</a:t>
            </a:r>
            <a:r>
              <a:rPr lang="zh-CN" altLang="en-US" dirty="0"/>
              <a:t>令 </a:t>
            </a:r>
            <a:r>
              <a:rPr lang="en-US" altLang="zh-CN" dirty="0" err="1"/>
              <a:t>MyBatis</a:t>
            </a:r>
            <a:r>
              <a:rPr lang="en-US" altLang="zh-CN" dirty="0"/>
              <a:t> </a:t>
            </a:r>
            <a:r>
              <a:rPr lang="zh-CN" altLang="en-US" dirty="0"/>
              <a:t>使用 </a:t>
            </a:r>
            <a:r>
              <a:rPr lang="en-US" altLang="zh-CN" dirty="0"/>
              <a:t>JDBC </a:t>
            </a:r>
            <a:r>
              <a:rPr lang="zh-CN" altLang="en-US" dirty="0"/>
              <a:t>的 </a:t>
            </a:r>
            <a:r>
              <a:rPr lang="en-US" altLang="zh-CN" dirty="0" err="1"/>
              <a:t>getGeneratedKeys</a:t>
            </a:r>
            <a:r>
              <a:rPr lang="en-US" altLang="zh-CN" dirty="0"/>
              <a:t> </a:t>
            </a:r>
            <a:r>
              <a:rPr lang="zh-CN" altLang="en-US" dirty="0"/>
              <a:t>方法来取出由数据库内部生成的主</a:t>
            </a:r>
            <a:r>
              <a:rPr lang="zh-CN" altLang="en-US" dirty="0" smtClean="0"/>
              <a:t>键</a:t>
            </a:r>
            <a:endParaRPr lang="zh-CN" altLang="en-US" dirty="0"/>
          </a:p>
          <a:p>
            <a:r>
              <a:rPr lang="en-US" altLang="zh-CN" dirty="0" err="1"/>
              <a:t>keyProperty</a:t>
            </a:r>
            <a:r>
              <a:rPr lang="en-US" altLang="zh-CN" dirty="0"/>
              <a:t>	</a:t>
            </a:r>
            <a:r>
              <a:rPr lang="zh-CN" altLang="en-US" dirty="0"/>
              <a:t>属性</a:t>
            </a:r>
            <a:r>
              <a:rPr lang="zh-CN" altLang="en-US" dirty="0">
                <a:solidFill>
                  <a:srgbClr val="FF0000"/>
                </a:solidFill>
              </a:rPr>
              <a:t>仅对 </a:t>
            </a:r>
            <a:r>
              <a:rPr lang="en-US" altLang="zh-CN" dirty="0">
                <a:solidFill>
                  <a:srgbClr val="FF0000"/>
                </a:solidFill>
              </a:rPr>
              <a:t>insert </a:t>
            </a:r>
            <a:r>
              <a:rPr lang="zh-CN" altLang="en-US" dirty="0">
                <a:solidFill>
                  <a:srgbClr val="FF0000"/>
                </a:solidFill>
              </a:rPr>
              <a:t>和 </a:t>
            </a:r>
            <a:r>
              <a:rPr lang="en-US" altLang="zh-CN" dirty="0">
                <a:solidFill>
                  <a:srgbClr val="FF0000"/>
                </a:solidFill>
              </a:rPr>
              <a:t>update </a:t>
            </a:r>
            <a:r>
              <a:rPr lang="zh-CN" altLang="en-US" dirty="0" smtClean="0">
                <a:solidFill>
                  <a:srgbClr val="FF0000"/>
                </a:solidFill>
              </a:rPr>
              <a:t>有用，</a:t>
            </a:r>
            <a:r>
              <a:rPr lang="zh-CN" altLang="en-US" dirty="0" smtClean="0"/>
              <a:t>唯一</a:t>
            </a:r>
            <a:r>
              <a:rPr lang="zh-CN" altLang="en-US" dirty="0"/>
              <a:t>标记一个属性</a:t>
            </a:r>
            <a:r>
              <a:rPr lang="zh-CN" altLang="en-US" dirty="0" smtClean="0"/>
              <a:t>，获得的主键值将会赋值给该属性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839416" y="5013176"/>
            <a:ext cx="10513168" cy="1080120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en-US" altLang="zh-CN" sz="2400" b="1" i="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userMapper.insert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(u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 err="1">
                <a:solidFill>
                  <a:srgbClr val="FF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altLang="zh-CN" sz="2400" b="1" i="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i="0" dirty="0" err="1">
                <a:solidFill>
                  <a:srgbClr val="FF0000"/>
                </a:solidFill>
                <a:latin typeface="Consolas" panose="020B0609020204030204" pitchFamily="49" charset="0"/>
              </a:rPr>
              <a:t>u.getId</a:t>
            </a:r>
            <a:r>
              <a:rPr lang="en-US" altLang="zh-CN" sz="2400" b="1" i="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());</a:t>
            </a:r>
            <a:endParaRPr lang="en-US" altLang="zh-CN" sz="2400" b="1" i="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7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2711624" y="1484784"/>
            <a:ext cx="6445274" cy="646331"/>
            <a:chOff x="935038" y="1349375"/>
            <a:chExt cx="6445274" cy="646331"/>
          </a:xfrm>
        </p:grpSpPr>
        <p:sp>
          <p:nvSpPr>
            <p:cNvPr id="2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b="1" i="0" dirty="0" smtClean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动态代理机制</a:t>
              </a:r>
              <a:endParaRPr lang="zh-CN" altLang="en-US" sz="3600" b="1" i="0" dirty="0">
                <a:solidFill>
                  <a:srgbClr val="5F769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2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1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2711624" y="2421178"/>
            <a:ext cx="6445274" cy="1200329"/>
            <a:chOff x="935038" y="1349375"/>
            <a:chExt cx="6445274" cy="1200329"/>
          </a:xfrm>
        </p:grpSpPr>
        <p:sp>
          <p:nvSpPr>
            <p:cNvPr id="30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插入操作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zh-CN" altLang="en-US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1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2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3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smtClean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2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711624" y="3357572"/>
            <a:ext cx="6445274" cy="646331"/>
            <a:chOff x="935038" y="1349375"/>
            <a:chExt cx="6445274" cy="646331"/>
          </a:xfrm>
        </p:grpSpPr>
        <p:sp>
          <p:nvSpPr>
            <p:cNvPr id="3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查询操作</a:t>
              </a:r>
              <a:endParaRPr lang="zh-CN" altLang="en-US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3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2711624" y="4293966"/>
            <a:ext cx="6445274" cy="646331"/>
            <a:chOff x="935038" y="1349375"/>
            <a:chExt cx="6445274" cy="646331"/>
          </a:xfrm>
        </p:grpSpPr>
        <p:sp>
          <p:nvSpPr>
            <p:cNvPr id="18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更新操作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19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0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1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smtClean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4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2" name="组合 21"/>
          <p:cNvGrpSpPr/>
          <p:nvPr/>
        </p:nvGrpSpPr>
        <p:grpSpPr>
          <a:xfrm>
            <a:off x="2711624" y="5158933"/>
            <a:ext cx="6445274" cy="646331"/>
            <a:chOff x="935038" y="1349375"/>
            <a:chExt cx="6445274" cy="646331"/>
          </a:xfrm>
        </p:grpSpPr>
        <p:sp>
          <p:nvSpPr>
            <p:cNvPr id="23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删除</a:t>
              </a:r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操作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39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40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1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dirty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5</a:t>
                </a:r>
                <a:endParaRPr lang="zh-CN" altLang="en-US" sz="2800" b="1" i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4292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034"/>
    </mc:Choice>
    <mc:Fallback xmlns="">
      <p:transition spd="slow" advTm="37034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selectKey</a:t>
            </a:r>
            <a:r>
              <a:rPr lang="zh-CN" altLang="en-US" dirty="0"/>
              <a:t>返回主键的值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对于一些不提供主键自增功能的数据库，如</a:t>
            </a:r>
            <a:r>
              <a:rPr lang="en-US" altLang="zh-CN" dirty="0" smtClean="0"/>
              <a:t>Oracle</a:t>
            </a:r>
            <a:r>
              <a:rPr lang="zh-CN" altLang="en-US" dirty="0" smtClean="0"/>
              <a:t>，需要使用</a:t>
            </a:r>
            <a:r>
              <a:rPr lang="en-US" altLang="zh-CN" dirty="0" err="1" smtClean="0"/>
              <a:t>selectKey</a:t>
            </a:r>
            <a:r>
              <a:rPr lang="zh-CN" altLang="en-US" dirty="0" smtClean="0"/>
              <a:t>标签来获取主键的值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767408" y="2780928"/>
            <a:ext cx="10513168" cy="3384376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&lt;insert id="insert" </a:t>
            </a:r>
            <a:r>
              <a:rPr lang="en-US" altLang="zh-CN" sz="2400" b="1" i="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useGeneratedKeys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="true" </a:t>
            </a:r>
            <a:r>
              <a:rPr lang="en-US" altLang="zh-CN" sz="2400" b="1" i="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keyProperty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="id"&gt;</a:t>
            </a:r>
            <a:endParaRPr lang="en-US" altLang="zh-CN" sz="2400" b="1" i="0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insert into USER(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id,user_name,password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) 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values(#{id},#{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userName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},#{password}) </a:t>
            </a:r>
            <a:endParaRPr lang="en-US" altLang="zh-CN" sz="2400" b="1" i="0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&lt;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selectKey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i="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resultType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" </a:t>
            </a:r>
            <a:r>
              <a:rPr lang="en-US" altLang="zh-CN" sz="2400" b="1" i="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keyProperty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="id" </a:t>
            </a:r>
            <a:endParaRPr lang="en-US" altLang="zh-CN" sz="2400" b="1" i="0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order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="AFTER"&gt;</a:t>
            </a:r>
          </a:p>
          <a:p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SELECT 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LAST_INSERT_ID()</a:t>
            </a:r>
          </a:p>
          <a:p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selectKey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&lt;/insert&gt; </a:t>
            </a:r>
            <a:endParaRPr lang="zh-CN" altLang="en-US" sz="2400" b="1" i="0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19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selectKey</a:t>
            </a:r>
            <a:r>
              <a:rPr lang="zh-CN" altLang="en-US" dirty="0"/>
              <a:t>返回主键的值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keyProperty</a:t>
            </a:r>
            <a:r>
              <a:rPr lang="zh-CN" altLang="en-US" dirty="0" smtClean="0"/>
              <a:t>属性表示主键所对应的属性名</a:t>
            </a:r>
            <a:endParaRPr lang="en-US" altLang="zh-CN" dirty="0" smtClean="0"/>
          </a:p>
          <a:p>
            <a:r>
              <a:rPr lang="en-US" altLang="zh-CN" dirty="0" err="1" smtClean="0"/>
              <a:t>resultType</a:t>
            </a:r>
            <a:r>
              <a:rPr lang="zh-CN" altLang="en-US" dirty="0" smtClean="0"/>
              <a:t>属性用于设置返回值类型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中</a:t>
            </a:r>
            <a:r>
              <a:rPr lang="en-US" altLang="zh-CN" dirty="0" smtClean="0"/>
              <a:t>order</a:t>
            </a:r>
            <a:r>
              <a:rPr lang="zh-CN" altLang="en-US" dirty="0" smtClean="0"/>
              <a:t>属性设置为</a:t>
            </a:r>
            <a:r>
              <a:rPr lang="en-US" altLang="zh-CN" dirty="0" smtClean="0"/>
              <a:t>after</a:t>
            </a:r>
            <a:r>
              <a:rPr lang="zh-CN" altLang="en-US" dirty="0" smtClean="0"/>
              <a:t>，表示当前记录的主键值在</a:t>
            </a:r>
            <a:r>
              <a:rPr lang="en-US" altLang="zh-CN" dirty="0" smtClean="0"/>
              <a:t>insert</a:t>
            </a:r>
            <a:r>
              <a:rPr lang="zh-CN" altLang="en-US" dirty="0" smtClean="0"/>
              <a:t>语句执行成功后才能获取到，</a:t>
            </a:r>
            <a:r>
              <a:rPr lang="en-US" altLang="zh-CN" dirty="0" smtClean="0"/>
              <a:t>Oracle</a:t>
            </a:r>
            <a:r>
              <a:rPr lang="zh-CN" altLang="en-US" dirty="0" smtClean="0"/>
              <a:t>中设置为</a:t>
            </a:r>
            <a:r>
              <a:rPr lang="en-US" altLang="zh-CN" dirty="0" smtClean="0"/>
              <a:t>before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223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selectKey</a:t>
            </a:r>
            <a:r>
              <a:rPr lang="zh-CN" altLang="en-US" dirty="0"/>
              <a:t>返回主键的值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selectKey</a:t>
            </a:r>
            <a:r>
              <a:rPr lang="zh-CN" altLang="en-US" dirty="0" smtClean="0"/>
              <a:t>元素中的内容是一个独立的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语句，在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中</a:t>
            </a:r>
            <a:r>
              <a:rPr lang="en-US" altLang="zh-CN" dirty="0" smtClean="0"/>
              <a:t>SELECT LAST_INSERT_ID()</a:t>
            </a:r>
            <a:r>
              <a:rPr lang="zh-CN" altLang="en-US" dirty="0" smtClean="0"/>
              <a:t>用于获取数据库中最后插入的数据的</a:t>
            </a:r>
            <a:r>
              <a:rPr lang="zh-CN" altLang="en-US" dirty="0"/>
              <a:t>主键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Oracle</a:t>
            </a:r>
            <a:r>
              <a:rPr lang="zh-CN" altLang="en-US" dirty="0" smtClean="0"/>
              <a:t>中应该使用</a:t>
            </a:r>
            <a:r>
              <a:rPr lang="en-US" altLang="zh-CN" dirty="0" smtClean="0"/>
              <a:t>SELECT </a:t>
            </a:r>
            <a:r>
              <a:rPr lang="en-US" altLang="zh-CN" dirty="0" err="1" smtClean="0"/>
              <a:t>SEQ_ID.nextval</a:t>
            </a:r>
            <a:r>
              <a:rPr lang="en-US" altLang="zh-CN" dirty="0" smtClean="0"/>
              <a:t> from dual </a:t>
            </a:r>
            <a:r>
              <a:rPr lang="zh-CN" altLang="en-US" dirty="0" smtClean="0"/>
              <a:t>用来获取序列中的一个值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757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2711624" y="1484784"/>
            <a:ext cx="6445274" cy="646331"/>
            <a:chOff x="935038" y="1349375"/>
            <a:chExt cx="6445274" cy="646331"/>
          </a:xfrm>
        </p:grpSpPr>
        <p:sp>
          <p:nvSpPr>
            <p:cNvPr id="2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动态代理机制</a:t>
              </a:r>
            </a:p>
          </p:txBody>
        </p:sp>
        <p:grpSp>
          <p:nvGrpSpPr>
            <p:cNvPr id="2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1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2711624" y="2421178"/>
            <a:ext cx="6445274" cy="646331"/>
            <a:chOff x="935038" y="1349375"/>
            <a:chExt cx="6445274" cy="646331"/>
          </a:xfrm>
        </p:grpSpPr>
        <p:sp>
          <p:nvSpPr>
            <p:cNvPr id="30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插入操作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1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2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3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smtClean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2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711624" y="3357572"/>
            <a:ext cx="6445274" cy="646331"/>
            <a:chOff x="935038" y="1349375"/>
            <a:chExt cx="6445274" cy="646331"/>
          </a:xfrm>
        </p:grpSpPr>
        <p:sp>
          <p:nvSpPr>
            <p:cNvPr id="3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zh-CN" altLang="en-US" sz="3600" b="1" i="0" dirty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查询操作</a:t>
              </a:r>
            </a:p>
          </p:txBody>
        </p:sp>
        <p:grpSp>
          <p:nvGrpSpPr>
            <p:cNvPr id="3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3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2711624" y="4293966"/>
            <a:ext cx="6445274" cy="646331"/>
            <a:chOff x="935038" y="1349375"/>
            <a:chExt cx="6445274" cy="646331"/>
          </a:xfrm>
        </p:grpSpPr>
        <p:sp>
          <p:nvSpPr>
            <p:cNvPr id="18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更新操作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19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0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1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smtClean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4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2" name="组合 21"/>
          <p:cNvGrpSpPr/>
          <p:nvPr/>
        </p:nvGrpSpPr>
        <p:grpSpPr>
          <a:xfrm>
            <a:off x="2711624" y="5158933"/>
            <a:ext cx="6445274" cy="646331"/>
            <a:chOff x="935038" y="1349375"/>
            <a:chExt cx="6445274" cy="646331"/>
          </a:xfrm>
        </p:grpSpPr>
        <p:sp>
          <p:nvSpPr>
            <p:cNvPr id="23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删除</a:t>
              </a:r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操作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39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40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1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dirty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5</a:t>
                </a:r>
                <a:endParaRPr lang="zh-CN" altLang="en-US" sz="2800" b="1" i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4609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034"/>
    </mc:Choice>
    <mc:Fallback xmlns="">
      <p:transition spd="slow" advTm="37034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查询操作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24418" y="1125538"/>
            <a:ext cx="10943167" cy="5183187"/>
          </a:xfrm>
        </p:spPr>
        <p:txBody>
          <a:bodyPr/>
          <a:lstStyle/>
          <a:p>
            <a:r>
              <a:rPr lang="zh-CN" altLang="en-US" dirty="0" smtClean="0"/>
              <a:t>根据用户</a:t>
            </a:r>
            <a:r>
              <a:rPr lang="en-US" altLang="zh-CN" dirty="0" smtClean="0"/>
              <a:t>id</a:t>
            </a:r>
            <a:r>
              <a:rPr lang="zh-CN" altLang="en-US" dirty="0" smtClean="0"/>
              <a:t>查询单条记录，在映射器接口中定义如下方法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当实体类的属性名与数据库表的字段名一一对应时，映射代码如下所示</a:t>
            </a:r>
            <a:r>
              <a:rPr lang="zh-CN" altLang="en-US" dirty="0"/>
              <a:t>：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元素用于映射查询语句</a:t>
            </a:r>
            <a:endParaRPr lang="en-US" altLang="zh-CN" dirty="0" smtClean="0"/>
          </a:p>
        </p:txBody>
      </p:sp>
      <p:sp>
        <p:nvSpPr>
          <p:cNvPr id="8" name="矩形 7"/>
          <p:cNvSpPr/>
          <p:nvPr/>
        </p:nvSpPr>
        <p:spPr bwMode="auto">
          <a:xfrm>
            <a:off x="839416" y="1916832"/>
            <a:ext cx="10153128" cy="936104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public User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i="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selectById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(Integer id);</a:t>
            </a:r>
            <a:endParaRPr lang="zh-CN" altLang="en-US" sz="2400" b="1" i="0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767408" y="4437112"/>
            <a:ext cx="10513168" cy="1728192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&lt;select id="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selectById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" 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resultType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com.mybatis.entity.User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"&gt;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select * from USER where id = #{id}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&lt;/select&gt;</a:t>
            </a:r>
            <a:endParaRPr lang="zh-CN" altLang="en-US" sz="2400" b="1" i="0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58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查询操作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编写测试代码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796556" y="2132856"/>
            <a:ext cx="10556028" cy="2160240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SqlSession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session = </a:t>
            </a:r>
            <a:r>
              <a:rPr lang="en-US" altLang="zh-CN" sz="2400" b="1" i="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MyBatisUtil.openSqlSession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UserMapper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userMapper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session.getMapper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UserMapper.class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User u = 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userMapper.selectById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(10);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System.out.println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(u);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session.close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();</a:t>
            </a:r>
            <a:endParaRPr lang="zh-CN" altLang="en-US" sz="2400" b="1" i="0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76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查询操作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当实体类属性名与表字段不一致时，可以使用</a:t>
            </a:r>
            <a:r>
              <a:rPr lang="en-US" altLang="zh-CN" dirty="0" err="1" smtClean="0">
                <a:solidFill>
                  <a:srgbClr val="FF0000"/>
                </a:solidFill>
              </a:rPr>
              <a:t>resultMap</a:t>
            </a:r>
            <a:r>
              <a:rPr lang="zh-CN" altLang="en-US" dirty="0" smtClean="0"/>
              <a:t>元素映射其对应关系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767408" y="2708920"/>
            <a:ext cx="10513168" cy="3456384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resultMap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type="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com.mybatis.entity.User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" id="</a:t>
            </a:r>
            <a:r>
              <a:rPr lang="en-US" altLang="zh-CN" sz="2400" b="1" i="0" dirty="0" err="1">
                <a:solidFill>
                  <a:srgbClr val="FF0000"/>
                </a:solidFill>
                <a:latin typeface="Consolas" panose="020B0609020204030204" pitchFamily="49" charset="0"/>
              </a:rPr>
              <a:t>userMap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"&gt;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&lt;id property="id" column="id"/&gt;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&lt;result property="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userName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" column="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user_name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"/&gt;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&lt;result property="password" column="password"/&gt;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resultMap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&lt;select id="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selectById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" 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resultMap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2400" b="1" i="0" dirty="0" err="1">
                <a:solidFill>
                  <a:srgbClr val="FF0000"/>
                </a:solidFill>
                <a:latin typeface="Consolas" panose="020B0609020204030204" pitchFamily="49" charset="0"/>
              </a:rPr>
              <a:t>userMap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"&gt;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select * from USER where id = #{id}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&lt;/select&gt;</a:t>
            </a:r>
            <a:endParaRPr lang="zh-CN" altLang="en-US" sz="2400" b="1" i="0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66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查询操作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resultMap</a:t>
            </a:r>
            <a:r>
              <a:rPr lang="zh-CN" altLang="en-US" dirty="0" smtClean="0"/>
              <a:t>是一种很重要的配置结果映射的方法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id</a:t>
            </a:r>
            <a:r>
              <a:rPr lang="zh-CN" altLang="en-US" dirty="0" smtClean="0"/>
              <a:t>属性：必填，是结果映射的唯一标识，与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元素中</a:t>
            </a:r>
            <a:r>
              <a:rPr lang="en-US" altLang="zh-CN" dirty="0" err="1" smtClean="0"/>
              <a:t>resultMap</a:t>
            </a:r>
            <a:r>
              <a:rPr lang="zh-CN" altLang="en-US" dirty="0" smtClean="0"/>
              <a:t>属性的值一致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type</a:t>
            </a:r>
            <a:r>
              <a:rPr lang="zh-CN" altLang="en-US" dirty="0" smtClean="0"/>
              <a:t>属性：必填，用于指定查询结果所映射到的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对象类型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id</a:t>
            </a:r>
            <a:r>
              <a:rPr lang="zh-CN" altLang="en-US" dirty="0" smtClean="0"/>
              <a:t>子元素：配置</a:t>
            </a:r>
            <a:r>
              <a:rPr lang="en-US" altLang="zh-CN" dirty="0" smtClean="0"/>
              <a:t>id</a:t>
            </a:r>
            <a:r>
              <a:rPr lang="zh-CN" altLang="en-US" dirty="0" smtClean="0"/>
              <a:t>对应的</a:t>
            </a:r>
            <a:r>
              <a:rPr lang="en-US" altLang="zh-CN" dirty="0" smtClean="0"/>
              <a:t>column</a:t>
            </a:r>
            <a:r>
              <a:rPr lang="zh-CN" altLang="en-US" dirty="0" smtClean="0"/>
              <a:t>（字段名）和</a:t>
            </a:r>
            <a:r>
              <a:rPr lang="en-US" altLang="zh-CN" dirty="0" smtClean="0"/>
              <a:t>property</a:t>
            </a:r>
            <a:r>
              <a:rPr lang="zh-CN" altLang="en-US" dirty="0" smtClean="0"/>
              <a:t>（属性名）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result</a:t>
            </a:r>
            <a:r>
              <a:rPr lang="zh-CN" altLang="en-US" dirty="0" smtClean="0"/>
              <a:t>子元素：配置普通结果对应的字段名和属性名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185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查询操作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当实体类属性与表字段不一致时，也可以通过</a:t>
            </a:r>
            <a:r>
              <a:rPr lang="zh-CN" altLang="en-US" dirty="0" smtClean="0">
                <a:solidFill>
                  <a:srgbClr val="FF0000"/>
                </a:solidFill>
              </a:rPr>
              <a:t>设置别名</a:t>
            </a:r>
            <a:r>
              <a:rPr lang="zh-CN" altLang="en-US" dirty="0" smtClean="0"/>
              <a:t>进行映射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479376" y="2708920"/>
            <a:ext cx="11305256" cy="2808312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&lt;select id="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selectAllUsers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" 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resultType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com.mybatis.entity.User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"&gt;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select id,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user_name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userName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    password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from USER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&lt;/select&gt;</a:t>
            </a:r>
            <a:endParaRPr lang="zh-CN" altLang="en-US" sz="2400" b="1" i="0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53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查询动作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模糊查询</a:t>
            </a:r>
            <a:r>
              <a:rPr lang="en-US" altLang="zh-CN" dirty="0"/>
              <a:t>like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表达式</a:t>
            </a:r>
            <a:r>
              <a:rPr lang="en-US" altLang="zh-CN" dirty="0"/>
              <a:t>: </a:t>
            </a:r>
            <a:r>
              <a:rPr lang="en-US" altLang="zh-CN" dirty="0" err="1"/>
              <a:t>user_name</a:t>
            </a:r>
            <a:r>
              <a:rPr lang="en-US" altLang="zh-CN" dirty="0"/>
              <a:t> like"%"#{name}"%" #</a:t>
            </a:r>
            <a:r>
              <a:rPr lang="zh-CN" altLang="en-US" dirty="0"/>
              <a:t>起到占位符的作用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839416" y="2348880"/>
            <a:ext cx="10585176" cy="1728192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400" b="1" i="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2400" b="1" i="0" dirty="0">
                <a:solidFill>
                  <a:srgbClr val="3F7F7F"/>
                </a:solidFill>
                <a:latin typeface="Consolas"/>
              </a:rPr>
              <a:t>select </a:t>
            </a:r>
            <a:r>
              <a:rPr lang="en-US" altLang="zh-CN" sz="2400" b="1" i="0" dirty="0">
                <a:solidFill>
                  <a:srgbClr val="7F007F"/>
                </a:solidFill>
                <a:latin typeface="Consolas"/>
              </a:rPr>
              <a:t>id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400" b="1" i="0" dirty="0" err="1">
                <a:solidFill>
                  <a:srgbClr val="2A00FF"/>
                </a:solidFill>
                <a:latin typeface="Consolas"/>
              </a:rPr>
              <a:t>findLike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en-US" altLang="zh-CN" sz="2400" b="1" i="0" dirty="0" err="1">
                <a:solidFill>
                  <a:srgbClr val="7F007F"/>
                </a:solidFill>
                <a:latin typeface="Consolas"/>
              </a:rPr>
              <a:t>resultMap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400" b="1" i="0" dirty="0" err="1">
                <a:solidFill>
                  <a:srgbClr val="2A00FF"/>
                </a:solidFill>
                <a:latin typeface="Consolas"/>
              </a:rPr>
              <a:t>userMap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400" b="1" i="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2400" b="1" i="0" dirty="0" smtClean="0">
                <a:solidFill>
                  <a:srgbClr val="000000"/>
                </a:solidFill>
                <a:latin typeface="Consolas"/>
              </a:rPr>
              <a:t>select 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* from user where </a:t>
            </a:r>
            <a:r>
              <a:rPr lang="en-US" altLang="zh-CN" sz="2400" b="1" i="0" dirty="0" err="1">
                <a:solidFill>
                  <a:srgbClr val="000000"/>
                </a:solidFill>
                <a:latin typeface="Consolas"/>
              </a:rPr>
              <a:t>user_name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 like "%"#{name}"%"</a:t>
            </a:r>
          </a:p>
          <a:p>
            <a:r>
              <a:rPr lang="en-US" altLang="zh-CN" sz="2400" b="1" i="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zh-CN" sz="2400" b="1" i="0" dirty="0">
                <a:solidFill>
                  <a:srgbClr val="3F7F7F"/>
                </a:solidFill>
                <a:latin typeface="Consolas"/>
              </a:rPr>
              <a:t>select</a:t>
            </a:r>
            <a:r>
              <a:rPr lang="en-US" altLang="zh-CN" sz="2400" b="1" i="0" dirty="0">
                <a:solidFill>
                  <a:srgbClr val="008080"/>
                </a:solidFill>
                <a:latin typeface="Consolas"/>
              </a:rPr>
              <a:t>&gt;</a:t>
            </a:r>
            <a:endParaRPr lang="zh-CN" altLang="en-US" sz="2400" b="1" i="0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0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动态代理机制</a:t>
            </a:r>
            <a:br>
              <a:rPr lang="zh-CN" altLang="en-US" dirty="0">
                <a:sym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MyBatis</a:t>
            </a:r>
            <a:r>
              <a:rPr lang="zh-CN" altLang="en-US" dirty="0"/>
              <a:t>和数据库的交互有两种方式：</a:t>
            </a:r>
          </a:p>
          <a:p>
            <a:pPr lvl="1"/>
            <a:r>
              <a:rPr lang="zh-CN" altLang="en-US" dirty="0" smtClean="0"/>
              <a:t>使用</a:t>
            </a:r>
            <a:r>
              <a:rPr lang="zh-CN" altLang="en-US" dirty="0"/>
              <a:t>传统的</a:t>
            </a:r>
            <a:r>
              <a:rPr lang="en-US" altLang="zh-CN" dirty="0" err="1"/>
              <a:t>MyBatis</a:t>
            </a:r>
            <a:r>
              <a:rPr lang="zh-CN" altLang="en-US" dirty="0"/>
              <a:t>提供的</a:t>
            </a:r>
            <a:r>
              <a:rPr lang="en-US" altLang="zh-CN" dirty="0" smtClean="0"/>
              <a:t>API</a:t>
            </a:r>
            <a:endParaRPr lang="zh-CN" altLang="en-US" dirty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/>
              <a:t>Mapper</a:t>
            </a:r>
            <a:r>
              <a:rPr lang="zh-CN" altLang="en-US" dirty="0"/>
              <a:t>接口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486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2711624" y="1484784"/>
            <a:ext cx="6445274" cy="646331"/>
            <a:chOff x="935038" y="1349375"/>
            <a:chExt cx="6445274" cy="646331"/>
          </a:xfrm>
        </p:grpSpPr>
        <p:sp>
          <p:nvSpPr>
            <p:cNvPr id="2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动态代理机制</a:t>
              </a:r>
            </a:p>
          </p:txBody>
        </p:sp>
        <p:grpSp>
          <p:nvGrpSpPr>
            <p:cNvPr id="2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1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2711624" y="2421178"/>
            <a:ext cx="6445274" cy="646331"/>
            <a:chOff x="935038" y="1349375"/>
            <a:chExt cx="6445274" cy="646331"/>
          </a:xfrm>
        </p:grpSpPr>
        <p:sp>
          <p:nvSpPr>
            <p:cNvPr id="30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插入操作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1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2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3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smtClean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2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711624" y="3357572"/>
            <a:ext cx="6445274" cy="646331"/>
            <a:chOff x="935038" y="1349375"/>
            <a:chExt cx="6445274" cy="646331"/>
          </a:xfrm>
        </p:grpSpPr>
        <p:sp>
          <p:nvSpPr>
            <p:cNvPr id="3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查询操作</a:t>
              </a:r>
            </a:p>
          </p:txBody>
        </p:sp>
        <p:grpSp>
          <p:nvGrpSpPr>
            <p:cNvPr id="3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3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2711624" y="4293966"/>
            <a:ext cx="6445274" cy="646331"/>
            <a:chOff x="935038" y="1349375"/>
            <a:chExt cx="6445274" cy="646331"/>
          </a:xfrm>
        </p:grpSpPr>
        <p:sp>
          <p:nvSpPr>
            <p:cNvPr id="18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b="1" i="0" dirty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更新操作</a:t>
              </a:r>
              <a:endParaRPr lang="en-US" altLang="zh-CN" sz="3600" b="1" i="0" dirty="0">
                <a:solidFill>
                  <a:srgbClr val="5F769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19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0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1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smtClean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4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2" name="组合 21"/>
          <p:cNvGrpSpPr/>
          <p:nvPr/>
        </p:nvGrpSpPr>
        <p:grpSpPr>
          <a:xfrm>
            <a:off x="2711624" y="5158933"/>
            <a:ext cx="6445274" cy="646331"/>
            <a:chOff x="935038" y="1349375"/>
            <a:chExt cx="6445274" cy="646331"/>
          </a:xfrm>
        </p:grpSpPr>
        <p:sp>
          <p:nvSpPr>
            <p:cNvPr id="23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删除</a:t>
              </a:r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操作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39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40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1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dirty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5</a:t>
                </a:r>
                <a:endParaRPr lang="zh-CN" altLang="en-US" sz="2800" b="1" i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7555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034"/>
    </mc:Choice>
    <mc:Fallback xmlns="">
      <p:transition spd="slow" advTm="37034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更新操作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24418" y="1125538"/>
            <a:ext cx="10943167" cy="5183187"/>
          </a:xfrm>
        </p:spPr>
        <p:txBody>
          <a:bodyPr/>
          <a:lstStyle/>
          <a:p>
            <a:r>
              <a:rPr lang="zh-CN" altLang="en-US" dirty="0" smtClean="0"/>
              <a:t>在映射器接口中定义如下方法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在映射文件中添加如下代码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 bwMode="auto">
          <a:xfrm>
            <a:off x="839416" y="1916832"/>
            <a:ext cx="10153128" cy="936104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public 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updateById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(User user);</a:t>
            </a:r>
            <a:endParaRPr lang="zh-CN" altLang="en-US" sz="2400" b="1" i="0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839416" y="3645024"/>
            <a:ext cx="10153128" cy="2304256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&lt;update id="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updateById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"&gt;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update user 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set 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user_name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= #{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userName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},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    password = #{password}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where id = #{id}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&lt;/update&gt;</a:t>
            </a:r>
            <a:endParaRPr lang="zh-CN" altLang="en-US" sz="2400" b="1" i="0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89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更新操作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编写测试代码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796556" y="2132856"/>
            <a:ext cx="10556028" cy="3312368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SqlSession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session = </a:t>
            </a:r>
            <a:r>
              <a:rPr lang="en-US" altLang="zh-CN" sz="2400" b="1" i="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MyBatisUtil.openSqlSession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User u = new User();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u.setId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(10);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u.setUserName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("</a:t>
            </a:r>
            <a:r>
              <a:rPr lang="zh-CN" altLang="en-US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张三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");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u.setPassword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("123456");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userMapper.updateById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(u);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session.commit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session.close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();</a:t>
            </a:r>
            <a:endParaRPr lang="zh-CN" altLang="en-US" sz="2400" b="1" i="0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4047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2711624" y="1484784"/>
            <a:ext cx="6445274" cy="646331"/>
            <a:chOff x="935038" y="1349375"/>
            <a:chExt cx="6445274" cy="646331"/>
          </a:xfrm>
        </p:grpSpPr>
        <p:sp>
          <p:nvSpPr>
            <p:cNvPr id="2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动态代理机制</a:t>
              </a:r>
            </a:p>
          </p:txBody>
        </p:sp>
        <p:grpSp>
          <p:nvGrpSpPr>
            <p:cNvPr id="2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1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2711624" y="2421178"/>
            <a:ext cx="6445274" cy="646331"/>
            <a:chOff x="935038" y="1349375"/>
            <a:chExt cx="6445274" cy="646331"/>
          </a:xfrm>
        </p:grpSpPr>
        <p:sp>
          <p:nvSpPr>
            <p:cNvPr id="30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插入操作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1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2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3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smtClean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2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711624" y="3357572"/>
            <a:ext cx="6445274" cy="646331"/>
            <a:chOff x="935038" y="1349375"/>
            <a:chExt cx="6445274" cy="646331"/>
          </a:xfrm>
        </p:grpSpPr>
        <p:sp>
          <p:nvSpPr>
            <p:cNvPr id="3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查询操作</a:t>
              </a:r>
            </a:p>
          </p:txBody>
        </p:sp>
        <p:grpSp>
          <p:nvGrpSpPr>
            <p:cNvPr id="3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3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2711624" y="4293966"/>
            <a:ext cx="6445274" cy="646331"/>
            <a:chOff x="935038" y="1349375"/>
            <a:chExt cx="6445274" cy="646331"/>
          </a:xfrm>
        </p:grpSpPr>
        <p:sp>
          <p:nvSpPr>
            <p:cNvPr id="18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更新操作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19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0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1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smtClean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4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2" name="组合 21"/>
          <p:cNvGrpSpPr/>
          <p:nvPr/>
        </p:nvGrpSpPr>
        <p:grpSpPr>
          <a:xfrm>
            <a:off x="2711624" y="5158933"/>
            <a:ext cx="6445274" cy="646331"/>
            <a:chOff x="935038" y="1349375"/>
            <a:chExt cx="6445274" cy="646331"/>
          </a:xfrm>
        </p:grpSpPr>
        <p:sp>
          <p:nvSpPr>
            <p:cNvPr id="23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b="1" i="0" dirty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删除操作</a:t>
              </a:r>
              <a:endParaRPr lang="en-US" altLang="zh-CN" sz="3600" b="1" i="0" dirty="0">
                <a:solidFill>
                  <a:srgbClr val="5F769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39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40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1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dirty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5</a:t>
                </a:r>
                <a:endParaRPr lang="zh-CN" altLang="en-US" sz="2800" b="1" i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7737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034"/>
    </mc:Choice>
    <mc:Fallback xmlns="">
      <p:transition spd="slow" advTm="37034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删除操作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删除同更新操作类似，</a:t>
            </a:r>
            <a:r>
              <a:rPr lang="zh-CN" altLang="en-US" dirty="0"/>
              <a:t>在映射器接口中定义如下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在映射文件中添加如下代码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839416" y="1916832"/>
            <a:ext cx="10153128" cy="936104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public 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deleteById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(Integer id);</a:t>
            </a:r>
            <a:endParaRPr lang="zh-CN" altLang="en-US" sz="2400" b="1" i="0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839416" y="3645024"/>
            <a:ext cx="10153128" cy="1368152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&lt;delete id="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deleteById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"&gt;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delete from user where id = #{id}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&lt;/delete&gt;</a:t>
            </a:r>
            <a:endParaRPr lang="zh-CN" altLang="en-US" sz="2400" b="1" i="0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0508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删除操作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编写测试代码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796556" y="2132856"/>
            <a:ext cx="10556028" cy="2160240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SqlSession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session = </a:t>
            </a:r>
            <a:r>
              <a:rPr lang="en-US" altLang="zh-CN" sz="2400" b="1" i="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MyBatisUtil.openSqlSession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userMapper.deleteById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(10);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System.out.println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session.commit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session.close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();</a:t>
            </a:r>
            <a:endParaRPr lang="zh-CN" altLang="en-US" sz="2400" b="1" i="0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5498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8"/>
            <a:ext cx="10943167" cy="3815629"/>
          </a:xfrm>
        </p:spPr>
        <p:txBody>
          <a:bodyPr/>
          <a:lstStyle/>
          <a:p>
            <a:r>
              <a:rPr lang="zh-CN" altLang="en-US" sz="3200" dirty="0" smtClean="0"/>
              <a:t>掌握映射接口动态代理实现原理</a:t>
            </a:r>
            <a:endParaRPr lang="en-US" altLang="zh-CN" sz="3200" dirty="0" smtClean="0"/>
          </a:p>
          <a:p>
            <a:r>
              <a:rPr lang="zh-CN" altLang="en-US" dirty="0" smtClean="0"/>
              <a:t>掌握</a:t>
            </a:r>
            <a:r>
              <a:rPr lang="en-US" altLang="zh-CN" dirty="0" err="1" smtClean="0"/>
              <a:t>MyBatis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映射的基本用法</a:t>
            </a:r>
            <a:endParaRPr lang="en-US" altLang="zh-CN" sz="3200" dirty="0" smtClean="0"/>
          </a:p>
          <a:p>
            <a:r>
              <a:rPr lang="zh-CN" altLang="en-US" dirty="0" smtClean="0"/>
              <a:t>掌握</a:t>
            </a:r>
            <a:r>
              <a:rPr lang="en-US" altLang="zh-CN" dirty="0" err="1" smtClean="0"/>
              <a:t>MyBatis</a:t>
            </a:r>
            <a:r>
              <a:rPr lang="zh-CN" altLang="en-US" dirty="0" smtClean="0"/>
              <a:t>中的单实体增、删、改、查操作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2132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动态代理机制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使用传统的</a:t>
            </a:r>
            <a:r>
              <a:rPr lang="en-US" altLang="zh-CN" dirty="0" err="1"/>
              <a:t>MyBatis</a:t>
            </a:r>
            <a:r>
              <a:rPr lang="zh-CN" altLang="en-US" dirty="0"/>
              <a:t>提供的</a:t>
            </a:r>
            <a:r>
              <a:rPr lang="en-US" altLang="zh-CN" dirty="0"/>
              <a:t>API </a:t>
            </a:r>
            <a:r>
              <a:rPr lang="zh-CN" altLang="en-US" dirty="0" smtClean="0"/>
              <a:t>，需要传递</a:t>
            </a:r>
            <a:r>
              <a:rPr lang="en-US" altLang="zh-CN" dirty="0"/>
              <a:t>Statement Id </a:t>
            </a:r>
            <a:r>
              <a:rPr lang="zh-CN" altLang="en-US" dirty="0"/>
              <a:t>和查询参数给 </a:t>
            </a:r>
            <a:r>
              <a:rPr lang="en-US" altLang="zh-CN" dirty="0" err="1"/>
              <a:t>SqlSession</a:t>
            </a:r>
            <a:r>
              <a:rPr lang="en-US" altLang="zh-CN" dirty="0"/>
              <a:t> </a:t>
            </a:r>
            <a:r>
              <a:rPr lang="zh-CN" altLang="en-US" dirty="0"/>
              <a:t>对象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MyBatis</a:t>
            </a:r>
            <a:r>
              <a:rPr lang="en-US" altLang="zh-CN" dirty="0" smtClean="0"/>
              <a:t> </a:t>
            </a:r>
            <a:r>
              <a:rPr lang="zh-CN" altLang="en-US" dirty="0"/>
              <a:t>提供了非常方便和简单的</a:t>
            </a:r>
            <a:r>
              <a:rPr lang="en-US" altLang="zh-CN" dirty="0"/>
              <a:t>API</a:t>
            </a:r>
            <a:r>
              <a:rPr lang="zh-CN" altLang="en-US" dirty="0"/>
              <a:t>，供用户实现对数据库的增删改查数据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919536" y="3501008"/>
            <a:ext cx="8712968" cy="3096344"/>
            <a:chOff x="-2328936" y="2636912"/>
            <a:chExt cx="8712968" cy="3096344"/>
          </a:xfrm>
        </p:grpSpPr>
        <p:sp>
          <p:nvSpPr>
            <p:cNvPr id="5" name="矩形 4"/>
            <p:cNvSpPr/>
            <p:nvPr/>
          </p:nvSpPr>
          <p:spPr bwMode="auto">
            <a:xfrm>
              <a:off x="-2328936" y="2636912"/>
              <a:ext cx="8712968" cy="3096344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2184920" y="3573016"/>
              <a:ext cx="3384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0" dirty="0" smtClean="0">
                  <a:solidFill>
                    <a:srgbClr val="7030A0"/>
                  </a:solidFill>
                </a:rPr>
                <a:t>List&lt;?&gt;|</a:t>
              </a:r>
              <a:r>
                <a:rPr lang="en-US" altLang="zh-CN" b="1" i="0" dirty="0" err="1" smtClean="0">
                  <a:solidFill>
                    <a:srgbClr val="7030A0"/>
                  </a:solidFill>
                </a:rPr>
                <a:t>int|void</a:t>
              </a:r>
              <a:r>
                <a:rPr lang="en-US" altLang="zh-CN" b="1" i="0" dirty="0" smtClean="0">
                  <a:solidFill>
                    <a:srgbClr val="7030A0"/>
                  </a:solidFill>
                </a:rPr>
                <a:t> </a:t>
              </a:r>
              <a:r>
                <a:rPr lang="en-US" altLang="zh-CN" b="1" i="0" dirty="0" err="1" smtClean="0"/>
                <a:t>sqlSession</a:t>
              </a:r>
              <a:r>
                <a:rPr lang="en-US" altLang="zh-CN" b="1" i="0" dirty="0" smtClean="0"/>
                <a:t>.</a:t>
              </a:r>
              <a:endParaRPr lang="zh-CN" altLang="en-US" b="1" i="0" dirty="0"/>
            </a:p>
          </p:txBody>
        </p:sp>
        <p:sp>
          <p:nvSpPr>
            <p:cNvPr id="7" name="圆角矩形 6"/>
            <p:cNvSpPr/>
            <p:nvPr/>
          </p:nvSpPr>
          <p:spPr bwMode="auto">
            <a:xfrm>
              <a:off x="1199456" y="2852936"/>
              <a:ext cx="1440160" cy="2016224"/>
            </a:xfrm>
            <a:prstGeom prst="roundRect">
              <a:avLst/>
            </a:prstGeom>
            <a:solidFill>
              <a:schemeClr val="bg1"/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rgbClr val="00B050"/>
                  </a:solidFill>
                  <a:effectLst/>
                </a:rPr>
                <a:t>select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1800" b="1" i="0" u="none" strike="noStrike" cap="none" normalizeH="0" baseline="0" dirty="0" err="1" smtClean="0">
                  <a:ln>
                    <a:noFill/>
                  </a:ln>
                  <a:solidFill>
                    <a:srgbClr val="00B050"/>
                  </a:solidFill>
                  <a:effectLst/>
                </a:rPr>
                <a:t>selectList</a:t>
              </a:r>
              <a:endPara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en-US" altLang="zh-CN" b="1" i="0" dirty="0" err="1" smtClean="0">
                  <a:solidFill>
                    <a:srgbClr val="00B050"/>
                  </a:solidFill>
                </a:rPr>
                <a:t>selectMap</a:t>
              </a:r>
              <a:endParaRPr lang="en-US" altLang="zh-CN" b="1" i="0" dirty="0" smtClean="0">
                <a:solidFill>
                  <a:srgbClr val="00B050"/>
                </a:solidFill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1800" b="1" i="0" u="none" strike="noStrike" cap="none" normalizeH="0" baseline="0" dirty="0" err="1" smtClean="0">
                  <a:ln>
                    <a:noFill/>
                  </a:ln>
                  <a:solidFill>
                    <a:srgbClr val="00B050"/>
                  </a:solidFill>
                  <a:effectLst/>
                </a:rPr>
                <a:t>selectOne</a:t>
              </a:r>
              <a:endPara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en-US" altLang="zh-CN" b="1" i="0" dirty="0" smtClean="0">
                  <a:solidFill>
                    <a:srgbClr val="00B050"/>
                  </a:solidFill>
                </a:rPr>
                <a:t>update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rgbClr val="00B050"/>
                  </a:solidFill>
                  <a:effectLst/>
                </a:rPr>
                <a:t>delete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rgbClr val="00B050"/>
                  </a:solidFill>
                  <a:effectLst/>
                </a:rPr>
                <a:t>insert</a:t>
              </a:r>
              <a:endPara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711624" y="3573016"/>
              <a:ext cx="3672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0" dirty="0" smtClean="0"/>
                <a:t>(</a:t>
              </a:r>
              <a:r>
                <a:rPr lang="en-US" altLang="zh-CN" b="1" i="0" dirty="0" err="1" smtClean="0">
                  <a:solidFill>
                    <a:srgbClr val="FF0000"/>
                  </a:solidFill>
                </a:rPr>
                <a:t>statementId</a:t>
              </a:r>
              <a:r>
                <a:rPr lang="en-US" altLang="zh-CN" b="1" i="0" dirty="0" smtClean="0"/>
                <a:t>[,</a:t>
              </a:r>
              <a:r>
                <a:rPr lang="en-US" altLang="zh-CN" b="1" i="0" dirty="0" err="1" smtClean="0">
                  <a:solidFill>
                    <a:srgbClr val="92D050"/>
                  </a:solidFill>
                </a:rPr>
                <a:t>parameterObject</a:t>
              </a:r>
              <a:r>
                <a:rPr lang="en-US" altLang="zh-CN" b="1" i="0" dirty="0" smtClean="0"/>
                <a:t>])</a:t>
              </a:r>
              <a:endParaRPr lang="zh-CN" altLang="en-US" b="1" i="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328" y="5085184"/>
              <a:ext cx="36724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i="0" dirty="0" smtClean="0">
                  <a:solidFill>
                    <a:srgbClr val="FF6600"/>
                  </a:solidFill>
                </a:rPr>
                <a:t>传统的</a:t>
              </a:r>
              <a:r>
                <a:rPr lang="en-US" altLang="zh-CN" sz="2400" b="1" i="0" dirty="0" err="1" smtClean="0">
                  <a:solidFill>
                    <a:srgbClr val="FF6600"/>
                  </a:solidFill>
                </a:rPr>
                <a:t>MyBatis</a:t>
              </a:r>
              <a:r>
                <a:rPr lang="zh-CN" altLang="en-US" sz="2400" b="1" i="0" dirty="0" smtClean="0">
                  <a:solidFill>
                    <a:srgbClr val="FF6600"/>
                  </a:solidFill>
                </a:rPr>
                <a:t>工作模式</a:t>
              </a:r>
              <a:endParaRPr lang="zh-CN" altLang="en-US" sz="2400" b="1" i="0" dirty="0">
                <a:solidFill>
                  <a:srgbClr val="FF66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675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动态代理机制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Mapper</a:t>
            </a:r>
            <a:r>
              <a:rPr lang="zh-CN" altLang="en-US" dirty="0" smtClean="0"/>
              <a:t>接口</a:t>
            </a:r>
            <a:r>
              <a:rPr lang="zh-CN" altLang="en-US" dirty="0"/>
              <a:t>，</a:t>
            </a:r>
            <a:r>
              <a:rPr lang="en-US" altLang="zh-CN" dirty="0" err="1" smtClean="0"/>
              <a:t>MyBatis</a:t>
            </a:r>
            <a:r>
              <a:rPr lang="en-US" altLang="zh-CN" dirty="0" smtClean="0"/>
              <a:t> </a:t>
            </a:r>
            <a:r>
              <a:rPr lang="zh-CN" altLang="en-US" dirty="0"/>
              <a:t>将配置文件中的每一个</a:t>
            </a:r>
            <a:r>
              <a:rPr lang="en-US" altLang="zh-CN" dirty="0"/>
              <a:t>&lt;mapper&gt; </a:t>
            </a:r>
            <a:r>
              <a:rPr lang="zh-CN" altLang="en-US" dirty="0"/>
              <a:t>元素</a:t>
            </a:r>
            <a:r>
              <a:rPr lang="zh-CN" altLang="en-US" dirty="0" smtClean="0"/>
              <a:t>抽象</a:t>
            </a:r>
            <a:r>
              <a:rPr lang="zh-CN" altLang="en-US" dirty="0"/>
              <a:t>为一个 </a:t>
            </a:r>
            <a:r>
              <a:rPr lang="en-US" altLang="zh-CN" dirty="0"/>
              <a:t>Mapper </a:t>
            </a:r>
            <a:r>
              <a:rPr lang="zh-CN" altLang="en-US" dirty="0"/>
              <a:t>接口，而这个接口中声明的方法</a:t>
            </a:r>
            <a:r>
              <a:rPr lang="zh-CN" altLang="en-US" dirty="0" smtClean="0"/>
              <a:t>和</a:t>
            </a:r>
            <a:r>
              <a:rPr lang="en-US" altLang="zh-CN" dirty="0" smtClean="0"/>
              <a:t>&lt;</a:t>
            </a:r>
            <a:r>
              <a:rPr lang="en-US" altLang="zh-CN" dirty="0"/>
              <a:t>mapper&gt; </a:t>
            </a:r>
            <a:r>
              <a:rPr lang="zh-CN" altLang="en-US" dirty="0"/>
              <a:t>元素</a:t>
            </a:r>
            <a:r>
              <a:rPr lang="zh-CN" altLang="en-US" dirty="0" smtClean="0"/>
              <a:t>中</a:t>
            </a:r>
            <a:r>
              <a:rPr lang="zh-CN" altLang="en-US" dirty="0"/>
              <a:t>的</a:t>
            </a:r>
            <a:r>
              <a:rPr lang="en-US" altLang="zh-CN" dirty="0"/>
              <a:t>&lt;</a:t>
            </a:r>
            <a:r>
              <a:rPr lang="en-US" altLang="zh-CN" dirty="0" err="1"/>
              <a:t>select|update|delete|insert</a:t>
            </a:r>
            <a:r>
              <a:rPr lang="en-US" altLang="zh-CN" dirty="0"/>
              <a:t>&gt; </a:t>
            </a:r>
            <a:r>
              <a:rPr lang="zh-CN" altLang="en-US" dirty="0"/>
              <a:t>子</a:t>
            </a:r>
            <a:r>
              <a:rPr lang="zh-CN" altLang="en-US" dirty="0" smtClean="0"/>
              <a:t>元素</a:t>
            </a:r>
            <a:r>
              <a:rPr lang="zh-CN" altLang="en-US" dirty="0"/>
              <a:t>相</a:t>
            </a:r>
            <a:r>
              <a:rPr lang="zh-CN" altLang="en-US" dirty="0" smtClean="0"/>
              <a:t>对应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499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动态代理机制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47328" y="1052736"/>
            <a:ext cx="12000656" cy="5389185"/>
            <a:chOff x="-5553560" y="836712"/>
            <a:chExt cx="13147959" cy="6021288"/>
          </a:xfrm>
        </p:grpSpPr>
        <p:sp>
          <p:nvSpPr>
            <p:cNvPr id="4" name="矩形 3"/>
            <p:cNvSpPr/>
            <p:nvPr/>
          </p:nvSpPr>
          <p:spPr bwMode="auto">
            <a:xfrm>
              <a:off x="-5553560" y="836712"/>
              <a:ext cx="13147959" cy="6021288"/>
            </a:xfrm>
            <a:prstGeom prst="rect">
              <a:avLst/>
            </a:prstGeom>
            <a:ln>
              <a:solidFill>
                <a:srgbClr val="C00000"/>
              </a:solidFill>
              <a:headEnd type="none" w="med" len="med"/>
              <a:tailEnd type="none" w="med" len="med"/>
            </a:ln>
            <a:extLst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-5159099" y="1268759"/>
              <a:ext cx="4891317" cy="4470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i="0" dirty="0" smtClean="0"/>
                <a:t>net.onest.mapper.UserMapper.java</a:t>
              </a:r>
              <a:endParaRPr lang="zh-CN" altLang="en-US" sz="2000" b="1" i="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23392" y="1268759"/>
              <a:ext cx="4867956" cy="4470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i="0" dirty="0" smtClean="0"/>
                <a:t>net.onest.mapper.UserMapper.xml</a:t>
              </a:r>
              <a:endParaRPr lang="zh-CN" altLang="en-US" sz="2000" b="1" i="0" dirty="0"/>
            </a:p>
          </p:txBody>
        </p:sp>
        <p:sp>
          <p:nvSpPr>
            <p:cNvPr id="6" name="矩形 5"/>
            <p:cNvSpPr/>
            <p:nvPr/>
          </p:nvSpPr>
          <p:spPr bwMode="auto">
            <a:xfrm>
              <a:off x="-5159099" y="1668870"/>
              <a:ext cx="4891317" cy="4137726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华文细黑" pitchFamily="2" charset="-122"/>
                </a:rPr>
                <a:t>public interface </a:t>
              </a:r>
              <a:r>
                <a:rPr kumimoji="0" lang="en-US" altLang="zh-CN" sz="20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华文细黑" pitchFamily="2" charset="-122"/>
                </a:rPr>
                <a:t>UserMapper</a:t>
              </a: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华文细黑" pitchFamily="2" charset="-122"/>
                </a:rPr>
                <a:t>{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en-US" altLang="zh-CN" sz="2000" b="1" i="0" dirty="0" smtClean="0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rPr>
                <a:t>       public List&lt;User&gt; </a:t>
              </a:r>
              <a:r>
                <a:rPr lang="en-US" altLang="zh-CN" sz="2000" b="1" i="0" dirty="0" err="1" smtClean="0">
                  <a:solidFill>
                    <a:srgbClr val="FF6600"/>
                  </a:solidFill>
                  <a:latin typeface="Arial" pitchFamily="34" charset="0"/>
                  <a:ea typeface="华文细黑" pitchFamily="2" charset="-122"/>
                </a:rPr>
                <a:t>queryUser</a:t>
              </a:r>
              <a:r>
                <a:rPr lang="en-US" altLang="zh-CN" sz="2000" b="1" i="0" dirty="0" smtClean="0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rPr>
                <a:t>();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en-US" altLang="zh-CN" sz="2000" b="1" i="0" dirty="0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rPr>
                <a:t> </a:t>
              </a:r>
              <a:r>
                <a:rPr lang="en-US" altLang="zh-CN" sz="2000" b="1" i="0" dirty="0" smtClean="0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rPr>
                <a:t>     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en-US" altLang="zh-CN" sz="2000" b="1" i="0" dirty="0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rPr>
                <a:t> </a:t>
              </a:r>
              <a:r>
                <a:rPr lang="en-US" altLang="zh-CN" sz="2000" b="1" i="0" dirty="0" smtClean="0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rPr>
                <a:t>       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en-US" altLang="zh-CN" sz="2000" b="1" i="0" dirty="0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rPr>
                <a:t> </a:t>
              </a:r>
              <a:r>
                <a:rPr lang="en-US" altLang="zh-CN" sz="2000" b="1" i="0" dirty="0" smtClean="0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rPr>
                <a:t>      public </a:t>
              </a:r>
              <a:r>
                <a:rPr lang="en-US" altLang="zh-CN" sz="2000" b="1" i="0" dirty="0" err="1" smtClean="0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rPr>
                <a:t>int</a:t>
              </a:r>
              <a:r>
                <a:rPr lang="en-US" altLang="zh-CN" sz="2000" b="1" i="0" dirty="0" smtClean="0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rPr>
                <a:t> </a:t>
              </a:r>
              <a:r>
                <a:rPr lang="en-US" altLang="zh-CN" sz="2000" b="1" i="0" dirty="0" err="1" smtClean="0">
                  <a:solidFill>
                    <a:srgbClr val="FF6600"/>
                  </a:solidFill>
                  <a:latin typeface="Arial" pitchFamily="34" charset="0"/>
                  <a:ea typeface="华文细黑" pitchFamily="2" charset="-122"/>
                </a:rPr>
                <a:t>updateUser</a:t>
              </a:r>
              <a:r>
                <a:rPr lang="en-US" altLang="zh-CN" sz="2000" b="1" i="0" dirty="0" smtClean="0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rPr>
                <a:t>();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en-US" altLang="zh-CN" sz="2000" b="1" i="0" dirty="0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rPr>
                <a:t> </a:t>
              </a:r>
              <a:r>
                <a:rPr lang="en-US" altLang="zh-CN" sz="2000" b="1" i="0" dirty="0" smtClean="0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rPr>
                <a:t>      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en-US" altLang="zh-CN" sz="2000" b="1" i="0" dirty="0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rPr>
                <a:t> </a:t>
              </a:r>
              <a:r>
                <a:rPr lang="en-US" altLang="zh-CN" sz="2000" b="1" i="0" dirty="0" smtClean="0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rPr>
                <a:t>       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en-US" altLang="zh-CN" sz="2000" b="1" i="0" dirty="0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rPr>
                <a:t> </a:t>
              </a:r>
              <a:r>
                <a:rPr lang="en-US" altLang="zh-CN" sz="2000" b="1" i="0" dirty="0" smtClean="0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rPr>
                <a:t>      public </a:t>
              </a:r>
              <a:r>
                <a:rPr lang="en-US" altLang="zh-CN" sz="2000" b="1" i="0" dirty="0" err="1" smtClean="0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rPr>
                <a:t>int</a:t>
              </a:r>
              <a:r>
                <a:rPr lang="en-US" altLang="zh-CN" sz="2000" b="1" i="0" dirty="0" smtClean="0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rPr>
                <a:t> </a:t>
              </a:r>
              <a:r>
                <a:rPr lang="en-US" altLang="zh-CN" sz="2000" b="1" i="0" dirty="0" err="1" smtClean="0">
                  <a:solidFill>
                    <a:srgbClr val="FF6600"/>
                  </a:solidFill>
                  <a:latin typeface="Arial" pitchFamily="34" charset="0"/>
                  <a:ea typeface="华文细黑" pitchFamily="2" charset="-122"/>
                </a:rPr>
                <a:t>insertUser</a:t>
              </a:r>
              <a:r>
                <a:rPr lang="en-US" altLang="zh-CN" sz="2000" b="1" i="0" dirty="0" smtClean="0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rPr>
                <a:t>();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en-US" altLang="zh-CN" sz="2000" b="1" i="0" dirty="0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rPr>
                <a:t> </a:t>
              </a:r>
              <a:r>
                <a:rPr lang="en-US" altLang="zh-CN" sz="2000" b="1" i="0" dirty="0" smtClean="0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rPr>
                <a:t>       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en-US" altLang="zh-CN" sz="2000" b="1" i="0" dirty="0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rPr>
                <a:t> </a:t>
              </a:r>
              <a:r>
                <a:rPr lang="en-US" altLang="zh-CN" sz="2000" b="1" i="0" dirty="0" smtClean="0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rPr>
                <a:t>      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en-US" altLang="zh-CN" sz="2000" b="1" i="0" dirty="0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rPr>
                <a:t> </a:t>
              </a:r>
              <a:r>
                <a:rPr lang="en-US" altLang="zh-CN" sz="2000" b="1" i="0" dirty="0" smtClean="0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rPr>
                <a:t>      public </a:t>
              </a:r>
              <a:r>
                <a:rPr lang="en-US" altLang="zh-CN" sz="2000" b="1" i="0" dirty="0" err="1" smtClean="0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rPr>
                <a:t>int</a:t>
              </a:r>
              <a:r>
                <a:rPr lang="en-US" altLang="zh-CN" sz="2000" b="1" i="0" dirty="0" smtClean="0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rPr>
                <a:t> </a:t>
              </a:r>
              <a:r>
                <a:rPr lang="en-US" altLang="zh-CN" sz="2000" b="1" i="0" dirty="0" err="1" smtClean="0">
                  <a:solidFill>
                    <a:srgbClr val="FF6600"/>
                  </a:solidFill>
                  <a:latin typeface="Arial" pitchFamily="34" charset="0"/>
                  <a:ea typeface="华文细黑" pitchFamily="2" charset="-122"/>
                </a:rPr>
                <a:t>deleteUser</a:t>
              </a:r>
              <a:r>
                <a:rPr lang="en-US" altLang="zh-CN" sz="2000" b="1" i="0" dirty="0" smtClean="0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rPr>
                <a:t>();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en-US" altLang="zh-CN" sz="2000" b="1" i="0" dirty="0" smtClean="0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rPr>
                <a:t>}</a:t>
              </a:r>
              <a:endPara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418280" y="1668870"/>
              <a:ext cx="7117881" cy="4137726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华文细黑" pitchFamily="2" charset="-122"/>
                </a:rPr>
                <a:t>&lt;mapper     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en-US" altLang="zh-CN" sz="2000" b="1" i="0" dirty="0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rPr>
                <a:t> </a:t>
              </a:r>
              <a:r>
                <a:rPr lang="en-US" altLang="zh-CN" sz="2000" b="1" i="0" dirty="0" smtClean="0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rPr>
                <a:t>       </a:t>
              </a: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华文细黑" pitchFamily="2" charset="-122"/>
                </a:rPr>
                <a:t>namespace="</a:t>
              </a:r>
              <a:r>
                <a:rPr kumimoji="0" lang="en-US" altLang="zh-CN" sz="2000" b="1" i="0" u="none" strike="noStrike" cap="none" normalizeH="0" baseline="0" dirty="0" err="1" smtClean="0">
                  <a:ln>
                    <a:noFill/>
                  </a:ln>
                  <a:solidFill>
                    <a:srgbClr val="FF6600"/>
                  </a:solidFill>
                  <a:effectLst/>
                  <a:latin typeface="Arial" pitchFamily="34" charset="0"/>
                  <a:ea typeface="华文细黑" pitchFamily="2" charset="-122"/>
                </a:rPr>
                <a:t>net.onest.mapper.UserMapper</a:t>
              </a: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华文细黑" pitchFamily="2" charset="-122"/>
                </a:rPr>
                <a:t>"&gt;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en-US" altLang="zh-CN" sz="2000" b="1" i="0" dirty="0" smtClean="0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rPr>
                <a:t>&lt;select id="</a:t>
              </a:r>
              <a:r>
                <a:rPr lang="en-US" altLang="zh-CN" sz="2000" b="1" i="0" dirty="0" err="1" smtClean="0">
                  <a:solidFill>
                    <a:srgbClr val="FF6600"/>
                  </a:solidFill>
                  <a:latin typeface="Arial" pitchFamily="34" charset="0"/>
                  <a:ea typeface="华文细黑" pitchFamily="2" charset="-122"/>
                </a:rPr>
                <a:t>queryUser</a:t>
              </a:r>
              <a:r>
                <a:rPr lang="en-US" altLang="zh-CN" sz="2000" b="1" i="0" dirty="0" smtClean="0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rPr>
                <a:t>" </a:t>
              </a:r>
              <a:r>
                <a:rPr lang="en-US" altLang="zh-CN" sz="2000" b="1" i="0" dirty="0" err="1" smtClean="0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rPr>
                <a:t>resultType</a:t>
              </a:r>
              <a:r>
                <a:rPr lang="en-US" altLang="zh-CN" sz="2000" b="1" i="0" dirty="0" smtClean="0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rPr>
                <a:t>="User"&gt;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华文细黑" pitchFamily="2" charset="-122"/>
                </a:rPr>
                <a:t> </a:t>
              </a: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华文细黑" pitchFamily="2" charset="-122"/>
                </a:rPr>
                <a:t>       </a:t>
              </a:r>
              <a:r>
                <a:rPr lang="en-US" altLang="zh-CN" sz="2000" b="1" i="0" dirty="0" smtClean="0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rPr>
                <a:t>……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华文细黑" pitchFamily="2" charset="-122"/>
                </a:rPr>
                <a:t>&lt;/select&gt;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en-US" altLang="zh-CN" sz="2000" b="1" i="0" dirty="0" smtClean="0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rPr>
                <a:t>&lt;update id="</a:t>
              </a:r>
              <a:r>
                <a:rPr lang="en-US" altLang="zh-CN" sz="2000" b="1" i="0" dirty="0" err="1" smtClean="0">
                  <a:solidFill>
                    <a:srgbClr val="FF6600"/>
                  </a:solidFill>
                  <a:latin typeface="Arial" pitchFamily="34" charset="0"/>
                  <a:ea typeface="华文细黑" pitchFamily="2" charset="-122"/>
                </a:rPr>
                <a:t>updateUser</a:t>
              </a:r>
              <a:r>
                <a:rPr lang="en-US" altLang="zh-CN" sz="2000" b="1" i="0" dirty="0" smtClean="0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rPr>
                <a:t>"&gt;</a:t>
              </a: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华文细黑" pitchFamily="2" charset="-122"/>
                </a:rPr>
                <a:t>  ……</a:t>
              </a:r>
              <a:r>
                <a:rPr kumimoji="0" lang="en-US" altLang="zh-CN" sz="2000" b="1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华文细黑" pitchFamily="2" charset="-122"/>
                </a:rPr>
                <a:t> </a:t>
              </a:r>
              <a:r>
                <a:rPr lang="en-US" altLang="zh-CN" sz="2000" b="1" i="0" dirty="0" smtClean="0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rPr>
                <a:t>&lt;/update&gt;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华文细黑" pitchFamily="2" charset="-122"/>
                </a:rPr>
                <a:t>&lt;insert id="</a:t>
              </a:r>
              <a:r>
                <a:rPr kumimoji="0" lang="en-US" altLang="zh-CN" sz="2000" b="1" i="0" u="none" strike="noStrike" cap="none" normalizeH="0" baseline="0" dirty="0" err="1" smtClean="0">
                  <a:ln>
                    <a:noFill/>
                  </a:ln>
                  <a:solidFill>
                    <a:srgbClr val="FF6600"/>
                  </a:solidFill>
                  <a:effectLst/>
                  <a:latin typeface="Arial" pitchFamily="34" charset="0"/>
                  <a:ea typeface="华文细黑" pitchFamily="2" charset="-122"/>
                </a:rPr>
                <a:t>insertUser</a:t>
              </a: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华文细黑" pitchFamily="2" charset="-122"/>
                </a:rPr>
                <a:t>"&gt;</a:t>
              </a:r>
              <a:r>
                <a:rPr lang="en-US" altLang="zh-CN" sz="2000" b="1" i="0" dirty="0" smtClean="0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rPr>
                <a:t> …… </a:t>
              </a: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华文细黑" pitchFamily="2" charset="-122"/>
                </a:rPr>
                <a:t>&lt;/insert&gt; 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lang="en-US" altLang="zh-CN" sz="2000" b="1" i="0" dirty="0">
                <a:solidFill>
                  <a:schemeClr val="tx1"/>
                </a:solidFill>
                <a:latin typeface="Arial" pitchFamily="34" charset="0"/>
                <a:ea typeface="华文细黑" pitchFamily="2" charset="-122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lang="en-US" altLang="zh-CN" sz="2000" b="1" i="0" dirty="0" smtClean="0">
                <a:solidFill>
                  <a:schemeClr val="tx1"/>
                </a:solidFill>
                <a:latin typeface="Arial" pitchFamily="34" charset="0"/>
                <a:ea typeface="华文细黑" pitchFamily="2" charset="-122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en-US" altLang="zh-CN" sz="2000" b="1" i="0" dirty="0" smtClean="0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rPr>
                <a:t>&lt;delete id="</a:t>
              </a:r>
              <a:r>
                <a:rPr lang="en-US" altLang="zh-CN" sz="2000" b="1" i="0" dirty="0" err="1" smtClean="0">
                  <a:solidFill>
                    <a:srgbClr val="FF6600"/>
                  </a:solidFill>
                  <a:latin typeface="Arial" pitchFamily="34" charset="0"/>
                  <a:ea typeface="华文细黑" pitchFamily="2" charset="-122"/>
                </a:rPr>
                <a:t>deleteUser</a:t>
              </a:r>
              <a:r>
                <a:rPr lang="en-US" altLang="zh-CN" sz="2000" b="1" i="0" dirty="0" smtClean="0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rPr>
                <a:t>"&gt;</a:t>
              </a: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华文细黑" pitchFamily="2" charset="-122"/>
                </a:rPr>
                <a:t> ……</a:t>
              </a:r>
              <a:r>
                <a:rPr kumimoji="0" lang="en-US" altLang="zh-CN" sz="2000" b="1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华文细黑" pitchFamily="2" charset="-122"/>
                </a:rPr>
                <a:t> </a:t>
              </a:r>
              <a:r>
                <a:rPr lang="en-US" altLang="zh-CN" sz="2000" b="1" i="0" dirty="0" smtClean="0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rPr>
                <a:t>&lt;/delete&gt;</a:t>
              </a:r>
              <a:endPara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</a:endParaRPr>
            </a:p>
          </p:txBody>
        </p:sp>
        <p:sp>
          <p:nvSpPr>
            <p:cNvPr id="8" name="左右箭头 7"/>
            <p:cNvSpPr/>
            <p:nvPr/>
          </p:nvSpPr>
          <p:spPr bwMode="auto">
            <a:xfrm>
              <a:off x="-267783" y="3429000"/>
              <a:ext cx="686062" cy="308733"/>
            </a:xfrm>
            <a:prstGeom prst="left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-2724980" y="6207695"/>
              <a:ext cx="7348514" cy="515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i="0" dirty="0" smtClean="0">
                  <a:solidFill>
                    <a:srgbClr val="FF6600"/>
                  </a:solidFill>
                </a:rPr>
                <a:t>Mapper</a:t>
              </a:r>
              <a:r>
                <a:rPr lang="zh-CN" altLang="en-US" sz="2400" b="1" i="0" dirty="0" smtClean="0">
                  <a:solidFill>
                    <a:srgbClr val="FF6600"/>
                  </a:solidFill>
                </a:rPr>
                <a:t>接口和</a:t>
              </a:r>
              <a:r>
                <a:rPr lang="en-US" altLang="zh-CN" sz="2400" b="1" i="0" dirty="0" smtClean="0">
                  <a:solidFill>
                    <a:srgbClr val="FF6600"/>
                  </a:solidFill>
                </a:rPr>
                <a:t>Mapper</a:t>
              </a:r>
              <a:r>
                <a:rPr lang="zh-CN" altLang="en-US" sz="2400" b="1" i="0" dirty="0" smtClean="0">
                  <a:solidFill>
                    <a:srgbClr val="FF6600"/>
                  </a:solidFill>
                </a:rPr>
                <a:t>配置文件之间的对应关系</a:t>
              </a:r>
              <a:endParaRPr lang="zh-CN" altLang="en-US" sz="2400" b="1" i="0" dirty="0">
                <a:solidFill>
                  <a:srgbClr val="FF66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516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动态代理机制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</a:t>
            </a:r>
            <a:r>
              <a:rPr lang="en-US" altLang="zh-CN" dirty="0" err="1" smtClean="0"/>
              <a:t>SqlSession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getMapper</a:t>
            </a:r>
            <a:r>
              <a:rPr lang="zh-CN" altLang="en-US" dirty="0" smtClean="0"/>
              <a:t>方法能够获得映射接口实现类的对象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335360" y="2708920"/>
            <a:ext cx="11521280" cy="3168352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SqlSession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session = 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MyBatisUtil.openSqlSession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UserMapper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userMapper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session.getMapper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UserMapper.class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List&lt;User&gt; users = 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userMapper.selectAllUsers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for(User u : users) {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i="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System.out.println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(u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session.close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757033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动态代理机制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为什么</a:t>
            </a:r>
            <a:r>
              <a:rPr lang="en-US" altLang="zh-CN" dirty="0" smtClean="0"/>
              <a:t>Mapper</a:t>
            </a:r>
            <a:r>
              <a:rPr lang="zh-CN" altLang="en-US" dirty="0" smtClean="0"/>
              <a:t>接口中的抽象方法，没有自己定义实现类却能被正常调用呢？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MyBatis</a:t>
            </a:r>
            <a:r>
              <a:rPr lang="zh-CN" altLang="en-US" dirty="0" smtClean="0"/>
              <a:t>在</a:t>
            </a:r>
            <a:r>
              <a:rPr lang="en-US" altLang="zh-CN" dirty="0" smtClean="0"/>
              <a:t>Mapper</a:t>
            </a:r>
            <a:r>
              <a:rPr lang="zh-CN" altLang="en-US" dirty="0" smtClean="0"/>
              <a:t>接口上使用了动态代理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代理机制是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中常用的设计模式，分为静态代理和动态代理。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583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864"/>
    </mc:Choice>
    <mc:Fallback xmlns="">
      <p:transition spd="slow" advTm="176864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动态代理机制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静态代理：在程序编译时已经将接口、代理类和被代理类等确定下来</a:t>
            </a:r>
            <a:endParaRPr lang="en-US" altLang="zh-CN" dirty="0" smtClean="0"/>
          </a:p>
          <a:p>
            <a:r>
              <a:rPr lang="zh-CN" altLang="en-US" dirty="0" smtClean="0"/>
              <a:t>动态代理：代理类在程序运行期间动态创建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12" y="3428999"/>
            <a:ext cx="5730330" cy="322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993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演示设计模板">
  <a:themeElements>
    <a:clrScheme name="演示设计模板 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5B8CC1"/>
      </a:accent1>
      <a:accent2>
        <a:srgbClr val="2A5682"/>
      </a:accent2>
      <a:accent3>
        <a:srgbClr val="FFFFFF"/>
      </a:accent3>
      <a:accent4>
        <a:srgbClr val="000000"/>
      </a:accent4>
      <a:accent5>
        <a:srgbClr val="B5C5DD"/>
      </a:accent5>
      <a:accent6>
        <a:srgbClr val="254D75"/>
      </a:accent6>
      <a:hlink>
        <a:srgbClr val="002850"/>
      </a:hlink>
      <a:folHlink>
        <a:srgbClr val="66B2FE"/>
      </a:folHlink>
    </a:clrScheme>
    <a:fontScheme name="演示设计模板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华文细黑" pitchFamily="2" charset="-122"/>
          </a:defRPr>
        </a:defPPr>
      </a:lstStyle>
    </a:lnDef>
  </a:objectDefaults>
  <a:extraClrSchemeLst>
    <a:extraClrScheme>
      <a:clrScheme name="演示设计模板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66B2F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10762</TotalTime>
  <Pages>0</Pages>
  <Words>1555</Words>
  <Characters>0</Characters>
  <Application>Microsoft Office PowerPoint</Application>
  <DocSecurity>0</DocSecurity>
  <PresentationFormat>自定义</PresentationFormat>
  <Lines>0</Lines>
  <Paragraphs>282</Paragraphs>
  <Slides>37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8" baseType="lpstr">
      <vt:lpstr>1_演示设计模板</vt:lpstr>
      <vt:lpstr>第二讲 MyBatis的CRUD操作</vt:lpstr>
      <vt:lpstr>PowerPoint 演示文稿</vt:lpstr>
      <vt:lpstr>动态代理机制 </vt:lpstr>
      <vt:lpstr>动态代理机制</vt:lpstr>
      <vt:lpstr>动态代理机制</vt:lpstr>
      <vt:lpstr>动态代理机制</vt:lpstr>
      <vt:lpstr>动态代理机制</vt:lpstr>
      <vt:lpstr>动态代理机制</vt:lpstr>
      <vt:lpstr>动态代理机制</vt:lpstr>
      <vt:lpstr>动态代理机制</vt:lpstr>
      <vt:lpstr>MyBatis动态代理机制</vt:lpstr>
      <vt:lpstr>MyBatis动态代理机制的实现</vt:lpstr>
      <vt:lpstr>PowerPoint 演示文稿</vt:lpstr>
      <vt:lpstr>插入操作</vt:lpstr>
      <vt:lpstr>单条插入</vt:lpstr>
      <vt:lpstr>单条插入</vt:lpstr>
      <vt:lpstr>单条插入</vt:lpstr>
      <vt:lpstr>使用JDBC方式返回主键自增的值</vt:lpstr>
      <vt:lpstr>使用JDBC方式返回主键自增的值</vt:lpstr>
      <vt:lpstr>使用selectKey返回主键的值 </vt:lpstr>
      <vt:lpstr>使用selectKey返回主键的值</vt:lpstr>
      <vt:lpstr>使用selectKey返回主键的值</vt:lpstr>
      <vt:lpstr>PowerPoint 演示文稿</vt:lpstr>
      <vt:lpstr>查询操作</vt:lpstr>
      <vt:lpstr>查询操作</vt:lpstr>
      <vt:lpstr>查询操作</vt:lpstr>
      <vt:lpstr>查询操作</vt:lpstr>
      <vt:lpstr>查询操作</vt:lpstr>
      <vt:lpstr>查询动作</vt:lpstr>
      <vt:lpstr>PowerPoint 演示文稿</vt:lpstr>
      <vt:lpstr>更新操作</vt:lpstr>
      <vt:lpstr>更新操作</vt:lpstr>
      <vt:lpstr>PowerPoint 演示文稿</vt:lpstr>
      <vt:lpstr>删除操作</vt:lpstr>
      <vt:lpstr>删除操作</vt:lpstr>
      <vt:lpstr>本章小结</vt:lpstr>
      <vt:lpstr>PowerPoint 演示文稿</vt:lpstr>
    </vt:vector>
  </TitlesOfParts>
  <Manager>Eetze</Manager>
  <Company>NordriDesign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Eetze</dc:creator>
  <cp:lastModifiedBy>Windows 用户</cp:lastModifiedBy>
  <cp:revision>1029</cp:revision>
  <cp:lastPrinted>1899-12-30T00:00:00Z</cp:lastPrinted>
  <dcterms:created xsi:type="dcterms:W3CDTF">2008-05-06T01:42:58Z</dcterms:created>
  <dcterms:modified xsi:type="dcterms:W3CDTF">2019-04-08T09:03:51Z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