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23"/>
  </p:notesMasterIdLst>
  <p:handoutMasterIdLst>
    <p:handoutMasterId r:id="rId24"/>
  </p:handoutMasterIdLst>
  <p:sldIdLst>
    <p:sldId id="321" r:id="rId6"/>
    <p:sldId id="328" r:id="rId7"/>
    <p:sldId id="326" r:id="rId8"/>
    <p:sldId id="422" r:id="rId9"/>
    <p:sldId id="468" r:id="rId10"/>
    <p:sldId id="469" r:id="rId11"/>
    <p:sldId id="327" r:id="rId12"/>
    <p:sldId id="458" r:id="rId13"/>
    <p:sldId id="470" r:id="rId14"/>
    <p:sldId id="471" r:id="rId15"/>
    <p:sldId id="472" r:id="rId16"/>
    <p:sldId id="473" r:id="rId17"/>
    <p:sldId id="474" r:id="rId18"/>
    <p:sldId id="364" r:id="rId19"/>
    <p:sldId id="467" r:id="rId20"/>
    <p:sldId id="475" r:id="rId21"/>
    <p:sldId id="311" r:id="rId22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62" d="100"/>
          <a:sy n="62" d="100"/>
        </p:scale>
        <p:origin x="858" y="66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2016/09/12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2016/09/12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488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3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587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17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66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22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252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56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001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54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862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58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2016/09/12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主标题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—— 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2016/09/12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2016/09/12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2016/09/12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2016/09/12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2016/09/12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章名</a:t>
            </a:r>
            <a:endParaRPr lang="zh-CN" altLang="en-US" dirty="0"/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2016/09/12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2016/09/12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2016/09/12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650" r:id="rId6"/>
    <p:sldLayoutId id="2147483655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2016/09/12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2016/09/12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slide" Target="slide7.xml"/><Relationship Id="rId2" Type="http://schemas.openxmlformats.org/officeDocument/2006/relationships/tags" Target="../tags/tag48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tags" Target="../tags/tag61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" Target="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" Target="slide7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2" Type="http://schemas.openxmlformats.org/officeDocument/2006/relationships/tags" Target="../tags/tag18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slide" Target="slide7.xml"/><Relationship Id="rId2" Type="http://schemas.openxmlformats.org/officeDocument/2006/relationships/tags" Target="../tags/tag3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6</a:t>
            </a:r>
            <a:r>
              <a:rPr lang="zh-CN" altLang="en-US" dirty="0" smtClean="0"/>
              <a:t>讲  视图与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布局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en-US" altLang="zh-CN" dirty="0" err="1" smtClean="0"/>
              <a:t>ThinkPHP</a:t>
            </a:r>
            <a:r>
              <a:rPr lang="zh-CN" altLang="en-US" dirty="0" smtClean="0"/>
              <a:t>框架开发之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2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输出变量时指定默认值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62861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在视图中输出变量值时，可以指定该变量的默认值（若该变量值存在，则使用原始值；否则使用默认值）。</a:t>
            </a:r>
            <a:endParaRPr lang="en-US" altLang="zh-CN" sz="16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896" y="3496196"/>
            <a:ext cx="7131212" cy="87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3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输出变量时使用函数过滤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628616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在视图中输出变量值时，可以使用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函数过滤变量输出。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无参函数：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带参函数：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函数传入两个参数，每个参数用逗号分割，这里第一个参数是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y-m-d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，第二个参数是前面要输出的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create_time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变量，因为该变量是第二个参数，因此需要用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###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标识变量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位置。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多个函数的调用：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980" y="2403952"/>
            <a:ext cx="6036074" cy="4632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657" y="3459706"/>
            <a:ext cx="4182173" cy="3267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216" y="6018512"/>
            <a:ext cx="4751899" cy="4610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1182" y="6018512"/>
            <a:ext cx="4628392" cy="37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4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输出系统变量、系统常量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628616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普通的模板变量需要首先赋值后才能在模板中输出，但是系统变量则不需要，可以直接在模板中输出，系统变量的输出通常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{$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输出系统常量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836" y="2897956"/>
            <a:ext cx="7757498" cy="18058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597" y="5714508"/>
            <a:ext cx="4009040" cy="4848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431" y="5714508"/>
            <a:ext cx="3051556" cy="43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3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输出目录路径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62861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在视图中可以借助几个常量直接输出可能会用到的目录路径。只需要直接使用以下常量即可。</a:t>
            </a:r>
            <a:endParaRPr lang="en-US" altLang="zh-CN" sz="16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406" y="3066767"/>
            <a:ext cx="9513658" cy="296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8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2943635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rId17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498113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/>
              <a:t>视图工作原理剖析</a:t>
            </a: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565444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rId17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462585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5287853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/>
          <p:cNvSpPr txBox="1"/>
          <p:nvPr>
            <p:custDataLst>
              <p:tags r:id="rId7"/>
            </p:custDataLst>
          </p:nvPr>
        </p:nvSpPr>
        <p:spPr>
          <a:xfrm>
            <a:off x="4089894" y="4842331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2000" spc="2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 dirty="0" smtClean="0"/>
              <a:t>Layout</a:t>
            </a:r>
            <a:r>
              <a:rPr lang="zh-CN" altLang="en-US" smtClean="0"/>
              <a:t>布局</a:t>
            </a:r>
            <a:endParaRPr lang="zh-CN" altLang="en-US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4909662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/>
          <p:cNvSpPr txBox="1"/>
          <p:nvPr>
            <p:custDataLst>
              <p:tags r:id="rId9"/>
            </p:custDataLst>
          </p:nvPr>
        </p:nvSpPr>
        <p:spPr>
          <a:xfrm>
            <a:off x="3413578" y="4806803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1"/>
          <p:cNvCxnSpPr/>
          <p:nvPr>
            <p:custDataLst>
              <p:tags r:id="rId12"/>
            </p:custDataLst>
          </p:nvPr>
        </p:nvCxnSpPr>
        <p:spPr>
          <a:xfrm>
            <a:off x="3413579" y="4070980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1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089894" y="3625458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视图基本使用方法</a:t>
            </a:r>
            <a:endParaRPr lang="zh-CN" altLang="en-US" dirty="0"/>
          </a:p>
        </p:txBody>
      </p:sp>
      <p:cxnSp>
        <p:nvCxnSpPr>
          <p:cNvPr id="15" name="MH_Others_2"/>
          <p:cNvCxnSpPr/>
          <p:nvPr>
            <p:custDataLst>
              <p:tags r:id="rId14"/>
            </p:custDataLst>
          </p:nvPr>
        </p:nvCxnSpPr>
        <p:spPr>
          <a:xfrm flipH="1">
            <a:off x="3890132" y="3692789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1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13578" y="3589930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788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模板布局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2" y="1780922"/>
            <a:ext cx="10272154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引擎内置了布局模板功能支持，可以方便的实现模板布局以及布局嵌套功能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开启模板布局配置选项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布局文件路径：当前模块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/view/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模板布局文件占位符：默认为 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{__CONTENT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__}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，可以通过配置项修改。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动态开启或关闭模板布局：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331" y="2540426"/>
            <a:ext cx="3006797" cy="8326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305" y="4816643"/>
            <a:ext cx="5873492" cy="4922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663" y="5894240"/>
            <a:ext cx="4887491" cy="5787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0283" y="5961413"/>
            <a:ext cx="6082043" cy="36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9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模板布局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448" y="1981557"/>
            <a:ext cx="4850338" cy="4157432"/>
          </a:xfrm>
          <a:prstGeom prst="rect">
            <a:avLst/>
          </a:prstGeom>
        </p:spPr>
      </p:pic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917622" y="1780922"/>
            <a:ext cx="5064724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开启模板布局功能后，只需要在 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layout.html 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页面中，使用 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{__CONTENT__} 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占位符表示子文件位置即可；子文件中的内容将会自动替换该占位符。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77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 smtClean="0">
                <a:solidFill>
                  <a:srgbClr val="FF9933"/>
                </a:solidFill>
                <a:latin typeface="微软雅黑" pitchFamily="34" charset="-122"/>
              </a:rPr>
              <a:t>感谢聆听</a:t>
            </a: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rId17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视图工作原理剖析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rId17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8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视图基本使用方法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8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8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smtClean="0"/>
              <a:t>Layout</a:t>
            </a:r>
            <a:r>
              <a:rPr lang="zh-CN" altLang="en-US" sz="2000" dirty="0" smtClean="0"/>
              <a:t>布局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8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055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01879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/>
          <p:cNvSpPr txBox="1"/>
          <p:nvPr>
            <p:custDataLst>
              <p:tags r:id="rId3"/>
            </p:custDataLst>
          </p:nvPr>
        </p:nvSpPr>
        <p:spPr>
          <a:xfrm>
            <a:off x="4089894" y="257326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2000" spc="2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>
              <a:defRPr/>
            </a:pPr>
            <a:r>
              <a:rPr lang="zh-CN" altLang="en-US" dirty="0"/>
              <a:t>视图工作原理剖析</a:t>
            </a: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64060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 txBox="1"/>
          <p:nvPr>
            <p:custDataLst>
              <p:tags r:id="rId5"/>
            </p:custDataLst>
          </p:nvPr>
        </p:nvSpPr>
        <p:spPr>
          <a:xfrm>
            <a:off x="3413578" y="253774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04777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/>
          <p:cNvSpPr txBox="1"/>
          <p:nvPr>
            <p:custDataLst>
              <p:tags r:id="rId7"/>
            </p:custDataLst>
          </p:nvPr>
        </p:nvSpPr>
        <p:spPr>
          <a:xfrm>
            <a:off x="4089894" y="360225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视图基本使用方法</a:t>
            </a:r>
            <a:endParaRPr lang="zh-CN" altLang="en-US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66958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/>
          <p:cNvSpPr txBox="1"/>
          <p:nvPr>
            <p:custDataLst>
              <p:tags r:id="rId9"/>
            </p:custDataLst>
          </p:nvPr>
        </p:nvSpPr>
        <p:spPr>
          <a:xfrm>
            <a:off x="3413578" y="356672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2</a:t>
            </a:r>
            <a:endParaRPr lang="zh-CN" altLang="en-US" dirty="0"/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 dirty="0" smtClean="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4400" dirty="0">
              <a:solidFill>
                <a:srgbClr val="FF3B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MH_Others_3"/>
          <p:cNvCxnSpPr/>
          <p:nvPr>
            <p:custDataLst>
              <p:tags r:id="rId12"/>
            </p:custDataLst>
          </p:nvPr>
        </p:nvCxnSpPr>
        <p:spPr>
          <a:xfrm>
            <a:off x="3413579" y="5325434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H_Entry_2"/>
          <p:cNvSpPr txBox="1"/>
          <p:nvPr>
            <p:custDataLst>
              <p:tags r:id="rId13"/>
            </p:custDataLst>
          </p:nvPr>
        </p:nvSpPr>
        <p:spPr>
          <a:xfrm>
            <a:off x="4089894" y="4879912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 dirty="0" smtClean="0"/>
              <a:t>Layout</a:t>
            </a:r>
            <a:r>
              <a:rPr lang="zh-CN" altLang="en-US" dirty="0" smtClean="0"/>
              <a:t>布局</a:t>
            </a:r>
            <a:endParaRPr lang="zh-CN" altLang="en-US" dirty="0"/>
          </a:p>
        </p:txBody>
      </p:sp>
      <p:cxnSp>
        <p:nvCxnSpPr>
          <p:cNvPr id="16" name="MH_Others_4"/>
          <p:cNvCxnSpPr/>
          <p:nvPr>
            <p:custDataLst>
              <p:tags r:id="rId14"/>
            </p:custDataLst>
          </p:nvPr>
        </p:nvCxnSpPr>
        <p:spPr>
          <a:xfrm flipH="1">
            <a:off x="3890132" y="4947243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H_Number_2"/>
          <p:cNvSpPr txBox="1"/>
          <p:nvPr>
            <p:custDataLst>
              <p:tags r:id="rId15"/>
            </p:custDataLst>
          </p:nvPr>
        </p:nvSpPr>
        <p:spPr>
          <a:xfrm>
            <a:off x="3413578" y="4844384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849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视图文件和控制器动作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049248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中默认情况下，控制器动作所对应的视图文件为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当前模块目录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/view/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控制器名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目录下的 动作名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.html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admin/index/view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admin/help/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aboutus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视图处理的流程：当用户访问指定动作时，若在动作方法内部遇到“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$this-&gt;display( )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”相关内容，将自动把当前动作对应的视图文件加载到输出缓冲区中，同时把当前动作赋值的视图变量解析成真实内容。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41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视图相关配置项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744" y="1766147"/>
            <a:ext cx="9138554" cy="474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视图相关配置项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171" y="2268219"/>
            <a:ext cx="9687038" cy="306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2943635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rId17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498113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/>
              <a:t>视图工作原理剖析</a:t>
            </a: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565444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rId17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462585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3972623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/>
          <p:cNvSpPr txBox="1"/>
          <p:nvPr>
            <p:custDataLst>
              <p:tags r:id="rId7"/>
            </p:custDataLst>
          </p:nvPr>
        </p:nvSpPr>
        <p:spPr>
          <a:xfrm>
            <a:off x="4089894" y="3527101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2000" spc="2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视图基本使用方法</a:t>
            </a:r>
            <a:endParaRPr lang="zh-CN" altLang="en-US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594432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/>
          <p:cNvSpPr txBox="1"/>
          <p:nvPr>
            <p:custDataLst>
              <p:tags r:id="rId9"/>
            </p:custDataLst>
          </p:nvPr>
        </p:nvSpPr>
        <p:spPr>
          <a:xfrm>
            <a:off x="3413578" y="3491573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2</a:t>
            </a:r>
            <a:endParaRPr lang="zh-CN" altLang="en-US" dirty="0"/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1"/>
          <p:cNvCxnSpPr/>
          <p:nvPr>
            <p:custDataLst>
              <p:tags r:id="rId12"/>
            </p:custDataLst>
          </p:nvPr>
        </p:nvCxnSpPr>
        <p:spPr>
          <a:xfrm>
            <a:off x="3413579" y="5248424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1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089894" y="4802902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 dirty="0" smtClean="0"/>
              <a:t>Layout</a:t>
            </a:r>
            <a:r>
              <a:rPr lang="zh-CN" altLang="en-US" dirty="0" smtClean="0"/>
              <a:t>布局</a:t>
            </a:r>
            <a:endParaRPr lang="zh-CN" altLang="en-US" dirty="0"/>
          </a:p>
        </p:txBody>
      </p:sp>
      <p:cxnSp>
        <p:nvCxnSpPr>
          <p:cNvPr id="15" name="MH_Others_2"/>
          <p:cNvCxnSpPr/>
          <p:nvPr>
            <p:custDataLst>
              <p:tags r:id="rId14"/>
            </p:custDataLst>
          </p:nvPr>
        </p:nvCxnSpPr>
        <p:spPr>
          <a:xfrm flipH="1">
            <a:off x="3890132" y="4870233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1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13578" y="4767374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885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控制器中为视图模板赋值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2817471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在控制器动作方法中，为视图模板赋值采用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$this-&gt;assign( ) 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方法或直接采用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魔术方法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960" y="1639680"/>
            <a:ext cx="6470283" cy="457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6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视图中输出变量值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62861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在视图中输出变量值，可以使用原生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语句，也可以使用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内置模板引擎语法。</a:t>
            </a:r>
            <a:endParaRPr lang="en-US" altLang="zh-CN" sz="16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297" y="2840009"/>
            <a:ext cx="7753395" cy="359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ID" val="553532"/>
  <p:tag name="MH_TYPE" val="CONTENTS_SECTI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ID" val="553532"/>
  <p:tag name="MH_TYPE" val="CONTENTS_SECTI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ID" val="553532"/>
  <p:tag name="MH_TYPE" val="CONTENTS_SECTION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CAEACE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5228</TotalTime>
  <Words>559</Words>
  <Application>Microsoft Office PowerPoint</Application>
  <PresentationFormat>宽屏</PresentationFormat>
  <Paragraphs>86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冬青黑体简体中文 W3</vt:lpstr>
      <vt:lpstr>冬青黑体简体中文 W6</vt:lpstr>
      <vt:lpstr>华文细黑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Times New Roman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刘士龙</cp:lastModifiedBy>
  <cp:revision>1864</cp:revision>
  <dcterms:created xsi:type="dcterms:W3CDTF">2014-07-07T13:10:41Z</dcterms:created>
  <dcterms:modified xsi:type="dcterms:W3CDTF">2016-09-12T01:44:03Z</dcterms:modified>
</cp:coreProperties>
</file>