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4"/>
  </p:notesMasterIdLst>
  <p:handoutMasterIdLst>
    <p:handoutMasterId r:id="rId25"/>
  </p:handoutMasterIdLst>
  <p:sldIdLst>
    <p:sldId id="321" r:id="rId6"/>
    <p:sldId id="328" r:id="rId7"/>
    <p:sldId id="326" r:id="rId8"/>
    <p:sldId id="394" r:id="rId9"/>
    <p:sldId id="413" r:id="rId10"/>
    <p:sldId id="327" r:id="rId11"/>
    <p:sldId id="398" r:id="rId12"/>
    <p:sldId id="414" r:id="rId13"/>
    <p:sldId id="419" r:id="rId14"/>
    <p:sldId id="415" r:id="rId15"/>
    <p:sldId id="364" r:id="rId16"/>
    <p:sldId id="412" r:id="rId17"/>
    <p:sldId id="416" r:id="rId18"/>
    <p:sldId id="420" r:id="rId19"/>
    <p:sldId id="421" r:id="rId20"/>
    <p:sldId id="417" r:id="rId21"/>
    <p:sldId id="418" r:id="rId22"/>
    <p:sldId id="311"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62" d="100"/>
          <a:sy n="62" d="100"/>
        </p:scale>
        <p:origin x="858" y="66"/>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2016/08/15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2016/08/15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2005500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15</a:t>
            </a:fld>
            <a:endParaRPr lang="zh-CN" altLang="en-US"/>
          </a:p>
        </p:txBody>
      </p:sp>
    </p:spTree>
    <p:extLst>
      <p:ext uri="{BB962C8B-B14F-4D97-AF65-F5344CB8AC3E}">
        <p14:creationId xmlns:p14="http://schemas.microsoft.com/office/powerpoint/2010/main" val="145423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16</a:t>
            </a:fld>
            <a:endParaRPr lang="zh-CN" altLang="en-US"/>
          </a:p>
        </p:txBody>
      </p:sp>
    </p:spTree>
    <p:extLst>
      <p:ext uri="{BB962C8B-B14F-4D97-AF65-F5344CB8AC3E}">
        <p14:creationId xmlns:p14="http://schemas.microsoft.com/office/powerpoint/2010/main" val="385862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17</a:t>
            </a:fld>
            <a:endParaRPr lang="zh-CN" altLang="en-US"/>
          </a:p>
        </p:txBody>
      </p:sp>
    </p:spTree>
    <p:extLst>
      <p:ext uri="{BB962C8B-B14F-4D97-AF65-F5344CB8AC3E}">
        <p14:creationId xmlns:p14="http://schemas.microsoft.com/office/powerpoint/2010/main" val="163828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18</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5</a:t>
            </a:fld>
            <a:endParaRPr lang="zh-CN" altLang="en-US"/>
          </a:p>
        </p:txBody>
      </p:sp>
    </p:spTree>
    <p:extLst>
      <p:ext uri="{BB962C8B-B14F-4D97-AF65-F5344CB8AC3E}">
        <p14:creationId xmlns:p14="http://schemas.microsoft.com/office/powerpoint/2010/main" val="267786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7</a:t>
            </a:fld>
            <a:endParaRPr lang="zh-CN" altLang="en-US"/>
          </a:p>
        </p:txBody>
      </p:sp>
    </p:spTree>
    <p:extLst>
      <p:ext uri="{BB962C8B-B14F-4D97-AF65-F5344CB8AC3E}">
        <p14:creationId xmlns:p14="http://schemas.microsoft.com/office/powerpoint/2010/main" val="200550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404545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1780123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10</a:t>
            </a:fld>
            <a:endParaRPr lang="zh-CN" altLang="en-US"/>
          </a:p>
        </p:txBody>
      </p:sp>
    </p:spTree>
    <p:extLst>
      <p:ext uri="{BB962C8B-B14F-4D97-AF65-F5344CB8AC3E}">
        <p14:creationId xmlns:p14="http://schemas.microsoft.com/office/powerpoint/2010/main" val="2204577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12</a:t>
            </a:fld>
            <a:endParaRPr lang="zh-CN" altLang="en-US"/>
          </a:p>
        </p:txBody>
      </p:sp>
    </p:spTree>
    <p:extLst>
      <p:ext uri="{BB962C8B-B14F-4D97-AF65-F5344CB8AC3E}">
        <p14:creationId xmlns:p14="http://schemas.microsoft.com/office/powerpoint/2010/main" val="118145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13</a:t>
            </a:fld>
            <a:endParaRPr lang="zh-CN" altLang="en-US"/>
          </a:p>
        </p:txBody>
      </p:sp>
    </p:spTree>
    <p:extLst>
      <p:ext uri="{BB962C8B-B14F-4D97-AF65-F5344CB8AC3E}">
        <p14:creationId xmlns:p14="http://schemas.microsoft.com/office/powerpoint/2010/main" val="186715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14</a:t>
            </a:fld>
            <a:endParaRPr lang="zh-CN" altLang="en-US"/>
          </a:p>
        </p:txBody>
      </p:sp>
    </p:spTree>
    <p:extLst>
      <p:ext uri="{BB962C8B-B14F-4D97-AF65-F5344CB8AC3E}">
        <p14:creationId xmlns:p14="http://schemas.microsoft.com/office/powerpoint/2010/main" val="332046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2016/08/15</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主标题</a:t>
            </a:r>
            <a:endParaRPr lang="zh-CN" altLang="en-US" dirty="0"/>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smtClean="0"/>
              <a:t>—— </a:t>
            </a:r>
            <a:r>
              <a:rPr lang="zh-CN" altLang="en-US" dirty="0" smtClean="0"/>
              <a:t>副标题</a:t>
            </a:r>
            <a:endParaRPr lang="zh-CN" altLang="en-US" dirty="0"/>
          </a:p>
        </p:txBody>
      </p:sp>
    </p:spTree>
    <p:extLst>
      <p:ext uri="{BB962C8B-B14F-4D97-AF65-F5344CB8AC3E}">
        <p14:creationId xmlns:p14="http://schemas.microsoft.com/office/powerpoint/2010/main" val="2922313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8/15/2016</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2016/08/15</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8/15/2016</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2016/08/15</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2016/08/15</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2016/08/15</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2016/08/15</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内容</a:t>
            </a:r>
            <a:endParaRPr lang="zh-CN" altLang="en-US" dirty="0"/>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a:t>
            </a:r>
            <a:endParaRPr lang="zh-CN" altLang="en-US" dirty="0"/>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章名</a:t>
            </a:r>
            <a:endParaRPr lang="zh-CN" altLang="en-US" dirty="0"/>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2016/08/15</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2016/08/15</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2016/08/15</a:t>
            </a:fld>
            <a:endParaRPr lang="zh-CN" altLang="en-US"/>
          </a:p>
        </p:txBody>
      </p:sp>
      <p:pic>
        <p:nvPicPr>
          <p:cNvPr id="3" name="图片 2" descr="软院logo横版.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650" r:id="rId6"/>
    <p:sldLayoutId id="2147483655" r:id="rId7"/>
    <p:sldLayoutId id="2147483658" r:id="rId8"/>
    <p:sldLayoutId id="2147483659"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2016/08/15</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8/15/2016</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2016/08/15</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8/15/2016</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slide" Target="slide6.xml"/><Relationship Id="rId2" Type="http://schemas.openxmlformats.org/officeDocument/2006/relationships/tags" Target="../tags/tag48.xml"/><Relationship Id="rId16"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 Target="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 Target="slide6.xml"/><Relationship Id="rId2" Type="http://schemas.openxmlformats.org/officeDocument/2006/relationships/tags" Target="../tags/tag3.xml"/><Relationship Id="rId16"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6"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slide" Target="slide6.xml"/><Relationship Id="rId2" Type="http://schemas.openxmlformats.org/officeDocument/2006/relationships/tags" Target="../tags/tag33.xml"/><Relationship Id="rId16"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p:txBody>
          <a:bodyPr>
            <a:normAutofit/>
          </a:bodyPr>
          <a:lstStyle/>
          <a:p>
            <a:r>
              <a:rPr lang="zh-CN" altLang="en-US" dirty="0" smtClean="0"/>
              <a:t>第</a:t>
            </a:r>
            <a:r>
              <a:rPr lang="en-US" altLang="zh-CN" dirty="0"/>
              <a:t>2</a:t>
            </a:r>
            <a:r>
              <a:rPr lang="zh-CN" altLang="en-US" dirty="0" smtClean="0"/>
              <a:t>讲  剖析</a:t>
            </a:r>
            <a:r>
              <a:rPr lang="en-US" altLang="zh-CN" dirty="0" smtClean="0"/>
              <a:t>TP</a:t>
            </a:r>
            <a:r>
              <a:rPr lang="zh-CN" altLang="en-US" dirty="0" smtClean="0"/>
              <a:t>路由</a:t>
            </a:r>
            <a:endParaRPr lang="zh-CN" altLang="en-US" dirty="0"/>
          </a:p>
        </p:txBody>
      </p:sp>
      <p:sp>
        <p:nvSpPr>
          <p:cNvPr id="4" name="内容占位符 3"/>
          <p:cNvSpPr>
            <a:spLocks noGrp="1"/>
          </p:cNvSpPr>
          <p:nvPr>
            <p:ph sz="quarter" idx="15"/>
          </p:nvPr>
        </p:nvSpPr>
        <p:spPr/>
        <p:txBody>
          <a:bodyPr/>
          <a:lstStyle/>
          <a:p>
            <a:r>
              <a:rPr lang="en-US" altLang="zh-CN" dirty="0" smtClean="0"/>
              <a:t>——</a:t>
            </a:r>
            <a:r>
              <a:rPr lang="en-US" altLang="zh-CN" dirty="0" err="1" smtClean="0"/>
              <a:t>ThinkPHP</a:t>
            </a:r>
            <a:r>
              <a:rPr lang="zh-CN" altLang="en-US" dirty="0" smtClean="0"/>
              <a:t>框架开发之</a:t>
            </a:r>
            <a:endParaRPr lang="zh-CN" altLang="en-US" dirty="0"/>
          </a:p>
        </p:txBody>
      </p:sp>
    </p:spTree>
    <p:extLst>
      <p:ext uri="{BB962C8B-B14F-4D97-AF65-F5344CB8AC3E}">
        <p14:creationId xmlns:p14="http://schemas.microsoft.com/office/powerpoint/2010/main" val="3867247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URL</a:t>
            </a:r>
            <a:r>
              <a:rPr lang="zh-CN" altLang="en-US" dirty="0" smtClean="0"/>
              <a:t>重写的支持</a:t>
            </a:r>
            <a:endParaRPr lang="zh-CN" altLang="en-US" dirty="0"/>
          </a:p>
        </p:txBody>
      </p:sp>
      <p:sp>
        <p:nvSpPr>
          <p:cNvPr id="107" name="矩形 3"/>
          <p:cNvSpPr>
            <a:spLocks noChangeArrowheads="1"/>
          </p:cNvSpPr>
          <p:nvPr/>
        </p:nvSpPr>
        <p:spPr bwMode="auto">
          <a:xfrm>
            <a:off x="917621" y="1639680"/>
            <a:ext cx="1041298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使用</a:t>
            </a:r>
            <a:r>
              <a:rPr lang="en-US" altLang="zh-CN" sz="2400" dirty="0" smtClean="0">
                <a:solidFill>
                  <a:schemeClr val="tx2"/>
                </a:solidFill>
                <a:latin typeface="微软雅黑" panose="020B0503020204020204" pitchFamily="34" charset="-122"/>
                <a:ea typeface="微软雅黑" panose="020B0503020204020204" pitchFamily="34" charset="-122"/>
              </a:rPr>
              <a:t>Apache</a:t>
            </a:r>
            <a:r>
              <a:rPr lang="zh-CN" altLang="en-US" sz="2400" dirty="0" smtClean="0">
                <a:solidFill>
                  <a:schemeClr val="tx2"/>
                </a:solidFill>
                <a:latin typeface="微软雅黑" panose="020B0503020204020204" pitchFamily="34" charset="-122"/>
                <a:ea typeface="微软雅黑" panose="020B0503020204020204" pitchFamily="34" charset="-122"/>
              </a:rPr>
              <a:t>服务器时，欲保证</a:t>
            </a:r>
            <a:r>
              <a:rPr lang="en-US" altLang="zh-CN" sz="2400" dirty="0" smtClean="0">
                <a:solidFill>
                  <a:schemeClr val="tx2"/>
                </a:solidFill>
                <a:latin typeface="微软雅黑" panose="020B0503020204020204" pitchFamily="34" charset="-122"/>
                <a:ea typeface="微软雅黑" panose="020B0503020204020204" pitchFamily="34" charset="-122"/>
              </a:rPr>
              <a:t>URL</a:t>
            </a:r>
            <a:r>
              <a:rPr lang="zh-CN" altLang="en-US" sz="2400" dirty="0" smtClean="0">
                <a:solidFill>
                  <a:schemeClr val="tx2"/>
                </a:solidFill>
                <a:latin typeface="微软雅黑" panose="020B0503020204020204" pitchFamily="34" charset="-122"/>
                <a:ea typeface="微软雅黑" panose="020B0503020204020204" pitchFamily="34" charset="-122"/>
              </a:rPr>
              <a:t>重写功能，需要实现两个工作：</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mj-ea"/>
              <a:buAutoNum type="circleNumDbPlain"/>
            </a:pPr>
            <a:r>
              <a:rPr lang="en-US" altLang="zh-CN" dirty="0">
                <a:solidFill>
                  <a:schemeClr val="tx2"/>
                </a:solidFill>
                <a:latin typeface="微软雅黑" panose="020B0503020204020204" pitchFamily="34" charset="-122"/>
                <a:ea typeface="微软雅黑" panose="020B0503020204020204" pitchFamily="34" charset="-122"/>
              </a:rPr>
              <a:t>Apache</a:t>
            </a:r>
            <a:r>
              <a:rPr lang="zh-CN" altLang="en-US" dirty="0">
                <a:solidFill>
                  <a:schemeClr val="tx2"/>
                </a:solidFill>
                <a:latin typeface="微软雅黑" panose="020B0503020204020204" pitchFamily="34" charset="-122"/>
                <a:ea typeface="微软雅黑" panose="020B0503020204020204" pitchFamily="34" charset="-122"/>
              </a:rPr>
              <a:t>启用</a:t>
            </a:r>
            <a:r>
              <a:rPr lang="en-US" altLang="zh-CN" dirty="0">
                <a:solidFill>
                  <a:schemeClr val="tx2"/>
                </a:solidFill>
                <a:latin typeface="微软雅黑" panose="020B0503020204020204" pitchFamily="34" charset="-122"/>
                <a:ea typeface="微软雅黑" panose="020B0503020204020204" pitchFamily="34" charset="-122"/>
              </a:rPr>
              <a:t>URL</a:t>
            </a:r>
            <a:r>
              <a:rPr lang="zh-CN" altLang="en-US" dirty="0">
                <a:solidFill>
                  <a:schemeClr val="tx2"/>
                </a:solidFill>
                <a:latin typeface="微软雅黑" panose="020B0503020204020204" pitchFamily="34" charset="-122"/>
                <a:ea typeface="微软雅黑" panose="020B0503020204020204" pitchFamily="34" charset="-122"/>
              </a:rPr>
              <a:t>重写模块，对</a:t>
            </a:r>
            <a:r>
              <a:rPr lang="en-US" altLang="zh-CN" dirty="0">
                <a:solidFill>
                  <a:schemeClr val="tx2"/>
                </a:solidFill>
                <a:latin typeface="微软雅黑" panose="020B0503020204020204" pitchFamily="34" charset="-122"/>
                <a:ea typeface="微软雅黑" panose="020B0503020204020204" pitchFamily="34" charset="-122"/>
              </a:rPr>
              <a:t>apache/</a:t>
            </a:r>
            <a:r>
              <a:rPr lang="en-US" altLang="zh-CN" dirty="0" err="1">
                <a:solidFill>
                  <a:schemeClr val="tx2"/>
                </a:solidFill>
                <a:latin typeface="微软雅黑" panose="020B0503020204020204" pitchFamily="34" charset="-122"/>
                <a:ea typeface="微软雅黑" panose="020B0503020204020204" pitchFamily="34" charset="-122"/>
              </a:rPr>
              <a:t>conf</a:t>
            </a:r>
            <a:r>
              <a:rPr lang="en-US" altLang="zh-CN"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httpd.conf</a:t>
            </a:r>
            <a:r>
              <a:rPr lang="zh-CN" altLang="en-US" dirty="0">
                <a:solidFill>
                  <a:schemeClr val="tx2"/>
                </a:solidFill>
                <a:latin typeface="微软雅黑" panose="020B0503020204020204" pitchFamily="34" charset="-122"/>
                <a:ea typeface="微软雅黑" panose="020B0503020204020204" pitchFamily="34" charset="-122"/>
              </a:rPr>
              <a:t>文件做如下修改：</a:t>
            </a:r>
          </a:p>
          <a:p>
            <a:pPr marL="342900" indent="-342900" eaLnBrk="1" hangingPunct="1">
              <a:lnSpc>
                <a:spcPct val="150000"/>
              </a:lnSpc>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将</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LoadModule</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rewrite_module</a:t>
            </a:r>
            <a:r>
              <a:rPr lang="en-US" altLang="zh-CN" dirty="0">
                <a:solidFill>
                  <a:schemeClr val="tx2"/>
                </a:solidFill>
                <a:latin typeface="微软雅黑" panose="020B0503020204020204" pitchFamily="34" charset="-122"/>
                <a:ea typeface="微软雅黑" panose="020B0503020204020204" pitchFamily="34" charset="-122"/>
              </a:rPr>
              <a:t> modules/mod_rewrite.so</a:t>
            </a:r>
            <a:r>
              <a:rPr lang="zh-CN" altLang="en-US" dirty="0">
                <a:solidFill>
                  <a:schemeClr val="tx2"/>
                </a:solidFill>
                <a:latin typeface="微软雅黑" panose="020B0503020204020204" pitchFamily="34" charset="-122"/>
                <a:ea typeface="微软雅黑" panose="020B0503020204020204" pitchFamily="34" charset="-122"/>
              </a:rPr>
              <a:t>前的</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号去掉；</a:t>
            </a:r>
          </a:p>
          <a:p>
            <a:pPr marL="342900" indent="-342900" eaLnBrk="1" hangingPunct="1">
              <a:lnSpc>
                <a:spcPct val="150000"/>
              </a:lnSpc>
              <a:buFont typeface="Wingdings" panose="05000000000000000000" pitchFamily="2" charset="2"/>
              <a:buChar char="ü"/>
            </a:pPr>
            <a:r>
              <a:rPr lang="en-US" altLang="zh-CN" dirty="0" err="1">
                <a:solidFill>
                  <a:schemeClr val="tx2"/>
                </a:solidFill>
                <a:latin typeface="微软雅黑" panose="020B0503020204020204" pitchFamily="34" charset="-122"/>
                <a:ea typeface="微软雅黑" panose="020B0503020204020204" pitchFamily="34" charset="-122"/>
              </a:rPr>
              <a:t>AllowOverride</a:t>
            </a:r>
            <a:r>
              <a:rPr lang="en-US" altLang="zh-CN" dirty="0">
                <a:solidFill>
                  <a:schemeClr val="tx2"/>
                </a:solidFill>
                <a:latin typeface="微软雅黑" panose="020B0503020204020204" pitchFamily="34" charset="-122"/>
                <a:ea typeface="微软雅黑" panose="020B0503020204020204" pitchFamily="34" charset="-122"/>
              </a:rPr>
              <a:t> None</a:t>
            </a:r>
            <a:r>
              <a:rPr lang="zh-CN" altLang="en-US" dirty="0">
                <a:solidFill>
                  <a:schemeClr val="tx2"/>
                </a:solidFill>
                <a:latin typeface="微软雅黑" panose="020B0503020204020204" pitchFamily="34" charset="-122"/>
                <a:ea typeface="微软雅黑" panose="020B0503020204020204" pitchFamily="34" charset="-122"/>
              </a:rPr>
              <a:t>改为</a:t>
            </a:r>
            <a:r>
              <a:rPr lang="en-US" altLang="zh-CN" dirty="0" err="1">
                <a:solidFill>
                  <a:schemeClr val="tx2"/>
                </a:solidFill>
                <a:latin typeface="微软雅黑" panose="020B0503020204020204" pitchFamily="34" charset="-122"/>
                <a:ea typeface="微软雅黑" panose="020B0503020204020204" pitchFamily="34" charset="-122"/>
              </a:rPr>
              <a:t>AllowOverride</a:t>
            </a:r>
            <a:r>
              <a:rPr lang="en-US" altLang="zh-CN" dirty="0">
                <a:solidFill>
                  <a:schemeClr val="tx2"/>
                </a:solidFill>
                <a:latin typeface="微软雅黑" panose="020B0503020204020204" pitchFamily="34" charset="-122"/>
                <a:ea typeface="微软雅黑" panose="020B0503020204020204" pitchFamily="34" charset="-122"/>
              </a:rPr>
              <a:t> All</a:t>
            </a:r>
          </a:p>
          <a:p>
            <a:pPr marL="457200" indent="-457200" eaLnBrk="1" hangingPunct="1">
              <a:lnSpc>
                <a:spcPct val="150000"/>
              </a:lnSpc>
              <a:buFont typeface="+mj-ea"/>
              <a:buAutoNum type="circleNumDbPlain" startAt="2"/>
            </a:pPr>
            <a:r>
              <a:rPr lang="zh-CN" altLang="en-US" dirty="0">
                <a:solidFill>
                  <a:schemeClr val="tx2"/>
                </a:solidFill>
                <a:latin typeface="微软雅黑" panose="020B0503020204020204" pitchFamily="34" charset="-122"/>
                <a:ea typeface="微软雅黑" panose="020B0503020204020204" pitchFamily="34" charset="-122"/>
              </a:rPr>
              <a:t>在</a:t>
            </a:r>
            <a:r>
              <a:rPr lang="en-US" altLang="zh-CN"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htaccess</a:t>
            </a:r>
            <a:r>
              <a:rPr lang="zh-CN" altLang="en-US" dirty="0">
                <a:solidFill>
                  <a:schemeClr val="tx2"/>
                </a:solidFill>
                <a:latin typeface="微软雅黑" panose="020B0503020204020204" pitchFamily="34" charset="-122"/>
                <a:ea typeface="微软雅黑" panose="020B0503020204020204" pitchFamily="34" charset="-122"/>
              </a:rPr>
              <a:t>文件中定义</a:t>
            </a:r>
            <a:r>
              <a:rPr lang="zh-CN" altLang="en-US" dirty="0" smtClean="0">
                <a:solidFill>
                  <a:schemeClr val="tx2"/>
                </a:solidFill>
                <a:latin typeface="微软雅黑" panose="020B0503020204020204" pitchFamily="34" charset="-122"/>
                <a:ea typeface="微软雅黑" panose="020B0503020204020204" pitchFamily="34" charset="-122"/>
              </a:rPr>
              <a:t>重写规则</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714055" y="4241159"/>
            <a:ext cx="4779736" cy="2322737"/>
          </a:xfrm>
          <a:prstGeom prst="rect">
            <a:avLst/>
          </a:prstGeom>
        </p:spPr>
      </p:pic>
    </p:spTree>
    <p:extLst>
      <p:ext uri="{BB962C8B-B14F-4D97-AF65-F5344CB8AC3E}">
        <p14:creationId xmlns:p14="http://schemas.microsoft.com/office/powerpoint/2010/main" val="1978557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2943635"/>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rId17" action="ppaction://hlinksldjump"/>
          </p:cNvPr>
          <p:cNvSpPr txBox="1"/>
          <p:nvPr>
            <p:custDataLst>
              <p:tags r:id="rId3"/>
            </p:custDataLst>
          </p:nvPr>
        </p:nvSpPr>
        <p:spPr>
          <a:xfrm>
            <a:off x="4089894" y="2498113"/>
            <a:ext cx="4688528" cy="445522"/>
          </a:xfrm>
          <a:prstGeom prst="rect">
            <a:avLst/>
          </a:prstGeom>
          <a:noFill/>
        </p:spPr>
        <p:txBody>
          <a:bodyPr wrap="square" lIns="72000" tIns="0" rIns="0" bIns="0" rtlCol="0" anchor="ctr" anchorCtr="0">
            <a:normAutofit/>
          </a:bodyPr>
          <a:lstStyle>
            <a:defPPr>
              <a:defRPr lang="zh-CN"/>
            </a:defPPr>
            <a:lvl1pPr lvl="0">
              <a:defRPr sz="1600" spc="200">
                <a:solidFill>
                  <a:srgbClr val="B2B2B2"/>
                </a:solidFill>
                <a:latin typeface="华文细黑" panose="02010600040101010101" pitchFamily="2" charset="-122"/>
                <a:ea typeface="华文细黑" panose="02010600040101010101" pitchFamily="2" charset="-122"/>
              </a:defRPr>
            </a:lvl1pPr>
          </a:lstStyle>
          <a:p>
            <a:r>
              <a:rPr lang="en-US" altLang="zh-CN" dirty="0"/>
              <a:t>TP</a:t>
            </a:r>
            <a:r>
              <a:rPr lang="zh-CN" altLang="en-US" dirty="0"/>
              <a:t>默认路由解析规则</a:t>
            </a:r>
          </a:p>
        </p:txBody>
      </p:sp>
      <p:cxnSp>
        <p:nvCxnSpPr>
          <p:cNvPr id="3" name="MH_Others_2"/>
          <p:cNvCxnSpPr/>
          <p:nvPr>
            <p:custDataLst>
              <p:tags r:id="rId4"/>
            </p:custDataLst>
          </p:nvPr>
        </p:nvCxnSpPr>
        <p:spPr>
          <a:xfrm flipH="1">
            <a:off x="3890132" y="2565444"/>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rId17" action="ppaction://hlinksldjump"/>
          </p:cNvPr>
          <p:cNvSpPr txBox="1"/>
          <p:nvPr>
            <p:custDataLst>
              <p:tags r:id="rId5"/>
            </p:custDataLst>
          </p:nvPr>
        </p:nvSpPr>
        <p:spPr>
          <a:xfrm>
            <a:off x="3413578" y="2462585"/>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000">
                <a:solidFill>
                  <a:srgbClr val="FFAE9B"/>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1</a:t>
            </a:r>
            <a:endParaRPr lang="zh-CN" altLang="en-US" dirty="0"/>
          </a:p>
        </p:txBody>
      </p:sp>
      <p:cxnSp>
        <p:nvCxnSpPr>
          <p:cNvPr id="33" name="MH_Others_3"/>
          <p:cNvCxnSpPr/>
          <p:nvPr>
            <p:custDataLst>
              <p:tags r:id="rId6"/>
            </p:custDataLst>
          </p:nvPr>
        </p:nvCxnSpPr>
        <p:spPr>
          <a:xfrm>
            <a:off x="3413579" y="5287853"/>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p:cNvSpPr txBox="1"/>
          <p:nvPr>
            <p:custDataLst>
              <p:tags r:id="rId7"/>
            </p:custDataLst>
          </p:nvPr>
        </p:nvSpPr>
        <p:spPr>
          <a:xfrm>
            <a:off x="4089894" y="4842331"/>
            <a:ext cx="4688528" cy="445522"/>
          </a:xfrm>
          <a:prstGeom prst="rect">
            <a:avLst/>
          </a:prstGeom>
          <a:noFill/>
        </p:spPr>
        <p:txBody>
          <a:bodyPr wrap="square" lIns="72000" tIns="0" rIns="0" bIns="0" rtlCol="0" anchor="ctr" anchorCtr="0">
            <a:normAutofit/>
          </a:bodyPr>
          <a:lstStyle>
            <a:defPPr>
              <a:defRPr lang="zh-CN"/>
            </a:defPPr>
            <a:lvl1pPr lvl="0">
              <a:defRPr sz="2000" spc="200">
                <a:solidFill>
                  <a:srgbClr val="000000"/>
                </a:solidFill>
                <a:latin typeface="华文细黑" panose="02010600040101010101" pitchFamily="2" charset="-122"/>
                <a:ea typeface="华文细黑" panose="02010600040101010101" pitchFamily="2" charset="-122"/>
              </a:defRPr>
            </a:lvl1pPr>
          </a:lstStyle>
          <a:p>
            <a:r>
              <a:rPr lang="zh-CN" altLang="en-US" dirty="0" smtClean="0"/>
              <a:t>自定义路由</a:t>
            </a:r>
            <a:endParaRPr lang="en-US" altLang="zh-CN" dirty="0"/>
          </a:p>
        </p:txBody>
      </p:sp>
      <p:cxnSp>
        <p:nvCxnSpPr>
          <p:cNvPr id="37" name="MH_Others_4"/>
          <p:cNvCxnSpPr/>
          <p:nvPr>
            <p:custDataLst>
              <p:tags r:id="rId8"/>
            </p:custDataLst>
          </p:nvPr>
        </p:nvCxnSpPr>
        <p:spPr>
          <a:xfrm flipH="1">
            <a:off x="3890132" y="4909662"/>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p:cNvSpPr txBox="1"/>
          <p:nvPr>
            <p:custDataLst>
              <p:tags r:id="rId9"/>
            </p:custDataLst>
          </p:nvPr>
        </p:nvSpPr>
        <p:spPr>
          <a:xfrm>
            <a:off x="3413578" y="4806803"/>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80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3</a:t>
            </a:r>
            <a:endParaRPr lang="zh-CN" altLang="en-US" dirty="0"/>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1"/>
          <p:cNvCxnSpPr/>
          <p:nvPr>
            <p:custDataLst>
              <p:tags r:id="rId12"/>
            </p:custDataLst>
          </p:nvPr>
        </p:nvCxnSpPr>
        <p:spPr>
          <a:xfrm>
            <a:off x="3413579" y="4070980"/>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1">
            <a:hlinkClick r:id="rId17" action="ppaction://hlinksldjump"/>
          </p:cNvPr>
          <p:cNvSpPr txBox="1"/>
          <p:nvPr>
            <p:custDataLst>
              <p:tags r:id="rId13"/>
            </p:custDataLst>
          </p:nvPr>
        </p:nvSpPr>
        <p:spPr>
          <a:xfrm>
            <a:off x="4089894" y="3625458"/>
            <a:ext cx="4688528" cy="445522"/>
          </a:xfrm>
          <a:prstGeom prst="rect">
            <a:avLst/>
          </a:prstGeom>
          <a:noFill/>
        </p:spPr>
        <p:txBody>
          <a:bodyPr wrap="square" lIns="72000" tIns="0" rIns="0" bIns="0" rtlCol="0" anchor="ctr" anchorCtr="0">
            <a:normAutofit/>
          </a:bodyPr>
          <a:lstStyle>
            <a:defPPr>
              <a:defRPr lang="zh-CN"/>
            </a:defPPr>
            <a:lvl1pPr lvl="0">
              <a:defRPr sz="1600" spc="200">
                <a:solidFill>
                  <a:srgbClr val="B2B2B2"/>
                </a:solidFill>
                <a:latin typeface="华文细黑" panose="02010600040101010101" pitchFamily="2" charset="-122"/>
                <a:ea typeface="华文细黑" panose="02010600040101010101" pitchFamily="2" charset="-122"/>
              </a:defRPr>
            </a:lvl1pPr>
          </a:lstStyle>
          <a:p>
            <a:r>
              <a:rPr lang="en-US" altLang="zh-CN" dirty="0" smtClean="0"/>
              <a:t>URL</a:t>
            </a:r>
            <a:r>
              <a:rPr lang="zh-CN" altLang="en-US" dirty="0" smtClean="0"/>
              <a:t>模式</a:t>
            </a:r>
            <a:endParaRPr lang="zh-CN" altLang="en-US" dirty="0"/>
          </a:p>
        </p:txBody>
      </p:sp>
      <p:cxnSp>
        <p:nvCxnSpPr>
          <p:cNvPr id="15" name="MH_Others_2"/>
          <p:cNvCxnSpPr/>
          <p:nvPr>
            <p:custDataLst>
              <p:tags r:id="rId14"/>
            </p:custDataLst>
          </p:nvPr>
        </p:nvCxnSpPr>
        <p:spPr>
          <a:xfrm flipH="1">
            <a:off x="3890132" y="3692789"/>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1">
            <a:hlinkClick r:id="rId17" action="ppaction://hlinksldjump"/>
          </p:cNvPr>
          <p:cNvSpPr txBox="1"/>
          <p:nvPr>
            <p:custDataLst>
              <p:tags r:id="rId15"/>
            </p:custDataLst>
          </p:nvPr>
        </p:nvSpPr>
        <p:spPr>
          <a:xfrm>
            <a:off x="3413578" y="3589930"/>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000">
                <a:solidFill>
                  <a:srgbClr val="FFAE9B"/>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2</a:t>
            </a:r>
            <a:endParaRPr lang="zh-CN" altLang="en-US" dirty="0"/>
          </a:p>
        </p:txBody>
      </p:sp>
    </p:spTree>
    <p:custDataLst>
      <p:tags r:id="rId1"/>
    </p:custDataLst>
    <p:extLst>
      <p:ext uri="{BB962C8B-B14F-4D97-AF65-F5344CB8AC3E}">
        <p14:creationId xmlns:p14="http://schemas.microsoft.com/office/powerpoint/2010/main" val="767882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自定义路由</a:t>
            </a:r>
            <a:endParaRPr lang="zh-CN" altLang="en-US" dirty="0"/>
          </a:p>
        </p:txBody>
      </p:sp>
      <p:sp>
        <p:nvSpPr>
          <p:cNvPr id="5" name="矩形 3"/>
          <p:cNvSpPr>
            <a:spLocks noChangeArrowheads="1"/>
          </p:cNvSpPr>
          <p:nvPr/>
        </p:nvSpPr>
        <p:spPr bwMode="auto">
          <a:xfrm>
            <a:off x="917622" y="1718929"/>
            <a:ext cx="1056662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自定义路由：自定义路由分派规则，</a:t>
            </a:r>
            <a:r>
              <a:rPr lang="en-US" altLang="zh-CN" sz="2400" dirty="0" smtClean="0">
                <a:solidFill>
                  <a:schemeClr val="tx2"/>
                </a:solidFill>
                <a:latin typeface="微软雅黑" panose="020B0503020204020204" pitchFamily="34" charset="-122"/>
                <a:ea typeface="微软雅黑" panose="020B0503020204020204" pitchFamily="34" charset="-122"/>
              </a:rPr>
              <a:t>TP</a:t>
            </a:r>
            <a:r>
              <a:rPr lang="zh-CN" altLang="en-US" sz="2400" dirty="0" smtClean="0">
                <a:solidFill>
                  <a:schemeClr val="tx2"/>
                </a:solidFill>
                <a:latin typeface="微软雅黑" panose="020B0503020204020204" pitchFamily="34" charset="-122"/>
                <a:ea typeface="微软雅黑" panose="020B0503020204020204" pitchFamily="34" charset="-122"/>
              </a:rPr>
              <a:t>按照用户定义规则分派</a:t>
            </a:r>
            <a:r>
              <a:rPr lang="en-US" altLang="zh-CN" sz="2400" dirty="0" smtClean="0">
                <a:solidFill>
                  <a:schemeClr val="tx2"/>
                </a:solidFill>
                <a:latin typeface="微软雅黑" panose="020B0503020204020204" pitchFamily="34" charset="-122"/>
                <a:ea typeface="微软雅黑" panose="020B0503020204020204" pitchFamily="34" charset="-122"/>
              </a:rPr>
              <a:t>HTTP</a:t>
            </a:r>
            <a:r>
              <a:rPr lang="zh-CN" altLang="en-US" sz="2400" dirty="0" smtClean="0">
                <a:solidFill>
                  <a:schemeClr val="tx2"/>
                </a:solidFill>
                <a:latin typeface="微软雅黑" panose="020B0503020204020204" pitchFamily="34" charset="-122"/>
                <a:ea typeface="微软雅黑" panose="020B0503020204020204" pitchFamily="34" charset="-122"/>
              </a:rPr>
              <a:t>请求。</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可以把路由请求分派给应用程序的某个模块的某个控制器的某个动作来执行； </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也可以把路由请求分派给 外部链接地址；</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也可以把路由请求分派给 闭包函数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6" name="矩形 3"/>
          <p:cNvSpPr>
            <a:spLocks noChangeArrowheads="1"/>
          </p:cNvSpPr>
          <p:nvPr/>
        </p:nvSpPr>
        <p:spPr bwMode="auto">
          <a:xfrm>
            <a:off x="917622" y="3780204"/>
            <a:ext cx="1056662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自定义路由使用方法：</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mj-ea"/>
              <a:buAutoNum type="circleNumDbPlain"/>
            </a:pPr>
            <a:r>
              <a:rPr lang="zh-CN" altLang="en-US" dirty="0" smtClean="0">
                <a:solidFill>
                  <a:schemeClr val="tx2"/>
                </a:solidFill>
                <a:latin typeface="微软雅黑" panose="020B0503020204020204" pitchFamily="34" charset="-122"/>
                <a:ea typeface="微软雅黑" panose="020B0503020204020204" pitchFamily="34" charset="-122"/>
              </a:rPr>
              <a:t>配置文件中开启自定义路由功能的支持。</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mj-ea"/>
              <a:buAutoNum type="circleNumDbPlain"/>
            </a:pPr>
            <a:r>
              <a:rPr lang="zh-CN" altLang="en-US" dirty="0" smtClean="0">
                <a:solidFill>
                  <a:schemeClr val="tx2"/>
                </a:solidFill>
                <a:latin typeface="微软雅黑" panose="020B0503020204020204" pitchFamily="34" charset="-122"/>
                <a:ea typeface="微软雅黑" panose="020B0503020204020204" pitchFamily="34" charset="-122"/>
              </a:rPr>
              <a:t>自定义路由规则。</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410126" y="5504390"/>
            <a:ext cx="3276374" cy="880912"/>
          </a:xfrm>
          <a:prstGeom prst="rect">
            <a:avLst/>
          </a:prstGeom>
        </p:spPr>
      </p:pic>
      <p:pic>
        <p:nvPicPr>
          <p:cNvPr id="3" name="图片 2"/>
          <p:cNvPicPr>
            <a:picLocks noChangeAspect="1"/>
          </p:cNvPicPr>
          <p:nvPr/>
        </p:nvPicPr>
        <p:blipFill>
          <a:blip r:embed="rId4"/>
          <a:stretch>
            <a:fillRect/>
          </a:stretch>
        </p:blipFill>
        <p:spPr>
          <a:xfrm>
            <a:off x="5271726" y="4894870"/>
            <a:ext cx="6630971" cy="1760767"/>
          </a:xfrm>
          <a:prstGeom prst="rect">
            <a:avLst/>
          </a:prstGeom>
        </p:spPr>
      </p:pic>
    </p:spTree>
    <p:extLst>
      <p:ext uri="{BB962C8B-B14F-4D97-AF65-F5344CB8AC3E}">
        <p14:creationId xmlns:p14="http://schemas.microsoft.com/office/powerpoint/2010/main" val="2794569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定义路由规则</a:t>
            </a:r>
            <a:endParaRPr lang="zh-CN" altLang="en-US" dirty="0"/>
          </a:p>
        </p:txBody>
      </p:sp>
      <p:sp>
        <p:nvSpPr>
          <p:cNvPr id="5" name="矩形 3"/>
          <p:cNvSpPr>
            <a:spLocks noChangeArrowheads="1"/>
          </p:cNvSpPr>
          <p:nvPr/>
        </p:nvSpPr>
        <p:spPr bwMode="auto">
          <a:xfrm>
            <a:off x="917621" y="1811919"/>
            <a:ext cx="1064411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路由规则定义的基本语法：</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路由</a:t>
            </a:r>
            <a:r>
              <a:rPr lang="zh-CN" altLang="en-US" b="1" dirty="0" smtClean="0">
                <a:solidFill>
                  <a:srgbClr val="C00000"/>
                </a:solidFill>
                <a:latin typeface="微软雅黑" panose="020B0503020204020204" pitchFamily="34" charset="-122"/>
                <a:ea typeface="微软雅黑" panose="020B0503020204020204" pitchFamily="34" charset="-122"/>
              </a:rPr>
              <a:t>表达式</a:t>
            </a:r>
            <a:r>
              <a:rPr lang="en-US" altLang="zh-CN" b="1" dirty="0" smtClean="0">
                <a:solidFill>
                  <a:srgbClr val="C00000"/>
                </a:solidFill>
                <a:latin typeface="微软雅黑" panose="020B0503020204020204" pitchFamily="34" charset="-122"/>
                <a:ea typeface="微软雅黑" panose="020B0503020204020204" pitchFamily="34" charset="-122"/>
              </a:rPr>
              <a:t>' =&gt; '</a:t>
            </a:r>
            <a:r>
              <a:rPr lang="zh-CN" altLang="en-US" b="1" dirty="0">
                <a:solidFill>
                  <a:srgbClr val="C00000"/>
                </a:solidFill>
                <a:latin typeface="微软雅黑" panose="020B0503020204020204" pitchFamily="34" charset="-122"/>
                <a:ea typeface="微软雅黑" panose="020B0503020204020204" pitchFamily="34" charset="-122"/>
              </a:rPr>
              <a:t>路由地址和传入参数</a:t>
            </a:r>
            <a:r>
              <a:rPr lang="en-US" altLang="zh-CN" b="1" dirty="0">
                <a:solidFill>
                  <a:srgbClr val="C00000"/>
                </a:solidFill>
                <a:latin typeface="微软雅黑" panose="020B0503020204020204" pitchFamily="34" charset="-122"/>
                <a:ea typeface="微软雅黑" panose="020B0503020204020204" pitchFamily="34" charset="-122"/>
              </a:rPr>
              <a:t>'</a:t>
            </a:r>
          </a:p>
          <a:p>
            <a:pPr marL="342900" indent="-342900" eaLnBrk="1" hangingPunct="1">
              <a:lnSpc>
                <a:spcPct val="150000"/>
              </a:lnSpc>
              <a:buFont typeface="Wingdings" pitchFamily="2" charset="2"/>
              <a:buChar char="ü"/>
            </a:pPr>
            <a:r>
              <a:rPr lang="en-US" altLang="zh-CN" dirty="0">
                <a:solidFill>
                  <a:schemeClr val="tx2"/>
                </a:solidFill>
                <a:latin typeface="微软雅黑" panose="020B0503020204020204" pitchFamily="34" charset="-122"/>
                <a:ea typeface="微软雅黑" panose="020B0503020204020204" pitchFamily="34" charset="-122"/>
              </a:rPr>
              <a:t>array('</a:t>
            </a:r>
            <a:r>
              <a:rPr lang="zh-CN" altLang="en-US" dirty="0">
                <a:solidFill>
                  <a:schemeClr val="tx2"/>
                </a:solidFill>
                <a:latin typeface="微软雅黑" panose="020B0503020204020204" pitchFamily="34" charset="-122"/>
                <a:ea typeface="微软雅黑" panose="020B0503020204020204" pitchFamily="34" charset="-122"/>
              </a:rPr>
              <a:t>路由表达式</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路由地址</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传入参数</a:t>
            </a:r>
            <a:r>
              <a:rPr lang="en-US" altLang="zh-CN" dirty="0" smtClean="0">
                <a:solidFill>
                  <a:schemeClr val="tx2"/>
                </a:solidFill>
                <a:latin typeface="微软雅黑" panose="020B0503020204020204" pitchFamily="34" charset="-122"/>
                <a:ea typeface="微软雅黑" panose="020B0503020204020204" pitchFamily="34" charset="-122"/>
              </a:rPr>
              <a:t>')</a:t>
            </a:r>
          </a:p>
          <a:p>
            <a:pPr marL="342900" indent="-342900" eaLnBrk="1" hangingPunct="1">
              <a:lnSpc>
                <a:spcPct val="150000"/>
              </a:lnSpc>
              <a:buFont typeface="Wingdings" pitchFamily="2" charset="2"/>
              <a:buChar char="ü"/>
            </a:pP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226709" y="3843244"/>
            <a:ext cx="9950769" cy="1968284"/>
          </a:xfrm>
          <a:prstGeom prst="rect">
            <a:avLst/>
          </a:prstGeom>
        </p:spPr>
      </p:pic>
    </p:spTree>
    <p:extLst>
      <p:ext uri="{BB962C8B-B14F-4D97-AF65-F5344CB8AC3E}">
        <p14:creationId xmlns:p14="http://schemas.microsoft.com/office/powerpoint/2010/main" val="3129783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静态路由和动态路由</a:t>
            </a:r>
            <a:endParaRPr lang="zh-CN" altLang="en-US" dirty="0"/>
          </a:p>
        </p:txBody>
      </p:sp>
      <p:sp>
        <p:nvSpPr>
          <p:cNvPr id="5" name="矩形 3"/>
          <p:cNvSpPr>
            <a:spLocks noChangeArrowheads="1"/>
          </p:cNvSpPr>
          <p:nvPr/>
        </p:nvSpPr>
        <p:spPr bwMode="auto">
          <a:xfrm>
            <a:off x="917621" y="1811919"/>
            <a:ext cx="1064411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静态路由：又称</a:t>
            </a:r>
            <a:r>
              <a:rPr lang="en-US" altLang="zh-CN" sz="2400" dirty="0" smtClean="0">
                <a:solidFill>
                  <a:schemeClr val="tx2"/>
                </a:solidFill>
                <a:latin typeface="微软雅黑" panose="020B0503020204020204" pitchFamily="34" charset="-122"/>
                <a:ea typeface="微软雅黑" panose="020B0503020204020204" pitchFamily="34" charset="-122"/>
              </a:rPr>
              <a:t>URL</a:t>
            </a:r>
            <a:r>
              <a:rPr lang="zh-CN" altLang="en-US" sz="2400" dirty="0">
                <a:solidFill>
                  <a:schemeClr val="tx2"/>
                </a:solidFill>
                <a:latin typeface="微软雅黑" panose="020B0503020204020204" pitchFamily="34" charset="-122"/>
                <a:ea typeface="微软雅黑" panose="020B0503020204020204" pitchFamily="34" charset="-122"/>
              </a:rPr>
              <a:t>映射路由，路由定义中不包含动态参数，静态路由不需要遍历路由规则而是直接定位，因此效率较高，但作用也</a:t>
            </a:r>
            <a:r>
              <a:rPr lang="zh-CN" altLang="en-US" sz="2400" dirty="0" smtClean="0">
                <a:solidFill>
                  <a:schemeClr val="tx2"/>
                </a:solidFill>
                <a:latin typeface="微软雅黑" panose="020B0503020204020204" pitchFamily="34" charset="-122"/>
                <a:ea typeface="微软雅黑" panose="020B0503020204020204" pitchFamily="34" charset="-122"/>
              </a:rPr>
              <a:t>有限。</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定义静态路由时，可以直接在 </a:t>
            </a:r>
            <a:r>
              <a:rPr lang="en-US" altLang="zh-CN" dirty="0" smtClean="0">
                <a:solidFill>
                  <a:schemeClr val="tx2"/>
                </a:solidFill>
                <a:latin typeface="微软雅黑" panose="020B0503020204020204" pitchFamily="34" charset="-122"/>
                <a:ea typeface="微软雅黑" panose="020B0503020204020204" pitchFamily="34" charset="-122"/>
              </a:rPr>
              <a:t>URL_ROUTE_RULES </a:t>
            </a:r>
            <a:r>
              <a:rPr lang="zh-CN" altLang="en-US" dirty="0" smtClean="0">
                <a:solidFill>
                  <a:schemeClr val="tx2"/>
                </a:solidFill>
                <a:latin typeface="微软雅黑" panose="020B0503020204020204" pitchFamily="34" charset="-122"/>
                <a:ea typeface="微软雅黑" panose="020B0503020204020204" pitchFamily="34" charset="-122"/>
              </a:rPr>
              <a:t>中定义； 也可以使用 </a:t>
            </a:r>
            <a:r>
              <a:rPr lang="en-US" altLang="zh-CN" b="1" dirty="0" smtClean="0">
                <a:solidFill>
                  <a:srgbClr val="C00000"/>
                </a:solidFill>
                <a:latin typeface="微软雅黑" panose="020B0503020204020204" pitchFamily="34" charset="-122"/>
                <a:ea typeface="微软雅黑" panose="020B0503020204020204" pitchFamily="34" charset="-122"/>
              </a:rPr>
              <a:t>URL_MAP_RULES</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定义静态路由，以提高解析效率。</a:t>
            </a: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sz="2400" dirty="0" smtClean="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59680" y="4489575"/>
            <a:ext cx="5513118" cy="1041849"/>
          </a:xfrm>
          <a:prstGeom prst="rect">
            <a:avLst/>
          </a:prstGeom>
        </p:spPr>
      </p:pic>
      <p:pic>
        <p:nvPicPr>
          <p:cNvPr id="6" name="图片 5"/>
          <p:cNvPicPr>
            <a:picLocks noChangeAspect="1"/>
          </p:cNvPicPr>
          <p:nvPr/>
        </p:nvPicPr>
        <p:blipFill>
          <a:blip r:embed="rId4"/>
          <a:stretch>
            <a:fillRect/>
          </a:stretch>
        </p:blipFill>
        <p:spPr>
          <a:xfrm>
            <a:off x="6309341" y="4489574"/>
            <a:ext cx="5426297" cy="1041849"/>
          </a:xfrm>
          <a:prstGeom prst="rect">
            <a:avLst/>
          </a:prstGeom>
        </p:spPr>
      </p:pic>
    </p:spTree>
    <p:extLst>
      <p:ext uri="{BB962C8B-B14F-4D97-AF65-F5344CB8AC3E}">
        <p14:creationId xmlns:p14="http://schemas.microsoft.com/office/powerpoint/2010/main" val="2269477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静态路由和动态路由</a:t>
            </a:r>
            <a:endParaRPr lang="zh-CN" altLang="en-US" dirty="0"/>
          </a:p>
        </p:txBody>
      </p:sp>
      <p:sp>
        <p:nvSpPr>
          <p:cNvPr id="5" name="矩形 3"/>
          <p:cNvSpPr>
            <a:spLocks noChangeArrowheads="1"/>
          </p:cNvSpPr>
          <p:nvPr/>
        </p:nvSpPr>
        <p:spPr bwMode="auto">
          <a:xfrm>
            <a:off x="917621" y="1811919"/>
            <a:ext cx="1064411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动态路由：包含动态参数的路由，是最常用的路由定义方式。</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每个</a:t>
            </a:r>
            <a:r>
              <a:rPr lang="zh-CN" altLang="en-US" dirty="0">
                <a:solidFill>
                  <a:schemeClr val="tx2"/>
                </a:solidFill>
                <a:latin typeface="微软雅黑" panose="020B0503020204020204" pitchFamily="34" charset="-122"/>
                <a:ea typeface="微软雅黑" panose="020B0503020204020204" pitchFamily="34" charset="-122"/>
              </a:rPr>
              <a:t>参数中以“</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开头的参数都表示动态参数，并且会自动对应一个</a:t>
            </a:r>
            <a:r>
              <a:rPr lang="en-US" altLang="zh-CN" dirty="0">
                <a:solidFill>
                  <a:schemeClr val="tx2"/>
                </a:solidFill>
                <a:latin typeface="微软雅黑" panose="020B0503020204020204" pitchFamily="34" charset="-122"/>
                <a:ea typeface="微软雅黑" panose="020B0503020204020204" pitchFamily="34" charset="-122"/>
              </a:rPr>
              <a:t>GET</a:t>
            </a:r>
            <a:r>
              <a:rPr lang="zh-CN" altLang="en-US" dirty="0">
                <a:solidFill>
                  <a:schemeClr val="tx2"/>
                </a:solidFill>
                <a:latin typeface="微软雅黑" panose="020B0503020204020204" pitchFamily="34" charset="-122"/>
                <a:ea typeface="微软雅黑" panose="020B0503020204020204" pitchFamily="34" charset="-122"/>
              </a:rPr>
              <a:t>参数，例如</a:t>
            </a:r>
            <a:r>
              <a:rPr lang="en-US" altLang="zh-CN" dirty="0">
                <a:solidFill>
                  <a:schemeClr val="tx2"/>
                </a:solidFill>
                <a:latin typeface="微软雅黑" panose="020B0503020204020204" pitchFamily="34" charset="-122"/>
                <a:ea typeface="微软雅黑" panose="020B0503020204020204" pitchFamily="34" charset="-122"/>
              </a:rPr>
              <a:t>:id</a:t>
            </a:r>
            <a:r>
              <a:rPr lang="zh-CN" altLang="en-US" dirty="0">
                <a:solidFill>
                  <a:schemeClr val="tx2"/>
                </a:solidFill>
                <a:latin typeface="微软雅黑" panose="020B0503020204020204" pitchFamily="34" charset="-122"/>
                <a:ea typeface="微软雅黑" panose="020B0503020204020204" pitchFamily="34" charset="-122"/>
              </a:rPr>
              <a:t>表示该处匹配到的参数可以使用</a:t>
            </a:r>
            <a:r>
              <a:rPr lang="en-US" altLang="zh-CN" dirty="0">
                <a:solidFill>
                  <a:schemeClr val="tx2"/>
                </a:solidFill>
                <a:latin typeface="微软雅黑" panose="020B0503020204020204" pitchFamily="34" charset="-122"/>
                <a:ea typeface="微软雅黑" panose="020B0503020204020204" pitchFamily="34" charset="-122"/>
              </a:rPr>
              <a:t>$_GET['id']</a:t>
            </a:r>
            <a:r>
              <a:rPr lang="zh-CN" altLang="en-US" dirty="0">
                <a:solidFill>
                  <a:schemeClr val="tx2"/>
                </a:solidFill>
                <a:latin typeface="微软雅黑" panose="020B0503020204020204" pitchFamily="34" charset="-122"/>
                <a:ea typeface="微软雅黑" panose="020B0503020204020204" pitchFamily="34" charset="-122"/>
              </a:rPr>
              <a:t>方式获取，</a:t>
            </a:r>
            <a:r>
              <a:rPr lang="en-US" altLang="zh-CN" dirty="0">
                <a:solidFill>
                  <a:schemeClr val="tx2"/>
                </a:solidFill>
                <a:latin typeface="微软雅黑" panose="020B0503020204020204" pitchFamily="34" charset="-122"/>
                <a:ea typeface="微软雅黑" panose="020B0503020204020204" pitchFamily="34" charset="-122"/>
              </a:rPr>
              <a:t>:year</a:t>
            </a:r>
            <a:r>
              <a:rPr lang="zh-CN" altLang="en-US" dirty="0">
                <a:solidFill>
                  <a:schemeClr val="tx2"/>
                </a:solidFill>
                <a:latin typeface="微软雅黑" panose="020B0503020204020204" pitchFamily="34" charset="-122"/>
                <a:ea typeface="微软雅黑" panose="020B0503020204020204" pitchFamily="34" charset="-122"/>
              </a:rPr>
              <a:t>、 </a:t>
            </a:r>
            <a:r>
              <a:rPr lang="en-US" altLang="zh-CN" dirty="0">
                <a:solidFill>
                  <a:schemeClr val="tx2"/>
                </a:solidFill>
                <a:latin typeface="微软雅黑" panose="020B0503020204020204" pitchFamily="34" charset="-122"/>
                <a:ea typeface="微软雅黑" panose="020B0503020204020204" pitchFamily="34" charset="-122"/>
              </a:rPr>
              <a:t>:month </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:day </a:t>
            </a:r>
            <a:r>
              <a:rPr lang="zh-CN" altLang="en-US" dirty="0">
                <a:solidFill>
                  <a:schemeClr val="tx2"/>
                </a:solidFill>
                <a:latin typeface="微软雅黑" panose="020B0503020204020204" pitchFamily="34" charset="-122"/>
                <a:ea typeface="微软雅黑" panose="020B0503020204020204" pitchFamily="34" charset="-122"/>
              </a:rPr>
              <a:t>则分别对应</a:t>
            </a:r>
            <a:r>
              <a:rPr lang="en-US" altLang="zh-CN" dirty="0">
                <a:solidFill>
                  <a:schemeClr val="tx2"/>
                </a:solidFill>
                <a:latin typeface="微软雅黑" panose="020B0503020204020204" pitchFamily="34" charset="-122"/>
                <a:ea typeface="微软雅黑" panose="020B0503020204020204" pitchFamily="34" charset="-122"/>
              </a:rPr>
              <a:t>$_GET['year']</a:t>
            </a:r>
            <a:r>
              <a:rPr lang="zh-CN" altLang="en-US" dirty="0">
                <a:solidFill>
                  <a:schemeClr val="tx2"/>
                </a:solidFill>
                <a:latin typeface="微软雅黑" panose="020B0503020204020204" pitchFamily="34" charset="-122"/>
                <a:ea typeface="微软雅黑" panose="020B0503020204020204" pitchFamily="34" charset="-122"/>
              </a:rPr>
              <a:t>、 </a:t>
            </a:r>
            <a:r>
              <a:rPr lang="en-US" altLang="zh-CN" dirty="0">
                <a:solidFill>
                  <a:schemeClr val="tx2"/>
                </a:solidFill>
                <a:latin typeface="微软雅黑" panose="020B0503020204020204" pitchFamily="34" charset="-122"/>
                <a:ea typeface="微软雅黑" panose="020B0503020204020204" pitchFamily="34" charset="-122"/>
              </a:rPr>
              <a:t>$_GET['month'] </a:t>
            </a:r>
            <a:r>
              <a:rPr lang="zh-CN" altLang="en-US" dirty="0">
                <a:solidFill>
                  <a:schemeClr val="tx2"/>
                </a:solidFill>
                <a:latin typeface="微软雅黑" panose="020B0503020204020204" pitchFamily="34" charset="-122"/>
                <a:ea typeface="微软雅黑" panose="020B0503020204020204" pitchFamily="34" charset="-122"/>
              </a:rPr>
              <a:t>和 </a:t>
            </a:r>
            <a:r>
              <a:rPr lang="en-US" altLang="zh-CN" dirty="0">
                <a:solidFill>
                  <a:schemeClr val="tx2"/>
                </a:solidFill>
                <a:latin typeface="微软雅黑" panose="020B0503020204020204" pitchFamily="34" charset="-122"/>
                <a:ea typeface="微软雅黑" panose="020B0503020204020204" pitchFamily="34" charset="-122"/>
              </a:rPr>
              <a:t>$_GET['day']</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629901" y="2792598"/>
            <a:ext cx="8165028" cy="1793104"/>
          </a:xfrm>
          <a:prstGeom prst="rect">
            <a:avLst/>
          </a:prstGeom>
        </p:spPr>
      </p:pic>
    </p:spTree>
    <p:extLst>
      <p:ext uri="{BB962C8B-B14F-4D97-AF65-F5344CB8AC3E}">
        <p14:creationId xmlns:p14="http://schemas.microsoft.com/office/powerpoint/2010/main" val="1241173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正则表达式路由</a:t>
            </a:r>
            <a:endParaRPr lang="zh-CN" altLang="en-US" dirty="0"/>
          </a:p>
        </p:txBody>
      </p:sp>
      <p:sp>
        <p:nvSpPr>
          <p:cNvPr id="5" name="矩形 3"/>
          <p:cNvSpPr>
            <a:spLocks noChangeArrowheads="1"/>
          </p:cNvSpPr>
          <p:nvPr/>
        </p:nvSpPr>
        <p:spPr bwMode="auto">
          <a:xfrm>
            <a:off x="917621" y="1811919"/>
            <a:ext cx="10241159"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a:solidFill>
                  <a:schemeClr val="tx2"/>
                </a:solidFill>
                <a:latin typeface="微软雅黑" panose="020B0503020204020204" pitchFamily="34" charset="-122"/>
                <a:ea typeface="微软雅黑" panose="020B0503020204020204" pitchFamily="34" charset="-122"/>
              </a:rPr>
              <a:t>正则</a:t>
            </a:r>
            <a:r>
              <a:rPr lang="zh-CN" altLang="en-US" sz="2400" dirty="0" smtClean="0">
                <a:solidFill>
                  <a:schemeClr val="tx2"/>
                </a:solidFill>
                <a:latin typeface="微软雅黑" panose="020B0503020204020204" pitchFamily="34" charset="-122"/>
                <a:ea typeface="微软雅黑" panose="020B0503020204020204" pitchFamily="34" charset="-122"/>
              </a:rPr>
              <a:t>路由是</a:t>
            </a:r>
            <a:r>
              <a:rPr lang="zh-CN" altLang="en-US" sz="2400" dirty="0">
                <a:solidFill>
                  <a:schemeClr val="tx2"/>
                </a:solidFill>
                <a:latin typeface="微软雅黑" panose="020B0503020204020204" pitchFamily="34" charset="-122"/>
                <a:ea typeface="微软雅黑" panose="020B0503020204020204" pitchFamily="34" charset="-122"/>
              </a:rPr>
              <a:t>采用正则表达式定义路由的一种方式，依靠强大的正则表达式，能够定义更灵活的路由规则。路由表达式支持的正则定义必须以“</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开头，否则就</a:t>
            </a:r>
            <a:r>
              <a:rPr lang="zh-CN" altLang="en-US" sz="2400" dirty="0" smtClean="0">
                <a:solidFill>
                  <a:schemeClr val="tx2"/>
                </a:solidFill>
                <a:latin typeface="微软雅黑" panose="020B0503020204020204" pitchFamily="34" charset="-122"/>
                <a:ea typeface="微软雅黑" panose="020B0503020204020204" pitchFamily="34" charset="-122"/>
              </a:rPr>
              <a:t>视为普通路由表达式。</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sz="2400"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sz="1800" dirty="0">
                <a:solidFill>
                  <a:schemeClr val="tx2"/>
                </a:solidFill>
                <a:latin typeface="微软雅黑" panose="020B0503020204020204" pitchFamily="34" charset="-122"/>
                <a:ea typeface="微软雅黑" panose="020B0503020204020204" pitchFamily="34" charset="-122"/>
              </a:rPr>
              <a:t>对于正则表达式中的每个变量（即正则规则中的子模式）部分，如果需要在后面的路由地址中引用，可以采用</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a:t>
            </a:r>
            <a:r>
              <a:rPr lang="en-US" altLang="zh-CN" sz="1800" dirty="0">
                <a:solidFill>
                  <a:schemeClr val="tx2"/>
                </a:solidFill>
                <a:latin typeface="微软雅黑" panose="020B0503020204020204" pitchFamily="34" charset="-122"/>
                <a:ea typeface="微软雅黑" panose="020B0503020204020204" pitchFamily="34" charset="-122"/>
              </a:rPr>
              <a:t>:2</a:t>
            </a:r>
            <a:r>
              <a:rPr lang="zh-CN" altLang="en-US" sz="1800" dirty="0">
                <a:solidFill>
                  <a:schemeClr val="tx2"/>
                </a:solidFill>
                <a:latin typeface="微软雅黑" panose="020B0503020204020204" pitchFamily="34" charset="-122"/>
                <a:ea typeface="微软雅黑" panose="020B0503020204020204" pitchFamily="34" charset="-122"/>
              </a:rPr>
              <a:t>这样的方式，序号就是子模式的序号。</a:t>
            </a:r>
            <a:endParaRPr lang="en-US" altLang="zh-CN" sz="1800" dirty="0" smtClean="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558063" y="3844064"/>
            <a:ext cx="8669008" cy="526458"/>
          </a:xfrm>
          <a:prstGeom prst="rect">
            <a:avLst/>
          </a:prstGeom>
        </p:spPr>
      </p:pic>
    </p:spTree>
    <p:extLst>
      <p:ext uri="{BB962C8B-B14F-4D97-AF65-F5344CB8AC3E}">
        <p14:creationId xmlns:p14="http://schemas.microsoft.com/office/powerpoint/2010/main" val="3702405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闭包函数</a:t>
            </a:r>
            <a:endParaRPr lang="zh-CN" altLang="en-US" dirty="0"/>
          </a:p>
        </p:txBody>
      </p:sp>
      <p:sp>
        <p:nvSpPr>
          <p:cNvPr id="5" name="矩形 3"/>
          <p:cNvSpPr>
            <a:spLocks noChangeArrowheads="1"/>
          </p:cNvSpPr>
          <p:nvPr/>
        </p:nvSpPr>
        <p:spPr bwMode="auto">
          <a:xfrm>
            <a:off x="917622" y="1589845"/>
            <a:ext cx="1058212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sz="2400" dirty="0" smtClean="0">
                <a:solidFill>
                  <a:schemeClr val="tx2"/>
                </a:solidFill>
                <a:latin typeface="微软雅黑" panose="020B0503020204020204" pitchFamily="34" charset="-122"/>
                <a:ea typeface="微软雅黑" panose="020B0503020204020204" pitchFamily="34" charset="-122"/>
              </a:rPr>
              <a:t>TP</a:t>
            </a:r>
            <a:r>
              <a:rPr lang="zh-CN" altLang="en-US" sz="2400" dirty="0" smtClean="0">
                <a:solidFill>
                  <a:schemeClr val="tx2"/>
                </a:solidFill>
                <a:latin typeface="微软雅黑" panose="020B0503020204020204" pitchFamily="34" charset="-122"/>
                <a:ea typeface="微软雅黑" panose="020B0503020204020204" pitchFamily="34" charset="-122"/>
              </a:rPr>
              <a:t>支持直接使用</a:t>
            </a:r>
            <a:r>
              <a:rPr lang="zh-CN" altLang="en-US" sz="2400" b="1" dirty="0" smtClean="0">
                <a:solidFill>
                  <a:srgbClr val="C00000"/>
                </a:solidFill>
                <a:latin typeface="微软雅黑" panose="020B0503020204020204" pitchFamily="34" charset="-122"/>
                <a:ea typeface="微软雅黑" panose="020B0503020204020204" pitchFamily="34" charset="-122"/>
              </a:rPr>
              <a:t>闭包函数</a:t>
            </a:r>
            <a:r>
              <a:rPr lang="zh-CN" altLang="en-US" sz="2400" dirty="0" smtClean="0">
                <a:solidFill>
                  <a:schemeClr val="tx2"/>
                </a:solidFill>
                <a:latin typeface="微软雅黑" panose="020B0503020204020204" pitchFamily="34" charset="-122"/>
                <a:ea typeface="微软雅黑" panose="020B0503020204020204" pitchFamily="34" charset="-122"/>
              </a:rPr>
              <a:t>响应路由</a:t>
            </a:r>
            <a:r>
              <a:rPr lang="en-US" altLang="zh-CN" sz="2400" dirty="0" smtClean="0">
                <a:solidFill>
                  <a:schemeClr val="tx2"/>
                </a:solidFill>
                <a:latin typeface="微软雅黑" panose="020B0503020204020204" pitchFamily="34" charset="-122"/>
                <a:ea typeface="微软雅黑" panose="020B0503020204020204" pitchFamily="34" charset="-122"/>
              </a:rPr>
              <a:t>URL</a:t>
            </a:r>
            <a:r>
              <a:rPr lang="zh-CN" altLang="en-US" sz="2400" dirty="0" smtClean="0">
                <a:solidFill>
                  <a:schemeClr val="tx2"/>
                </a:solidFill>
                <a:latin typeface="微软雅黑" panose="020B0503020204020204" pitchFamily="34" charset="-122"/>
                <a:ea typeface="微软雅黑" panose="020B0503020204020204" pitchFamily="34" charset="-122"/>
              </a:rPr>
              <a:t>（</a:t>
            </a:r>
            <a:r>
              <a:rPr lang="en-US" altLang="zh-CN" sz="2400" dirty="0" smtClean="0">
                <a:solidFill>
                  <a:schemeClr val="tx2"/>
                </a:solidFill>
                <a:latin typeface="微软雅黑" panose="020B0503020204020204" pitchFamily="34" charset="-122"/>
                <a:ea typeface="微软雅黑" panose="020B0503020204020204" pitchFamily="34" charset="-122"/>
              </a:rPr>
              <a:t>PHP5.3+</a:t>
            </a:r>
            <a:r>
              <a:rPr lang="zh-CN" altLang="en-US" sz="2400" dirty="0" smtClean="0">
                <a:solidFill>
                  <a:schemeClr val="tx2"/>
                </a:solidFill>
                <a:latin typeface="微软雅黑" panose="020B0503020204020204" pitchFamily="34" charset="-122"/>
                <a:ea typeface="微软雅黑" panose="020B0503020204020204" pitchFamily="34" charset="-122"/>
              </a:rPr>
              <a:t>），定义方法只需要把“路由地址”转换成闭包函数即可。</a:t>
            </a:r>
            <a:endParaRPr lang="zh-CN" altLang="en-US" sz="1800" dirty="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932564" y="3038147"/>
            <a:ext cx="7893362" cy="3582900"/>
          </a:xfrm>
          <a:prstGeom prst="rect">
            <a:avLst/>
          </a:prstGeom>
        </p:spPr>
      </p:pic>
    </p:spTree>
    <p:extLst>
      <p:ext uri="{BB962C8B-B14F-4D97-AF65-F5344CB8AC3E}">
        <p14:creationId xmlns:p14="http://schemas.microsoft.com/office/powerpoint/2010/main" val="695159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smtClean="0">
                <a:solidFill>
                  <a:srgbClr val="FF9933"/>
                </a:solidFill>
                <a:latin typeface="微软雅黑" pitchFamily="34" charset="-122"/>
              </a:rPr>
              <a:t>感谢聆听</a:t>
            </a:r>
            <a:r>
              <a:rPr lang="zh-CN" altLang="en-US" sz="6600" dirty="0">
                <a:solidFill>
                  <a:srgbClr val="FF9933"/>
                </a:solidFill>
                <a:latin typeface="微软雅黑" pitchFamily="34" charset="-122"/>
              </a:rPr>
              <a:t>！</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rId17" action="ppaction://hlinksldjump"/>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en-US" altLang="zh-CN" sz="2000" spc="200" dirty="0" smtClean="0">
                <a:solidFill>
                  <a:srgbClr val="000000"/>
                </a:solidFill>
                <a:latin typeface="华文细黑" panose="02010600040101010101" pitchFamily="2" charset="-122"/>
                <a:ea typeface="华文细黑" panose="02010600040101010101" pitchFamily="2" charset="-122"/>
              </a:rPr>
              <a:t>TP</a:t>
            </a:r>
            <a:r>
              <a:rPr lang="zh-CN" altLang="en-US" sz="2000" spc="200" dirty="0" smtClean="0">
                <a:solidFill>
                  <a:srgbClr val="000000"/>
                </a:solidFill>
                <a:latin typeface="华文细黑" panose="02010600040101010101" pitchFamily="2" charset="-122"/>
                <a:ea typeface="华文细黑" panose="02010600040101010101" pitchFamily="2" charset="-122"/>
              </a:rPr>
              <a:t>默认路由解析规则</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rId17" action="ppaction://hlinksldjump"/>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8"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en-US" altLang="zh-CN" sz="2000" dirty="0" smtClean="0"/>
              <a:t>URL</a:t>
            </a:r>
            <a:r>
              <a:rPr lang="zh-CN" altLang="en-US" sz="2000" dirty="0" smtClean="0"/>
              <a:t>模式</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8"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8"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smtClean="0"/>
              <a:t>自定义路由</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8"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0553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01879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p:cNvSpPr txBox="1"/>
          <p:nvPr>
            <p:custDataLst>
              <p:tags r:id="rId3"/>
            </p:custDataLst>
          </p:nvPr>
        </p:nvSpPr>
        <p:spPr>
          <a:xfrm>
            <a:off x="4089894" y="2573269"/>
            <a:ext cx="4688528" cy="445522"/>
          </a:xfrm>
          <a:prstGeom prst="rect">
            <a:avLst/>
          </a:prstGeom>
          <a:noFill/>
        </p:spPr>
        <p:txBody>
          <a:bodyPr wrap="square" lIns="72000" tIns="0" rIns="0" bIns="0" rtlCol="0" anchor="ctr" anchorCtr="0">
            <a:normAutofit/>
          </a:bodyPr>
          <a:lstStyle>
            <a:defPPr>
              <a:defRPr lang="zh-CN"/>
            </a:defPPr>
            <a:lvl1pPr lvl="0">
              <a:defRPr sz="2000" spc="200">
                <a:solidFill>
                  <a:srgbClr val="000000"/>
                </a:solidFill>
                <a:latin typeface="华文细黑" panose="02010600040101010101" pitchFamily="2" charset="-122"/>
                <a:ea typeface="华文细黑" panose="02010600040101010101" pitchFamily="2" charset="-122"/>
              </a:defRPr>
            </a:lvl1pPr>
          </a:lstStyle>
          <a:p>
            <a:pPr lvl="0">
              <a:defRPr/>
            </a:pPr>
            <a:r>
              <a:rPr lang="en-US" altLang="zh-CN" dirty="0"/>
              <a:t>TP</a:t>
            </a:r>
            <a:r>
              <a:rPr lang="zh-CN" altLang="en-US" dirty="0"/>
              <a:t>默认路由解析规则</a:t>
            </a:r>
          </a:p>
        </p:txBody>
      </p:sp>
      <p:cxnSp>
        <p:nvCxnSpPr>
          <p:cNvPr id="3" name="MH_Others_2"/>
          <p:cNvCxnSpPr/>
          <p:nvPr>
            <p:custDataLst>
              <p:tags r:id="rId4"/>
            </p:custDataLst>
          </p:nvPr>
        </p:nvCxnSpPr>
        <p:spPr>
          <a:xfrm flipH="1">
            <a:off x="3890132" y="264060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p:cNvSpPr txBox="1"/>
          <p:nvPr>
            <p:custDataLst>
              <p:tags r:id="rId5"/>
            </p:custDataLst>
          </p:nvPr>
        </p:nvSpPr>
        <p:spPr>
          <a:xfrm>
            <a:off x="3413578" y="2537741"/>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80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1</a:t>
            </a:r>
            <a:endParaRPr lang="zh-CN" altLang="en-US" dirty="0"/>
          </a:p>
        </p:txBody>
      </p:sp>
      <p:cxnSp>
        <p:nvCxnSpPr>
          <p:cNvPr id="33" name="MH_Others_3"/>
          <p:cNvCxnSpPr/>
          <p:nvPr>
            <p:custDataLst>
              <p:tags r:id="rId6"/>
            </p:custDataLst>
          </p:nvPr>
        </p:nvCxnSpPr>
        <p:spPr>
          <a:xfrm>
            <a:off x="3413579" y="404777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p:cNvSpPr txBox="1"/>
          <p:nvPr>
            <p:custDataLst>
              <p:tags r:id="rId7"/>
            </p:custDataLst>
          </p:nvPr>
        </p:nvSpPr>
        <p:spPr>
          <a:xfrm>
            <a:off x="4089894" y="3602257"/>
            <a:ext cx="4688528" cy="445522"/>
          </a:xfrm>
          <a:prstGeom prst="rect">
            <a:avLst/>
          </a:prstGeom>
          <a:noFill/>
        </p:spPr>
        <p:txBody>
          <a:bodyPr wrap="square" lIns="72000" tIns="0" rIns="0" bIns="0" rtlCol="0" anchor="ctr" anchorCtr="0">
            <a:normAutofit/>
          </a:bodyPr>
          <a:lstStyle>
            <a:defPPr>
              <a:defRPr lang="zh-CN"/>
            </a:defPPr>
            <a:lvl1pPr lvl="0">
              <a:defRPr sz="1600" spc="200">
                <a:solidFill>
                  <a:srgbClr val="B2B2B2"/>
                </a:solidFill>
                <a:latin typeface="华文细黑" panose="02010600040101010101" pitchFamily="2" charset="-122"/>
                <a:ea typeface="华文细黑" panose="02010600040101010101" pitchFamily="2" charset="-122"/>
              </a:defRPr>
            </a:lvl1pPr>
          </a:lstStyle>
          <a:p>
            <a:r>
              <a:rPr lang="en-US" altLang="zh-CN" dirty="0" smtClean="0"/>
              <a:t>URL</a:t>
            </a:r>
            <a:r>
              <a:rPr lang="zh-CN" altLang="en-US" dirty="0" smtClean="0"/>
              <a:t>模式</a:t>
            </a:r>
            <a:endParaRPr lang="zh-CN" altLang="en-US" dirty="0"/>
          </a:p>
        </p:txBody>
      </p:sp>
      <p:cxnSp>
        <p:nvCxnSpPr>
          <p:cNvPr id="37" name="MH_Others_4"/>
          <p:cNvCxnSpPr/>
          <p:nvPr>
            <p:custDataLst>
              <p:tags r:id="rId8"/>
            </p:custDataLst>
          </p:nvPr>
        </p:nvCxnSpPr>
        <p:spPr>
          <a:xfrm flipH="1">
            <a:off x="3890132" y="366958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p:cNvSpPr txBox="1"/>
          <p:nvPr>
            <p:custDataLst>
              <p:tags r:id="rId9"/>
            </p:custDataLst>
          </p:nvPr>
        </p:nvSpPr>
        <p:spPr>
          <a:xfrm>
            <a:off x="3413578" y="3566729"/>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000">
                <a:solidFill>
                  <a:srgbClr val="FFAE9B"/>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a:t>2</a:t>
            </a:r>
            <a:endParaRPr lang="zh-CN" altLang="en-US" dirty="0"/>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dirty="0" smtClean="0">
                <a:solidFill>
                  <a:srgbClr val="FF3B0D"/>
                </a:solidFill>
                <a:latin typeface="微软雅黑" panose="020B0503020204020204" pitchFamily="34" charset="-122"/>
                <a:ea typeface="微软雅黑" panose="020B0503020204020204" pitchFamily="34" charset="-122"/>
              </a:rPr>
              <a:t>目 录</a:t>
            </a:r>
            <a:endParaRPr lang="zh-CN" altLang="en-US" sz="4400" dirty="0">
              <a:solidFill>
                <a:srgbClr val="FF3B0D"/>
              </a:solidFill>
              <a:latin typeface="微软雅黑" panose="020B0503020204020204" pitchFamily="34" charset="-122"/>
              <a:ea typeface="微软雅黑" panose="020B0503020204020204" pitchFamily="34" charset="-122"/>
            </a:endParaRP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3" name="MH_Others_3"/>
          <p:cNvCxnSpPr/>
          <p:nvPr>
            <p:custDataLst>
              <p:tags r:id="rId12"/>
            </p:custDataLst>
          </p:nvPr>
        </p:nvCxnSpPr>
        <p:spPr>
          <a:xfrm>
            <a:off x="3413579" y="5325434"/>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5" name="MH_Entry_2"/>
          <p:cNvSpPr txBox="1"/>
          <p:nvPr>
            <p:custDataLst>
              <p:tags r:id="rId13"/>
            </p:custDataLst>
          </p:nvPr>
        </p:nvSpPr>
        <p:spPr>
          <a:xfrm>
            <a:off x="4089894" y="4879912"/>
            <a:ext cx="4688528" cy="445522"/>
          </a:xfrm>
          <a:prstGeom prst="rect">
            <a:avLst/>
          </a:prstGeom>
          <a:noFill/>
        </p:spPr>
        <p:txBody>
          <a:bodyPr wrap="square" lIns="72000" tIns="0" rIns="0" bIns="0" rtlCol="0" anchor="ctr" anchorCtr="0">
            <a:normAutofit/>
          </a:bodyPr>
          <a:lstStyle>
            <a:defPPr>
              <a:defRPr lang="zh-CN"/>
            </a:defPPr>
            <a:lvl1pPr lvl="0">
              <a:defRPr sz="1600" spc="200">
                <a:solidFill>
                  <a:srgbClr val="B2B2B2"/>
                </a:solidFill>
                <a:latin typeface="华文细黑" panose="02010600040101010101" pitchFamily="2" charset="-122"/>
                <a:ea typeface="华文细黑" panose="02010600040101010101" pitchFamily="2" charset="-122"/>
              </a:defRPr>
            </a:lvl1pPr>
          </a:lstStyle>
          <a:p>
            <a:r>
              <a:rPr lang="zh-CN" altLang="en-US" dirty="0" smtClean="0"/>
              <a:t>自定义路由</a:t>
            </a:r>
            <a:endParaRPr lang="zh-CN" altLang="en-US" dirty="0"/>
          </a:p>
        </p:txBody>
      </p:sp>
      <p:cxnSp>
        <p:nvCxnSpPr>
          <p:cNvPr id="16" name="MH_Others_4"/>
          <p:cNvCxnSpPr/>
          <p:nvPr>
            <p:custDataLst>
              <p:tags r:id="rId14"/>
            </p:custDataLst>
          </p:nvPr>
        </p:nvCxnSpPr>
        <p:spPr>
          <a:xfrm flipH="1">
            <a:off x="3890132" y="4947243"/>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7" name="MH_Number_2"/>
          <p:cNvSpPr txBox="1"/>
          <p:nvPr>
            <p:custDataLst>
              <p:tags r:id="rId15"/>
            </p:custDataLst>
          </p:nvPr>
        </p:nvSpPr>
        <p:spPr>
          <a:xfrm>
            <a:off x="3413578" y="4844384"/>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000">
                <a:solidFill>
                  <a:srgbClr val="FFAE9B"/>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3</a:t>
            </a:r>
            <a:endParaRPr lang="zh-CN" altLang="en-US" dirty="0"/>
          </a:p>
        </p:txBody>
      </p:sp>
    </p:spTree>
    <p:custDataLst>
      <p:tags r:id="rId1"/>
    </p:custDataLst>
    <p:extLst>
      <p:ext uri="{BB962C8B-B14F-4D97-AF65-F5344CB8AC3E}">
        <p14:creationId xmlns:p14="http://schemas.microsoft.com/office/powerpoint/2010/main" val="1598491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smtClean="0"/>
              <a:t>默认路由解析规则</a:t>
            </a:r>
            <a:endParaRPr lang="zh-CN" altLang="en-US" dirty="0"/>
          </a:p>
        </p:txBody>
      </p:sp>
      <p:sp>
        <p:nvSpPr>
          <p:cNvPr id="107" name="矩形 3"/>
          <p:cNvSpPr>
            <a:spLocks noChangeArrowheads="1"/>
          </p:cNvSpPr>
          <p:nvPr/>
        </p:nvSpPr>
        <p:spPr bwMode="auto">
          <a:xfrm>
            <a:off x="917621" y="1944480"/>
            <a:ext cx="1041298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sz="2400" b="1" dirty="0" smtClean="0">
                <a:solidFill>
                  <a:srgbClr val="C00000"/>
                </a:solidFill>
                <a:latin typeface="微软雅黑" panose="020B0503020204020204" pitchFamily="34" charset="-122"/>
                <a:ea typeface="微软雅黑" panose="020B0503020204020204" pitchFamily="34" charset="-122"/>
              </a:rPr>
              <a:t>HTTP</a:t>
            </a:r>
            <a:r>
              <a:rPr lang="zh-CN" altLang="en-US" sz="2400" b="1" dirty="0" smtClean="0">
                <a:solidFill>
                  <a:srgbClr val="C00000"/>
                </a:solidFill>
                <a:latin typeface="微软雅黑" panose="020B0503020204020204" pitchFamily="34" charset="-122"/>
                <a:ea typeface="微软雅黑" panose="020B0503020204020204" pitchFamily="34" charset="-122"/>
              </a:rPr>
              <a:t>路由</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负责将</a:t>
            </a:r>
            <a:r>
              <a:rPr lang="en-US" altLang="zh-CN" sz="2400" dirty="0">
                <a:solidFill>
                  <a:schemeClr val="tx1"/>
                </a:solidFill>
                <a:latin typeface="微软雅黑" panose="020B0503020204020204" pitchFamily="34" charset="-122"/>
                <a:ea typeface="微软雅黑" panose="020B0503020204020204" pitchFamily="34" charset="-122"/>
              </a:rPr>
              <a:t>HTTP</a:t>
            </a:r>
            <a:r>
              <a:rPr lang="zh-CN" altLang="en-US" sz="2400" dirty="0">
                <a:solidFill>
                  <a:schemeClr val="tx1"/>
                </a:solidFill>
                <a:latin typeface="微软雅黑" panose="020B0503020204020204" pitchFamily="34" charset="-122"/>
                <a:ea typeface="微软雅黑" panose="020B0503020204020204" pitchFamily="34" charset="-122"/>
              </a:rPr>
              <a:t>请求交给对应的</a:t>
            </a:r>
            <a:r>
              <a:rPr lang="en-US" altLang="zh-CN" sz="2400" dirty="0">
                <a:solidFill>
                  <a:schemeClr val="tx1"/>
                </a:solidFill>
                <a:latin typeface="微软雅黑" panose="020B0503020204020204" pitchFamily="34" charset="-122"/>
                <a:ea typeface="微软雅黑" panose="020B0503020204020204" pitchFamily="34" charset="-122"/>
              </a:rPr>
              <a:t>action</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控制器</a:t>
            </a:r>
            <a:r>
              <a:rPr lang="en-US" altLang="zh-CN" sz="2400" dirty="0">
                <a:solidFill>
                  <a:schemeClr val="tx1"/>
                </a:solidFill>
                <a:latin typeface="微软雅黑" panose="020B0503020204020204" pitchFamily="34" charset="-122"/>
                <a:ea typeface="微软雅黑" panose="020B0503020204020204" pitchFamily="34" charset="-122"/>
              </a:rPr>
              <a:t>Controller</a:t>
            </a:r>
            <a:r>
              <a:rPr lang="zh-CN" altLang="en-US" sz="2400" dirty="0" smtClean="0">
                <a:solidFill>
                  <a:schemeClr val="tx1"/>
                </a:solidFill>
                <a:latin typeface="微软雅黑" panose="020B0503020204020204" pitchFamily="34" charset="-122"/>
                <a:ea typeface="微软雅黑" panose="020B0503020204020204" pitchFamily="34" charset="-122"/>
              </a:rPr>
              <a:t>的方法</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处理。</a:t>
            </a:r>
            <a:r>
              <a:rPr lang="en-US" altLang="zh-CN" sz="2400" dirty="0" smtClean="0">
                <a:solidFill>
                  <a:schemeClr val="tx1"/>
                </a:solidFill>
                <a:latin typeface="微软雅黑" panose="020B0503020204020204" pitchFamily="34" charset="-122"/>
                <a:ea typeface="微软雅黑" panose="020B0503020204020204" pitchFamily="34" charset="-122"/>
              </a:rPr>
              <a:t>HTTP</a:t>
            </a:r>
            <a:r>
              <a:rPr lang="zh-CN" altLang="en-US" sz="2400" dirty="0" smtClean="0">
                <a:solidFill>
                  <a:schemeClr val="tx1"/>
                </a:solidFill>
                <a:latin typeface="微软雅黑" panose="020B0503020204020204" pitchFamily="34" charset="-122"/>
                <a:ea typeface="微软雅黑" panose="020B0503020204020204" pitchFamily="34" charset="-122"/>
              </a:rPr>
              <a:t>路由需要考虑两个问题：</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请求的</a:t>
            </a:r>
            <a:r>
              <a:rPr lang="zh-CN" altLang="en-US" dirty="0" smtClean="0">
                <a:solidFill>
                  <a:schemeClr val="tx2"/>
                </a:solidFill>
                <a:latin typeface="微软雅黑" panose="020B0503020204020204" pitchFamily="34" charset="-122"/>
                <a:ea typeface="微软雅黑" panose="020B0503020204020204" pitchFamily="34" charset="-122"/>
              </a:rPr>
              <a:t>路径（例如 </a:t>
            </a:r>
            <a:r>
              <a:rPr lang="en-US" altLang="zh-CN" dirty="0">
                <a:solidFill>
                  <a:schemeClr val="tx2"/>
                </a:solidFill>
                <a:latin typeface="微软雅黑" panose="020B0503020204020204" pitchFamily="34" charset="-122"/>
                <a:ea typeface="微软雅黑" panose="020B0503020204020204" pitchFamily="34" charset="-122"/>
              </a:rPr>
              <a:t>/</a:t>
            </a:r>
            <a:r>
              <a:rPr lang="en-US" altLang="zh-CN" dirty="0" smtClean="0">
                <a:solidFill>
                  <a:schemeClr val="tx2"/>
                </a:solidFill>
                <a:latin typeface="微软雅黑" panose="020B0503020204020204" pitchFamily="34" charset="-122"/>
                <a:ea typeface="微软雅黑" panose="020B0503020204020204" pitchFamily="34" charset="-122"/>
              </a:rPr>
              <a:t>clients/15,  /photos/list</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包括查询</a:t>
            </a:r>
            <a:r>
              <a:rPr lang="zh-CN" altLang="en-US" dirty="0" smtClean="0">
                <a:solidFill>
                  <a:schemeClr val="tx2"/>
                </a:solidFill>
                <a:latin typeface="微软雅黑" panose="020B0503020204020204" pitchFamily="34" charset="-122"/>
                <a:ea typeface="微软雅黑" panose="020B0503020204020204" pitchFamily="34" charset="-122"/>
              </a:rPr>
              <a:t>字符串（</a:t>
            </a:r>
            <a:r>
              <a:rPr lang="en-US" altLang="zh-CN" dirty="0" smtClean="0">
                <a:solidFill>
                  <a:schemeClr val="tx2"/>
                </a:solidFill>
                <a:latin typeface="微软雅黑" panose="020B0503020204020204" pitchFamily="34" charset="-122"/>
                <a:ea typeface="微软雅黑" panose="020B0503020204020204" pitchFamily="34" charset="-122"/>
              </a:rPr>
              <a:t>Query</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a:solidFill>
                  <a:schemeClr val="tx2"/>
                </a:solidFill>
                <a:latin typeface="微软雅黑" panose="020B0503020204020204" pitchFamily="34" charset="-122"/>
                <a:ea typeface="微软雅黑" panose="020B0503020204020204" pitchFamily="34" charset="-122"/>
              </a:rPr>
              <a:t>HTTP</a:t>
            </a:r>
            <a:r>
              <a:rPr lang="zh-CN" altLang="en-US" dirty="0">
                <a:solidFill>
                  <a:schemeClr val="tx2"/>
                </a:solidFill>
                <a:latin typeface="微软雅黑" panose="020B0503020204020204" pitchFamily="34" charset="-122"/>
                <a:ea typeface="微软雅黑" panose="020B0503020204020204" pitchFamily="34" charset="-122"/>
              </a:rPr>
              <a:t>的请求方法 </a:t>
            </a:r>
            <a:r>
              <a:rPr lang="zh-CN" altLang="en-US" dirty="0" smtClean="0">
                <a:solidFill>
                  <a:schemeClr val="tx2"/>
                </a:solidFill>
                <a:latin typeface="微软雅黑" panose="020B0503020204020204" pitchFamily="34" charset="-122"/>
                <a:ea typeface="微软雅黑" panose="020B0503020204020204" pitchFamily="34" charset="-122"/>
              </a:rPr>
              <a:t>（</a:t>
            </a:r>
            <a:r>
              <a:rPr lang="en-US" altLang="zh-CN" dirty="0" smtClean="0">
                <a:solidFill>
                  <a:schemeClr val="tx2"/>
                </a:solidFill>
                <a:latin typeface="微软雅黑" panose="020B0503020204020204" pitchFamily="34" charset="-122"/>
                <a:ea typeface="微软雅黑" panose="020B0503020204020204" pitchFamily="34" charset="-122"/>
              </a:rPr>
              <a:t>GET</a:t>
            </a:r>
            <a:r>
              <a:rPr lang="en-US" altLang="zh-CN" dirty="0">
                <a:solidFill>
                  <a:schemeClr val="tx2"/>
                </a:solidFill>
                <a:latin typeface="微软雅黑" panose="020B0503020204020204" pitchFamily="34" charset="-122"/>
                <a:ea typeface="微软雅黑" panose="020B0503020204020204" pitchFamily="34" charset="-122"/>
              </a:rPr>
              <a:t>, POST, PUT, </a:t>
            </a:r>
            <a:r>
              <a:rPr lang="en-US" altLang="zh-CN" dirty="0" smtClean="0">
                <a:solidFill>
                  <a:schemeClr val="tx2"/>
                </a:solidFill>
                <a:latin typeface="微软雅黑" panose="020B0503020204020204" pitchFamily="34" charset="-122"/>
                <a:ea typeface="微软雅黑" panose="020B0503020204020204" pitchFamily="34" charset="-122"/>
              </a:rPr>
              <a:t>DELETE</a:t>
            </a:r>
            <a:r>
              <a:rPr lang="zh-CN" altLang="en-US" dirty="0" smtClean="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矩形 3"/>
          <p:cNvSpPr>
            <a:spLocks noChangeArrowheads="1"/>
          </p:cNvSpPr>
          <p:nvPr/>
        </p:nvSpPr>
        <p:spPr bwMode="auto">
          <a:xfrm>
            <a:off x="948615" y="4207232"/>
            <a:ext cx="1041298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sz="2400" dirty="0" err="1" smtClean="0">
                <a:solidFill>
                  <a:schemeClr val="tx1"/>
                </a:solidFill>
                <a:latin typeface="微软雅黑" panose="020B0503020204020204" pitchFamily="34" charset="-122"/>
                <a:ea typeface="微软雅黑" panose="020B0503020204020204" pitchFamily="34" charset="-122"/>
              </a:rPr>
              <a:t>ThinkPHP</a:t>
            </a:r>
            <a:r>
              <a:rPr lang="zh-CN" altLang="en-US" sz="2400" dirty="0" smtClean="0">
                <a:solidFill>
                  <a:schemeClr val="tx1"/>
                </a:solidFill>
                <a:latin typeface="微软雅黑" panose="020B0503020204020204" pitchFamily="34" charset="-122"/>
                <a:ea typeface="微软雅黑" panose="020B0503020204020204" pitchFamily="34" charset="-122"/>
              </a:rPr>
              <a:t>默认路由解析规则：</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请求</a:t>
            </a:r>
            <a:r>
              <a:rPr lang="en-US" altLang="zh-CN" dirty="0" smtClean="0">
                <a:solidFill>
                  <a:schemeClr val="tx2"/>
                </a:solidFill>
                <a:latin typeface="微软雅黑" panose="020B0503020204020204" pitchFamily="34" charset="-122"/>
                <a:ea typeface="微软雅黑" panose="020B0503020204020204" pitchFamily="34" charset="-122"/>
              </a:rPr>
              <a:t>URL</a:t>
            </a:r>
            <a:r>
              <a:rPr lang="zh-CN" altLang="en-US" dirty="0" smtClean="0">
                <a:solidFill>
                  <a:schemeClr val="tx2"/>
                </a:solidFill>
                <a:latin typeface="微软雅黑" panose="020B0503020204020204" pitchFamily="34" charset="-122"/>
                <a:ea typeface="微软雅黑" panose="020B0503020204020204" pitchFamily="34" charset="-122"/>
              </a:rPr>
              <a:t>自网站服务器之后开始，分别把</a:t>
            </a:r>
            <a:r>
              <a:rPr lang="en-US" altLang="zh-CN" dirty="0" smtClean="0">
                <a:solidFill>
                  <a:schemeClr val="tx2"/>
                </a:solidFill>
                <a:latin typeface="微软雅黑" panose="020B0503020204020204" pitchFamily="34" charset="-122"/>
                <a:ea typeface="微软雅黑" panose="020B0503020204020204" pitchFamily="34" charset="-122"/>
              </a:rPr>
              <a:t>URL</a:t>
            </a:r>
            <a:r>
              <a:rPr lang="zh-CN" altLang="en-US" dirty="0" smtClean="0">
                <a:solidFill>
                  <a:schemeClr val="tx2"/>
                </a:solidFill>
                <a:latin typeface="微软雅黑" panose="020B0503020204020204" pitchFamily="34" charset="-122"/>
                <a:ea typeface="微软雅黑" panose="020B0503020204020204" pitchFamily="34" charset="-122"/>
              </a:rPr>
              <a:t>中的每一部分理解为</a:t>
            </a:r>
            <a:r>
              <a:rPr lang="zh-CN" altLang="en-US" b="1" dirty="0" smtClean="0">
                <a:solidFill>
                  <a:srgbClr val="C00000"/>
                </a:solidFill>
                <a:latin typeface="微软雅黑" panose="020B0503020204020204" pitchFamily="34" charset="-122"/>
                <a:ea typeface="微软雅黑" panose="020B0503020204020204" pitchFamily="34" charset="-122"/>
              </a:rPr>
              <a:t>“模块”、“控制器”和“动作”</a:t>
            </a:r>
            <a:r>
              <a:rPr lang="zh-CN" altLang="en-US" dirty="0" smtClean="0">
                <a:solidFill>
                  <a:schemeClr val="tx2"/>
                </a:solidFill>
                <a:latin typeface="微软雅黑" panose="020B0503020204020204" pitchFamily="34" charset="-122"/>
                <a:ea typeface="微软雅黑" panose="020B0503020204020204" pitchFamily="34" charset="-122"/>
              </a:rPr>
              <a:t>，“动作”之后的部分，理解为</a:t>
            </a:r>
            <a:r>
              <a:rPr lang="en-US" altLang="zh-CN" dirty="0" smtClean="0">
                <a:solidFill>
                  <a:schemeClr val="tx2"/>
                </a:solidFill>
                <a:latin typeface="微软雅黑" panose="020B0503020204020204" pitchFamily="34" charset="-122"/>
                <a:ea typeface="微软雅黑" panose="020B0503020204020204" pitchFamily="34" charset="-122"/>
              </a:rPr>
              <a:t>URL</a:t>
            </a:r>
            <a:r>
              <a:rPr lang="zh-CN" altLang="en-US" b="1" dirty="0" smtClean="0">
                <a:solidFill>
                  <a:srgbClr val="C00000"/>
                </a:solidFill>
                <a:latin typeface="微软雅黑" panose="020B0503020204020204" pitchFamily="34" charset="-122"/>
                <a:ea typeface="微软雅黑" panose="020B0503020204020204" pitchFamily="34" charset="-122"/>
              </a:rPr>
              <a:t>查询字符串</a:t>
            </a:r>
            <a:r>
              <a:rPr lang="zh-CN" altLang="en-US" dirty="0" smtClean="0">
                <a:solidFill>
                  <a:schemeClr val="tx2"/>
                </a:solidFill>
                <a:latin typeface="微软雅黑" panose="020B0503020204020204" pitchFamily="34" charset="-122"/>
                <a:ea typeface="微软雅黑" panose="020B0503020204020204" pitchFamily="34" charset="-122"/>
              </a:rPr>
              <a:t>（</a:t>
            </a:r>
            <a:r>
              <a:rPr lang="en-US" altLang="zh-CN" dirty="0" smtClean="0">
                <a:solidFill>
                  <a:schemeClr val="tx2"/>
                </a:solidFill>
                <a:latin typeface="微软雅黑" panose="020B0503020204020204" pitchFamily="34" charset="-122"/>
                <a:ea typeface="微软雅黑" panose="020B0503020204020204" pitchFamily="34" charset="-122"/>
              </a:rPr>
              <a:t>GET</a:t>
            </a:r>
            <a:r>
              <a:rPr lang="zh-CN" altLang="en-US" dirty="0" smtClean="0">
                <a:solidFill>
                  <a:schemeClr val="tx2"/>
                </a:solidFill>
                <a:latin typeface="微软雅黑" panose="020B0503020204020204" pitchFamily="34" charset="-122"/>
                <a:ea typeface="微软雅黑" panose="020B0503020204020204" pitchFamily="34" charset="-122"/>
              </a:rPr>
              <a:t>请求参数）。</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若请求</a:t>
            </a:r>
            <a:r>
              <a:rPr lang="en-US" altLang="zh-CN" dirty="0" smtClean="0">
                <a:solidFill>
                  <a:schemeClr val="tx2"/>
                </a:solidFill>
                <a:latin typeface="微软雅黑" panose="020B0503020204020204" pitchFamily="34" charset="-122"/>
                <a:ea typeface="微软雅黑" panose="020B0503020204020204" pitchFamily="34" charset="-122"/>
              </a:rPr>
              <a:t>URL</a:t>
            </a:r>
            <a:r>
              <a:rPr lang="zh-CN" altLang="en-US" dirty="0" smtClean="0">
                <a:solidFill>
                  <a:schemeClr val="tx2"/>
                </a:solidFill>
                <a:latin typeface="微软雅黑" panose="020B0503020204020204" pitchFamily="34" charset="-122"/>
                <a:ea typeface="微软雅黑" panose="020B0503020204020204" pitchFamily="34" charset="-122"/>
              </a:rPr>
              <a:t>中含有</a:t>
            </a:r>
            <a:r>
              <a:rPr lang="en-US" altLang="zh-CN" dirty="0" err="1" smtClean="0">
                <a:solidFill>
                  <a:schemeClr val="tx2"/>
                </a:solidFill>
                <a:latin typeface="微软雅黑" panose="020B0503020204020204" pitchFamily="34" charset="-122"/>
                <a:ea typeface="微软雅黑" panose="020B0503020204020204" pitchFamily="34" charset="-122"/>
              </a:rPr>
              <a:t>index.php</a:t>
            </a:r>
            <a:r>
              <a:rPr lang="zh-CN" altLang="en-US" dirty="0" smtClean="0">
                <a:solidFill>
                  <a:schemeClr val="tx2"/>
                </a:solidFill>
                <a:latin typeface="微软雅黑" panose="020B0503020204020204" pitchFamily="34" charset="-122"/>
                <a:ea typeface="微软雅黑" panose="020B0503020204020204" pitchFamily="34" charset="-122"/>
              </a:rPr>
              <a:t>，则对</a:t>
            </a:r>
            <a:r>
              <a:rPr lang="en-US" altLang="zh-CN" dirty="0" err="1" smtClean="0">
                <a:solidFill>
                  <a:schemeClr val="tx2"/>
                </a:solidFill>
                <a:latin typeface="微软雅黑" panose="020B0503020204020204" pitchFamily="34" charset="-122"/>
                <a:ea typeface="微软雅黑" panose="020B0503020204020204" pitchFamily="34" charset="-122"/>
              </a:rPr>
              <a:t>index.php</a:t>
            </a:r>
            <a:r>
              <a:rPr lang="zh-CN" altLang="en-US" dirty="0" smtClean="0">
                <a:solidFill>
                  <a:schemeClr val="tx2"/>
                </a:solidFill>
                <a:latin typeface="微软雅黑" panose="020B0503020204020204" pitchFamily="34" charset="-122"/>
                <a:ea typeface="微软雅黑" panose="020B0503020204020204" pitchFamily="34" charset="-122"/>
              </a:rPr>
              <a:t>后的内容分割。</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79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smtClean="0"/>
              <a:t>默认路由解析规则</a:t>
            </a:r>
            <a:endParaRPr lang="zh-CN" altLang="en-US" dirty="0"/>
          </a:p>
        </p:txBody>
      </p:sp>
      <p:sp>
        <p:nvSpPr>
          <p:cNvPr id="107" name="矩形 3"/>
          <p:cNvSpPr>
            <a:spLocks noChangeArrowheads="1"/>
          </p:cNvSpPr>
          <p:nvPr/>
        </p:nvSpPr>
        <p:spPr bwMode="auto">
          <a:xfrm>
            <a:off x="917621" y="1944480"/>
            <a:ext cx="1041298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sz="2400" dirty="0" smtClean="0">
                <a:solidFill>
                  <a:schemeClr val="tx1"/>
                </a:solidFill>
                <a:latin typeface="微软雅黑" panose="020B0503020204020204" pitchFamily="34" charset="-122"/>
                <a:ea typeface="微软雅黑" panose="020B0503020204020204" pitchFamily="34" charset="-122"/>
              </a:rPr>
              <a:t>HTTP</a:t>
            </a:r>
            <a:r>
              <a:rPr lang="zh-CN" altLang="en-US" sz="2400" dirty="0" smtClean="0">
                <a:solidFill>
                  <a:schemeClr val="tx1"/>
                </a:solidFill>
                <a:latin typeface="微软雅黑" panose="020B0503020204020204" pitchFamily="34" charset="-122"/>
                <a:ea typeface="微软雅黑" panose="020B0503020204020204" pitchFamily="34" charset="-122"/>
              </a:rPr>
              <a:t>路由举例：</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6" name="矩形 3"/>
          <p:cNvSpPr>
            <a:spLocks noChangeArrowheads="1"/>
          </p:cNvSpPr>
          <p:nvPr/>
        </p:nvSpPr>
        <p:spPr bwMode="auto">
          <a:xfrm>
            <a:off x="917622" y="2660096"/>
            <a:ext cx="1041298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http://</a:t>
            </a:r>
            <a:r>
              <a:rPr lang="zh-CN" altLang="en-US" dirty="0" smtClean="0">
                <a:solidFill>
                  <a:schemeClr val="tx2"/>
                </a:solidFill>
                <a:latin typeface="微软雅黑" panose="020B0503020204020204" pitchFamily="34" charset="-122"/>
                <a:ea typeface="微软雅黑" panose="020B0503020204020204" pitchFamily="34" charset="-122"/>
              </a:rPr>
              <a:t>域名服务器</a:t>
            </a:r>
            <a:r>
              <a:rPr lang="en-US" altLang="zh-CN" dirty="0" smtClean="0">
                <a:solidFill>
                  <a:schemeClr val="tx2"/>
                </a:solidFill>
                <a:latin typeface="微软雅黑" panose="020B0503020204020204" pitchFamily="34" charset="-122"/>
                <a:ea typeface="微软雅黑" panose="020B0503020204020204" pitchFamily="34" charset="-122"/>
              </a:rPr>
              <a:t>/admin/index/index</a:t>
            </a:r>
          </a:p>
          <a:p>
            <a:pPr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http://</a:t>
            </a:r>
            <a:r>
              <a:rPr lang="zh-CN" altLang="en-US" dirty="0" smtClean="0">
                <a:solidFill>
                  <a:schemeClr val="tx2"/>
                </a:solidFill>
                <a:latin typeface="微软雅黑" panose="020B0503020204020204" pitchFamily="34" charset="-122"/>
                <a:ea typeface="微软雅黑" panose="020B0503020204020204" pitchFamily="34" charset="-122"/>
              </a:rPr>
              <a:t>域名服务器</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index.php</a:t>
            </a:r>
            <a:endParaRPr lang="en-US" altLang="zh-CN"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http://</a:t>
            </a:r>
            <a:r>
              <a:rPr lang="zh-CN" altLang="en-US" dirty="0" smtClean="0">
                <a:solidFill>
                  <a:schemeClr val="tx2"/>
                </a:solidFill>
                <a:latin typeface="微软雅黑" panose="020B0503020204020204" pitchFamily="34" charset="-122"/>
                <a:ea typeface="微软雅黑" panose="020B0503020204020204" pitchFamily="34" charset="-122"/>
              </a:rPr>
              <a:t>域名服务器</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index.php</a:t>
            </a:r>
            <a:r>
              <a:rPr lang="en-US" altLang="zh-CN" dirty="0" smtClean="0">
                <a:solidFill>
                  <a:schemeClr val="tx2"/>
                </a:solidFill>
                <a:latin typeface="微软雅黑" panose="020B0503020204020204" pitchFamily="34" charset="-122"/>
                <a:ea typeface="微软雅黑" panose="020B0503020204020204" pitchFamily="34" charset="-122"/>
              </a:rPr>
              <a:t>/admin/index/index/</a:t>
            </a:r>
          </a:p>
          <a:p>
            <a:pPr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http://</a:t>
            </a:r>
            <a:r>
              <a:rPr lang="zh-CN" altLang="en-US" dirty="0" smtClean="0">
                <a:solidFill>
                  <a:schemeClr val="tx2"/>
                </a:solidFill>
                <a:latin typeface="微软雅黑" panose="020B0503020204020204" pitchFamily="34" charset="-122"/>
                <a:ea typeface="微软雅黑" panose="020B0503020204020204" pitchFamily="34" charset="-122"/>
              </a:rPr>
              <a:t>域名服务器</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index.php</a:t>
            </a:r>
            <a:r>
              <a:rPr lang="en-US" altLang="zh-CN" dirty="0" smtClean="0">
                <a:solidFill>
                  <a:schemeClr val="tx2"/>
                </a:solidFill>
                <a:latin typeface="微软雅黑" panose="020B0503020204020204" pitchFamily="34" charset="-122"/>
                <a:ea typeface="微软雅黑" panose="020B0503020204020204" pitchFamily="34" charset="-122"/>
              </a:rPr>
              <a:t>/admin/index/index/</a:t>
            </a:r>
            <a:r>
              <a:rPr lang="en-US" altLang="zh-CN" dirty="0" err="1" smtClean="0">
                <a:solidFill>
                  <a:schemeClr val="tx2"/>
                </a:solidFill>
                <a:latin typeface="微软雅黑" panose="020B0503020204020204" pitchFamily="34" charset="-122"/>
                <a:ea typeface="微软雅黑" panose="020B0503020204020204" pitchFamily="34" charset="-122"/>
              </a:rPr>
              <a:t>userid</a:t>
            </a:r>
            <a:r>
              <a:rPr lang="en-US" altLang="zh-CN" dirty="0" smtClean="0">
                <a:solidFill>
                  <a:schemeClr val="tx2"/>
                </a:solidFill>
                <a:latin typeface="微软雅黑" panose="020B0503020204020204" pitchFamily="34" charset="-122"/>
                <a:ea typeface="微软雅黑" panose="020B0503020204020204" pitchFamily="34" charset="-122"/>
              </a:rPr>
              <a:t>/3/username/</a:t>
            </a:r>
            <a:r>
              <a:rPr lang="en-US" altLang="zh-CN" dirty="0" err="1" smtClean="0">
                <a:solidFill>
                  <a:schemeClr val="tx2"/>
                </a:solidFill>
                <a:latin typeface="微软雅黑" panose="020B0503020204020204" pitchFamily="34" charset="-122"/>
                <a:ea typeface="微软雅黑" panose="020B0503020204020204" pitchFamily="34" charset="-122"/>
              </a:rPr>
              <a:t>lisa</a:t>
            </a:r>
            <a:r>
              <a:rPr lang="en-US" altLang="zh-CN" dirty="0" smtClean="0">
                <a:solidFill>
                  <a:schemeClr val="tx2"/>
                </a:solidFill>
                <a:latin typeface="微软雅黑" panose="020B0503020204020204" pitchFamily="34" charset="-122"/>
                <a:ea typeface="微软雅黑" panose="020B0503020204020204" pitchFamily="34" charset="-122"/>
              </a:rPr>
              <a:t>/</a:t>
            </a:r>
          </a:p>
          <a:p>
            <a:pPr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http://</a:t>
            </a:r>
            <a:r>
              <a:rPr lang="zh-CN" altLang="en-US" dirty="0" smtClean="0">
                <a:solidFill>
                  <a:schemeClr val="tx2"/>
                </a:solidFill>
                <a:latin typeface="微软雅黑" panose="020B0503020204020204" pitchFamily="34" charset="-122"/>
                <a:ea typeface="微软雅黑" panose="020B0503020204020204" pitchFamily="34" charset="-122"/>
              </a:rPr>
              <a:t>域名服务器</a:t>
            </a:r>
            <a:r>
              <a:rPr lang="en-US" altLang="zh-CN" dirty="0" smtClean="0">
                <a:solidFill>
                  <a:schemeClr val="tx2"/>
                </a:solidFill>
                <a:latin typeface="微软雅黑" panose="020B0503020204020204" pitchFamily="34" charset="-122"/>
                <a:ea typeface="微软雅黑" panose="020B0503020204020204" pitchFamily="34" charset="-122"/>
              </a:rPr>
              <a:t>/admin/index/index/id/3/</a:t>
            </a:r>
          </a:p>
          <a:p>
            <a:pPr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http://</a:t>
            </a:r>
            <a:r>
              <a:rPr lang="zh-CN" altLang="en-US" dirty="0" smtClean="0">
                <a:solidFill>
                  <a:schemeClr val="tx2"/>
                </a:solidFill>
                <a:latin typeface="微软雅黑" panose="020B0503020204020204" pitchFamily="34" charset="-122"/>
                <a:ea typeface="微软雅黑" panose="020B0503020204020204" pitchFamily="34" charset="-122"/>
              </a:rPr>
              <a:t>域名服务器</a:t>
            </a:r>
            <a:r>
              <a:rPr lang="en-US" altLang="zh-CN" dirty="0" smtClean="0">
                <a:solidFill>
                  <a:schemeClr val="tx2"/>
                </a:solidFill>
                <a:latin typeface="微软雅黑" panose="020B0503020204020204" pitchFamily="34" charset="-122"/>
                <a:ea typeface="微软雅黑" panose="020B0503020204020204" pitchFamily="34" charset="-122"/>
              </a:rPr>
              <a:t>/admin/index/index/?id=3&amp;name=</a:t>
            </a:r>
            <a:r>
              <a:rPr lang="en-US" altLang="zh-CN" dirty="0" err="1" smtClean="0">
                <a:solidFill>
                  <a:schemeClr val="tx2"/>
                </a:solidFill>
                <a:latin typeface="微软雅黑" panose="020B0503020204020204" pitchFamily="34" charset="-122"/>
                <a:ea typeface="微软雅黑" panose="020B0503020204020204" pitchFamily="34" charset="-122"/>
              </a:rPr>
              <a:t>lisa</a:t>
            </a:r>
            <a:endParaRPr lang="en-US" altLang="zh-CN"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http://127.0.0.1/thinkphp/index.php/admin/index/index/</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0212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2943635"/>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rId17" action="ppaction://hlinksldjump"/>
          </p:cNvPr>
          <p:cNvSpPr txBox="1"/>
          <p:nvPr>
            <p:custDataLst>
              <p:tags r:id="rId3"/>
            </p:custDataLst>
          </p:nvPr>
        </p:nvSpPr>
        <p:spPr>
          <a:xfrm>
            <a:off x="4089894" y="2498113"/>
            <a:ext cx="4688528" cy="445522"/>
          </a:xfrm>
          <a:prstGeom prst="rect">
            <a:avLst/>
          </a:prstGeom>
          <a:noFill/>
        </p:spPr>
        <p:txBody>
          <a:bodyPr wrap="square" lIns="72000" tIns="0" rIns="0" bIns="0" rtlCol="0" anchor="ctr" anchorCtr="0">
            <a:normAutofit/>
          </a:bodyPr>
          <a:lstStyle>
            <a:defPPr>
              <a:defRPr lang="zh-CN"/>
            </a:defPPr>
            <a:lvl1pPr lvl="0">
              <a:defRPr sz="1600" spc="200">
                <a:solidFill>
                  <a:srgbClr val="B2B2B2"/>
                </a:solidFill>
                <a:latin typeface="华文细黑" panose="02010600040101010101" pitchFamily="2" charset="-122"/>
                <a:ea typeface="华文细黑" panose="02010600040101010101" pitchFamily="2" charset="-122"/>
              </a:defRPr>
            </a:lvl1pPr>
          </a:lstStyle>
          <a:p>
            <a:r>
              <a:rPr lang="en-US" altLang="zh-CN" dirty="0"/>
              <a:t>TP</a:t>
            </a:r>
            <a:r>
              <a:rPr lang="zh-CN" altLang="en-US" dirty="0"/>
              <a:t>默认路由解析规则</a:t>
            </a:r>
          </a:p>
        </p:txBody>
      </p:sp>
      <p:cxnSp>
        <p:nvCxnSpPr>
          <p:cNvPr id="3" name="MH_Others_2"/>
          <p:cNvCxnSpPr/>
          <p:nvPr>
            <p:custDataLst>
              <p:tags r:id="rId4"/>
            </p:custDataLst>
          </p:nvPr>
        </p:nvCxnSpPr>
        <p:spPr>
          <a:xfrm flipH="1">
            <a:off x="3890132" y="2565444"/>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rId17" action="ppaction://hlinksldjump"/>
          </p:cNvPr>
          <p:cNvSpPr txBox="1"/>
          <p:nvPr>
            <p:custDataLst>
              <p:tags r:id="rId5"/>
            </p:custDataLst>
          </p:nvPr>
        </p:nvSpPr>
        <p:spPr>
          <a:xfrm>
            <a:off x="3413578" y="2462585"/>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000">
                <a:solidFill>
                  <a:srgbClr val="FFAE9B"/>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1</a:t>
            </a:r>
            <a:endParaRPr lang="zh-CN" altLang="en-US" dirty="0"/>
          </a:p>
        </p:txBody>
      </p:sp>
      <p:cxnSp>
        <p:nvCxnSpPr>
          <p:cNvPr id="33" name="MH_Others_3"/>
          <p:cNvCxnSpPr/>
          <p:nvPr>
            <p:custDataLst>
              <p:tags r:id="rId6"/>
            </p:custDataLst>
          </p:nvPr>
        </p:nvCxnSpPr>
        <p:spPr>
          <a:xfrm>
            <a:off x="3413579" y="3972623"/>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p:cNvSpPr txBox="1"/>
          <p:nvPr>
            <p:custDataLst>
              <p:tags r:id="rId7"/>
            </p:custDataLst>
          </p:nvPr>
        </p:nvSpPr>
        <p:spPr>
          <a:xfrm>
            <a:off x="4089894" y="3527101"/>
            <a:ext cx="4688528" cy="445522"/>
          </a:xfrm>
          <a:prstGeom prst="rect">
            <a:avLst/>
          </a:prstGeom>
          <a:noFill/>
        </p:spPr>
        <p:txBody>
          <a:bodyPr wrap="square" lIns="72000" tIns="0" rIns="0" bIns="0" rtlCol="0" anchor="ctr" anchorCtr="0">
            <a:normAutofit/>
          </a:bodyPr>
          <a:lstStyle>
            <a:defPPr>
              <a:defRPr lang="zh-CN"/>
            </a:defPPr>
            <a:lvl1pPr lvl="0">
              <a:defRPr sz="2000" spc="200">
                <a:solidFill>
                  <a:srgbClr val="000000"/>
                </a:solidFill>
                <a:latin typeface="华文细黑" panose="02010600040101010101" pitchFamily="2" charset="-122"/>
                <a:ea typeface="华文细黑" panose="02010600040101010101" pitchFamily="2" charset="-122"/>
              </a:defRPr>
            </a:lvl1pPr>
          </a:lstStyle>
          <a:p>
            <a:r>
              <a:rPr lang="en-US" altLang="zh-CN" dirty="0" smtClean="0"/>
              <a:t>URL</a:t>
            </a:r>
            <a:r>
              <a:rPr lang="zh-CN" altLang="en-US" dirty="0" smtClean="0"/>
              <a:t>模式</a:t>
            </a:r>
            <a:endParaRPr lang="zh-CN" altLang="en-US" dirty="0"/>
          </a:p>
        </p:txBody>
      </p:sp>
      <p:cxnSp>
        <p:nvCxnSpPr>
          <p:cNvPr id="37" name="MH_Others_4"/>
          <p:cNvCxnSpPr/>
          <p:nvPr>
            <p:custDataLst>
              <p:tags r:id="rId8"/>
            </p:custDataLst>
          </p:nvPr>
        </p:nvCxnSpPr>
        <p:spPr>
          <a:xfrm flipH="1">
            <a:off x="3890132" y="3594432"/>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p:cNvSpPr txBox="1"/>
          <p:nvPr>
            <p:custDataLst>
              <p:tags r:id="rId9"/>
            </p:custDataLst>
          </p:nvPr>
        </p:nvSpPr>
        <p:spPr>
          <a:xfrm>
            <a:off x="3413578" y="3491573"/>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80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a:t>2</a:t>
            </a:r>
            <a:endParaRPr lang="zh-CN" altLang="en-US" dirty="0"/>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1"/>
          <p:cNvCxnSpPr/>
          <p:nvPr>
            <p:custDataLst>
              <p:tags r:id="rId12"/>
            </p:custDataLst>
          </p:nvPr>
        </p:nvCxnSpPr>
        <p:spPr>
          <a:xfrm>
            <a:off x="3413579" y="5248424"/>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1">
            <a:hlinkClick r:id="rId17" action="ppaction://hlinksldjump"/>
          </p:cNvPr>
          <p:cNvSpPr txBox="1"/>
          <p:nvPr>
            <p:custDataLst>
              <p:tags r:id="rId13"/>
            </p:custDataLst>
          </p:nvPr>
        </p:nvSpPr>
        <p:spPr>
          <a:xfrm>
            <a:off x="4089894" y="4802902"/>
            <a:ext cx="4688528" cy="445522"/>
          </a:xfrm>
          <a:prstGeom prst="rect">
            <a:avLst/>
          </a:prstGeom>
          <a:noFill/>
        </p:spPr>
        <p:txBody>
          <a:bodyPr wrap="square" lIns="72000" tIns="0" rIns="0" bIns="0" rtlCol="0" anchor="ctr" anchorCtr="0">
            <a:normAutofit/>
          </a:bodyPr>
          <a:lstStyle>
            <a:defPPr>
              <a:defRPr lang="zh-CN"/>
            </a:defPPr>
            <a:lvl1pPr lvl="0">
              <a:defRPr sz="1600" spc="200">
                <a:solidFill>
                  <a:srgbClr val="B2B2B2"/>
                </a:solidFill>
                <a:latin typeface="华文细黑" panose="02010600040101010101" pitchFamily="2" charset="-122"/>
                <a:ea typeface="华文细黑" panose="02010600040101010101" pitchFamily="2" charset="-122"/>
              </a:defRPr>
            </a:lvl1pPr>
          </a:lstStyle>
          <a:p>
            <a:r>
              <a:rPr lang="zh-CN" altLang="en-US" dirty="0" smtClean="0"/>
              <a:t>自定义路由</a:t>
            </a:r>
            <a:endParaRPr lang="zh-CN" altLang="en-US" dirty="0"/>
          </a:p>
        </p:txBody>
      </p:sp>
      <p:cxnSp>
        <p:nvCxnSpPr>
          <p:cNvPr id="15" name="MH_Others_2"/>
          <p:cNvCxnSpPr/>
          <p:nvPr>
            <p:custDataLst>
              <p:tags r:id="rId14"/>
            </p:custDataLst>
          </p:nvPr>
        </p:nvCxnSpPr>
        <p:spPr>
          <a:xfrm flipH="1">
            <a:off x="3890132" y="4870233"/>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1">
            <a:hlinkClick r:id="rId17" action="ppaction://hlinksldjump"/>
          </p:cNvPr>
          <p:cNvSpPr txBox="1"/>
          <p:nvPr>
            <p:custDataLst>
              <p:tags r:id="rId15"/>
            </p:custDataLst>
          </p:nvPr>
        </p:nvSpPr>
        <p:spPr>
          <a:xfrm>
            <a:off x="3413578" y="4767374"/>
            <a:ext cx="534424" cy="541829"/>
          </a:xfrm>
          <a:prstGeom prst="rect">
            <a:avLst/>
          </a:prstGeom>
          <a:noFill/>
        </p:spPr>
        <p:txBody>
          <a:bodyPr wrap="square" lIns="0" tIns="0" rIns="0" bIns="0" rtlCol="0" anchor="b" anchorCtr="0">
            <a:noAutofit/>
          </a:bodyPr>
          <a:lstStyle>
            <a:defPPr>
              <a:defRPr lang="zh-CN"/>
            </a:defPPr>
            <a:lvl1pPr algn="ctr">
              <a:lnSpc>
                <a:spcPct val="130000"/>
              </a:lnSpc>
              <a:defRPr sz="2000">
                <a:solidFill>
                  <a:srgbClr val="FFAE9B"/>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3</a:t>
            </a:r>
            <a:endParaRPr lang="zh-CN" altLang="en-US" dirty="0"/>
          </a:p>
        </p:txBody>
      </p:sp>
    </p:spTree>
    <p:custDataLst>
      <p:tags r:id="rId1"/>
    </p:custDataLst>
    <p:extLst>
      <p:ext uri="{BB962C8B-B14F-4D97-AF65-F5344CB8AC3E}">
        <p14:creationId xmlns:p14="http://schemas.microsoft.com/office/powerpoint/2010/main" val="1368854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URL</a:t>
            </a:r>
            <a:r>
              <a:rPr lang="zh-CN" altLang="en-US" dirty="0" smtClean="0"/>
              <a:t>模式</a:t>
            </a:r>
            <a:endParaRPr lang="zh-CN" altLang="en-US" dirty="0"/>
          </a:p>
        </p:txBody>
      </p:sp>
      <p:sp>
        <p:nvSpPr>
          <p:cNvPr id="107" name="矩形 3"/>
          <p:cNvSpPr>
            <a:spLocks noChangeArrowheads="1"/>
          </p:cNvSpPr>
          <p:nvPr/>
        </p:nvSpPr>
        <p:spPr bwMode="auto">
          <a:xfrm>
            <a:off x="917621" y="1639680"/>
            <a:ext cx="1041298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err="1" smtClean="0">
                <a:solidFill>
                  <a:schemeClr val="tx2"/>
                </a:solidFill>
                <a:latin typeface="微软雅黑" panose="020B0503020204020204" pitchFamily="34" charset="-122"/>
                <a:ea typeface="微软雅黑" panose="020B0503020204020204" pitchFamily="34" charset="-122"/>
              </a:rPr>
              <a:t>ThinkPHP</a:t>
            </a:r>
            <a:r>
              <a:rPr lang="zh-CN" altLang="en-US" dirty="0" smtClean="0">
                <a:solidFill>
                  <a:schemeClr val="tx2"/>
                </a:solidFill>
                <a:latin typeface="微软雅黑" panose="020B0503020204020204" pitchFamily="34" charset="-122"/>
                <a:ea typeface="微软雅黑" panose="020B0503020204020204" pitchFamily="34" charset="-122"/>
              </a:rPr>
              <a:t>支持四种</a:t>
            </a:r>
            <a:r>
              <a:rPr lang="en-US" altLang="zh-CN" dirty="0" smtClean="0">
                <a:solidFill>
                  <a:schemeClr val="tx2"/>
                </a:solidFill>
                <a:latin typeface="微软雅黑" panose="020B0503020204020204" pitchFamily="34" charset="-122"/>
                <a:ea typeface="微软雅黑" panose="020B0503020204020204" pitchFamily="34" charset="-122"/>
              </a:rPr>
              <a:t>URL</a:t>
            </a:r>
            <a:r>
              <a:rPr lang="zh-CN" altLang="en-US" dirty="0" smtClean="0">
                <a:solidFill>
                  <a:schemeClr val="tx2"/>
                </a:solidFill>
                <a:latin typeface="微软雅黑" panose="020B0503020204020204" pitchFamily="34" charset="-122"/>
                <a:ea typeface="微软雅黑" panose="020B0503020204020204" pitchFamily="34" charset="-122"/>
              </a:rPr>
              <a:t>模式：</a:t>
            </a: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普通模式：</a:t>
            </a:r>
            <a:endParaRPr lang="en-US" altLang="zh-CN"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http</a:t>
            </a:r>
            <a:r>
              <a:rPr lang="en-US" altLang="zh-CN" dirty="0">
                <a:solidFill>
                  <a:schemeClr val="tx2"/>
                </a:solidFill>
                <a:latin typeface="微软雅黑" panose="020B0503020204020204" pitchFamily="34" charset="-122"/>
                <a:ea typeface="微软雅黑" panose="020B0503020204020204" pitchFamily="34" charset="-122"/>
              </a:rPr>
              <a:t>://localhost/?</a:t>
            </a:r>
            <a:r>
              <a:rPr lang="en-US" altLang="zh-CN" dirty="0" smtClean="0">
                <a:solidFill>
                  <a:schemeClr val="tx2"/>
                </a:solidFill>
                <a:latin typeface="微软雅黑" panose="020B0503020204020204" pitchFamily="34" charset="-122"/>
                <a:ea typeface="微软雅黑" panose="020B0503020204020204" pitchFamily="34" charset="-122"/>
              </a:rPr>
              <a:t>module=home&amp;controller=user&amp;action=login&amp;var=value</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2"/>
                </a:solidFill>
                <a:latin typeface="微软雅黑" panose="020B0503020204020204" pitchFamily="34" charset="-122"/>
                <a:ea typeface="微软雅黑" panose="020B0503020204020204" pitchFamily="34" charset="-122"/>
              </a:rPr>
              <a:t>PATHINFO</a:t>
            </a:r>
            <a:r>
              <a:rPr lang="zh-CN" altLang="en-US" dirty="0" smtClean="0">
                <a:solidFill>
                  <a:schemeClr val="tx2"/>
                </a:solidFill>
                <a:latin typeface="微软雅黑" panose="020B0503020204020204" pitchFamily="34" charset="-122"/>
                <a:ea typeface="微软雅黑" panose="020B0503020204020204" pitchFamily="34" charset="-122"/>
              </a:rPr>
              <a:t>模式：</a:t>
            </a:r>
            <a:endParaRPr lang="en-US" altLang="zh-CN"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http</a:t>
            </a:r>
            <a:r>
              <a:rPr lang="en-US" altLang="zh-CN" dirty="0">
                <a:solidFill>
                  <a:schemeClr val="tx2"/>
                </a:solidFill>
                <a:latin typeface="微软雅黑" panose="020B0503020204020204" pitchFamily="34" charset="-122"/>
                <a:ea typeface="微软雅黑" panose="020B0503020204020204" pitchFamily="34" charset="-122"/>
              </a:rPr>
              <a:t>://localhost/index.php/home/user/login/var/value/</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2"/>
                </a:solidFill>
                <a:latin typeface="微软雅黑" panose="020B0503020204020204" pitchFamily="34" charset="-122"/>
                <a:ea typeface="微软雅黑" panose="020B0503020204020204" pitchFamily="34" charset="-122"/>
              </a:rPr>
              <a:t>REWRITE</a:t>
            </a:r>
            <a:r>
              <a:rPr lang="zh-CN" altLang="en-US" dirty="0" smtClean="0">
                <a:solidFill>
                  <a:schemeClr val="tx2"/>
                </a:solidFill>
                <a:latin typeface="微软雅黑" panose="020B0503020204020204" pitchFamily="34" charset="-122"/>
                <a:ea typeface="微软雅黑" panose="020B0503020204020204" pitchFamily="34" charset="-122"/>
              </a:rPr>
              <a:t>模式：</a:t>
            </a:r>
            <a:endParaRPr lang="en-US" altLang="zh-CN"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dirty="0">
                <a:solidFill>
                  <a:schemeClr val="tx2"/>
                </a:solidFill>
                <a:latin typeface="微软雅黑" panose="020B0503020204020204" pitchFamily="34" charset="-122"/>
                <a:ea typeface="微软雅黑" panose="020B0503020204020204" pitchFamily="34" charset="-122"/>
              </a:rPr>
              <a:t>	http://localhost/home/user/login/var/value</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兼容模式：</a:t>
            </a:r>
            <a:endParaRPr lang="en-US" altLang="zh-CN"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http</a:t>
            </a:r>
            <a:r>
              <a:rPr lang="en-US" altLang="zh-CN" dirty="0">
                <a:solidFill>
                  <a:schemeClr val="tx2"/>
                </a:solidFill>
                <a:latin typeface="微软雅黑" panose="020B0503020204020204" pitchFamily="34" charset="-122"/>
                <a:ea typeface="微软雅黑" panose="020B0503020204020204" pitchFamily="34" charset="-122"/>
              </a:rPr>
              <a:t>://localhost/?s=/home/user/login/var/value</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8083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TP</a:t>
            </a:r>
            <a:r>
              <a:rPr lang="zh-CN" altLang="en-US" dirty="0" smtClean="0"/>
              <a:t>配置文件</a:t>
            </a:r>
            <a:endParaRPr lang="zh-CN" altLang="en-US" dirty="0"/>
          </a:p>
        </p:txBody>
      </p:sp>
      <p:sp>
        <p:nvSpPr>
          <p:cNvPr id="107" name="矩形 3"/>
          <p:cNvSpPr>
            <a:spLocks noChangeArrowheads="1"/>
          </p:cNvSpPr>
          <p:nvPr/>
        </p:nvSpPr>
        <p:spPr bwMode="auto">
          <a:xfrm>
            <a:off x="917621" y="1639680"/>
            <a:ext cx="1041298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err="1" smtClean="0">
                <a:solidFill>
                  <a:schemeClr val="tx2"/>
                </a:solidFill>
                <a:latin typeface="微软雅黑" panose="020B0503020204020204" pitchFamily="34" charset="-122"/>
                <a:ea typeface="微软雅黑" panose="020B0503020204020204" pitchFamily="34" charset="-122"/>
              </a:rPr>
              <a:t>ThinkPHP</a:t>
            </a:r>
            <a:r>
              <a:rPr lang="zh-CN" altLang="en-US" dirty="0" smtClean="0">
                <a:solidFill>
                  <a:schemeClr val="tx2"/>
                </a:solidFill>
                <a:latin typeface="微软雅黑" panose="020B0503020204020204" pitchFamily="34" charset="-122"/>
                <a:ea typeface="微软雅黑" panose="020B0503020204020204" pitchFamily="34" charset="-122"/>
              </a:rPr>
              <a:t>配置文件：</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2"/>
                </a:solidFill>
                <a:latin typeface="微软雅黑" panose="020B0503020204020204" pitchFamily="34" charset="-122"/>
                <a:ea typeface="微软雅黑" panose="020B0503020204020204" pitchFamily="34" charset="-122"/>
              </a:rPr>
              <a:t>TP</a:t>
            </a:r>
            <a:r>
              <a:rPr lang="zh-CN" altLang="en-US" dirty="0" smtClean="0">
                <a:solidFill>
                  <a:schemeClr val="tx2"/>
                </a:solidFill>
                <a:latin typeface="微软雅黑" panose="020B0503020204020204" pitchFamily="34" charset="-122"/>
                <a:ea typeface="微软雅黑" panose="020B0503020204020204" pitchFamily="34" charset="-122"/>
              </a:rPr>
              <a:t>配置文件包含有三类配置文件：</a:t>
            </a:r>
            <a:r>
              <a:rPr lang="en-US" altLang="zh-CN" b="1" dirty="0" smtClean="0">
                <a:solidFill>
                  <a:srgbClr val="C00000"/>
                </a:solidFill>
                <a:latin typeface="微软雅黑" panose="020B0503020204020204" pitchFamily="34" charset="-122"/>
                <a:ea typeface="微软雅黑" panose="020B0503020204020204" pitchFamily="34" charset="-122"/>
              </a:rPr>
              <a:t>TP</a:t>
            </a:r>
            <a:r>
              <a:rPr lang="zh-CN" altLang="en-US" b="1" dirty="0" smtClean="0">
                <a:solidFill>
                  <a:srgbClr val="C00000"/>
                </a:solidFill>
                <a:latin typeface="微软雅黑" panose="020B0503020204020204" pitchFamily="34" charset="-122"/>
                <a:ea typeface="微软雅黑" panose="020B0503020204020204" pitchFamily="34" charset="-122"/>
              </a:rPr>
              <a:t>内置</a:t>
            </a:r>
            <a:r>
              <a:rPr lang="zh-CN" altLang="en-US" b="1" dirty="0">
                <a:solidFill>
                  <a:srgbClr val="C00000"/>
                </a:solidFill>
                <a:latin typeface="微软雅黑" panose="020B0503020204020204" pitchFamily="34" charset="-122"/>
                <a:ea typeface="微软雅黑" panose="020B0503020204020204" pitchFamily="34" charset="-122"/>
              </a:rPr>
              <a:t>默认配置文件</a:t>
            </a:r>
            <a:r>
              <a:rPr lang="zh-CN" altLang="en-US" dirty="0" smtClean="0">
                <a:solidFill>
                  <a:schemeClr val="tx1"/>
                </a:solidFill>
                <a:latin typeface="微软雅黑" panose="020B0503020204020204" pitchFamily="34" charset="-122"/>
                <a:ea typeface="微软雅黑" panose="020B0503020204020204" pitchFamily="34" charset="-122"/>
              </a:rPr>
              <a:t>（位于</a:t>
            </a:r>
            <a:r>
              <a:rPr lang="en-US" altLang="zh-CN" dirty="0" err="1" smtClean="0">
                <a:solidFill>
                  <a:schemeClr val="tx1"/>
                </a:solidFill>
                <a:latin typeface="微软雅黑" panose="020B0503020204020204" pitchFamily="34" charset="-122"/>
                <a:ea typeface="微软雅黑" panose="020B0503020204020204" pitchFamily="34" charset="-122"/>
              </a:rPr>
              <a:t>ThinkPHP</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Conf</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convention.php</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中</a:t>
            </a:r>
            <a:r>
              <a:rPr lang="zh-CN" altLang="en-US" dirty="0" smtClean="0">
                <a:solidFill>
                  <a:schemeClr val="tx1"/>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，应用程序配置文件</a:t>
            </a:r>
            <a:r>
              <a:rPr lang="zh-CN" altLang="en-US" dirty="0">
                <a:solidFill>
                  <a:schemeClr val="tx1"/>
                </a:solidFill>
                <a:latin typeface="微软雅黑" panose="020B0503020204020204" pitchFamily="34" charset="-122"/>
                <a:ea typeface="微软雅黑" panose="020B0503020204020204" pitchFamily="34" charset="-122"/>
              </a:rPr>
              <a:t>（默认位于</a:t>
            </a:r>
            <a:r>
              <a:rPr lang="en-US" altLang="zh-CN" dirty="0">
                <a:solidFill>
                  <a:schemeClr val="tx1"/>
                </a:solidFill>
                <a:latin typeface="微软雅黑" panose="020B0503020204020204" pitchFamily="34" charset="-122"/>
                <a:ea typeface="微软雅黑" panose="020B0503020204020204" pitchFamily="34" charset="-122"/>
              </a:rPr>
              <a:t>Application/Common/</a:t>
            </a:r>
            <a:r>
              <a:rPr lang="en-US" altLang="zh-CN" dirty="0" err="1">
                <a:solidFill>
                  <a:schemeClr val="tx1"/>
                </a:solidFill>
                <a:latin typeface="微软雅黑" panose="020B0503020204020204" pitchFamily="34" charset="-122"/>
                <a:ea typeface="微软雅黑" panose="020B0503020204020204" pitchFamily="34" charset="-122"/>
              </a:rPr>
              <a:t>Conf</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config.php</a:t>
            </a:r>
            <a:r>
              <a:rPr lang="zh-CN" altLang="en-US" dirty="0" smtClean="0">
                <a:solidFill>
                  <a:schemeClr val="tx1"/>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，各模块配置文件</a:t>
            </a:r>
            <a:r>
              <a:rPr lang="zh-CN" altLang="en-US" dirty="0">
                <a:solidFill>
                  <a:schemeClr val="tx1"/>
                </a:solidFill>
                <a:latin typeface="微软雅黑" panose="020B0503020204020204" pitchFamily="34" charset="-122"/>
                <a:ea typeface="微软雅黑" panose="020B0503020204020204" pitchFamily="34" charset="-122"/>
              </a:rPr>
              <a:t>（位于</a:t>
            </a:r>
            <a:r>
              <a:rPr lang="en-US" altLang="zh-CN" dirty="0">
                <a:solidFill>
                  <a:schemeClr val="tx1"/>
                </a:solidFill>
                <a:latin typeface="微软雅黑" panose="020B0503020204020204" pitchFamily="34" charset="-122"/>
                <a:ea typeface="微软雅黑" panose="020B0503020204020204" pitchFamily="34" charset="-122"/>
              </a:rPr>
              <a:t>Application/</a:t>
            </a:r>
            <a:r>
              <a:rPr lang="zh-CN" altLang="en-US" dirty="0">
                <a:solidFill>
                  <a:schemeClr val="tx1"/>
                </a:solidFill>
                <a:latin typeface="微软雅黑" panose="020B0503020204020204" pitchFamily="34" charset="-122"/>
                <a:ea typeface="微软雅黑" panose="020B0503020204020204" pitchFamily="34" charset="-122"/>
              </a:rPr>
              <a:t>当前模块名</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Conf</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config.php</a:t>
            </a:r>
            <a:r>
              <a:rPr lang="zh-CN" altLang="en-US"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2"/>
                </a:solidFill>
                <a:latin typeface="微软雅黑" panose="020B0503020204020204" pitchFamily="34" charset="-122"/>
                <a:ea typeface="微软雅黑" panose="020B0503020204020204" pitchFamily="34" charset="-122"/>
              </a:rPr>
              <a:t>TP</a:t>
            </a:r>
            <a:r>
              <a:rPr lang="zh-CN" altLang="en-US" dirty="0" smtClean="0">
                <a:solidFill>
                  <a:schemeClr val="tx2"/>
                </a:solidFill>
                <a:latin typeface="微软雅黑" panose="020B0503020204020204" pitchFamily="34" charset="-122"/>
                <a:ea typeface="微软雅黑" panose="020B0503020204020204" pitchFamily="34" charset="-122"/>
              </a:rPr>
              <a:t>配置文件处理流程：首先使用</a:t>
            </a:r>
            <a:r>
              <a:rPr lang="zh-CN" altLang="en-US" b="1" dirty="0" smtClean="0">
                <a:solidFill>
                  <a:srgbClr val="C00000"/>
                </a:solidFill>
                <a:latin typeface="微软雅黑" panose="020B0503020204020204" pitchFamily="34" charset="-122"/>
                <a:ea typeface="微软雅黑" panose="020B0503020204020204" pitchFamily="34" charset="-122"/>
              </a:rPr>
              <a:t>当前模块配置文件</a:t>
            </a:r>
            <a:r>
              <a:rPr lang="zh-CN" altLang="en-US" dirty="0" smtClean="0">
                <a:solidFill>
                  <a:schemeClr val="tx2"/>
                </a:solidFill>
                <a:latin typeface="微软雅黑" panose="020B0503020204020204" pitchFamily="34" charset="-122"/>
                <a:ea typeface="微软雅黑" panose="020B0503020204020204" pitchFamily="34" charset="-122"/>
              </a:rPr>
              <a:t>的配置项； 若当前模块配置文件无指定项，则采用</a:t>
            </a:r>
            <a:r>
              <a:rPr lang="zh-CN" altLang="en-US" b="1" dirty="0" smtClean="0">
                <a:solidFill>
                  <a:srgbClr val="C00000"/>
                </a:solidFill>
                <a:latin typeface="微软雅黑" panose="020B0503020204020204" pitchFamily="34" charset="-122"/>
                <a:ea typeface="微软雅黑" panose="020B0503020204020204" pitchFamily="34" charset="-122"/>
              </a:rPr>
              <a:t>应用程序配置文件项</a:t>
            </a:r>
            <a:r>
              <a:rPr lang="zh-CN" altLang="en-US" dirty="0" smtClean="0">
                <a:solidFill>
                  <a:schemeClr val="tx2"/>
                </a:solidFill>
                <a:latin typeface="微软雅黑" panose="020B0503020204020204" pitchFamily="34" charset="-122"/>
                <a:ea typeface="微软雅黑" panose="020B0503020204020204" pitchFamily="34" charset="-122"/>
              </a:rPr>
              <a:t>； 若应用程序无指定项，则采用</a:t>
            </a:r>
            <a:r>
              <a:rPr lang="en-US" altLang="zh-CN" b="1" dirty="0" smtClean="0">
                <a:solidFill>
                  <a:srgbClr val="C00000"/>
                </a:solidFill>
                <a:latin typeface="微软雅黑" panose="020B0503020204020204" pitchFamily="34" charset="-122"/>
                <a:ea typeface="微软雅黑" panose="020B0503020204020204" pitchFamily="34" charset="-122"/>
              </a:rPr>
              <a:t>TP</a:t>
            </a:r>
            <a:r>
              <a:rPr lang="zh-CN" altLang="en-US" b="1" dirty="0" smtClean="0">
                <a:solidFill>
                  <a:srgbClr val="C00000"/>
                </a:solidFill>
                <a:latin typeface="微软雅黑" panose="020B0503020204020204" pitchFamily="34" charset="-122"/>
                <a:ea typeface="微软雅黑" panose="020B0503020204020204" pitchFamily="34" charset="-122"/>
              </a:rPr>
              <a:t>默认配置文件配置项</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8331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URL</a:t>
            </a:r>
            <a:r>
              <a:rPr lang="zh-CN" altLang="en-US" dirty="0" smtClean="0"/>
              <a:t>相关配置</a:t>
            </a:r>
            <a:endParaRPr lang="zh-CN" altLang="en-US" dirty="0"/>
          </a:p>
        </p:txBody>
      </p:sp>
      <p:pic>
        <p:nvPicPr>
          <p:cNvPr id="2" name="图片 1"/>
          <p:cNvPicPr>
            <a:picLocks noChangeAspect="1"/>
          </p:cNvPicPr>
          <p:nvPr/>
        </p:nvPicPr>
        <p:blipFill>
          <a:blip r:embed="rId3"/>
          <a:stretch>
            <a:fillRect/>
          </a:stretch>
        </p:blipFill>
        <p:spPr>
          <a:xfrm>
            <a:off x="1337781" y="1295127"/>
            <a:ext cx="9247561" cy="5481417"/>
          </a:xfrm>
          <a:prstGeom prst="rect">
            <a:avLst/>
          </a:prstGeom>
        </p:spPr>
      </p:pic>
    </p:spTree>
    <p:extLst>
      <p:ext uri="{BB962C8B-B14F-4D97-AF65-F5344CB8AC3E}">
        <p14:creationId xmlns:p14="http://schemas.microsoft.com/office/powerpoint/2010/main" val="40729089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ags/tag1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ID" val="553532"/>
  <p:tag name="MH_TYPE" val="CONTENTS_SECTION"/>
</p:tagLst>
</file>

<file path=ppt/tags/tag1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2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ID" val="553532"/>
  <p:tag name="MH_TYPE" val="CONTENTS_SECTION"/>
</p:tagLst>
</file>

<file path=ppt/tags/tag3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ID" val="553532"/>
  <p:tag name="MH_TYPE" val="CONTENTS_SECTION"/>
</p:tagLst>
</file>

<file path=ppt/tags/tag4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3320</TotalTime>
  <Words>810</Words>
  <Application>Microsoft Office PowerPoint</Application>
  <PresentationFormat>宽屏</PresentationFormat>
  <Paragraphs>118</Paragraphs>
  <Slides>18</Slides>
  <Notes>13</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18</vt:i4>
      </vt:variant>
    </vt:vector>
  </HeadingPairs>
  <TitlesOfParts>
    <vt:vector size="35" baseType="lpstr">
      <vt:lpstr>冬青黑体简体中文 W3</vt:lpstr>
      <vt:lpstr>冬青黑体简体中文 W6</vt:lpstr>
      <vt:lpstr>华文细黑</vt:lpstr>
      <vt:lpstr>宋体</vt:lpstr>
      <vt:lpstr>微软雅黑</vt:lpstr>
      <vt:lpstr>Arial</vt:lpstr>
      <vt:lpstr>Arial Narrow</vt:lpstr>
      <vt:lpstr>Calibri</vt:lpstr>
      <vt:lpstr>Calibri Light</vt:lpstr>
      <vt:lpstr>Tempus Sans ITC</vt:lpstr>
      <vt:lpstr>Times New Roman</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刘士龙</cp:lastModifiedBy>
  <cp:revision>1458</cp:revision>
  <dcterms:created xsi:type="dcterms:W3CDTF">2014-07-07T13:10:41Z</dcterms:created>
  <dcterms:modified xsi:type="dcterms:W3CDTF">2016-08-15T07:02:10Z</dcterms:modified>
</cp:coreProperties>
</file>