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3"/>
  </p:notesMasterIdLst>
  <p:handoutMasterIdLst>
    <p:handoutMasterId r:id="rId34"/>
  </p:handoutMasterIdLst>
  <p:sldIdLst>
    <p:sldId id="321" r:id="rId6"/>
    <p:sldId id="328" r:id="rId7"/>
    <p:sldId id="326" r:id="rId8"/>
    <p:sldId id="394" r:id="rId9"/>
    <p:sldId id="413" r:id="rId10"/>
    <p:sldId id="422" r:id="rId11"/>
    <p:sldId id="423" r:id="rId12"/>
    <p:sldId id="424" r:id="rId13"/>
    <p:sldId id="327" r:id="rId14"/>
    <p:sldId id="398" r:id="rId15"/>
    <p:sldId id="425" r:id="rId16"/>
    <p:sldId id="426" r:id="rId17"/>
    <p:sldId id="427" r:id="rId18"/>
    <p:sldId id="433" r:id="rId19"/>
    <p:sldId id="428" r:id="rId20"/>
    <p:sldId id="435" r:id="rId21"/>
    <p:sldId id="429" r:id="rId22"/>
    <p:sldId id="430" r:id="rId23"/>
    <p:sldId id="431" r:id="rId24"/>
    <p:sldId id="364" r:id="rId25"/>
    <p:sldId id="412" r:id="rId26"/>
    <p:sldId id="436" r:id="rId27"/>
    <p:sldId id="439" r:id="rId28"/>
    <p:sldId id="437" r:id="rId29"/>
    <p:sldId id="432" r:id="rId30"/>
    <p:sldId id="438" r:id="rId31"/>
    <p:sldId id="311" r:id="rId32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gs" Target="tags/tag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2016/09/08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2016/09/08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500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561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261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883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40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969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225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http://toutiao.com/a6319836161393639682/?tt_from=mobile_qq&amp;utm_campaign=client_share&amp;app=news_article&amp;utm_source=mobile_qq&amp;iid=5027137162&amp;utm_medium=toutiao_android</a:t>
            </a:r>
          </a:p>
          <a:p>
            <a:r>
              <a:rPr lang="en-US" altLang="zh-CN" dirty="0" smtClean="0"/>
              <a:t>http://kb.cnblogs.com/page/512047/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458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http://toutiao.com/a6319836161393639682/?tt_from=mobile_qq&amp;utm_campaign=client_share&amp;app=news_article&amp;utm_source=mobile_qq&amp;iid=5027137162&amp;utm_medium=toutiao_android</a:t>
            </a:r>
          </a:p>
          <a:p>
            <a:r>
              <a:rPr lang="en-US" altLang="zh-CN" dirty="0" smtClean="0"/>
              <a:t>http://kb.cnblogs.com/page/512047/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802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http://toutiao.com/a6319836161393639682/?tt_from=mobile_qq&amp;utm_campaign=client_share&amp;app=news_article&amp;utm_source=mobile_qq&amp;iid=5027137162&amp;utm_medium=toutiao_android</a:t>
            </a:r>
          </a:p>
          <a:p>
            <a:r>
              <a:rPr lang="en-US" altLang="zh-CN" dirty="0" smtClean="0"/>
              <a:t>http://kb.cnblogs.com/page/512047/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299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http://toutiao.com/a6319836161393639682/?tt_from=mobile_qq&amp;utm_campaign=client_share&amp;app=news_article&amp;utm_source=mobile_qq&amp;iid=5027137162&amp;utm_medium=toutiao_android</a:t>
            </a:r>
          </a:p>
          <a:p>
            <a:r>
              <a:rPr lang="en-US" altLang="zh-CN" dirty="0" smtClean="0"/>
              <a:t>http://kb.cnblogs.com/page/512047/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24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864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818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72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27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88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405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041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500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93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029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8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2016/09/08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—— 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2016/09/08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2016/09/08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2016/09/08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2016/09/08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2016/09/08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章名</a:t>
            </a:r>
            <a:endParaRPr lang="zh-CN" altLang="en-US" dirty="0"/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2016/09/08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2016/09/08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2016/09/08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650" r:id="rId6"/>
    <p:sldLayoutId id="2147483655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2016/09/08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2016/09/08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" Target="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9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slide" Target="slide9.xml"/><Relationship Id="rId2" Type="http://schemas.openxmlformats.org/officeDocument/2006/relationships/tags" Target="../tags/tag4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2" Type="http://schemas.openxmlformats.org/officeDocument/2006/relationships/tags" Target="../tags/tag1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slide" Target="slide9.xml"/><Relationship Id="rId2" Type="http://schemas.openxmlformats.org/officeDocument/2006/relationships/tags" Target="../tags/tag3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3</a:t>
            </a:r>
            <a:r>
              <a:rPr lang="zh-CN" altLang="en-US" dirty="0" smtClean="0"/>
              <a:t>讲  模块、控制器和动作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en-US" altLang="zh-CN" dirty="0" err="1" smtClean="0"/>
              <a:t>ThinkPHP</a:t>
            </a:r>
            <a:r>
              <a:rPr lang="zh-CN" altLang="en-US" dirty="0" smtClean="0"/>
              <a:t>框架开发之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2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TP</a:t>
            </a:r>
            <a:r>
              <a:rPr lang="zh-CN" altLang="en-US" dirty="0" smtClean="0"/>
              <a:t>程序执行过程剖析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应用程序入口文件（</a:t>
            </a: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index.php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框架入口文件（</a:t>
            </a: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ThinkPHP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ThinkPHP.php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初始化应用（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Think\Think::start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);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）：加载配置文件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启动应用（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Think\App::run( )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分派路由（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Think\App::exec( )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）：把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路由分派给模块、控制器和动作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执行控制器类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initialize( )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方法（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Think\Controller::__construct( )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调用控制器动作（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\App::</a:t>
            </a: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invokeAction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）：前置动作、控制器动作、后置动作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808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初始化动作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807689"/>
            <a:ext cx="480125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初始化动作：所有控制器方法执行之前会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自动调用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_initialize( )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（若已经存在该方法）；可以在该方法中定义一些公有的前置操作（如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权限校验、中间件，输入过滤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841" y="1807689"/>
            <a:ext cx="5917761" cy="429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前置和后置动作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807689"/>
            <a:ext cx="509572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前置操作：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 function 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_before_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方法名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 {  ……  } 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后置操作：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 function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_after_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方法名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 {  ……  } 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342" y="2009612"/>
            <a:ext cx="5406907" cy="381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3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获取输入参数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807689"/>
            <a:ext cx="10070676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中获取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参数或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参数有两种方法：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使用传统的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$_GET[ ]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$_POST[ ]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$_REQUEST[ ]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超全局数组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形式获取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使用辅助函数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I( )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中，不建议直接使用传统方式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获取输入参数（因为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没有统一的安全处理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机制，不利于后期维护）；应该尽可能地使用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 函数形式获取输入参数。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获取单个参数：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I('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变量类型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获取所有某一类型输入参数（返回数组）：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I('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变量类型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.')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519" y="4364263"/>
            <a:ext cx="5380004" cy="3383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343" y="5490349"/>
            <a:ext cx="2449286" cy="76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获取输入参数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807689"/>
            <a:ext cx="10070676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获取参数时给出默认值：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简化形式：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方法过滤参数：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默认过滤机制：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如果在调用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I( )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时候没有指定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系统会采用默认的过滤机制（由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DEFAULT_FILTER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如果显式指定了过滤方法，就会忽略默认配置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500" y="1967345"/>
            <a:ext cx="7285095" cy="340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229" y="2523226"/>
            <a:ext cx="4258517" cy="3900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7518" y="3199603"/>
            <a:ext cx="8188027" cy="67571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4221" y="5496384"/>
            <a:ext cx="5937477" cy="90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转发、重定向和跳转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828478"/>
            <a:ext cx="10824435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转发和重定向的区别：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转发（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：发送一次请求；可以传递参数给第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个地址；地址栏不变。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重定向（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redirect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：发送两次请求；不可以传递参数；地址栏改变。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中的跳转和重定向：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中的跳转本质上属于重定向</a:t>
            </a:r>
            <a:endParaRPr lang="en-US" altLang="zh-CN" sz="24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跳转（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jump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：可以携带文字信息；代码上通过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location.href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$this-&gt;success( )		$this-&gt;error( )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重定向（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redirect</a:t>
            </a:r>
            <a:r>
              <a:rPr lang="zh-CN" altLang="en-US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：也可以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携带文字信息；代码上通过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header( )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$this-&gt;redirect( )	redirect( )</a:t>
            </a:r>
          </a:p>
        </p:txBody>
      </p:sp>
    </p:spTree>
    <p:extLst>
      <p:ext uri="{BB962C8B-B14F-4D97-AF65-F5344CB8AC3E}">
        <p14:creationId xmlns:p14="http://schemas.microsoft.com/office/powerpoint/2010/main" val="37724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/>
              <a:t>请求类型的判断</a:t>
            </a: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807689"/>
            <a:ext cx="517837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很多情况下面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判断当前操作的请求类型是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。一方面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可以针对请求类型作出不同的逻辑处理，另外一方面有些情况下面需要验证安全性，过滤不安全的请求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系统内置了一些常量用于判断请求类型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550" y="1807688"/>
            <a:ext cx="4897662" cy="418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1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显示视图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807689"/>
            <a:ext cx="1028740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控制器的动作方法，可以显示视图文件，也可以不显示视图文件（直接输出信息）。若显示视图文件，默认情况下，当前动作对应的视图文件为：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当前模块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/view/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控制器名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动作名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.html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显示视图文件：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$this-&gt;display( );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，可以为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方法传入参数，代码显示其它视图文件（非默认）。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为视图文件赋值：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$this-&gt;assign(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，也可以使用魔术方法直接为视图变量赋值（参考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Think\Controller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源码）。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450" y="5778007"/>
            <a:ext cx="4822121" cy="76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Ajax</a:t>
            </a:r>
            <a:r>
              <a:rPr lang="zh-CN" altLang="en-US" dirty="0" smtClean="0"/>
              <a:t>返回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807689"/>
            <a:ext cx="7703864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ThinkPHP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可以很好的支持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请求，系统的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\Think\Controller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类提供了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ajaxReturn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调用后返回数据给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客户端；并且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JSONP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四种方式给客户端接受数据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，同时也支持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配置其他方式的数据格式返回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注意：默认返回格式（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）由 配置项“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DEFAULT_AJAX_RETURN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”指定。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044" y="4464980"/>
            <a:ext cx="4042464" cy="18182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920" y="2181111"/>
            <a:ext cx="3332995" cy="92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其它功能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807689"/>
            <a:ext cx="10882492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参数绑定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直接绑定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地址中的变量作为操作方法的参数，可以简化方法的定义甚至路由的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伪静态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生成：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158" y="5453156"/>
            <a:ext cx="7761441" cy="11221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866" y="3876932"/>
            <a:ext cx="4336763" cy="8581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3632" y="3876932"/>
            <a:ext cx="4471453" cy="8581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9333" y="2908072"/>
            <a:ext cx="7361010" cy="41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6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17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模块、控制器和动作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8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控制器基本方法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8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8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/>
              <a:t>REST</a:t>
            </a:r>
            <a:r>
              <a:rPr lang="zh-CN" altLang="en-US" sz="2000" dirty="0" smtClean="0"/>
              <a:t>控制器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8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5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2943635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17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498113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模块、</a:t>
            </a:r>
            <a:r>
              <a:rPr lang="zh-CN" altLang="en-US" dirty="0"/>
              <a:t>控制器和动作</a:t>
            </a: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565444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462585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5287853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89894" y="4842331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dirty="0" smtClean="0"/>
              <a:t>REST</a:t>
            </a:r>
            <a:r>
              <a:rPr lang="zh-CN" altLang="en-US" dirty="0" smtClean="0"/>
              <a:t>控制器</a:t>
            </a:r>
            <a:endParaRPr lang="en-US" altLang="zh-CN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4909662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13578" y="4806803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1"/>
          <p:cNvCxnSpPr/>
          <p:nvPr>
            <p:custDataLst>
              <p:tags r:id="rId12"/>
            </p:custDataLst>
          </p:nvPr>
        </p:nvCxnSpPr>
        <p:spPr>
          <a:xfrm>
            <a:off x="3413579" y="4070980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1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089894" y="3625458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控制器基本方法</a:t>
            </a:r>
            <a:endParaRPr lang="zh-CN" altLang="en-US" dirty="0"/>
          </a:p>
        </p:txBody>
      </p:sp>
      <p:cxnSp>
        <p:nvCxnSpPr>
          <p:cNvPr id="15" name="MH_Others_2"/>
          <p:cNvCxnSpPr/>
          <p:nvPr>
            <p:custDataLst>
              <p:tags r:id="rId14"/>
            </p:custDataLst>
          </p:nvPr>
        </p:nvCxnSpPr>
        <p:spPr>
          <a:xfrm flipH="1">
            <a:off x="3890132" y="3692789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1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13578" y="3589930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78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REST</a:t>
            </a:r>
            <a:r>
              <a:rPr lang="zh-CN" altLang="en-US" dirty="0"/>
              <a:t>（表述性状态</a:t>
            </a:r>
            <a:r>
              <a:rPr lang="zh-CN" altLang="en-US" dirty="0" smtClean="0"/>
              <a:t>传递）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2" y="1625939"/>
            <a:ext cx="10566622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Representational State 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）：是目前最流行的一种互联网软件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架构；由于其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结构清晰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，易于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理解，扩展方便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，越来越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多的网站采用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设计。注意：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是一种设计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风格而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不是严格标准。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Representational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：“表述性”，本质就是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“资源”。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协议通过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确定一个资源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中通过在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请求头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信息中用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Accept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Content-Type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指定待获取的资源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Transfer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：“状态传递”，客户端和服务器互动的一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个过程。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协议是一种无状态协议，这样就必须把所有的状态都保存在服务器端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。如果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客户端想要操作服务器，必须通过某种手段，让服务器端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状态传递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协议实际上含有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个表示操作方式的动词，分别是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GET,POST,PUT,DELETE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，他们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分别对应四种操作。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用于获取资源，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用于新建或者更新资源，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用于更新资源，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用于删除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45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REST</a:t>
            </a:r>
            <a:r>
              <a:rPr lang="zh-CN" altLang="en-US" dirty="0"/>
              <a:t>（表述性状态</a:t>
            </a:r>
            <a:r>
              <a:rPr lang="zh-CN" altLang="en-US" dirty="0" smtClean="0"/>
              <a:t>传递）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83670" y="1780922"/>
            <a:ext cx="5421185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Representational State 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代表一种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资源；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客户端和服务器之间，传递这种资源的某种表现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层；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客户端通过四个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动词，对服务器端资源进行操作，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表述性状态传递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与传统风格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855" y="2332226"/>
            <a:ext cx="6060220" cy="33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REST</a:t>
            </a:r>
            <a:r>
              <a:rPr lang="zh-CN" altLang="en-US" dirty="0"/>
              <a:t>（表述性状态</a:t>
            </a:r>
            <a:r>
              <a:rPr lang="zh-CN" altLang="en-US" dirty="0" smtClean="0"/>
              <a:t>传递）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83670" y="1780922"/>
            <a:ext cx="5421185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Representational State 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代表一种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资源；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客户端和服务器之间，传递这种资源的某种表现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层；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客户端通过四个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动词，对服务器端资源进行操作，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表述性状态传递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与传统风格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073" y="2199433"/>
            <a:ext cx="6360382" cy="392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REST</a:t>
            </a:r>
            <a:r>
              <a:rPr lang="zh-CN" altLang="en-US" dirty="0"/>
              <a:t>（表述性状态</a:t>
            </a:r>
            <a:r>
              <a:rPr lang="zh-CN" altLang="en-US" dirty="0" smtClean="0"/>
              <a:t>传递）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83670" y="1780922"/>
            <a:ext cx="10272154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主要作用：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统一的风格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能够让各方更加便利的进行交互，也带来了更好的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兼容性；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所造成的影响明确，或者说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副作用明确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肯定是安全的，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肯定是幂等得，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肯定是不安全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的；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良好的符合“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风格”的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设计，可以让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接口的功能和整体结构更加清晰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，仅仅通过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就能方便的推测出来接口是做什么的，以及多个资源之间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关联性；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特别适合处理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CURD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类操作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，借助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框架，可以很方便地实现该类操作；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特别适合客户端与服务器的接口交互（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，是未来客户端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服务器端交互的事实标准。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143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REST</a:t>
            </a:r>
            <a:r>
              <a:rPr lang="zh-CN" altLang="en-US" dirty="0" smtClean="0"/>
              <a:t>控制器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2" y="1476977"/>
            <a:ext cx="1056662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ThinkPHP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RestController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，以方便实现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设计风格。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RestController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可覆盖的属性：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352" y="2315016"/>
            <a:ext cx="4998892" cy="15924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674" y="3785301"/>
            <a:ext cx="10328570" cy="287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9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REST</a:t>
            </a:r>
            <a:r>
              <a:rPr lang="zh-CN" altLang="en-US" dirty="0" smtClean="0"/>
              <a:t>控制器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2" y="1476977"/>
            <a:ext cx="10566622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方法首先需要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对请求类型和资源类型进行判断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，可以通过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定义把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操作方法绑定到某个请求类型和资源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操作方法中，可以使用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$this-&gt;_type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获取当前访问的资源类型，用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$this-&gt;_method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获取当前的请求类型。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类提供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方法用于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输出（输出为</a:t>
            </a: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格式）。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控制器默认输出格式为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487" y="4846691"/>
            <a:ext cx="5076400" cy="63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 smtClean="0">
                <a:solidFill>
                  <a:srgbClr val="FF9933"/>
                </a:solidFill>
                <a:latin typeface="微软雅黑" pitchFamily="34" charset="-122"/>
              </a:rPr>
              <a:t>感谢聆听</a:t>
            </a: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01879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/>
          <p:cNvSpPr txBox="1"/>
          <p:nvPr>
            <p:custDataLst>
              <p:tags r:id="rId3"/>
            </p:custDataLst>
          </p:nvPr>
        </p:nvSpPr>
        <p:spPr>
          <a:xfrm>
            <a:off x="4089894" y="257326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>
              <a:defRPr/>
            </a:pPr>
            <a:r>
              <a:rPr lang="zh-CN" altLang="en-US" dirty="0" smtClean="0"/>
              <a:t>模块、</a:t>
            </a:r>
            <a:r>
              <a:rPr lang="zh-CN" altLang="en-US" dirty="0"/>
              <a:t>控制器和动作</a:t>
            </a: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64060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 txBox="1"/>
          <p:nvPr>
            <p:custDataLst>
              <p:tags r:id="rId5"/>
            </p:custDataLst>
          </p:nvPr>
        </p:nvSpPr>
        <p:spPr>
          <a:xfrm>
            <a:off x="3413578" y="253774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04777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89894" y="360225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控制器基本方法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66958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13578" y="356672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 dirty="0" smtClean="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400" dirty="0">
              <a:solidFill>
                <a:srgbClr val="FF3B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MH_Others_3"/>
          <p:cNvCxnSpPr/>
          <p:nvPr>
            <p:custDataLst>
              <p:tags r:id="rId12"/>
            </p:custDataLst>
          </p:nvPr>
        </p:nvCxnSpPr>
        <p:spPr>
          <a:xfrm>
            <a:off x="3413579" y="5325434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H_Entry_2"/>
          <p:cNvSpPr txBox="1"/>
          <p:nvPr>
            <p:custDataLst>
              <p:tags r:id="rId13"/>
            </p:custDataLst>
          </p:nvPr>
        </p:nvSpPr>
        <p:spPr>
          <a:xfrm>
            <a:off x="4089894" y="4879912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dirty="0" smtClean="0"/>
              <a:t>REST</a:t>
            </a:r>
            <a:r>
              <a:rPr lang="zh-CN" altLang="en-US" dirty="0" smtClean="0"/>
              <a:t>控制器</a:t>
            </a:r>
            <a:endParaRPr lang="zh-CN" altLang="en-US" dirty="0"/>
          </a:p>
        </p:txBody>
      </p:sp>
      <p:cxnSp>
        <p:nvCxnSpPr>
          <p:cNvPr id="16" name="MH_Others_4"/>
          <p:cNvCxnSpPr/>
          <p:nvPr>
            <p:custDataLst>
              <p:tags r:id="rId14"/>
            </p:custDataLst>
          </p:nvPr>
        </p:nvCxnSpPr>
        <p:spPr>
          <a:xfrm flipH="1">
            <a:off x="3890132" y="4947243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H_Number_2"/>
          <p:cNvSpPr txBox="1"/>
          <p:nvPr>
            <p:custDataLst>
              <p:tags r:id="rId15"/>
            </p:custDataLst>
          </p:nvPr>
        </p:nvSpPr>
        <p:spPr>
          <a:xfrm>
            <a:off x="3413578" y="4844384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49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模块和控制器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944480"/>
            <a:ext cx="525070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ThinkPHP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采用模块化的架构设计，在控制器之上提出“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”的概念。借助“模块”可以实现应用程序业务逻辑的分块处理，方便程序的维护和扩展。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模块就是一个独立的单元，由控制器、视图、模型、配置文件、辅助函数等部分组成。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775" y="2530017"/>
            <a:ext cx="5075858" cy="253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模块和控制器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944480"/>
            <a:ext cx="1041298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模块目录中包括 控制器目录、视图目录、模型目录、配置文件目录等。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2660096"/>
            <a:ext cx="5808642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：存放当前模块的控制器类文件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：存放当前模块的模型类文件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：存放当前模块控制器对应的视图文件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：当前模块配置文件目录（只对当前模块有效）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：当前模块辅助函数目录（只对当前模块有效）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595" y="2828607"/>
            <a:ext cx="3821139" cy="359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1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控制器和动作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944480"/>
            <a:ext cx="1041298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控制器：位于 模块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/Controller/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1" y="2660096"/>
            <a:ext cx="723448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控制器名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（驼峰法，首字母大写）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类文件名：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+.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class.php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（类文件后缀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控制器类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Think\Controller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类，以方便使用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内置的动作方法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控制器类中的方法，称之为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控制器动作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（或操作，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路由对应的基本单元，注意，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方法才会被路由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108" y="2405489"/>
            <a:ext cx="3798975" cy="320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控制器和动作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642" y="2725280"/>
            <a:ext cx="4864763" cy="19862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22" y="2126172"/>
            <a:ext cx="6261863" cy="351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相关配置项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544" y="1873923"/>
            <a:ext cx="9032290" cy="14486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100" y="3637903"/>
            <a:ext cx="6321287" cy="29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8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2943635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17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498113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模块、</a:t>
            </a:r>
            <a:r>
              <a:rPr lang="zh-CN" altLang="en-US" dirty="0"/>
              <a:t>控制器和动作</a:t>
            </a: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565444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462585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3972623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89894" y="3527101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控制器基本方法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594432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13578" y="3491573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1"/>
          <p:cNvCxnSpPr/>
          <p:nvPr>
            <p:custDataLst>
              <p:tags r:id="rId12"/>
            </p:custDataLst>
          </p:nvPr>
        </p:nvCxnSpPr>
        <p:spPr>
          <a:xfrm>
            <a:off x="3413579" y="5248424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1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089894" y="4802902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dirty="0" smtClean="0"/>
              <a:t>REST</a:t>
            </a:r>
            <a:r>
              <a:rPr lang="zh-CN" altLang="en-US" dirty="0" smtClean="0"/>
              <a:t>控制器</a:t>
            </a:r>
            <a:endParaRPr lang="zh-CN" altLang="en-US" dirty="0"/>
          </a:p>
        </p:txBody>
      </p:sp>
      <p:cxnSp>
        <p:nvCxnSpPr>
          <p:cNvPr id="15" name="MH_Others_2"/>
          <p:cNvCxnSpPr/>
          <p:nvPr>
            <p:custDataLst>
              <p:tags r:id="rId14"/>
            </p:custDataLst>
          </p:nvPr>
        </p:nvCxnSpPr>
        <p:spPr>
          <a:xfrm flipH="1">
            <a:off x="3890132" y="4870233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1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13578" y="4767374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85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CAEACE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4052</TotalTime>
  <Words>1698</Words>
  <Application>Microsoft Office PowerPoint</Application>
  <PresentationFormat>宽屏</PresentationFormat>
  <Paragraphs>175</Paragraphs>
  <Slides>27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1625</cp:revision>
  <dcterms:created xsi:type="dcterms:W3CDTF">2014-07-07T13:10:41Z</dcterms:created>
  <dcterms:modified xsi:type="dcterms:W3CDTF">2016-09-08T04:25:49Z</dcterms:modified>
</cp:coreProperties>
</file>