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m4a" ContentType="audi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14" r:id="rId1"/>
  </p:sldMasterIdLst>
  <p:notesMasterIdLst>
    <p:notesMasterId r:id="rId39"/>
  </p:notesMasterIdLst>
  <p:sldIdLst>
    <p:sldId id="403" r:id="rId2"/>
    <p:sldId id="404" r:id="rId3"/>
    <p:sldId id="410" r:id="rId4"/>
    <p:sldId id="411" r:id="rId5"/>
    <p:sldId id="412" r:id="rId6"/>
    <p:sldId id="405" r:id="rId7"/>
    <p:sldId id="292" r:id="rId8"/>
    <p:sldId id="377" r:id="rId9"/>
    <p:sldId id="354" r:id="rId10"/>
    <p:sldId id="382" r:id="rId11"/>
    <p:sldId id="383" r:id="rId12"/>
    <p:sldId id="378" r:id="rId13"/>
    <p:sldId id="379" r:id="rId14"/>
    <p:sldId id="380" r:id="rId15"/>
    <p:sldId id="381" r:id="rId16"/>
    <p:sldId id="384" r:id="rId17"/>
    <p:sldId id="385" r:id="rId18"/>
    <p:sldId id="386" r:id="rId19"/>
    <p:sldId id="398" r:id="rId20"/>
    <p:sldId id="399" r:id="rId21"/>
    <p:sldId id="400" r:id="rId22"/>
    <p:sldId id="401" r:id="rId23"/>
    <p:sldId id="402" r:id="rId24"/>
    <p:sldId id="389" r:id="rId25"/>
    <p:sldId id="387" r:id="rId26"/>
    <p:sldId id="390" r:id="rId27"/>
    <p:sldId id="391" r:id="rId28"/>
    <p:sldId id="392" r:id="rId29"/>
    <p:sldId id="393" r:id="rId30"/>
    <p:sldId id="397" r:id="rId31"/>
    <p:sldId id="395" r:id="rId32"/>
    <p:sldId id="396" r:id="rId33"/>
    <p:sldId id="279" r:id="rId34"/>
    <p:sldId id="406" r:id="rId35"/>
    <p:sldId id="407" r:id="rId36"/>
    <p:sldId id="408" r:id="rId37"/>
    <p:sldId id="409"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414"/>
    <p:restoredTop sz="94745"/>
  </p:normalViewPr>
  <p:slideViewPr>
    <p:cSldViewPr snapToGrid="0" snapToObjects="1">
      <p:cViewPr>
        <p:scale>
          <a:sx n="100" d="100"/>
          <a:sy n="100" d="100"/>
        </p:scale>
        <p:origin x="1504" y="216"/>
      </p:cViewPr>
      <p:guideLst/>
    </p:cSldViewPr>
  </p:slideViewPr>
  <p:outlineViewPr>
    <p:cViewPr>
      <p:scale>
        <a:sx n="33" d="100"/>
        <a:sy n="33" d="100"/>
      </p:scale>
      <p:origin x="0" y="-5648"/>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notesMaster" Target="notesMasters/notesMaster1.xml"/><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Python Django</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zh-CN"/>
        </a:p>
      </c:txPr>
    </c:title>
    <c:autoTitleDeleted val="0"/>
    <c:plotArea>
      <c:layout/>
      <c:pieChart>
        <c:varyColors val="1"/>
        <c:ser>
          <c:idx val="0"/>
          <c:order val="0"/>
          <c:tx>
            <c:strRef>
              <c:f>工作表1!$B$1</c:f>
              <c:strCache>
                <c:ptCount val="1"/>
                <c:pt idx="0">
                  <c:v>Python Django</c:v>
                </c:pt>
              </c:strCache>
            </c:strRef>
          </c:tx>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zh-CN"/>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工作表1!$A$2:$A$4</c:f>
              <c:strCache>
                <c:ptCount val="3"/>
                <c:pt idx="0">
                  <c:v>Final exam</c:v>
                </c:pt>
                <c:pt idx="1">
                  <c:v>Tutorial</c:v>
                </c:pt>
                <c:pt idx="2">
                  <c:v>Attendance</c:v>
                </c:pt>
              </c:strCache>
            </c:strRef>
          </c:cat>
          <c:val>
            <c:numRef>
              <c:f>工作表1!$B$2:$B$4</c:f>
              <c:numCache>
                <c:formatCode>General</c:formatCode>
                <c:ptCount val="3"/>
                <c:pt idx="0">
                  <c:v>60.0</c:v>
                </c:pt>
                <c:pt idx="1">
                  <c:v>30.0</c:v>
                </c:pt>
                <c:pt idx="2">
                  <c:v>10.0</c:v>
                </c:pt>
              </c:numCache>
            </c:numRef>
          </c:val>
        </c:ser>
        <c:dLbls>
          <c:dLblPos val="inEnd"/>
          <c:showLegendKey val="0"/>
          <c:showVal val="0"/>
          <c:showCatName val="1"/>
          <c:showSerName val="0"/>
          <c:showPercent val="1"/>
          <c:showBubbleSize val="0"/>
          <c:showLeaderLines val="1"/>
        </c:dLbls>
        <c:firstSliceAng val="0"/>
      </c:pieChart>
      <c:spPr>
        <a:noFill/>
        <a:ln>
          <a:noFill/>
        </a:ln>
        <a:effectLst/>
      </c:spPr>
    </c:plotArea>
    <c:legend>
      <c:legendPos val="b"/>
      <c:layout/>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zh-CN"/>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010DB-7202-1A46-819C-6188B92CFFA4}" type="datetimeFigureOut">
              <a:rPr kumimoji="1" lang="zh-CN" altLang="en-US" smtClean="0"/>
              <a:t>2017/9/11</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670141-3BE4-C840-A895-5C83CD6F87F0}" type="slidenum">
              <a:rPr kumimoji="1" lang="zh-CN" altLang="en-US" smtClean="0"/>
              <a:t>‹#›</a:t>
            </a:fld>
            <a:endParaRPr kumimoji="1" lang="zh-CN" altLang="en-US"/>
          </a:p>
        </p:txBody>
      </p:sp>
    </p:spTree>
    <p:extLst>
      <p:ext uri="{BB962C8B-B14F-4D97-AF65-F5344CB8AC3E}">
        <p14:creationId xmlns:p14="http://schemas.microsoft.com/office/powerpoint/2010/main" val="2064027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标题的全景图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题注">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标题的引述">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三栏">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三栏图片">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将图片拖动到占位符，或单击添加图标</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12" name="Content Placeholder 2"/>
          <p:cNvSpPr>
            <a:spLocks noGrp="1"/>
          </p:cNvSpPr>
          <p:nvPr>
            <p:ph sz="quarter" idx="13"/>
          </p:nvPr>
        </p:nvSpPr>
        <p:spPr>
          <a:xfrm>
            <a:off x="685330" y="2367093"/>
            <a:ext cx="7772870" cy="3424107"/>
          </a:xfrm>
        </p:spPr>
        <p:txBody>
          <a:bodyPr>
            <a:noAutofit/>
          </a:bodyPr>
          <a:lstStyle>
            <a:lvl1pPr>
              <a:lnSpc>
                <a:spcPct val="150000"/>
              </a:lnSpc>
              <a:defRPr sz="2400"/>
            </a:lvl1pPr>
            <a:lvl2pPr>
              <a:lnSpc>
                <a:spcPct val="150000"/>
              </a:lnSpc>
              <a:defRPr sz="2400"/>
            </a:lvl2pPr>
            <a:lvl3pPr>
              <a:lnSpc>
                <a:spcPct val="150000"/>
              </a:lnSpc>
              <a:defRPr sz="2400"/>
            </a:lvl3pPr>
            <a:lvl4pPr>
              <a:lnSpc>
                <a:spcPct val="150000"/>
              </a:lnSpc>
              <a:defRPr sz="2400"/>
            </a:lvl4pPr>
            <a:lvl5pPr>
              <a:lnSpc>
                <a:spcPct val="150000"/>
              </a:lnSpc>
              <a:defRPr sz="2400"/>
            </a:lvl5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685331" y="3051013"/>
            <a:ext cx="3829520"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4629150" y="3051013"/>
            <a:ext cx="3829051" cy="274018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smtClean="0"/>
              <a:pPr/>
              <a:t>9/11/17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9/11/17</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42912"/>
      </p:ext>
    </p:extLst>
  </p:cSld>
  <p:clrMap bg1="lt1" tx1="dk1" bg2="lt2" tx2="dk2" accent1="accent1" accent2="accent2" accent3="accent3" accent4="accent4" accent5="accent5" accent6="accent6" hlink="hlink" folHlink="folHlink"/>
  <p:sldLayoutIdLst>
    <p:sldLayoutId id="2147484715" r:id="rId1"/>
    <p:sldLayoutId id="2147484716" r:id="rId2"/>
    <p:sldLayoutId id="2147484717" r:id="rId3"/>
    <p:sldLayoutId id="2147484718" r:id="rId4"/>
    <p:sldLayoutId id="2147484719" r:id="rId5"/>
    <p:sldLayoutId id="2147484720" r:id="rId6"/>
    <p:sldLayoutId id="2147484721" r:id="rId7"/>
    <p:sldLayoutId id="2147484722" r:id="rId8"/>
    <p:sldLayoutId id="2147484723" r:id="rId9"/>
    <p:sldLayoutId id="2147484724" r:id="rId10"/>
    <p:sldLayoutId id="2147484725" r:id="rId11"/>
    <p:sldLayoutId id="2147484726" r:id="rId12"/>
    <p:sldLayoutId id="2147484727" r:id="rId13"/>
    <p:sldLayoutId id="2147484728" r:id="rId14"/>
    <p:sldLayoutId id="2147484729" r:id="rId15"/>
    <p:sldLayoutId id="2147484730" r:id="rId16"/>
    <p:sldLayoutId id="2147484731" r:id="rId17"/>
  </p:sldLayoutIdLst>
  <p:timing>
    <p:tnLst>
      <p:par>
        <p:cTn id="1" dur="indefinite" restart="never" nodeType="tmRoot"/>
      </p:par>
    </p:tnLst>
  </p:timing>
  <p:txStyles>
    <p:titleStyle>
      <a:lvl1pPr algn="ctr" defTabSz="914400" rtl="0" eaLnBrk="1" latinLnBrk="0" hangingPunct="1">
        <a:lnSpc>
          <a:spcPct val="90000"/>
        </a:lnSpc>
        <a:spcBef>
          <a:spcPct val="0"/>
        </a:spcBef>
        <a:buNone/>
        <a:defRPr sz="3600" b="1" i="0" kern="1200" cap="none" baseline="0">
          <a:solidFill>
            <a:schemeClr val="tx1"/>
          </a:solidFill>
          <a:effectLst/>
          <a:latin typeface="Times New Roman" charset="0"/>
          <a:ea typeface="Times New Roman" charset="0"/>
          <a:cs typeface="Times New Roman" charset="0"/>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b="1" i="0" kern="1200" cap="none" baseline="0">
          <a:solidFill>
            <a:schemeClr val="tx1"/>
          </a:solidFill>
          <a:effectLst/>
          <a:latin typeface="Times New Roman" charset="0"/>
          <a:ea typeface="Times New Roman" charset="0"/>
          <a:cs typeface="Times New Roman" charset="0"/>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b="1" i="0" kern="1200" cap="none" baseline="0">
          <a:solidFill>
            <a:schemeClr val="tx1"/>
          </a:solidFill>
          <a:effectLst/>
          <a:latin typeface="Times New Roman" charset="0"/>
          <a:ea typeface="Times New Roman" charset="0"/>
          <a:cs typeface="Times New Roman" charset="0"/>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b="1" i="0" kern="1200" cap="none" baseline="0">
          <a:solidFill>
            <a:schemeClr val="tx1"/>
          </a:solidFill>
          <a:effectLst/>
          <a:latin typeface="Times New Roman" charset="0"/>
          <a:ea typeface="Times New Roman" charset="0"/>
          <a:cs typeface="Times New Roman" charset="0"/>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b="1" i="0" kern="1200" cap="none" baseline="0">
          <a:solidFill>
            <a:schemeClr val="tx1"/>
          </a:solidFill>
          <a:effectLst/>
          <a:latin typeface="Times New Roman" charset="0"/>
          <a:ea typeface="Times New Roman" charset="0"/>
          <a:cs typeface="Times New Roman" charset="0"/>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b="1" i="0" kern="1200" cap="none" baseline="0">
          <a:solidFill>
            <a:schemeClr val="tx1"/>
          </a:solidFill>
          <a:effectLst/>
          <a:latin typeface="Times New Roman" charset="0"/>
          <a:ea typeface="Times New Roman" charset="0"/>
          <a:cs typeface="Times New Roman" charset="0"/>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python.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du2act/course-python-djang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4.png"/><Relationship Id="rId5" Type="http://schemas.openxmlformats.org/officeDocument/2006/relationships/image" Target="../media/image5.png"/><Relationship Id="rId1" Type="http://schemas.microsoft.com/office/2007/relationships/media" Target="../media/media1.m4a"/><Relationship Id="rId2" Type="http://schemas.openxmlformats.org/officeDocument/2006/relationships/audio" Target="../media/media1.m4a"/></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Python</a:t>
            </a:r>
            <a:r>
              <a:rPr kumimoji="1" lang="zh-CN" altLang="en-US" dirty="0" smtClean="0"/>
              <a:t> </a:t>
            </a:r>
            <a:r>
              <a:rPr kumimoji="1" lang="en-US" altLang="zh-CN" dirty="0" smtClean="0"/>
              <a:t>Django</a:t>
            </a:r>
            <a:endParaRPr kumimoji="1" lang="zh-CN" altLang="en-US" dirty="0"/>
          </a:p>
        </p:txBody>
      </p:sp>
      <p:sp>
        <p:nvSpPr>
          <p:cNvPr id="3" name="副标题 2"/>
          <p:cNvSpPr>
            <a:spLocks noGrp="1"/>
          </p:cNvSpPr>
          <p:nvPr>
            <p:ph type="subTitle" idx="1"/>
          </p:nvPr>
        </p:nvSpPr>
        <p:spPr/>
        <p:txBody>
          <a:bodyPr/>
          <a:lstStyle/>
          <a:p>
            <a:r>
              <a:rPr kumimoji="1" lang="zh-CN" altLang="en-US" dirty="0" smtClean="0"/>
              <a:t>江琳</a:t>
            </a:r>
            <a:endParaRPr kumimoji="1" lang="zh-CN" altLang="en-US" dirty="0"/>
          </a:p>
        </p:txBody>
      </p:sp>
    </p:spTree>
    <p:extLst>
      <p:ext uri="{BB962C8B-B14F-4D97-AF65-F5344CB8AC3E}">
        <p14:creationId xmlns:p14="http://schemas.microsoft.com/office/powerpoint/2010/main" val="1856070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a:t>
            </a:r>
            <a:r>
              <a:rPr kumimoji="1" lang="zh-CN" altLang="en-US" dirty="0" smtClean="0"/>
              <a:t> </a:t>
            </a:r>
            <a:r>
              <a:rPr kumimoji="1" lang="en-US" altLang="zh-CN" dirty="0" smtClean="0"/>
              <a:t>Features</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High-level</a:t>
            </a:r>
            <a:r>
              <a:rPr kumimoji="1" lang="zh-CN" altLang="en-US" dirty="0" smtClean="0"/>
              <a:t> </a:t>
            </a:r>
            <a:r>
              <a:rPr kumimoji="1" lang="en-US" altLang="zh-CN" dirty="0" smtClean="0"/>
              <a:t>Language:</a:t>
            </a:r>
          </a:p>
          <a:p>
            <a:pPr lvl="1"/>
            <a:r>
              <a:rPr lang="en-US" altLang="zh-CN" dirty="0"/>
              <a:t>When you write programs in Python, you never need to bother about the low-level details such as managing the memory used by your program</a:t>
            </a:r>
            <a:r>
              <a:rPr lang="zh-CN" altLang="zh-CN" dirty="0"/>
              <a:t>.</a:t>
            </a:r>
            <a:endParaRPr kumimoji="1" lang="zh-CN" altLang="en-US" dirty="0"/>
          </a:p>
        </p:txBody>
      </p:sp>
    </p:spTree>
    <p:extLst>
      <p:ext uri="{BB962C8B-B14F-4D97-AF65-F5344CB8AC3E}">
        <p14:creationId xmlns:p14="http://schemas.microsoft.com/office/powerpoint/2010/main" val="718934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 </a:t>
            </a:r>
            <a:r>
              <a:rPr kumimoji="1" lang="en-US" altLang="zh-CN" dirty="0"/>
              <a:t>Features</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Interpreted</a:t>
            </a:r>
            <a:endParaRPr kumimoji="1" lang="en-US" altLang="zh-CN" dirty="0"/>
          </a:p>
          <a:p>
            <a:pPr lvl="1"/>
            <a:r>
              <a:rPr lang="en-US" altLang="zh-CN" dirty="0" smtClean="0"/>
              <a:t>Python</a:t>
            </a:r>
            <a:r>
              <a:rPr lang="zh-CN" altLang="en-US" dirty="0" smtClean="0"/>
              <a:t> </a:t>
            </a:r>
            <a:r>
              <a:rPr lang="en-US" altLang="zh-CN" dirty="0" smtClean="0"/>
              <a:t>does </a:t>
            </a:r>
            <a:r>
              <a:rPr lang="en-US" altLang="zh-CN" dirty="0"/>
              <a:t>not need compilation to binary. You just </a:t>
            </a:r>
            <a:r>
              <a:rPr lang="en-US" altLang="zh-CN" i="1" dirty="0"/>
              <a:t>run</a:t>
            </a:r>
            <a:r>
              <a:rPr lang="en-US" altLang="zh-CN" dirty="0"/>
              <a:t> the program directly from the source code.</a:t>
            </a:r>
            <a:endParaRPr kumimoji="1" lang="zh-CN" altLang="en-US" dirty="0"/>
          </a:p>
        </p:txBody>
      </p:sp>
    </p:spTree>
    <p:extLst>
      <p:ext uri="{BB962C8B-B14F-4D97-AF65-F5344CB8AC3E}">
        <p14:creationId xmlns:p14="http://schemas.microsoft.com/office/powerpoint/2010/main" val="11931330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 </a:t>
            </a:r>
            <a:r>
              <a:rPr kumimoji="1" lang="en-US" altLang="zh-CN" dirty="0"/>
              <a:t>Features</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Free</a:t>
            </a:r>
            <a:r>
              <a:rPr kumimoji="1" lang="zh-CN" altLang="en-US" dirty="0" smtClean="0"/>
              <a:t> </a:t>
            </a:r>
            <a:r>
              <a:rPr kumimoji="1" lang="en-US" altLang="zh-CN" dirty="0" smtClean="0"/>
              <a:t>and</a:t>
            </a:r>
            <a:r>
              <a:rPr kumimoji="1" lang="zh-CN" altLang="en-US" dirty="0" smtClean="0"/>
              <a:t> </a:t>
            </a:r>
            <a:r>
              <a:rPr kumimoji="1" lang="en-US" altLang="zh-CN" dirty="0" smtClean="0"/>
              <a:t>open</a:t>
            </a:r>
            <a:r>
              <a:rPr kumimoji="1" lang="zh-CN" altLang="en-US" dirty="0" smtClean="0"/>
              <a:t> </a:t>
            </a:r>
            <a:r>
              <a:rPr kumimoji="1" lang="en-US" altLang="zh-CN" dirty="0" smtClean="0"/>
              <a:t>source</a:t>
            </a:r>
          </a:p>
          <a:p>
            <a:pPr lvl="1"/>
            <a:r>
              <a:rPr lang="en-US" altLang="zh-CN" dirty="0"/>
              <a:t>Y</a:t>
            </a:r>
            <a:r>
              <a:rPr lang="en-US" altLang="zh-CN" dirty="0" smtClean="0"/>
              <a:t>ou </a:t>
            </a:r>
            <a:r>
              <a:rPr lang="en-US" altLang="zh-CN" dirty="0"/>
              <a:t>can freely distribute copies of this software, read it's source code, make changes to it, use pieces of it in new free programs, and that you know you can do these things. </a:t>
            </a:r>
            <a:endParaRPr kumimoji="1" lang="zh-CN" altLang="en-US" dirty="0"/>
          </a:p>
        </p:txBody>
      </p:sp>
    </p:spTree>
    <p:extLst>
      <p:ext uri="{BB962C8B-B14F-4D97-AF65-F5344CB8AC3E}">
        <p14:creationId xmlns:p14="http://schemas.microsoft.com/office/powerpoint/2010/main" val="698818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 </a:t>
            </a:r>
            <a:r>
              <a:rPr kumimoji="1" lang="en-US" altLang="zh-CN" dirty="0"/>
              <a:t>Features</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A</a:t>
            </a:r>
            <a:r>
              <a:rPr kumimoji="1" lang="zh-CN" altLang="en-US" dirty="0" smtClean="0"/>
              <a:t> </a:t>
            </a:r>
            <a:r>
              <a:rPr kumimoji="1" lang="en-US" altLang="zh-CN" dirty="0"/>
              <a:t>B</a:t>
            </a:r>
            <a:r>
              <a:rPr kumimoji="1" lang="en-US" altLang="zh-CN" dirty="0" smtClean="0"/>
              <a:t>road</a:t>
            </a:r>
            <a:r>
              <a:rPr kumimoji="1" lang="zh-CN" altLang="en-US" dirty="0" smtClean="0"/>
              <a:t> </a:t>
            </a:r>
            <a:r>
              <a:rPr kumimoji="1" lang="en-US" altLang="zh-CN" dirty="0"/>
              <a:t>E</a:t>
            </a:r>
            <a:r>
              <a:rPr kumimoji="1" lang="en-US" altLang="zh-CN" dirty="0" smtClean="0"/>
              <a:t>xtensive</a:t>
            </a:r>
            <a:r>
              <a:rPr kumimoji="1" lang="zh-CN" altLang="en-US" dirty="0" smtClean="0"/>
              <a:t> </a:t>
            </a:r>
            <a:r>
              <a:rPr kumimoji="1" lang="en-US" altLang="zh-CN" dirty="0" smtClean="0"/>
              <a:t>Library</a:t>
            </a:r>
          </a:p>
          <a:p>
            <a:pPr lvl="1"/>
            <a:r>
              <a:rPr lang="en-US" altLang="zh-CN" dirty="0"/>
              <a:t>The Python Standard Library is huge </a:t>
            </a:r>
            <a:r>
              <a:rPr lang="en-US" altLang="zh-CN" dirty="0" smtClean="0"/>
              <a:t>indeed.</a:t>
            </a:r>
            <a:r>
              <a:rPr lang="zh-CN" altLang="en-US" dirty="0" smtClean="0"/>
              <a:t> </a:t>
            </a:r>
            <a:r>
              <a:rPr lang="en-US" altLang="zh-CN" dirty="0" smtClean="0"/>
              <a:t>All</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available</a:t>
            </a:r>
            <a:r>
              <a:rPr lang="zh-CN" altLang="en-US" dirty="0" smtClean="0"/>
              <a:t> </a:t>
            </a:r>
            <a:r>
              <a:rPr lang="en-US" altLang="zh-CN" dirty="0" smtClean="0"/>
              <a:t>wherever</a:t>
            </a:r>
            <a:r>
              <a:rPr lang="zh-CN" altLang="en-US" dirty="0" smtClean="0"/>
              <a:t> </a:t>
            </a:r>
            <a:r>
              <a:rPr lang="en-US" altLang="zh-CN" dirty="0" smtClean="0"/>
              <a:t>Python</a:t>
            </a:r>
            <a:r>
              <a:rPr lang="zh-CN" altLang="en-US" dirty="0" smtClean="0"/>
              <a:t> </a:t>
            </a:r>
            <a:r>
              <a:rPr lang="en-US" altLang="zh-CN" dirty="0" smtClean="0"/>
              <a:t>is</a:t>
            </a:r>
            <a:r>
              <a:rPr lang="zh-CN" altLang="en-US" dirty="0" smtClean="0"/>
              <a:t> </a:t>
            </a:r>
            <a:r>
              <a:rPr lang="en-US" altLang="zh-CN" dirty="0" smtClean="0"/>
              <a:t>installed.</a:t>
            </a:r>
            <a:r>
              <a:rPr lang="zh-CN" altLang="en-US" dirty="0" smtClean="0"/>
              <a:t> </a:t>
            </a:r>
            <a:r>
              <a:rPr lang="en-US" altLang="zh-CN" dirty="0" smtClean="0"/>
              <a:t>This</a:t>
            </a:r>
            <a:r>
              <a:rPr lang="zh-CN" altLang="en-US" dirty="0" smtClean="0"/>
              <a:t> </a:t>
            </a:r>
            <a:r>
              <a:rPr lang="en-US" altLang="zh-CN" dirty="0" smtClean="0"/>
              <a:t>is</a:t>
            </a:r>
            <a:r>
              <a:rPr lang="zh-CN" altLang="en-US" dirty="0" smtClean="0"/>
              <a:t> </a:t>
            </a:r>
            <a:r>
              <a:rPr lang="en-US" altLang="zh-CN" dirty="0" smtClean="0"/>
              <a:t>called</a:t>
            </a:r>
            <a:r>
              <a:rPr lang="zh-CN" altLang="en-US" dirty="0" smtClean="0"/>
              <a:t> </a:t>
            </a:r>
            <a:r>
              <a:rPr lang="en-US" altLang="zh-CN" dirty="0" smtClean="0"/>
              <a:t>the</a:t>
            </a:r>
            <a:r>
              <a:rPr lang="zh-CN" altLang="en-US" dirty="0" smtClean="0"/>
              <a:t> </a:t>
            </a:r>
            <a:r>
              <a:rPr lang="en-US" altLang="zh-CN" dirty="0" smtClean="0"/>
              <a:t>‘Batteries</a:t>
            </a:r>
            <a:r>
              <a:rPr lang="zh-CN" altLang="en-US" dirty="0" smtClean="0"/>
              <a:t> </a:t>
            </a:r>
            <a:r>
              <a:rPr lang="en-US" altLang="zh-CN" dirty="0" smtClean="0"/>
              <a:t>Included’</a:t>
            </a:r>
            <a:r>
              <a:rPr lang="zh-CN" altLang="en-US" dirty="0" smtClean="0"/>
              <a:t> </a:t>
            </a:r>
            <a:r>
              <a:rPr lang="en-US" altLang="zh-CN" dirty="0" smtClean="0"/>
              <a:t>philosophy</a:t>
            </a:r>
            <a:r>
              <a:rPr lang="zh-CN" altLang="en-US" dirty="0" smtClean="0"/>
              <a:t> </a:t>
            </a:r>
            <a:r>
              <a:rPr lang="en-US" altLang="zh-CN" dirty="0" smtClean="0"/>
              <a:t>of</a:t>
            </a:r>
            <a:r>
              <a:rPr lang="zh-CN" altLang="en-US" dirty="0" smtClean="0"/>
              <a:t> </a:t>
            </a:r>
            <a:r>
              <a:rPr lang="en-US" altLang="zh-CN" dirty="0" smtClean="0"/>
              <a:t>Python.</a:t>
            </a:r>
          </a:p>
          <a:p>
            <a:pPr lvl="1"/>
            <a:r>
              <a:rPr lang="en-US" altLang="zh-CN" dirty="0" smtClean="0"/>
              <a:t>Besides </a:t>
            </a:r>
            <a:r>
              <a:rPr lang="en-US" altLang="zh-CN" dirty="0"/>
              <a:t>the standard library, there are various other high-quality libraries</a:t>
            </a:r>
            <a:r>
              <a:rPr lang="zh-CN" altLang="zh-CN" dirty="0"/>
              <a:t> </a:t>
            </a:r>
            <a:endParaRPr kumimoji="1" lang="zh-CN" altLang="en-US" dirty="0"/>
          </a:p>
        </p:txBody>
      </p:sp>
    </p:spTree>
    <p:extLst>
      <p:ext uri="{BB962C8B-B14F-4D97-AF65-F5344CB8AC3E}">
        <p14:creationId xmlns:p14="http://schemas.microsoft.com/office/powerpoint/2010/main" val="15924993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 </a:t>
            </a:r>
            <a:r>
              <a:rPr kumimoji="1" lang="en-US" altLang="zh-CN" dirty="0"/>
              <a:t>Features</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Portable</a:t>
            </a:r>
          </a:p>
          <a:p>
            <a:pPr lvl="1"/>
            <a:r>
              <a:rPr lang="en-US" altLang="zh-CN" dirty="0"/>
              <a:t>Due to its open-source nature, Python has been ported </a:t>
            </a:r>
            <a:r>
              <a:rPr lang="en-US" altLang="zh-CN" dirty="0" smtClean="0"/>
              <a:t>to </a:t>
            </a:r>
            <a:r>
              <a:rPr lang="en-US" altLang="zh-CN" dirty="0"/>
              <a:t>many platforms. </a:t>
            </a:r>
            <a:endParaRPr lang="en-US" altLang="zh-CN" dirty="0" smtClean="0"/>
          </a:p>
          <a:p>
            <a:pPr lvl="1"/>
            <a:r>
              <a:rPr lang="en-US" altLang="zh-CN" dirty="0"/>
              <a:t>You can use Python on Linux, Windows, FreeBSD, Macintosh, </a:t>
            </a:r>
            <a:r>
              <a:rPr lang="en-US" altLang="zh-CN" dirty="0" smtClean="0"/>
              <a:t>Solaris</a:t>
            </a:r>
            <a:r>
              <a:rPr lang="zh-CN" altLang="en-US" dirty="0"/>
              <a:t> </a:t>
            </a:r>
            <a:r>
              <a:rPr lang="en-US" altLang="zh-CN" dirty="0" smtClean="0"/>
              <a:t>and</a:t>
            </a:r>
            <a:r>
              <a:rPr lang="zh-CN" altLang="en-US" dirty="0" smtClean="0"/>
              <a:t> </a:t>
            </a:r>
            <a:r>
              <a:rPr lang="en-US" altLang="zh-CN" dirty="0" smtClean="0"/>
              <a:t>so</a:t>
            </a:r>
            <a:r>
              <a:rPr lang="zh-CN" altLang="en-US" dirty="0" smtClean="0"/>
              <a:t> </a:t>
            </a:r>
            <a:r>
              <a:rPr lang="en-US" altLang="zh-CN" dirty="0" smtClean="0"/>
              <a:t>on.</a:t>
            </a:r>
            <a:endParaRPr kumimoji="1" lang="zh-CN" altLang="en-US" dirty="0"/>
          </a:p>
        </p:txBody>
      </p:sp>
    </p:spTree>
    <p:extLst>
      <p:ext uri="{BB962C8B-B14F-4D97-AF65-F5344CB8AC3E}">
        <p14:creationId xmlns:p14="http://schemas.microsoft.com/office/powerpoint/2010/main" val="1410899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Python</a:t>
            </a:r>
            <a:r>
              <a:rPr kumimoji="1" lang="zh-CN" altLang="en-US" dirty="0"/>
              <a:t> </a:t>
            </a:r>
            <a:r>
              <a:rPr kumimoji="1" lang="en-US" altLang="zh-CN" dirty="0"/>
              <a:t>Features</a:t>
            </a:r>
            <a:endParaRPr kumimoji="1" lang="zh-CN" altLang="en-US" dirty="0"/>
          </a:p>
        </p:txBody>
      </p:sp>
      <p:sp>
        <p:nvSpPr>
          <p:cNvPr id="3" name="内容占位符 2"/>
          <p:cNvSpPr>
            <a:spLocks noGrp="1"/>
          </p:cNvSpPr>
          <p:nvPr>
            <p:ph sz="quarter" idx="13"/>
          </p:nvPr>
        </p:nvSpPr>
        <p:spPr/>
        <p:txBody>
          <a:bodyPr/>
          <a:lstStyle/>
          <a:p>
            <a:r>
              <a:rPr lang="en-US" altLang="zh-CN" dirty="0" smtClean="0"/>
              <a:t>Extendable</a:t>
            </a:r>
          </a:p>
          <a:p>
            <a:pPr lvl="1"/>
            <a:r>
              <a:rPr lang="en-US" altLang="zh-CN" dirty="0" smtClean="0"/>
              <a:t>If </a:t>
            </a:r>
            <a:r>
              <a:rPr lang="en-US" altLang="zh-CN" dirty="0"/>
              <a:t>you need a critical piece of code to run very fast or want to have some piece of algorithm not to be open, you can code that part of your program in C or C++ and then use them from your Python program.</a:t>
            </a:r>
            <a:endParaRPr kumimoji="1" lang="zh-CN" altLang="en-US" dirty="0"/>
          </a:p>
        </p:txBody>
      </p:sp>
    </p:spTree>
    <p:extLst>
      <p:ext uri="{BB962C8B-B14F-4D97-AF65-F5344CB8AC3E}">
        <p14:creationId xmlns:p14="http://schemas.microsoft.com/office/powerpoint/2010/main" val="9734530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a:t>
            </a:r>
            <a:r>
              <a:rPr kumimoji="1" lang="zh-CN" altLang="en-US" dirty="0" smtClean="0"/>
              <a:t> </a:t>
            </a:r>
            <a:r>
              <a:rPr kumimoji="1" lang="en-US" altLang="zh-CN" dirty="0" smtClean="0"/>
              <a:t>Version</a:t>
            </a:r>
            <a:endParaRPr kumimoji="1" lang="zh-CN" altLang="en-US" dirty="0"/>
          </a:p>
        </p:txBody>
      </p:sp>
      <p:sp>
        <p:nvSpPr>
          <p:cNvPr id="3" name="内容占位符 2"/>
          <p:cNvSpPr>
            <a:spLocks noGrp="1"/>
          </p:cNvSpPr>
          <p:nvPr>
            <p:ph sz="quarter" idx="13"/>
          </p:nvPr>
        </p:nvSpPr>
        <p:spPr>
          <a:xfrm>
            <a:off x="685330" y="3436883"/>
            <a:ext cx="7772870" cy="2354317"/>
          </a:xfrm>
        </p:spPr>
        <p:txBody>
          <a:bodyPr/>
          <a:lstStyle/>
          <a:p>
            <a:r>
              <a:rPr lang="en-US" altLang="zh-CN" dirty="0"/>
              <a:t>Python 2.x is legacy, Python 3.x is the present and future of the language</a:t>
            </a:r>
            <a:r>
              <a:rPr lang="en-US" altLang="zh-CN" dirty="0" smtClean="0"/>
              <a:t>.</a:t>
            </a:r>
            <a:endParaRPr lang="zh-CN" altLang="zh-CN" dirty="0"/>
          </a:p>
        </p:txBody>
      </p:sp>
      <p:sp>
        <p:nvSpPr>
          <p:cNvPr id="4" name="圆角矩形 3"/>
          <p:cNvSpPr/>
          <p:nvPr/>
        </p:nvSpPr>
        <p:spPr>
          <a:xfrm>
            <a:off x="1461072" y="2214693"/>
            <a:ext cx="2165131" cy="872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Python</a:t>
            </a:r>
            <a:r>
              <a:rPr kumimoji="1" lang="zh-CN" altLang="en-US" sz="3600" dirty="0" smtClean="0"/>
              <a:t> </a:t>
            </a:r>
            <a:r>
              <a:rPr kumimoji="1" lang="en-US" altLang="zh-CN" sz="3600" dirty="0" smtClean="0"/>
              <a:t>2</a:t>
            </a:r>
            <a:endParaRPr kumimoji="1" lang="zh-CN" altLang="en-US" sz="3600" dirty="0"/>
          </a:p>
        </p:txBody>
      </p:sp>
      <p:sp>
        <p:nvSpPr>
          <p:cNvPr id="5" name="圆角矩形 4"/>
          <p:cNvSpPr/>
          <p:nvPr/>
        </p:nvSpPr>
        <p:spPr>
          <a:xfrm>
            <a:off x="5176212" y="2214692"/>
            <a:ext cx="2165131" cy="872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Python</a:t>
            </a:r>
            <a:r>
              <a:rPr kumimoji="1" lang="zh-CN" altLang="en-US" sz="3600" dirty="0" smtClean="0"/>
              <a:t> </a:t>
            </a:r>
            <a:r>
              <a:rPr kumimoji="1" lang="en-US" altLang="zh-CN" sz="3600" dirty="0"/>
              <a:t>3</a:t>
            </a:r>
            <a:endParaRPr kumimoji="1" lang="zh-CN" altLang="en-US" sz="3600" dirty="0"/>
          </a:p>
        </p:txBody>
      </p:sp>
    </p:spTree>
    <p:extLst>
      <p:ext uri="{BB962C8B-B14F-4D97-AF65-F5344CB8AC3E}">
        <p14:creationId xmlns:p14="http://schemas.microsoft.com/office/powerpoint/2010/main" val="1947273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Getting</a:t>
            </a:r>
            <a:r>
              <a:rPr kumimoji="1" lang="zh-CN" altLang="en-US" dirty="0" smtClean="0"/>
              <a:t> </a:t>
            </a:r>
            <a:r>
              <a:rPr kumimoji="1" lang="en-US" altLang="zh-CN" dirty="0" smtClean="0"/>
              <a:t>Python</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Download</a:t>
            </a:r>
            <a:r>
              <a:rPr kumimoji="1" lang="zh-CN" altLang="en-US" dirty="0" smtClean="0"/>
              <a:t> </a:t>
            </a:r>
            <a:r>
              <a:rPr kumimoji="1" lang="en-US" altLang="zh-CN" dirty="0" smtClean="0"/>
              <a:t>from</a:t>
            </a:r>
            <a:r>
              <a:rPr kumimoji="1" lang="zh-CN" altLang="en-US" dirty="0" smtClean="0"/>
              <a:t> </a:t>
            </a:r>
            <a:r>
              <a:rPr kumimoji="1" lang="en-US" altLang="zh-CN" dirty="0">
                <a:hlinkClick r:id="rId2"/>
              </a:rPr>
              <a:t>https://</a:t>
            </a:r>
            <a:r>
              <a:rPr kumimoji="1" lang="en-US" altLang="zh-CN" dirty="0" err="1">
                <a:hlinkClick r:id="rId2"/>
              </a:rPr>
              <a:t>www.python.org</a:t>
            </a:r>
            <a:r>
              <a:rPr kumimoji="1" lang="en-US" altLang="zh-CN" dirty="0">
                <a:hlinkClick r:id="rId2"/>
              </a:rPr>
              <a:t>/</a:t>
            </a:r>
            <a:endParaRPr kumimoji="1" lang="zh-CN" altLang="en-US" dirty="0"/>
          </a:p>
        </p:txBody>
      </p:sp>
    </p:spTree>
    <p:extLst>
      <p:ext uri="{BB962C8B-B14F-4D97-AF65-F5344CB8AC3E}">
        <p14:creationId xmlns:p14="http://schemas.microsoft.com/office/powerpoint/2010/main" val="1722633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Installing</a:t>
            </a:r>
            <a:r>
              <a:rPr kumimoji="1" lang="zh-CN" altLang="en-US" dirty="0" smtClean="0"/>
              <a:t> </a:t>
            </a:r>
            <a:r>
              <a:rPr kumimoji="1" lang="en-US" altLang="zh-CN" dirty="0" smtClean="0"/>
              <a:t>Python</a:t>
            </a:r>
            <a:endParaRPr kumimoji="1" lang="zh-CN" altLang="en-US" dirty="0"/>
          </a:p>
        </p:txBody>
      </p:sp>
      <p:sp>
        <p:nvSpPr>
          <p:cNvPr id="3" name="内容占位符 2"/>
          <p:cNvSpPr>
            <a:spLocks noGrp="1"/>
          </p:cNvSpPr>
          <p:nvPr>
            <p:ph sz="quarter" idx="13"/>
          </p:nvPr>
        </p:nvSpPr>
        <p:spPr/>
        <p:txBody>
          <a:bodyPr/>
          <a:lstStyle/>
          <a:p>
            <a:r>
              <a:rPr lang="en-US" altLang="zh-CN" dirty="0"/>
              <a:t>Python distribution is available for a wide variety of platforms. You need to download only the binary code applicable for your platform and install Python.</a:t>
            </a:r>
            <a:endParaRPr lang="zh-CN" altLang="zh-CN" dirty="0"/>
          </a:p>
        </p:txBody>
      </p:sp>
    </p:spTree>
    <p:extLst>
      <p:ext uri="{BB962C8B-B14F-4D97-AF65-F5344CB8AC3E}">
        <p14:creationId xmlns:p14="http://schemas.microsoft.com/office/powerpoint/2010/main" val="2031470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Step1</a:t>
            </a:r>
            <a:r>
              <a:rPr kumimoji="1" lang="zh-CN" altLang="en-US" dirty="0" smtClean="0"/>
              <a:t> </a:t>
            </a:r>
            <a:endParaRPr kumimoji="1" lang="zh-CN" altLang="en-US" dirty="0"/>
          </a:p>
        </p:txBody>
      </p:sp>
      <p:pic>
        <p:nvPicPr>
          <p:cNvPr id="6" name="内容占位符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096" y="2214695"/>
            <a:ext cx="6439809" cy="3960000"/>
          </a:xfrm>
        </p:spPr>
      </p:pic>
    </p:spTree>
    <p:extLst>
      <p:ext uri="{BB962C8B-B14F-4D97-AF65-F5344CB8AC3E}">
        <p14:creationId xmlns:p14="http://schemas.microsoft.com/office/powerpoint/2010/main" val="19552653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Overview</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Part</a:t>
            </a:r>
            <a:r>
              <a:rPr kumimoji="1" lang="zh-CN" altLang="en-US" dirty="0" smtClean="0"/>
              <a:t> </a:t>
            </a:r>
            <a:r>
              <a:rPr kumimoji="1" lang="en-US" altLang="zh-CN" dirty="0" smtClean="0"/>
              <a:t>one:</a:t>
            </a:r>
          </a:p>
          <a:p>
            <a:pPr lvl="1"/>
            <a:r>
              <a:rPr kumimoji="1" lang="en-US" altLang="zh-CN" dirty="0" smtClean="0"/>
              <a:t>Python</a:t>
            </a:r>
          </a:p>
          <a:p>
            <a:r>
              <a:rPr kumimoji="1" lang="en-US" altLang="zh-CN" dirty="0" smtClean="0"/>
              <a:t>Part</a:t>
            </a:r>
            <a:r>
              <a:rPr kumimoji="1" lang="zh-CN" altLang="en-US" dirty="0" smtClean="0"/>
              <a:t> </a:t>
            </a:r>
            <a:r>
              <a:rPr kumimoji="1" lang="en-US" altLang="zh-CN" dirty="0" smtClean="0"/>
              <a:t>two:</a:t>
            </a:r>
          </a:p>
          <a:p>
            <a:pPr lvl="1"/>
            <a:r>
              <a:rPr kumimoji="1" lang="en-US" altLang="zh-CN" dirty="0" smtClean="0"/>
              <a:t>Django</a:t>
            </a:r>
          </a:p>
        </p:txBody>
      </p:sp>
    </p:spTree>
    <p:extLst>
      <p:ext uri="{BB962C8B-B14F-4D97-AF65-F5344CB8AC3E}">
        <p14:creationId xmlns:p14="http://schemas.microsoft.com/office/powerpoint/2010/main" val="1376154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Step2</a:t>
            </a:r>
            <a:r>
              <a:rPr kumimoji="1" lang="zh-CN" altLang="en-US" dirty="0" smtClean="0"/>
              <a:t> </a:t>
            </a:r>
            <a:endParaRPr kumimoji="1"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098" y="2214695"/>
            <a:ext cx="6439805" cy="3960000"/>
          </a:xfrm>
        </p:spPr>
      </p:pic>
    </p:spTree>
    <p:extLst>
      <p:ext uri="{BB962C8B-B14F-4D97-AF65-F5344CB8AC3E}">
        <p14:creationId xmlns:p14="http://schemas.microsoft.com/office/powerpoint/2010/main" val="547226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Step3</a:t>
            </a:r>
            <a:r>
              <a:rPr kumimoji="1" lang="zh-CN" altLang="en-US" dirty="0" smtClean="0"/>
              <a:t> </a:t>
            </a:r>
            <a:endParaRPr kumimoji="1"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098" y="2214695"/>
            <a:ext cx="6439805" cy="3960000"/>
          </a:xfrm>
        </p:spPr>
      </p:pic>
    </p:spTree>
    <p:extLst>
      <p:ext uri="{BB962C8B-B14F-4D97-AF65-F5344CB8AC3E}">
        <p14:creationId xmlns:p14="http://schemas.microsoft.com/office/powerpoint/2010/main" val="1265475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Step4</a:t>
            </a:r>
            <a:r>
              <a:rPr kumimoji="1" lang="zh-CN" altLang="en-US" dirty="0" smtClean="0"/>
              <a:t> </a:t>
            </a:r>
            <a:endParaRPr kumimoji="1"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098" y="2214695"/>
            <a:ext cx="6439805" cy="3960000"/>
          </a:xfrm>
        </p:spPr>
      </p:pic>
    </p:spTree>
    <p:extLst>
      <p:ext uri="{BB962C8B-B14F-4D97-AF65-F5344CB8AC3E}">
        <p14:creationId xmlns:p14="http://schemas.microsoft.com/office/powerpoint/2010/main" val="1068903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Step5</a:t>
            </a:r>
            <a:r>
              <a:rPr kumimoji="1" lang="zh-CN" altLang="en-US" dirty="0" smtClean="0"/>
              <a:t> </a:t>
            </a:r>
            <a:endParaRPr kumimoji="1" lang="zh-CN" altLang="en-US" dirty="0"/>
          </a:p>
        </p:txBody>
      </p:sp>
      <p:pic>
        <p:nvPicPr>
          <p:cNvPr id="4" name="内容占位符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52098" y="2214695"/>
            <a:ext cx="6439805" cy="3960000"/>
          </a:xfrm>
        </p:spPr>
      </p:pic>
    </p:spTree>
    <p:extLst>
      <p:ext uri="{BB962C8B-B14F-4D97-AF65-F5344CB8AC3E}">
        <p14:creationId xmlns:p14="http://schemas.microsoft.com/office/powerpoint/2010/main" val="1826675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Hello</a:t>
            </a:r>
            <a:r>
              <a:rPr kumimoji="1" lang="zh-CN" altLang="en-US" dirty="0" smtClean="0"/>
              <a:t> </a:t>
            </a:r>
            <a:r>
              <a:rPr kumimoji="1" lang="en-US" altLang="zh-CN" dirty="0" smtClean="0"/>
              <a:t>World</a:t>
            </a:r>
            <a:endParaRPr kumimoji="1" lang="zh-CN" altLang="en-US" dirty="0"/>
          </a:p>
        </p:txBody>
      </p:sp>
      <p:sp>
        <p:nvSpPr>
          <p:cNvPr id="3" name="副标题 2"/>
          <p:cNvSpPr>
            <a:spLocks noGrp="1"/>
          </p:cNvSpPr>
          <p:nvPr>
            <p:ph type="subTitle" idx="1"/>
          </p:nvPr>
        </p:nvSpPr>
        <p:spPr>
          <a:xfrm>
            <a:off x="7955359" y="6362701"/>
            <a:ext cx="1188641" cy="495299"/>
          </a:xfrm>
        </p:spPr>
        <p:txBody>
          <a:bodyPr/>
          <a:lstStyle/>
          <a:p>
            <a:r>
              <a:rPr kumimoji="1" lang="zh-CN" altLang="en-US" dirty="0" smtClean="0"/>
              <a:t>江琳</a:t>
            </a:r>
            <a:endParaRPr kumimoji="1" lang="zh-CN" altLang="en-US" dirty="0"/>
          </a:p>
        </p:txBody>
      </p:sp>
    </p:spTree>
    <p:extLst>
      <p:ext uri="{BB962C8B-B14F-4D97-AF65-F5344CB8AC3E}">
        <p14:creationId xmlns:p14="http://schemas.microsoft.com/office/powerpoint/2010/main" val="18017499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First Python </a:t>
            </a:r>
            <a:r>
              <a:rPr lang="en-US" altLang="zh-CN" dirty="0" smtClean="0"/>
              <a:t>Program</a:t>
            </a:r>
            <a:endParaRPr kumimoji="1" lang="zh-CN" altLang="en-US" dirty="0"/>
          </a:p>
        </p:txBody>
      </p:sp>
      <p:sp>
        <p:nvSpPr>
          <p:cNvPr id="3" name="内容占位符 2"/>
          <p:cNvSpPr>
            <a:spLocks noGrp="1"/>
          </p:cNvSpPr>
          <p:nvPr>
            <p:ph sz="quarter" idx="13"/>
          </p:nvPr>
        </p:nvSpPr>
        <p:spPr/>
        <p:txBody>
          <a:bodyPr/>
          <a:lstStyle/>
          <a:p>
            <a:r>
              <a:rPr lang="en-US" altLang="zh-CN" dirty="0"/>
              <a:t>Let us execute programs in different modes of programming.</a:t>
            </a:r>
            <a:endParaRPr kumimoji="1" lang="zh-CN" altLang="en-US" dirty="0"/>
          </a:p>
        </p:txBody>
      </p:sp>
    </p:spTree>
    <p:extLst>
      <p:ext uri="{BB962C8B-B14F-4D97-AF65-F5344CB8AC3E}">
        <p14:creationId xmlns:p14="http://schemas.microsoft.com/office/powerpoint/2010/main" val="2006190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Interactive Mode </a:t>
            </a:r>
            <a:r>
              <a:rPr lang="en-US" altLang="zh-CN" dirty="0" smtClean="0"/>
              <a:t>Programming</a:t>
            </a:r>
            <a:endParaRPr kumimoji="1" lang="zh-CN" altLang="en-US" dirty="0"/>
          </a:p>
        </p:txBody>
      </p:sp>
      <p:sp>
        <p:nvSpPr>
          <p:cNvPr id="3" name="内容占位符 2"/>
          <p:cNvSpPr>
            <a:spLocks noGrp="1"/>
          </p:cNvSpPr>
          <p:nvPr>
            <p:ph sz="quarter" idx="13"/>
          </p:nvPr>
        </p:nvSpPr>
        <p:spPr>
          <a:xfrm>
            <a:off x="685330" y="2367093"/>
            <a:ext cx="7772870" cy="630107"/>
          </a:xfrm>
        </p:spPr>
        <p:txBody>
          <a:bodyPr/>
          <a:lstStyle/>
          <a:p>
            <a:r>
              <a:rPr kumimoji="1" lang="en-US" altLang="zh-CN" dirty="0" smtClean="0"/>
              <a:t>Terminal</a:t>
            </a:r>
            <a:r>
              <a:rPr kumimoji="1" lang="zh-CN" altLang="en-US" dirty="0" smtClean="0"/>
              <a:t> </a:t>
            </a:r>
            <a:r>
              <a:rPr kumimoji="1" lang="mr-IN" altLang="zh-CN" dirty="0" smtClean="0"/>
              <a:t>–</a:t>
            </a:r>
            <a:r>
              <a:rPr kumimoji="1" lang="zh-CN" altLang="en-US" dirty="0" smtClean="0"/>
              <a:t> </a:t>
            </a:r>
            <a:r>
              <a:rPr kumimoji="1" lang="en-US" altLang="zh-CN" dirty="0" smtClean="0"/>
              <a:t>open</a:t>
            </a:r>
            <a:r>
              <a:rPr kumimoji="1" lang="zh-CN" altLang="en-US" dirty="0" smtClean="0"/>
              <a:t> </a:t>
            </a:r>
            <a:r>
              <a:rPr kumimoji="1" lang="en-US" altLang="zh-CN" dirty="0" smtClean="0"/>
              <a:t>terminal</a:t>
            </a:r>
            <a:r>
              <a:rPr kumimoji="1" lang="zh-CN" altLang="en-US" dirty="0" smtClean="0"/>
              <a:t> </a:t>
            </a:r>
            <a:r>
              <a:rPr kumimoji="1" lang="en-US" altLang="zh-CN" dirty="0" smtClean="0"/>
              <a:t>and</a:t>
            </a:r>
            <a:r>
              <a:rPr kumimoji="1" lang="zh-CN" altLang="en-US" dirty="0" smtClean="0"/>
              <a:t> </a:t>
            </a:r>
            <a:r>
              <a:rPr kumimoji="1" lang="en-US" altLang="zh-CN" dirty="0" smtClean="0"/>
              <a:t>type</a:t>
            </a:r>
            <a:r>
              <a:rPr kumimoji="1" lang="zh-CN" altLang="en-US" dirty="0" smtClean="0"/>
              <a:t> </a:t>
            </a:r>
            <a:r>
              <a:rPr kumimoji="1" lang="en-US" altLang="zh-CN" dirty="0" smtClean="0"/>
              <a:t>python</a:t>
            </a:r>
            <a:endParaRPr kumimoji="1" lang="en-US" altLang="zh-CN" dirty="0"/>
          </a:p>
        </p:txBody>
      </p:sp>
      <p:sp>
        <p:nvSpPr>
          <p:cNvPr id="4" name="矩形 3"/>
          <p:cNvSpPr/>
          <p:nvPr/>
        </p:nvSpPr>
        <p:spPr>
          <a:xfrm>
            <a:off x="685330" y="2997200"/>
            <a:ext cx="7773338" cy="35291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altLang="zh-CN" sz="2000" b="1" dirty="0" smtClean="0">
              <a:solidFill>
                <a:srgbClr val="313131"/>
              </a:solidFill>
              <a:latin typeface="Courier" charset="0"/>
              <a:ea typeface="Courier" charset="0"/>
              <a:cs typeface="Courier" charset="0"/>
            </a:endParaRPr>
          </a:p>
          <a:p>
            <a:pPr>
              <a:lnSpc>
                <a:spcPts val="12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000" b="1" dirty="0" smtClean="0">
                <a:solidFill>
                  <a:srgbClr val="313131"/>
                </a:solidFill>
                <a:latin typeface="Courier" charset="0"/>
                <a:ea typeface="Courier" charset="0"/>
                <a:cs typeface="Courier" charset="0"/>
              </a:rPr>
              <a:t>$ python</a:t>
            </a:r>
            <a:endParaRPr lang="en-US" altLang="zh-CN" sz="2000" b="1" dirty="0" smtClean="0">
              <a:solidFill>
                <a:srgbClr val="660066"/>
              </a:solidFill>
              <a:latin typeface="Courier" charset="0"/>
              <a:ea typeface="Courier" charset="0"/>
              <a:cs typeface="Courier" charset="0"/>
            </a:endParaRPr>
          </a:p>
          <a:p>
            <a:pPr>
              <a:lnSpc>
                <a:spcPct val="150000"/>
              </a:lnSpc>
            </a:pPr>
            <a:r>
              <a:rPr lang="en-US" altLang="zh-CN" sz="2000" b="1" dirty="0" smtClean="0">
                <a:solidFill>
                  <a:srgbClr val="660066"/>
                </a:solidFill>
                <a:latin typeface="Courier" charset="0"/>
                <a:ea typeface="Courier" charset="0"/>
                <a:cs typeface="Courier" charset="0"/>
              </a:rPr>
              <a:t>Python</a:t>
            </a:r>
            <a:r>
              <a:rPr lang="en-US" altLang="zh-CN" sz="2000" b="1" dirty="0" smtClean="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3.6</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default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Apr</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4</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2017</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09</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40</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21</a:t>
            </a:r>
            <a:r>
              <a:rPr lang="en-US" altLang="zh-CN" sz="2000" b="1" dirty="0" smtClean="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pPr>
              <a:lnSpc>
                <a:spcPct val="150000"/>
              </a:lnSpc>
            </a:pP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GCC </a:t>
            </a:r>
            <a:r>
              <a:rPr lang="en-US" altLang="zh-CN" sz="2000" b="1" dirty="0">
                <a:solidFill>
                  <a:srgbClr val="006666"/>
                </a:solidFill>
                <a:latin typeface="Courier" charset="0"/>
                <a:ea typeface="Courier" charset="0"/>
                <a:cs typeface="Courier" charset="0"/>
              </a:rPr>
              <a:t>4.2</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Compatible</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Apple</a:t>
            </a:r>
            <a:r>
              <a:rPr lang="en-US" altLang="zh-CN" sz="2000" b="1" dirty="0">
                <a:solidFill>
                  <a:srgbClr val="000000"/>
                </a:solidFill>
                <a:latin typeface="Courier" charset="0"/>
                <a:ea typeface="Courier" charset="0"/>
                <a:cs typeface="Courier" charset="0"/>
              </a:rPr>
              <a:t> LLVM </a:t>
            </a:r>
            <a:r>
              <a:rPr lang="en-US" altLang="zh-CN" sz="2000" b="1" dirty="0">
                <a:solidFill>
                  <a:srgbClr val="006666"/>
                </a:solidFill>
                <a:latin typeface="Courier" charset="0"/>
                <a:ea typeface="Courier" charset="0"/>
                <a:cs typeface="Courier" charset="0"/>
              </a:rPr>
              <a:t>8.1</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0</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clang</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802.0</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38</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on </a:t>
            </a:r>
            <a:r>
              <a:rPr lang="en-US" altLang="zh-CN" sz="2000" b="1" dirty="0" err="1">
                <a:solidFill>
                  <a:srgbClr val="000000"/>
                </a:solidFill>
                <a:latin typeface="Courier" charset="0"/>
                <a:ea typeface="Courier" charset="0"/>
                <a:cs typeface="Courier" charset="0"/>
              </a:rPr>
              <a:t>darwin</a:t>
            </a:r>
            <a:endParaRPr lang="en-US" altLang="zh-CN" sz="2000" b="1" dirty="0">
              <a:latin typeface="Courier" charset="0"/>
              <a:ea typeface="Courier" charset="0"/>
              <a:cs typeface="Courier" charset="0"/>
            </a:endParaRPr>
          </a:p>
          <a:p>
            <a:pPr>
              <a:lnSpc>
                <a:spcPct val="150000"/>
              </a:lnSpc>
            </a:pPr>
            <a:r>
              <a:rPr lang="en-US" altLang="zh-CN" sz="2000" b="1" dirty="0" smtClean="0">
                <a:solidFill>
                  <a:srgbClr val="660066"/>
                </a:solidFill>
                <a:latin typeface="Courier" charset="0"/>
                <a:ea typeface="Courier" charset="0"/>
                <a:cs typeface="Courier" charset="0"/>
              </a:rPr>
              <a:t>Type</a:t>
            </a:r>
            <a:r>
              <a:rPr lang="en-US" altLang="zh-CN" sz="2000" b="1" dirty="0" smtClean="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"help"</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"copyright"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"credits"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or</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"license"</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for</a:t>
            </a:r>
            <a:r>
              <a:rPr lang="en-US" altLang="zh-CN" sz="2000" b="1" dirty="0">
                <a:solidFill>
                  <a:srgbClr val="000000"/>
                </a:solidFill>
                <a:latin typeface="Courier" charset="0"/>
                <a:ea typeface="Courier" charset="0"/>
                <a:cs typeface="Courier" charset="0"/>
              </a:rPr>
              <a:t> more information</a:t>
            </a:r>
            <a:r>
              <a:rPr lang="en-US" altLang="zh-CN" sz="2000" b="1" dirty="0" smtClean="0">
                <a:solidFill>
                  <a:srgbClr val="666600"/>
                </a:solidFill>
                <a:latin typeface="Courier" charset="0"/>
                <a:ea typeface="Courier" charset="0"/>
                <a:cs typeface="Courier" charset="0"/>
              </a:rPr>
              <a:t>.</a:t>
            </a:r>
          </a:p>
          <a:p>
            <a:r>
              <a:rPr lang="mr-IN" altLang="zh-CN" sz="2000" b="1" dirty="0" smtClean="0">
                <a:solidFill>
                  <a:srgbClr val="666600"/>
                </a:solidFill>
                <a:latin typeface="Courier" charset="0"/>
                <a:ea typeface="Courier" charset="0"/>
                <a:cs typeface="Courier" charset="0"/>
              </a:rPr>
              <a:t>&gt;&gt;&gt;</a:t>
            </a:r>
            <a:endParaRPr lang="en-US" altLang="zh-CN" sz="2000" b="1" dirty="0" smtClean="0">
              <a:solidFill>
                <a:srgbClr val="666600"/>
              </a:solidFill>
              <a:latin typeface="Courier" charset="0"/>
              <a:ea typeface="Courier" charset="0"/>
              <a:cs typeface="Courier" charset="0"/>
            </a:endParaRPr>
          </a:p>
          <a:p>
            <a:endParaRPr lang="mr-IN" altLang="zh-CN" sz="2000" b="1" dirty="0">
              <a:latin typeface="Courier" charset="0"/>
              <a:ea typeface="Courier" charset="0"/>
              <a:cs typeface="Courier" charset="0"/>
            </a:endParaRPr>
          </a:p>
        </p:txBody>
      </p:sp>
    </p:spTree>
    <p:extLst>
      <p:ext uri="{BB962C8B-B14F-4D97-AF65-F5344CB8AC3E}">
        <p14:creationId xmlns:p14="http://schemas.microsoft.com/office/powerpoint/2010/main" val="17053718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Interactive Mode Programming</a:t>
            </a:r>
            <a:endParaRPr kumimoji="1" lang="zh-CN" altLang="en-US" dirty="0"/>
          </a:p>
        </p:txBody>
      </p:sp>
      <p:sp>
        <p:nvSpPr>
          <p:cNvPr id="3" name="内容占位符 2"/>
          <p:cNvSpPr>
            <a:spLocks noGrp="1"/>
          </p:cNvSpPr>
          <p:nvPr>
            <p:ph sz="quarter" idx="13"/>
          </p:nvPr>
        </p:nvSpPr>
        <p:spPr>
          <a:xfrm>
            <a:off x="685330" y="2367093"/>
            <a:ext cx="7772870" cy="680907"/>
          </a:xfrm>
        </p:spPr>
        <p:txBody>
          <a:bodyPr/>
          <a:lstStyle/>
          <a:p>
            <a:r>
              <a:rPr kumimoji="1" lang="en-US" altLang="zh-CN" dirty="0" smtClean="0"/>
              <a:t>IDLE</a:t>
            </a:r>
            <a:endParaRPr kumimoji="1" lang="zh-CN" altLang="en-US" dirty="0"/>
          </a:p>
        </p:txBody>
      </p:sp>
      <p:sp>
        <p:nvSpPr>
          <p:cNvPr id="4" name="矩形 3"/>
          <p:cNvSpPr/>
          <p:nvPr/>
        </p:nvSpPr>
        <p:spPr>
          <a:xfrm>
            <a:off x="684862" y="3048000"/>
            <a:ext cx="7773338" cy="332398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sz="2000" b="1" dirty="0">
                <a:solidFill>
                  <a:srgbClr val="660066"/>
                </a:solidFill>
                <a:latin typeface="Courier" charset="0"/>
                <a:ea typeface="Courier" charset="0"/>
                <a:cs typeface="Courier" charset="0"/>
              </a:rPr>
              <a:t>Python</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3.6</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default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Apr</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4</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2017</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09</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40</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21</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pPr>
              <a:lnSpc>
                <a:spcPct val="150000"/>
              </a:lnSpc>
            </a:pP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GCC </a:t>
            </a:r>
            <a:r>
              <a:rPr lang="en-US" altLang="zh-CN" sz="2000" b="1" dirty="0">
                <a:solidFill>
                  <a:srgbClr val="006666"/>
                </a:solidFill>
                <a:latin typeface="Courier" charset="0"/>
                <a:ea typeface="Courier" charset="0"/>
                <a:cs typeface="Courier" charset="0"/>
              </a:rPr>
              <a:t>4.2</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Compatible</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Apple</a:t>
            </a:r>
            <a:r>
              <a:rPr lang="en-US" altLang="zh-CN" sz="2000" b="1" dirty="0">
                <a:solidFill>
                  <a:srgbClr val="000000"/>
                </a:solidFill>
                <a:latin typeface="Courier" charset="0"/>
                <a:ea typeface="Courier" charset="0"/>
                <a:cs typeface="Courier" charset="0"/>
              </a:rPr>
              <a:t> LLVM </a:t>
            </a:r>
            <a:r>
              <a:rPr lang="en-US" altLang="zh-CN" sz="2000" b="1" dirty="0">
                <a:solidFill>
                  <a:srgbClr val="006666"/>
                </a:solidFill>
                <a:latin typeface="Courier" charset="0"/>
                <a:ea typeface="Courier" charset="0"/>
                <a:cs typeface="Courier" charset="0"/>
              </a:rPr>
              <a:t>8.1</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0</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clang</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802.0</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38</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on </a:t>
            </a:r>
            <a:r>
              <a:rPr lang="en-US" altLang="zh-CN" sz="2000" b="1" dirty="0" err="1">
                <a:solidFill>
                  <a:srgbClr val="000000"/>
                </a:solidFill>
                <a:latin typeface="Courier" charset="0"/>
                <a:ea typeface="Courier" charset="0"/>
                <a:cs typeface="Courier" charset="0"/>
              </a:rPr>
              <a:t>darwin</a:t>
            </a:r>
            <a:endParaRPr lang="en-US" altLang="zh-CN" sz="2000" b="1" dirty="0">
              <a:latin typeface="Courier" charset="0"/>
              <a:ea typeface="Courier" charset="0"/>
              <a:cs typeface="Courier" charset="0"/>
            </a:endParaRPr>
          </a:p>
          <a:p>
            <a:pPr>
              <a:lnSpc>
                <a:spcPct val="150000"/>
              </a:lnSpc>
            </a:pPr>
            <a:r>
              <a:rPr lang="en-US" altLang="zh-CN" sz="2000" b="1" dirty="0">
                <a:solidFill>
                  <a:srgbClr val="660066"/>
                </a:solidFill>
                <a:latin typeface="Courier" charset="0"/>
                <a:ea typeface="Courier" charset="0"/>
                <a:cs typeface="Courier" charset="0"/>
              </a:rPr>
              <a:t>Type</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"help"</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"copyright"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"credits"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or</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"license"</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for</a:t>
            </a:r>
            <a:r>
              <a:rPr lang="en-US" altLang="zh-CN" sz="2000" b="1" dirty="0">
                <a:solidFill>
                  <a:srgbClr val="000000"/>
                </a:solidFill>
                <a:latin typeface="Courier" charset="0"/>
                <a:ea typeface="Courier" charset="0"/>
                <a:cs typeface="Courier" charset="0"/>
              </a:rPr>
              <a:t> more information</a:t>
            </a:r>
            <a:r>
              <a:rPr lang="en-US" altLang="zh-CN" sz="2000" b="1" dirty="0" smtClean="0">
                <a:solidFill>
                  <a:srgbClr val="666600"/>
                </a:solidFill>
                <a:latin typeface="Courier" charset="0"/>
                <a:ea typeface="Courier" charset="0"/>
                <a:cs typeface="Courier" charset="0"/>
              </a:rPr>
              <a:t>.</a:t>
            </a:r>
          </a:p>
          <a:p>
            <a:pPr>
              <a:lnSpc>
                <a:spcPct val="150000"/>
              </a:lnSpc>
            </a:pPr>
            <a:r>
              <a:rPr lang="mr-IN" altLang="zh-CN" sz="2000" b="1" dirty="0">
                <a:solidFill>
                  <a:srgbClr val="666600"/>
                </a:solidFill>
                <a:latin typeface="Courier" charset="0"/>
                <a:ea typeface="Courier" charset="0"/>
                <a:cs typeface="Courier" charset="0"/>
              </a:rPr>
              <a:t>&gt;&gt;&gt;</a:t>
            </a:r>
            <a:endParaRPr lang="mr-IN" altLang="zh-CN" sz="2000" b="1" dirty="0">
              <a:latin typeface="Courier" charset="0"/>
              <a:ea typeface="Courier" charset="0"/>
              <a:cs typeface="Courier" charset="0"/>
            </a:endParaRPr>
          </a:p>
          <a:p>
            <a:pPr>
              <a:lnSpc>
                <a:spcPct val="150000"/>
              </a:lnSpc>
            </a:pPr>
            <a:endParaRPr lang="en-US" altLang="zh-CN" sz="2000" b="1" dirty="0">
              <a:solidFill>
                <a:srgbClr val="666600"/>
              </a:solidFill>
              <a:latin typeface="Courier" charset="0"/>
              <a:ea typeface="Courier" charset="0"/>
              <a:cs typeface="Courier" charset="0"/>
            </a:endParaRPr>
          </a:p>
        </p:txBody>
      </p:sp>
    </p:spTree>
    <p:extLst>
      <p:ext uri="{BB962C8B-B14F-4D97-AF65-F5344CB8AC3E}">
        <p14:creationId xmlns:p14="http://schemas.microsoft.com/office/powerpoint/2010/main" val="10507320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Script</a:t>
            </a:r>
            <a:r>
              <a:rPr lang="zh-CN" altLang="en-US" dirty="0" smtClean="0"/>
              <a:t> </a:t>
            </a:r>
            <a:r>
              <a:rPr lang="en-US" altLang="zh-CN" dirty="0" smtClean="0"/>
              <a:t>Mode </a:t>
            </a:r>
            <a:r>
              <a:rPr lang="en-US" altLang="zh-CN" dirty="0"/>
              <a:t>Programming</a:t>
            </a:r>
            <a:endParaRPr kumimoji="1" lang="zh-CN" altLang="en-US" dirty="0"/>
          </a:p>
        </p:txBody>
      </p:sp>
      <p:sp>
        <p:nvSpPr>
          <p:cNvPr id="3" name="内容占位符 2"/>
          <p:cNvSpPr>
            <a:spLocks noGrp="1"/>
          </p:cNvSpPr>
          <p:nvPr>
            <p:ph sz="quarter" idx="13"/>
          </p:nvPr>
        </p:nvSpPr>
        <p:spPr/>
        <p:txBody>
          <a:bodyPr/>
          <a:lstStyle/>
          <a:p>
            <a:r>
              <a:rPr lang="en-US" altLang="zh-CN" dirty="0" smtClean="0"/>
              <a:t>Python </a:t>
            </a:r>
            <a:r>
              <a:rPr lang="en-US" altLang="zh-CN" dirty="0"/>
              <a:t>files have </a:t>
            </a:r>
            <a:r>
              <a:rPr lang="en-US" altLang="zh-CN" dirty="0" smtClean="0"/>
              <a:t>extension .</a:t>
            </a:r>
            <a:r>
              <a:rPr lang="en-US" altLang="zh-CN" dirty="0" err="1" smtClean="0"/>
              <a:t>py</a:t>
            </a:r>
            <a:r>
              <a:rPr lang="en-US" altLang="zh-CN" dirty="0"/>
              <a:t>. Type the following source code in a </a:t>
            </a:r>
            <a:r>
              <a:rPr lang="en-US" altLang="zh-CN" dirty="0" err="1"/>
              <a:t>test.py</a:t>
            </a:r>
            <a:r>
              <a:rPr lang="en-US" altLang="zh-CN" dirty="0"/>
              <a:t> file</a:t>
            </a:r>
            <a:r>
              <a:rPr lang="en-US" altLang="zh-CN" dirty="0" smtClean="0"/>
              <a:t>:</a:t>
            </a:r>
          </a:p>
          <a:p>
            <a:pPr lvl="1"/>
            <a:r>
              <a:rPr kumimoji="1" lang="en-US" altLang="zh-CN" dirty="0"/>
              <a:t>p</a:t>
            </a:r>
            <a:r>
              <a:rPr kumimoji="1" lang="en-US" altLang="zh-CN" dirty="0" smtClean="0"/>
              <a:t>rint(‘Hello</a:t>
            </a:r>
            <a:r>
              <a:rPr kumimoji="1" lang="zh-CN" altLang="en-US" dirty="0" smtClean="0"/>
              <a:t> </a:t>
            </a:r>
            <a:r>
              <a:rPr kumimoji="1" lang="en-US" altLang="zh-CN" dirty="0" smtClean="0"/>
              <a:t>World’)</a:t>
            </a:r>
          </a:p>
          <a:p>
            <a:r>
              <a:rPr kumimoji="1" lang="en-US" altLang="zh-CN" dirty="0" smtClean="0"/>
              <a:t>Using</a:t>
            </a:r>
            <a:r>
              <a:rPr kumimoji="1" lang="zh-CN" altLang="en-US" dirty="0" smtClean="0"/>
              <a:t> </a:t>
            </a:r>
            <a:r>
              <a:rPr kumimoji="1" lang="en-US" altLang="zh-CN" dirty="0" smtClean="0"/>
              <a:t>terminal</a:t>
            </a:r>
            <a:r>
              <a:rPr kumimoji="1" lang="zh-CN" altLang="en-US" dirty="0" smtClean="0"/>
              <a:t> </a:t>
            </a:r>
            <a:r>
              <a:rPr kumimoji="1" lang="en-US" altLang="zh-CN" dirty="0" smtClean="0"/>
              <a:t>and</a:t>
            </a:r>
            <a:r>
              <a:rPr kumimoji="1" lang="zh-CN" altLang="en-US" dirty="0" smtClean="0"/>
              <a:t> </a:t>
            </a:r>
            <a:r>
              <a:rPr kumimoji="1" lang="en-US" altLang="zh-CN" dirty="0" smtClean="0"/>
              <a:t>type:</a:t>
            </a:r>
          </a:p>
          <a:p>
            <a:pPr lvl="1"/>
            <a:r>
              <a:rPr kumimoji="1" lang="en-US" altLang="zh-CN" dirty="0"/>
              <a:t>p</a:t>
            </a:r>
            <a:r>
              <a:rPr kumimoji="1" lang="en-US" altLang="zh-CN" dirty="0" smtClean="0"/>
              <a:t>ython</a:t>
            </a:r>
            <a:r>
              <a:rPr kumimoji="1" lang="zh-CN" altLang="en-US" dirty="0" smtClean="0"/>
              <a:t> </a:t>
            </a:r>
            <a:r>
              <a:rPr kumimoji="1" lang="en-US" altLang="zh-CN" dirty="0" err="1" smtClean="0"/>
              <a:t>test.py</a:t>
            </a:r>
            <a:endParaRPr kumimoji="1" lang="zh-CN" altLang="en-US" dirty="0"/>
          </a:p>
        </p:txBody>
      </p:sp>
    </p:spTree>
    <p:extLst>
      <p:ext uri="{BB962C8B-B14F-4D97-AF65-F5344CB8AC3E}">
        <p14:creationId xmlns:p14="http://schemas.microsoft.com/office/powerpoint/2010/main" val="1644720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Assigning Values to </a:t>
            </a:r>
            <a:r>
              <a:rPr lang="en-US" altLang="zh-CN" dirty="0" smtClean="0"/>
              <a:t>Variables</a:t>
            </a:r>
            <a:endParaRPr kumimoji="1" lang="zh-CN" altLang="en-US" dirty="0"/>
          </a:p>
        </p:txBody>
      </p:sp>
      <p:sp>
        <p:nvSpPr>
          <p:cNvPr id="3" name="内容占位符 2"/>
          <p:cNvSpPr>
            <a:spLocks noGrp="1"/>
          </p:cNvSpPr>
          <p:nvPr>
            <p:ph sz="quarter" idx="13"/>
          </p:nvPr>
        </p:nvSpPr>
        <p:spPr/>
        <p:txBody>
          <a:bodyPr/>
          <a:lstStyle/>
          <a:p>
            <a:r>
              <a:rPr lang="en-US" altLang="zh-CN" dirty="0"/>
              <a:t>Python variables do not need explicit declaration to reserve memory space. The declaration happens automatically when you assign a value to a variable. The equal sign (=) is used to assign values to variables</a:t>
            </a:r>
            <a:r>
              <a:rPr lang="en-US" altLang="zh-CN" dirty="0" smtClean="0"/>
              <a:t>.</a:t>
            </a:r>
            <a:endParaRPr lang="en-US" altLang="zh-CN" dirty="0"/>
          </a:p>
        </p:txBody>
      </p:sp>
    </p:spTree>
    <p:extLst>
      <p:ext uri="{BB962C8B-B14F-4D97-AF65-F5344CB8AC3E}">
        <p14:creationId xmlns:p14="http://schemas.microsoft.com/office/powerpoint/2010/main" val="1053448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github</a:t>
            </a:r>
            <a:endParaRPr kumimoji="1" lang="zh-CN" altLang="en-US" dirty="0"/>
          </a:p>
        </p:txBody>
      </p:sp>
      <p:sp>
        <p:nvSpPr>
          <p:cNvPr id="3" name="内容占位符 2"/>
          <p:cNvSpPr>
            <a:spLocks noGrp="1"/>
          </p:cNvSpPr>
          <p:nvPr>
            <p:ph sz="quarter" idx="13"/>
          </p:nvPr>
        </p:nvSpPr>
        <p:spPr/>
        <p:txBody>
          <a:bodyPr/>
          <a:lstStyle/>
          <a:p>
            <a:r>
              <a:rPr kumimoji="1" lang="en-US" altLang="zh-CN" dirty="0">
                <a:hlinkClick r:id="rId2"/>
              </a:rPr>
              <a:t>https://</a:t>
            </a:r>
            <a:r>
              <a:rPr kumimoji="1" lang="en-US" altLang="zh-CN" dirty="0" smtClean="0">
                <a:hlinkClick r:id="rId2"/>
              </a:rPr>
              <a:t>github.com/edu2act/course-python-django</a:t>
            </a:r>
            <a:endParaRPr kumimoji="1" lang="zh-CN" altLang="en-US" dirty="0"/>
          </a:p>
        </p:txBody>
      </p:sp>
    </p:spTree>
    <p:extLst>
      <p:ext uri="{BB962C8B-B14F-4D97-AF65-F5344CB8AC3E}">
        <p14:creationId xmlns:p14="http://schemas.microsoft.com/office/powerpoint/2010/main" val="1785811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Assigning Values to Variables</a:t>
            </a:r>
            <a:endParaRPr kumimoji="1" lang="zh-CN" altLang="en-US" dirty="0"/>
          </a:p>
        </p:txBody>
      </p:sp>
      <p:sp>
        <p:nvSpPr>
          <p:cNvPr id="8" name="矩形 7"/>
          <p:cNvSpPr/>
          <p:nvPr/>
        </p:nvSpPr>
        <p:spPr>
          <a:xfrm>
            <a:off x="685332" y="2502238"/>
            <a:ext cx="7773338" cy="34778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ltLang="zh-CN" sz="2000" b="1" dirty="0">
                <a:solidFill>
                  <a:srgbClr val="000000"/>
                </a:solidFill>
                <a:latin typeface="Courier" charset="0"/>
                <a:ea typeface="Courier" charset="0"/>
                <a:cs typeface="Courier" charset="0"/>
              </a:rPr>
              <a:t>counter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100</a:t>
            </a:r>
            <a:r>
              <a:rPr lang="en-US" altLang="zh-CN" sz="2000" b="1" dirty="0">
                <a:solidFill>
                  <a:srgbClr val="000000"/>
                </a:solidFill>
                <a:latin typeface="Courier" charset="0"/>
                <a:ea typeface="Courier" charset="0"/>
                <a:cs typeface="Courier" charset="0"/>
              </a:rPr>
              <a:t> </a:t>
            </a:r>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 </a:t>
            </a:r>
            <a:r>
              <a:rPr lang="en-US" altLang="zh-CN" sz="2000" b="1" dirty="0">
                <a:solidFill>
                  <a:srgbClr val="880000"/>
                </a:solidFill>
                <a:latin typeface="Courier" charset="0"/>
                <a:ea typeface="Courier" charset="0"/>
                <a:cs typeface="Courier" charset="0"/>
              </a:rPr>
              <a:t>An integer </a:t>
            </a:r>
            <a:r>
              <a:rPr lang="en-US" altLang="zh-CN" sz="2000" b="1" dirty="0" smtClean="0">
                <a:solidFill>
                  <a:srgbClr val="880000"/>
                </a:solidFill>
                <a:latin typeface="Courier" charset="0"/>
                <a:ea typeface="Courier" charset="0"/>
                <a:cs typeface="Courier" charset="0"/>
              </a:rPr>
              <a:t>assignment</a:t>
            </a:r>
          </a:p>
          <a:p>
            <a:endParaRPr lang="en-US" altLang="zh-CN" sz="2000" b="1" dirty="0">
              <a:latin typeface="Courier" charset="0"/>
              <a:ea typeface="Courier" charset="0"/>
              <a:cs typeface="Courier" charset="0"/>
            </a:endParaRPr>
          </a:p>
          <a:p>
            <a:r>
              <a:rPr lang="en-US" altLang="zh-CN" sz="2000" b="1" dirty="0">
                <a:solidFill>
                  <a:srgbClr val="000000"/>
                </a:solidFill>
                <a:latin typeface="Courier" charset="0"/>
                <a:ea typeface="Courier" charset="0"/>
                <a:cs typeface="Courier" charset="0"/>
              </a:rPr>
              <a:t>miles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6666"/>
                </a:solidFill>
                <a:latin typeface="Courier" charset="0"/>
                <a:ea typeface="Courier" charset="0"/>
                <a:cs typeface="Courier" charset="0"/>
              </a:rPr>
              <a:t>1000.0</a:t>
            </a:r>
            <a:r>
              <a:rPr lang="en-US" altLang="zh-CN" sz="2000" b="1" dirty="0">
                <a:solidFill>
                  <a:srgbClr val="000000"/>
                </a:solidFill>
                <a:latin typeface="Courier" charset="0"/>
                <a:ea typeface="Courier" charset="0"/>
                <a:cs typeface="Courier" charset="0"/>
              </a:rPr>
              <a:t> </a:t>
            </a:r>
            <a:r>
              <a:rPr lang="en-US" altLang="zh-CN" sz="2000" b="1" dirty="0">
                <a:solidFill>
                  <a:srgbClr val="880000"/>
                </a:solidFill>
                <a:latin typeface="Courier" charset="0"/>
                <a:ea typeface="Courier" charset="0"/>
                <a:cs typeface="Courier" charset="0"/>
              </a:rPr>
              <a:t># A float</a:t>
            </a:r>
            <a:endParaRPr lang="en-US" altLang="zh-CN" sz="2000" b="1" dirty="0">
              <a:latin typeface="Courier" charset="0"/>
              <a:ea typeface="Courier" charset="0"/>
              <a:cs typeface="Courier" charset="0"/>
            </a:endParaRPr>
          </a:p>
          <a:p>
            <a:endParaRPr lang="en-US" altLang="zh-CN" sz="2000" b="1" dirty="0" smtClean="0">
              <a:solidFill>
                <a:srgbClr val="000000"/>
              </a:solidFill>
              <a:latin typeface="Courier" charset="0"/>
              <a:ea typeface="Courier" charset="0"/>
              <a:cs typeface="Courier" charset="0"/>
            </a:endParaRPr>
          </a:p>
          <a:p>
            <a:r>
              <a:rPr lang="en-US" altLang="zh-CN" sz="2000" b="1" dirty="0" smtClean="0">
                <a:solidFill>
                  <a:srgbClr val="000000"/>
                </a:solidFill>
                <a:latin typeface="Courier" charset="0"/>
                <a:ea typeface="Courier" charset="0"/>
                <a:cs typeface="Courier" charset="0"/>
              </a:rPr>
              <a:t>name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smtClean="0">
                <a:solidFill>
                  <a:srgbClr val="008800"/>
                </a:solidFill>
                <a:latin typeface="Courier" charset="0"/>
                <a:ea typeface="Courier" charset="0"/>
                <a:cs typeface="Courier" charset="0"/>
              </a:rPr>
              <a:t>'John'</a:t>
            </a:r>
            <a:r>
              <a:rPr lang="en-US" altLang="zh-CN" sz="2000" b="1" dirty="0" smtClean="0">
                <a:solidFill>
                  <a:srgbClr val="000000"/>
                </a:solidFill>
                <a:latin typeface="Courier" charset="0"/>
                <a:ea typeface="Courier" charset="0"/>
                <a:cs typeface="Courier" charset="0"/>
              </a:rPr>
              <a:t> </a:t>
            </a:r>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880000"/>
                </a:solidFill>
                <a:latin typeface="Courier" charset="0"/>
                <a:ea typeface="Courier" charset="0"/>
                <a:cs typeface="Courier" charset="0"/>
              </a:rPr>
              <a:t># </a:t>
            </a:r>
            <a:r>
              <a:rPr lang="en-US" altLang="zh-CN" sz="2000" b="1" dirty="0">
                <a:solidFill>
                  <a:srgbClr val="880000"/>
                </a:solidFill>
                <a:latin typeface="Courier" charset="0"/>
                <a:ea typeface="Courier" charset="0"/>
                <a:cs typeface="Courier" charset="0"/>
              </a:rPr>
              <a:t>A string</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print</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counter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print</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name</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print</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miles</a:t>
            </a:r>
            <a:r>
              <a:rPr lang="en-US" altLang="zh-CN" sz="2000" b="1" dirty="0">
                <a:solidFill>
                  <a:srgbClr val="666600"/>
                </a:solidFill>
                <a:latin typeface="Courier" charset="0"/>
                <a:ea typeface="Courier" charset="0"/>
                <a:cs typeface="Courier" charset="0"/>
              </a:rPr>
              <a:t>)</a:t>
            </a:r>
            <a:endParaRPr lang="en-US" altLang="zh-CN" sz="2000" b="1" i="0" dirty="0">
              <a:effectLst/>
              <a:latin typeface="Courier" charset="0"/>
              <a:ea typeface="Courier" charset="0"/>
              <a:cs typeface="Courier" charset="0"/>
            </a:endParaRPr>
          </a:p>
        </p:txBody>
      </p:sp>
    </p:spTree>
    <p:extLst>
      <p:ext uri="{BB962C8B-B14F-4D97-AF65-F5344CB8AC3E}">
        <p14:creationId xmlns:p14="http://schemas.microsoft.com/office/powerpoint/2010/main" val="385154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Multiple </a:t>
            </a:r>
            <a:r>
              <a:rPr lang="en-US" altLang="zh-CN" dirty="0" smtClean="0"/>
              <a:t>Assignment</a:t>
            </a:r>
            <a:endParaRPr kumimoji="1" lang="zh-CN" altLang="en-US" dirty="0"/>
          </a:p>
        </p:txBody>
      </p:sp>
      <p:sp>
        <p:nvSpPr>
          <p:cNvPr id="6" name="矩形 5"/>
          <p:cNvSpPr/>
          <p:nvPr/>
        </p:nvSpPr>
        <p:spPr>
          <a:xfrm>
            <a:off x="685332" y="2502238"/>
            <a:ext cx="7773338" cy="10156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mr-IN" altLang="zh-CN" sz="2000" b="1" dirty="0" err="1">
                <a:solidFill>
                  <a:srgbClr val="000000"/>
                </a:solidFill>
                <a:latin typeface="Courier" charset="0"/>
                <a:ea typeface="Courier" charset="0"/>
                <a:cs typeface="Courier" charset="0"/>
              </a:rPr>
              <a:t>a</a:t>
            </a:r>
            <a:r>
              <a:rPr lang="mr-IN" altLang="zh-CN" sz="2000" b="1" dirty="0">
                <a:solidFill>
                  <a:srgbClr val="000000"/>
                </a:solidFill>
                <a:latin typeface="Courier" charset="0"/>
                <a:ea typeface="Courier" charset="0"/>
                <a:cs typeface="Courier" charset="0"/>
              </a:rPr>
              <a:t> </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err="1">
                <a:solidFill>
                  <a:srgbClr val="000000"/>
                </a:solidFill>
                <a:latin typeface="Courier" charset="0"/>
                <a:ea typeface="Courier" charset="0"/>
                <a:cs typeface="Courier" charset="0"/>
              </a:rPr>
              <a:t>b</a:t>
            </a:r>
            <a:r>
              <a:rPr lang="mr-IN" altLang="zh-CN" sz="2000" b="1" dirty="0">
                <a:solidFill>
                  <a:srgbClr val="000000"/>
                </a:solidFill>
                <a:latin typeface="Courier" charset="0"/>
                <a:ea typeface="Courier" charset="0"/>
                <a:cs typeface="Courier" charset="0"/>
              </a:rPr>
              <a:t> </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err="1">
                <a:solidFill>
                  <a:srgbClr val="000000"/>
                </a:solidFill>
                <a:latin typeface="Courier" charset="0"/>
                <a:ea typeface="Courier" charset="0"/>
                <a:cs typeface="Courier" charset="0"/>
              </a:rPr>
              <a:t>c</a:t>
            </a:r>
            <a:r>
              <a:rPr lang="mr-IN" altLang="zh-CN" sz="2000" b="1" dirty="0">
                <a:solidFill>
                  <a:srgbClr val="000000"/>
                </a:solidFill>
                <a:latin typeface="Courier" charset="0"/>
                <a:ea typeface="Courier" charset="0"/>
                <a:cs typeface="Courier" charset="0"/>
              </a:rPr>
              <a:t> </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smtClean="0">
                <a:solidFill>
                  <a:srgbClr val="006666"/>
                </a:solidFill>
                <a:latin typeface="Courier" charset="0"/>
                <a:ea typeface="Courier" charset="0"/>
                <a:cs typeface="Courier" charset="0"/>
              </a:rPr>
              <a:t>1</a:t>
            </a:r>
            <a:endParaRPr lang="en-US" altLang="zh-CN" sz="2000" b="1" dirty="0" smtClean="0">
              <a:solidFill>
                <a:srgbClr val="006666"/>
              </a:solidFill>
              <a:latin typeface="Courier" charset="0"/>
              <a:ea typeface="Courier" charset="0"/>
              <a:cs typeface="Courier" charset="0"/>
            </a:endParaRPr>
          </a:p>
          <a:p>
            <a:endParaRPr lang="mr-IN" altLang="zh-CN" sz="2000" b="1" dirty="0">
              <a:latin typeface="Courier" charset="0"/>
              <a:ea typeface="Courier" charset="0"/>
              <a:cs typeface="Courier" charset="0"/>
            </a:endParaRPr>
          </a:p>
          <a:p>
            <a:r>
              <a:rPr lang="mr-IN" altLang="zh-CN" sz="2000" b="1" dirty="0" err="1">
                <a:solidFill>
                  <a:srgbClr val="000000"/>
                </a:solidFill>
                <a:latin typeface="Courier" charset="0"/>
                <a:ea typeface="Courier" charset="0"/>
                <a:cs typeface="Courier" charset="0"/>
              </a:rPr>
              <a:t>a</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err="1">
                <a:solidFill>
                  <a:srgbClr val="000000"/>
                </a:solidFill>
                <a:latin typeface="Courier" charset="0"/>
                <a:ea typeface="Courier" charset="0"/>
                <a:cs typeface="Courier" charset="0"/>
              </a:rPr>
              <a:t>b</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err="1">
                <a:solidFill>
                  <a:srgbClr val="000000"/>
                </a:solidFill>
                <a:latin typeface="Courier" charset="0"/>
                <a:ea typeface="Courier" charset="0"/>
                <a:cs typeface="Courier" charset="0"/>
              </a:rPr>
              <a:t>c</a:t>
            </a:r>
            <a:r>
              <a:rPr lang="mr-IN" altLang="zh-CN" sz="2000" b="1" dirty="0">
                <a:solidFill>
                  <a:srgbClr val="000000"/>
                </a:solidFill>
                <a:latin typeface="Courier" charset="0"/>
                <a:ea typeface="Courier" charset="0"/>
                <a:cs typeface="Courier" charset="0"/>
              </a:rPr>
              <a:t> </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a:solidFill>
                  <a:srgbClr val="006666"/>
                </a:solidFill>
                <a:latin typeface="Courier" charset="0"/>
                <a:ea typeface="Courier" charset="0"/>
                <a:cs typeface="Courier" charset="0"/>
              </a:rPr>
              <a:t>1</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a:solidFill>
                  <a:srgbClr val="006666"/>
                </a:solidFill>
                <a:latin typeface="Courier" charset="0"/>
                <a:ea typeface="Courier" charset="0"/>
                <a:cs typeface="Courier" charset="0"/>
              </a:rPr>
              <a:t>2</a:t>
            </a:r>
            <a:r>
              <a:rPr lang="mr-IN" altLang="zh-CN" sz="2000" b="1" dirty="0">
                <a:solidFill>
                  <a:srgbClr val="666600"/>
                </a:solidFill>
                <a:latin typeface="Courier" charset="0"/>
                <a:ea typeface="Courier" charset="0"/>
                <a:cs typeface="Courier" charset="0"/>
              </a:rPr>
              <a:t>,</a:t>
            </a:r>
            <a:r>
              <a:rPr lang="mr-IN" altLang="zh-CN" sz="2000" b="1" dirty="0">
                <a:solidFill>
                  <a:srgbClr val="000000"/>
                </a:solidFill>
                <a:latin typeface="Courier" charset="0"/>
                <a:ea typeface="Courier" charset="0"/>
                <a:cs typeface="Courier" charset="0"/>
              </a:rPr>
              <a:t> </a:t>
            </a:r>
            <a:r>
              <a:rPr lang="mr-IN" altLang="zh-CN" sz="2000" b="1" dirty="0">
                <a:solidFill>
                  <a:srgbClr val="008800"/>
                </a:solidFill>
                <a:latin typeface="Courier" charset="0"/>
                <a:ea typeface="Courier" charset="0"/>
                <a:cs typeface="Courier" charset="0"/>
              </a:rPr>
              <a:t>'</a:t>
            </a:r>
            <a:r>
              <a:rPr lang="mr-IN" altLang="zh-CN" sz="2000" b="1" dirty="0" err="1">
                <a:solidFill>
                  <a:srgbClr val="008800"/>
                </a:solidFill>
                <a:latin typeface="Courier" charset="0"/>
                <a:ea typeface="Courier" charset="0"/>
                <a:cs typeface="Courier" charset="0"/>
              </a:rPr>
              <a:t>John</a:t>
            </a:r>
            <a:r>
              <a:rPr lang="mr-IN" altLang="zh-CN" sz="2000" b="1" dirty="0">
                <a:solidFill>
                  <a:srgbClr val="008800"/>
                </a:solidFill>
                <a:latin typeface="Courier" charset="0"/>
                <a:ea typeface="Courier" charset="0"/>
                <a:cs typeface="Courier" charset="0"/>
              </a:rPr>
              <a:t>'</a:t>
            </a:r>
            <a:endParaRPr lang="mr-IN" altLang="zh-CN" sz="2000" b="1" i="0" dirty="0">
              <a:effectLst/>
              <a:latin typeface="Courier" charset="0"/>
              <a:ea typeface="Courier" charset="0"/>
              <a:cs typeface="Courier" charset="0"/>
            </a:endParaRPr>
          </a:p>
        </p:txBody>
      </p:sp>
    </p:spTree>
    <p:extLst>
      <p:ext uri="{BB962C8B-B14F-4D97-AF65-F5344CB8AC3E}">
        <p14:creationId xmlns:p14="http://schemas.microsoft.com/office/powerpoint/2010/main" val="18781288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Basic</a:t>
            </a:r>
            <a:r>
              <a:rPr lang="zh-CN" altLang="en-US" dirty="0" smtClean="0"/>
              <a:t> </a:t>
            </a:r>
            <a:r>
              <a:rPr lang="en-US" altLang="zh-CN" dirty="0" smtClean="0"/>
              <a:t>Data Types</a:t>
            </a:r>
            <a:endParaRPr kumimoji="1" lang="zh-CN" altLang="en-US" dirty="0"/>
          </a:p>
        </p:txBody>
      </p:sp>
      <p:sp>
        <p:nvSpPr>
          <p:cNvPr id="4" name="圆角矩形 3"/>
          <p:cNvSpPr/>
          <p:nvPr/>
        </p:nvSpPr>
        <p:spPr>
          <a:xfrm>
            <a:off x="1954926" y="3920358"/>
            <a:ext cx="1891862" cy="945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String</a:t>
            </a:r>
            <a:endParaRPr kumimoji="1" lang="zh-CN" altLang="en-US" sz="3600" dirty="0"/>
          </a:p>
        </p:txBody>
      </p:sp>
      <p:sp>
        <p:nvSpPr>
          <p:cNvPr id="5" name="圆角矩形 4"/>
          <p:cNvSpPr/>
          <p:nvPr/>
        </p:nvSpPr>
        <p:spPr>
          <a:xfrm>
            <a:off x="1954926" y="2406868"/>
            <a:ext cx="1891862" cy="945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Integer</a:t>
            </a:r>
            <a:endParaRPr kumimoji="1" lang="zh-CN" altLang="en-US" sz="3600" dirty="0"/>
          </a:p>
        </p:txBody>
      </p:sp>
      <p:sp>
        <p:nvSpPr>
          <p:cNvPr id="6" name="圆角矩形 5"/>
          <p:cNvSpPr/>
          <p:nvPr/>
        </p:nvSpPr>
        <p:spPr>
          <a:xfrm>
            <a:off x="5265683" y="2406868"/>
            <a:ext cx="1891862" cy="945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Float</a:t>
            </a:r>
            <a:endParaRPr kumimoji="1" lang="zh-CN" altLang="en-US" sz="3600" dirty="0"/>
          </a:p>
        </p:txBody>
      </p:sp>
      <p:sp>
        <p:nvSpPr>
          <p:cNvPr id="7" name="圆角矩形 6"/>
          <p:cNvSpPr/>
          <p:nvPr/>
        </p:nvSpPr>
        <p:spPr>
          <a:xfrm>
            <a:off x="5265683" y="3920357"/>
            <a:ext cx="1891862" cy="945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Boolean</a:t>
            </a:r>
            <a:endParaRPr kumimoji="1" lang="zh-CN" altLang="en-US" sz="3600" dirty="0"/>
          </a:p>
        </p:txBody>
      </p:sp>
      <p:sp>
        <p:nvSpPr>
          <p:cNvPr id="8" name="圆角矩形 7"/>
          <p:cNvSpPr/>
          <p:nvPr/>
        </p:nvSpPr>
        <p:spPr>
          <a:xfrm>
            <a:off x="3626070" y="5097517"/>
            <a:ext cx="1891862" cy="945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3600" dirty="0" smtClean="0"/>
              <a:t>None</a:t>
            </a:r>
            <a:endParaRPr kumimoji="1" lang="zh-CN" altLang="en-US" sz="3600" dirty="0"/>
          </a:p>
        </p:txBody>
      </p:sp>
    </p:spTree>
    <p:extLst>
      <p:ext uri="{BB962C8B-B14F-4D97-AF65-F5344CB8AC3E}">
        <p14:creationId xmlns:p14="http://schemas.microsoft.com/office/powerpoint/2010/main" val="4925917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6385" y="2967335"/>
            <a:ext cx="4971233" cy="1323439"/>
          </a:xfrm>
          <a:prstGeom prst="rect">
            <a:avLst/>
          </a:prstGeom>
          <a:noFill/>
        </p:spPr>
        <p:txBody>
          <a:bodyPr wrap="none" lIns="91440" tIns="45720" rIns="91440" bIns="45720">
            <a:spAutoFit/>
          </a:bodyPr>
          <a:lstStyle/>
          <a:p>
            <a:pPr algn="ctr"/>
            <a:r>
              <a:rPr lang="en-US" altLang="zh-CN" sz="80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Questions?</a:t>
            </a:r>
            <a:endParaRPr lang="zh-CN" alt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1764865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Tutorial 1</a:t>
            </a:r>
            <a:endParaRPr kumimoji="1" lang="zh-CN" altLang="en-US" dirty="0"/>
          </a:p>
        </p:txBody>
      </p:sp>
    </p:spTree>
    <p:extLst>
      <p:ext uri="{BB962C8B-B14F-4D97-AF65-F5344CB8AC3E}">
        <p14:creationId xmlns:p14="http://schemas.microsoft.com/office/powerpoint/2010/main" val="7226400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Question 1</a:t>
            </a:r>
            <a:endParaRPr kumimoji="1" lang="zh-CN" altLang="en-US" dirty="0"/>
          </a:p>
        </p:txBody>
      </p:sp>
      <p:sp>
        <p:nvSpPr>
          <p:cNvPr id="3" name="内容占位符 2"/>
          <p:cNvSpPr>
            <a:spLocks noGrp="1"/>
          </p:cNvSpPr>
          <p:nvPr>
            <p:ph sz="quarter" idx="13"/>
          </p:nvPr>
        </p:nvSpPr>
        <p:spPr/>
        <p:txBody>
          <a:bodyPr/>
          <a:lstStyle/>
          <a:p>
            <a:r>
              <a:rPr kumimoji="1" lang="en-US" altLang="zh-CN" dirty="0"/>
              <a:t>Create a program that asks the user to enter their name and their </a:t>
            </a:r>
            <a:r>
              <a:rPr kumimoji="1" lang="en-US" altLang="zh-CN" dirty="0" smtClean="0"/>
              <a:t>age, then print it out.</a:t>
            </a:r>
          </a:p>
          <a:p>
            <a:pPr lvl="1"/>
            <a:r>
              <a:rPr kumimoji="1" lang="en-US" altLang="zh-CN" dirty="0"/>
              <a:t>Tip</a:t>
            </a:r>
            <a:r>
              <a:rPr kumimoji="1" lang="en-US" altLang="zh-CN" dirty="0" smtClean="0"/>
              <a:t>: To </a:t>
            </a:r>
            <a:r>
              <a:rPr kumimoji="1" lang="en-US" altLang="zh-CN" dirty="0"/>
              <a:t>get user input in </a:t>
            </a:r>
            <a:r>
              <a:rPr kumimoji="1" lang="en-US" altLang="zh-CN" dirty="0" smtClean="0"/>
              <a:t>Python 3, </a:t>
            </a:r>
            <a:r>
              <a:rPr kumimoji="1" lang="en-US" altLang="zh-CN" dirty="0"/>
              <a:t>the command you use is </a:t>
            </a:r>
            <a:r>
              <a:rPr kumimoji="1" lang="en-US" altLang="zh-CN" i="1" dirty="0">
                <a:solidFill>
                  <a:srgbClr val="0070C0"/>
                </a:solidFill>
              </a:rPr>
              <a:t>input</a:t>
            </a:r>
            <a:r>
              <a:rPr kumimoji="1" lang="en-US" altLang="zh-CN" i="1" dirty="0" smtClean="0">
                <a:solidFill>
                  <a:srgbClr val="0070C0"/>
                </a:solidFill>
              </a:rPr>
              <a:t>().</a:t>
            </a:r>
            <a:endParaRPr kumimoji="1" lang="zh-CN" altLang="en-US" i="1" dirty="0">
              <a:solidFill>
                <a:srgbClr val="0070C0"/>
              </a:solidFill>
            </a:endParaRPr>
          </a:p>
        </p:txBody>
      </p:sp>
    </p:spTree>
    <p:extLst>
      <p:ext uri="{BB962C8B-B14F-4D97-AF65-F5344CB8AC3E}">
        <p14:creationId xmlns:p14="http://schemas.microsoft.com/office/powerpoint/2010/main" val="13919856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question 2</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Create a program that ask user to input, store </a:t>
            </a:r>
            <a:r>
              <a:rPr kumimoji="1" lang="en-US" altLang="zh-CN" dirty="0"/>
              <a:t>the </a:t>
            </a:r>
            <a:r>
              <a:rPr kumimoji="1" lang="en-US" altLang="zh-CN" dirty="0" smtClean="0"/>
              <a:t>input result </a:t>
            </a:r>
            <a:r>
              <a:rPr kumimoji="1" lang="en-US" altLang="zh-CN" dirty="0"/>
              <a:t>in a variable, and use it to your heart’s content</a:t>
            </a:r>
            <a:r>
              <a:rPr kumimoji="1" lang="en-US" altLang="zh-CN" dirty="0" smtClean="0"/>
              <a:t>.</a:t>
            </a:r>
          </a:p>
          <a:p>
            <a:pPr lvl="1"/>
            <a:r>
              <a:rPr kumimoji="1" lang="en-US" altLang="zh-CN" dirty="0" smtClean="0"/>
              <a:t>For example:</a:t>
            </a:r>
          </a:p>
        </p:txBody>
      </p:sp>
      <p:sp>
        <p:nvSpPr>
          <p:cNvPr id="4" name="矩形 3"/>
          <p:cNvSpPr/>
          <p:nvPr/>
        </p:nvSpPr>
        <p:spPr>
          <a:xfrm>
            <a:off x="1422400" y="4079146"/>
            <a:ext cx="6464300" cy="96885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altLang="zh-CN" sz="2000" b="1" dirty="0">
                <a:latin typeface="Courier" charset="0"/>
                <a:ea typeface="Courier" charset="0"/>
                <a:cs typeface="Courier" charset="0"/>
              </a:rPr>
              <a:t>name = </a:t>
            </a:r>
            <a:r>
              <a:rPr lang="en-US" altLang="zh-CN" sz="2000" b="1" dirty="0">
                <a:solidFill>
                  <a:srgbClr val="0086B3"/>
                </a:solidFill>
                <a:latin typeface="Courier" charset="0"/>
                <a:ea typeface="Courier" charset="0"/>
                <a:cs typeface="Courier" charset="0"/>
              </a:rPr>
              <a:t>input</a:t>
            </a:r>
            <a:r>
              <a:rPr lang="en-US" altLang="zh-CN" sz="2000" b="1" dirty="0">
                <a:latin typeface="Courier" charset="0"/>
                <a:ea typeface="Courier" charset="0"/>
                <a:cs typeface="Courier" charset="0"/>
              </a:rPr>
              <a:t>(</a:t>
            </a:r>
            <a:r>
              <a:rPr lang="en-US" altLang="zh-CN" sz="2000" b="1" dirty="0">
                <a:solidFill>
                  <a:srgbClr val="DD1144"/>
                </a:solidFill>
                <a:latin typeface="Courier" charset="0"/>
                <a:ea typeface="Courier" charset="0"/>
                <a:cs typeface="Courier" charset="0"/>
              </a:rPr>
              <a:t>"Give me your name: "</a:t>
            </a:r>
            <a:r>
              <a:rPr lang="en-US" altLang="zh-CN" sz="2000" b="1" dirty="0">
                <a:latin typeface="Courier" charset="0"/>
                <a:ea typeface="Courier" charset="0"/>
                <a:cs typeface="Courier" charset="0"/>
              </a:rPr>
              <a:t>) print(</a:t>
            </a:r>
            <a:r>
              <a:rPr lang="en-US" altLang="zh-CN" sz="2000" b="1" dirty="0">
                <a:solidFill>
                  <a:srgbClr val="DD1144"/>
                </a:solidFill>
                <a:latin typeface="Courier" charset="0"/>
                <a:ea typeface="Courier" charset="0"/>
                <a:cs typeface="Courier" charset="0"/>
              </a:rPr>
              <a:t>"Your name is "</a:t>
            </a:r>
            <a:r>
              <a:rPr lang="en-US" altLang="zh-CN" sz="2000" b="1" dirty="0">
                <a:latin typeface="Courier" charset="0"/>
                <a:ea typeface="Courier" charset="0"/>
                <a:cs typeface="Courier" charset="0"/>
              </a:rPr>
              <a:t> + name)</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2227413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Question 3</a:t>
            </a:r>
            <a:endParaRPr kumimoji="1" lang="zh-CN" altLang="en-US" dirty="0"/>
          </a:p>
        </p:txBody>
      </p:sp>
      <p:sp>
        <p:nvSpPr>
          <p:cNvPr id="3" name="内容占位符 2"/>
          <p:cNvSpPr>
            <a:spLocks noGrp="1"/>
          </p:cNvSpPr>
          <p:nvPr>
            <p:ph sz="quarter" idx="13"/>
          </p:nvPr>
        </p:nvSpPr>
        <p:spPr/>
        <p:txBody>
          <a:bodyPr/>
          <a:lstStyle/>
          <a:p>
            <a:r>
              <a:rPr kumimoji="1" lang="en-US" altLang="zh-CN" dirty="0" smtClean="0"/>
              <a:t>Using Script mode to write a program in .</a:t>
            </a:r>
            <a:r>
              <a:rPr kumimoji="1" lang="en-US" altLang="zh-CN" dirty="0" err="1" smtClean="0"/>
              <a:t>py</a:t>
            </a:r>
            <a:r>
              <a:rPr kumimoji="1" lang="en-US" altLang="zh-CN" dirty="0" smtClean="0"/>
              <a:t> file, then run it in terminal.</a:t>
            </a:r>
            <a:endParaRPr kumimoji="1" lang="zh-CN" altLang="en-US" dirty="0"/>
          </a:p>
        </p:txBody>
      </p:sp>
    </p:spTree>
    <p:extLst>
      <p:ext uri="{BB962C8B-B14F-4D97-AF65-F5344CB8AC3E}">
        <p14:creationId xmlns:p14="http://schemas.microsoft.com/office/powerpoint/2010/main" val="1956304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QQ</a:t>
            </a:r>
            <a:endParaRPr kumimoji="1" lang="zh-CN" altLang="en-US" dirty="0"/>
          </a:p>
        </p:txBody>
      </p:sp>
      <p:pic>
        <p:nvPicPr>
          <p:cNvPr id="4" name="内容占位符 3"/>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3237728" y="2366963"/>
            <a:ext cx="2668543" cy="3424237"/>
          </a:xfrm>
        </p:spPr>
      </p:pic>
      <p:pic>
        <p:nvPicPr>
          <p:cNvPr id="3" name="声音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15300" y="5829300"/>
            <a:ext cx="812800" cy="812800"/>
          </a:xfrm>
          <a:prstGeom prst="rect">
            <a:avLst/>
          </a:prstGeom>
        </p:spPr>
      </p:pic>
    </p:spTree>
    <p:extLst>
      <p:ext uri="{BB962C8B-B14F-4D97-AF65-F5344CB8AC3E}">
        <p14:creationId xmlns:p14="http://schemas.microsoft.com/office/powerpoint/2010/main" val="1934294497"/>
      </p:ext>
    </p:extLst>
  </p:cSld>
  <p:clrMapOvr>
    <a:masterClrMapping/>
  </p:clrMapOvr>
  <mc:AlternateContent xmlns:mc="http://schemas.openxmlformats.org/markup-compatibility/2006">
    <mc:Choice xmlns:p14="http://schemas.microsoft.com/office/powerpoint/2010/main" Requires="p14">
      <p:transition spd="slow" p14:dur="2000" advTm="854"/>
    </mc:Choice>
    <mc:Fallback>
      <p:transition spd="slow" advTm="85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雪梨教育</a:t>
            </a:r>
            <a:endParaRPr kumimoji="1" lang="zh-CN" altLang="en-US" dirty="0"/>
          </a:p>
        </p:txBody>
      </p:sp>
      <p:sp>
        <p:nvSpPr>
          <p:cNvPr id="3" name="内容占位符 2"/>
          <p:cNvSpPr>
            <a:spLocks noGrp="1"/>
          </p:cNvSpPr>
          <p:nvPr>
            <p:ph sz="quarter" idx="13"/>
          </p:nvPr>
        </p:nvSpPr>
        <p:spPr/>
        <p:txBody>
          <a:bodyPr/>
          <a:lstStyle/>
          <a:p>
            <a:r>
              <a:rPr kumimoji="1" lang="en-US" altLang="zh-CN" dirty="0"/>
              <a:t>http://www.edu2act.cn/team/</a:t>
            </a:r>
            <a:r>
              <a:rPr kumimoji="1" lang="en-US" altLang="zh-CN" dirty="0" err="1"/>
              <a:t>PythonDjango</a:t>
            </a:r>
            <a:r>
              <a:rPr kumimoji="1" lang="en-US" altLang="zh-CN" dirty="0"/>
              <a:t>/application/</a:t>
            </a:r>
            <a:endParaRPr kumimoji="1" lang="zh-CN" altLang="en-US" dirty="0"/>
          </a:p>
        </p:txBody>
      </p:sp>
    </p:spTree>
    <p:extLst>
      <p:ext uri="{BB962C8B-B14F-4D97-AF65-F5344CB8AC3E}">
        <p14:creationId xmlns:p14="http://schemas.microsoft.com/office/powerpoint/2010/main" val="7165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Overview</a:t>
            </a:r>
            <a:endParaRPr kumimoji="1" lang="zh-CN" altLang="en-US" dirty="0"/>
          </a:p>
        </p:txBody>
      </p:sp>
      <p:graphicFrame>
        <p:nvGraphicFramePr>
          <p:cNvPr id="4" name="内容占位符 3"/>
          <p:cNvGraphicFramePr>
            <a:graphicFrameLocks noGrp="1"/>
          </p:cNvGraphicFramePr>
          <p:nvPr>
            <p:ph sz="quarter" idx="13"/>
            <p:extLst>
              <p:ext uri="{D42A27DB-BD31-4B8C-83A1-F6EECF244321}">
                <p14:modId xmlns:p14="http://schemas.microsoft.com/office/powerpoint/2010/main" val="833287650"/>
              </p:ext>
            </p:extLst>
          </p:nvPr>
        </p:nvGraphicFramePr>
        <p:xfrm>
          <a:off x="685800" y="2366963"/>
          <a:ext cx="7772400" cy="3424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6683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Python</a:t>
            </a:r>
            <a:r>
              <a:rPr kumimoji="1" lang="zh-CN" altLang="en-US" dirty="0" smtClean="0"/>
              <a:t> </a:t>
            </a:r>
            <a:r>
              <a:rPr kumimoji="1" lang="en-US" altLang="zh-CN" dirty="0" smtClean="0"/>
              <a:t>Overview</a:t>
            </a:r>
            <a:endParaRPr kumimoji="1" lang="zh-CN" altLang="en-US" dirty="0"/>
          </a:p>
        </p:txBody>
      </p:sp>
      <p:sp>
        <p:nvSpPr>
          <p:cNvPr id="3" name="副标题 2"/>
          <p:cNvSpPr>
            <a:spLocks noGrp="1"/>
          </p:cNvSpPr>
          <p:nvPr>
            <p:ph type="subTitle" idx="1"/>
          </p:nvPr>
        </p:nvSpPr>
        <p:spPr>
          <a:xfrm>
            <a:off x="7955359" y="6362701"/>
            <a:ext cx="1188641" cy="495299"/>
          </a:xfrm>
        </p:spPr>
        <p:txBody>
          <a:bodyPr/>
          <a:lstStyle/>
          <a:p>
            <a:r>
              <a:rPr kumimoji="1" lang="zh-CN" altLang="en-US" dirty="0" smtClean="0"/>
              <a:t>江琳</a:t>
            </a:r>
            <a:endParaRPr kumimoji="1" lang="zh-CN" altLang="en-US" dirty="0"/>
          </a:p>
        </p:txBody>
      </p:sp>
    </p:spTree>
    <p:extLst>
      <p:ext uri="{BB962C8B-B14F-4D97-AF65-F5344CB8AC3E}">
        <p14:creationId xmlns:p14="http://schemas.microsoft.com/office/powerpoint/2010/main" val="1102635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a:t>
            </a:r>
            <a:r>
              <a:rPr kumimoji="1" lang="zh-CN" altLang="en-US" dirty="0" smtClean="0"/>
              <a:t> </a:t>
            </a:r>
            <a:r>
              <a:rPr kumimoji="1" lang="en-US" altLang="zh-CN" dirty="0" smtClean="0"/>
              <a:t>Overview</a:t>
            </a:r>
            <a:endParaRPr kumimoji="1" lang="zh-CN" altLang="en-US" dirty="0"/>
          </a:p>
        </p:txBody>
      </p:sp>
      <p:sp>
        <p:nvSpPr>
          <p:cNvPr id="3" name="内容占位符 2"/>
          <p:cNvSpPr>
            <a:spLocks noGrp="1"/>
          </p:cNvSpPr>
          <p:nvPr>
            <p:ph sz="quarter" idx="13"/>
          </p:nvPr>
        </p:nvSpPr>
        <p:spPr/>
        <p:txBody>
          <a:bodyPr/>
          <a:lstStyle/>
          <a:p>
            <a:r>
              <a:rPr lang="en-US" altLang="zh-CN" dirty="0"/>
              <a:t>Python is an easy to learn, powerful programming language. It has efficient high-level data structures and a simple but effective approach to object-oriented programming</a:t>
            </a:r>
            <a:r>
              <a:rPr lang="en-US" altLang="zh-CN" dirty="0" smtClean="0"/>
              <a:t>.</a:t>
            </a:r>
          </a:p>
          <a:p>
            <a:r>
              <a:rPr lang="en-US" altLang="zh-CN" dirty="0" smtClean="0"/>
              <a:t>You </a:t>
            </a:r>
            <a:r>
              <a:rPr lang="en-US" altLang="zh-CN" dirty="0"/>
              <a:t>can use it to create web apps, games, even a search engine!</a:t>
            </a:r>
            <a:endParaRPr kumimoji="1" lang="zh-CN" altLang="en-US" dirty="0"/>
          </a:p>
        </p:txBody>
      </p:sp>
    </p:spTree>
    <p:extLst>
      <p:ext uri="{BB962C8B-B14F-4D97-AF65-F5344CB8AC3E}">
        <p14:creationId xmlns:p14="http://schemas.microsoft.com/office/powerpoint/2010/main" val="5755362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Python</a:t>
            </a:r>
            <a:r>
              <a:rPr kumimoji="1" lang="zh-CN" altLang="en-US" dirty="0" smtClean="0"/>
              <a:t> </a:t>
            </a:r>
            <a:r>
              <a:rPr kumimoji="1" lang="en-US" altLang="zh-CN" dirty="0" smtClean="0"/>
              <a:t>History</a:t>
            </a:r>
            <a:endParaRPr kumimoji="1" lang="zh-CN" altLang="en-US" dirty="0"/>
          </a:p>
        </p:txBody>
      </p:sp>
      <p:sp>
        <p:nvSpPr>
          <p:cNvPr id="3" name="内容占位符 2"/>
          <p:cNvSpPr>
            <a:spLocks noGrp="1"/>
          </p:cNvSpPr>
          <p:nvPr>
            <p:ph sz="quarter" idx="13"/>
          </p:nvPr>
        </p:nvSpPr>
        <p:spPr>
          <a:xfrm>
            <a:off x="685330" y="2367093"/>
            <a:ext cx="4317594" cy="3602783"/>
          </a:xfrm>
        </p:spPr>
        <p:txBody>
          <a:bodyPr/>
          <a:lstStyle/>
          <a:p>
            <a:r>
              <a:rPr kumimoji="1" lang="en-US" altLang="zh-CN" dirty="0" smtClean="0"/>
              <a:t>1989</a:t>
            </a:r>
            <a:r>
              <a:rPr kumimoji="1" lang="zh-CN" altLang="en-US" dirty="0" smtClean="0"/>
              <a:t> </a:t>
            </a:r>
            <a:r>
              <a:rPr kumimoji="1" lang="en-US" altLang="zh-CN" dirty="0" smtClean="0"/>
              <a:t>Christmas,</a:t>
            </a:r>
            <a:r>
              <a:rPr kumimoji="1" lang="zh-CN" altLang="en-US" dirty="0" smtClean="0"/>
              <a:t> </a:t>
            </a:r>
            <a:r>
              <a:rPr kumimoji="1" lang="en-US" altLang="zh-CN" dirty="0" smtClean="0"/>
              <a:t>release</a:t>
            </a:r>
            <a:r>
              <a:rPr kumimoji="1" lang="zh-CN" altLang="en-US" dirty="0" smtClean="0"/>
              <a:t> </a:t>
            </a:r>
            <a:r>
              <a:rPr kumimoji="1" lang="en-US" altLang="zh-CN" dirty="0" smtClean="0"/>
              <a:t>at</a:t>
            </a:r>
            <a:r>
              <a:rPr kumimoji="1" lang="zh-CN" altLang="en-US" dirty="0" smtClean="0"/>
              <a:t> </a:t>
            </a:r>
            <a:r>
              <a:rPr kumimoji="1" lang="en-US" altLang="zh-CN" dirty="0" smtClean="0"/>
              <a:t>1991</a:t>
            </a:r>
          </a:p>
          <a:p>
            <a:r>
              <a:rPr kumimoji="1" lang="en-US" altLang="zh-CN" dirty="0" smtClean="0"/>
              <a:t>Developed</a:t>
            </a:r>
            <a:r>
              <a:rPr kumimoji="1" lang="zh-CN" altLang="en-US" dirty="0" smtClean="0"/>
              <a:t> </a:t>
            </a:r>
            <a:r>
              <a:rPr kumimoji="1" lang="en-US" altLang="zh-CN" dirty="0" smtClean="0"/>
              <a:t>by</a:t>
            </a:r>
            <a:r>
              <a:rPr kumimoji="1" lang="zh-CN" altLang="en-US" dirty="0" smtClean="0"/>
              <a:t> </a:t>
            </a:r>
            <a:r>
              <a:rPr kumimoji="1" lang="en-US" altLang="zh-CN" dirty="0" smtClean="0"/>
              <a:t>Guido</a:t>
            </a:r>
            <a:r>
              <a:rPr kumimoji="1" lang="zh-CN" altLang="en-US" dirty="0" smtClean="0"/>
              <a:t> </a:t>
            </a:r>
            <a:r>
              <a:rPr kumimoji="1" lang="en-US" altLang="zh-CN" dirty="0" smtClean="0"/>
              <a:t>van</a:t>
            </a:r>
            <a:r>
              <a:rPr kumimoji="1" lang="zh-CN" altLang="en-US" dirty="0" smtClean="0"/>
              <a:t> </a:t>
            </a:r>
            <a:r>
              <a:rPr kumimoji="1" lang="en-US" altLang="zh-CN" dirty="0" smtClean="0"/>
              <a:t>Rossum</a:t>
            </a:r>
          </a:p>
          <a:p>
            <a:r>
              <a:rPr kumimoji="1" lang="en-US" altLang="zh-CN" dirty="0" smtClean="0"/>
              <a:t>A</a:t>
            </a:r>
            <a:r>
              <a:rPr kumimoji="1" lang="zh-CN" altLang="en-US" dirty="0" smtClean="0"/>
              <a:t> </a:t>
            </a:r>
            <a:r>
              <a:rPr kumimoji="1" lang="en-US" altLang="zh-CN" dirty="0" smtClean="0"/>
              <a:t>big</a:t>
            </a:r>
            <a:r>
              <a:rPr kumimoji="1" lang="zh-CN" altLang="en-US" dirty="0" smtClean="0"/>
              <a:t> </a:t>
            </a:r>
            <a:r>
              <a:rPr kumimoji="1" lang="en-US" altLang="zh-CN" dirty="0" smtClean="0"/>
              <a:t>fan</a:t>
            </a:r>
            <a:r>
              <a:rPr kumimoji="1" lang="zh-CN" altLang="en-US" dirty="0" smtClean="0"/>
              <a:t> </a:t>
            </a:r>
            <a:r>
              <a:rPr kumimoji="1" lang="en-US" altLang="zh-CN" dirty="0" smtClean="0"/>
              <a:t>of</a:t>
            </a:r>
            <a:r>
              <a:rPr kumimoji="1" lang="zh-CN" altLang="en-US" dirty="0" smtClean="0"/>
              <a:t> </a:t>
            </a:r>
            <a:r>
              <a:rPr kumimoji="1" lang="en-US" altLang="zh-CN" dirty="0" smtClean="0"/>
              <a:t>Monty</a:t>
            </a:r>
            <a:r>
              <a:rPr kumimoji="1" lang="zh-CN" altLang="en-US" dirty="0" smtClean="0"/>
              <a:t> </a:t>
            </a:r>
            <a:r>
              <a:rPr kumimoji="1" lang="en-US" altLang="zh-CN" dirty="0" smtClean="0"/>
              <a:t>Python’s</a:t>
            </a:r>
            <a:r>
              <a:rPr kumimoji="1" lang="zh-CN" altLang="en-US" dirty="0" smtClean="0"/>
              <a:t> </a:t>
            </a:r>
            <a:r>
              <a:rPr kumimoji="1" lang="en-US" altLang="zh-CN" dirty="0" smtClean="0"/>
              <a:t>Flying</a:t>
            </a:r>
            <a:r>
              <a:rPr kumimoji="1" lang="zh-CN" altLang="en-US" dirty="0" smtClean="0"/>
              <a:t> </a:t>
            </a:r>
            <a:r>
              <a:rPr kumimoji="1" lang="en-US" altLang="zh-CN" dirty="0" smtClean="0"/>
              <a:t>Circus</a:t>
            </a:r>
          </a:p>
        </p:txBody>
      </p:sp>
      <p:pic>
        <p:nvPicPr>
          <p:cNvPr id="4" name="图片 3"/>
          <p:cNvPicPr>
            <a:picLocks noChangeAspect="1"/>
          </p:cNvPicPr>
          <p:nvPr/>
        </p:nvPicPr>
        <p:blipFill>
          <a:blip r:embed="rId2"/>
          <a:stretch>
            <a:fillRect/>
          </a:stretch>
        </p:blipFill>
        <p:spPr>
          <a:xfrm>
            <a:off x="5076496" y="2214695"/>
            <a:ext cx="3689131" cy="4256058"/>
          </a:xfrm>
          <a:prstGeom prst="rect">
            <a:avLst/>
          </a:prstGeom>
        </p:spPr>
      </p:pic>
    </p:spTree>
    <p:extLst>
      <p:ext uri="{BB962C8B-B14F-4D97-AF65-F5344CB8AC3E}">
        <p14:creationId xmlns:p14="http://schemas.microsoft.com/office/powerpoint/2010/main" val="397760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水滴">
  <a:themeElements>
    <a:clrScheme name="水滴">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水滴">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水滴">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5193</TotalTime>
  <Words>742</Words>
  <Application>Microsoft Macintosh PowerPoint</Application>
  <PresentationFormat>全屏显示(4:3)</PresentationFormat>
  <Paragraphs>114</Paragraphs>
  <Slides>37</Slides>
  <Notes>0</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Courier</vt:lpstr>
      <vt:lpstr>DengXian</vt:lpstr>
      <vt:lpstr>Times New Roman</vt:lpstr>
      <vt:lpstr>Tw Cen MT</vt:lpstr>
      <vt:lpstr>宋体</vt:lpstr>
      <vt:lpstr>Arial</vt:lpstr>
      <vt:lpstr>水滴</vt:lpstr>
      <vt:lpstr>Python Django</vt:lpstr>
      <vt:lpstr>Overview</vt:lpstr>
      <vt:lpstr>github</vt:lpstr>
      <vt:lpstr>QQ</vt:lpstr>
      <vt:lpstr>雪梨教育</vt:lpstr>
      <vt:lpstr>Overview</vt:lpstr>
      <vt:lpstr>Python Overview</vt:lpstr>
      <vt:lpstr>Python Overview</vt:lpstr>
      <vt:lpstr>Python History</vt:lpstr>
      <vt:lpstr>Python Features</vt:lpstr>
      <vt:lpstr>Python Features</vt:lpstr>
      <vt:lpstr>Python Features</vt:lpstr>
      <vt:lpstr>Python Features</vt:lpstr>
      <vt:lpstr>Python Features</vt:lpstr>
      <vt:lpstr>Python Features</vt:lpstr>
      <vt:lpstr>Python Version</vt:lpstr>
      <vt:lpstr>Getting Python</vt:lpstr>
      <vt:lpstr>Installing Python</vt:lpstr>
      <vt:lpstr>Step1 </vt:lpstr>
      <vt:lpstr>Step2 </vt:lpstr>
      <vt:lpstr>Step3 </vt:lpstr>
      <vt:lpstr>Step4 </vt:lpstr>
      <vt:lpstr>Step5 </vt:lpstr>
      <vt:lpstr>Hello World</vt:lpstr>
      <vt:lpstr>First Python Program</vt:lpstr>
      <vt:lpstr>Interactive Mode Programming</vt:lpstr>
      <vt:lpstr>Interactive Mode Programming</vt:lpstr>
      <vt:lpstr>Script Mode Programming</vt:lpstr>
      <vt:lpstr>Assigning Values to Variables</vt:lpstr>
      <vt:lpstr>Assigning Values to Variables</vt:lpstr>
      <vt:lpstr>Multiple Assignment</vt:lpstr>
      <vt:lpstr>Basic Data Types</vt:lpstr>
      <vt:lpstr>PowerPoint 演示文稿</vt:lpstr>
      <vt:lpstr>Tutorial 1</vt:lpstr>
      <vt:lpstr>Question 1</vt:lpstr>
      <vt:lpstr>question 2</vt:lpstr>
      <vt:lpstr>Question 3</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introduction</dc:title>
  <dc:creator>Jacqueline Jiang</dc:creator>
  <cp:lastModifiedBy>Jacqueline Jiang</cp:lastModifiedBy>
  <cp:revision>681</cp:revision>
  <dcterms:created xsi:type="dcterms:W3CDTF">2017-05-27T08:15:31Z</dcterms:created>
  <dcterms:modified xsi:type="dcterms:W3CDTF">2017-09-11T10:07:51Z</dcterms:modified>
</cp:coreProperties>
</file>