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14" r:id="rId1"/>
  </p:sldMasterIdLst>
  <p:notesMasterIdLst>
    <p:notesMasterId r:id="rId33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4" r:id="rId23"/>
    <p:sldId id="313" r:id="rId24"/>
    <p:sldId id="315" r:id="rId25"/>
    <p:sldId id="316" r:id="rId26"/>
    <p:sldId id="321" r:id="rId27"/>
    <p:sldId id="317" r:id="rId28"/>
    <p:sldId id="318" r:id="rId29"/>
    <p:sldId id="319" r:id="rId30"/>
    <p:sldId id="320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3"/>
    <p:restoredTop sz="94745"/>
  </p:normalViewPr>
  <p:slideViewPr>
    <p:cSldViewPr snapToGrid="0" snapToObjects="1">
      <p:cViewPr>
        <p:scale>
          <a:sx n="95" d="100"/>
          <a:sy n="95" d="100"/>
        </p:scale>
        <p:origin x="1696" y="336"/>
      </p:cViewPr>
      <p:guideLst/>
    </p:cSldViewPr>
  </p:slideViewPr>
  <p:outlineViewPr>
    <p:cViewPr>
      <p:scale>
        <a:sx n="33" d="100"/>
        <a:sy n="33" d="100"/>
      </p:scale>
      <p:origin x="0" y="-5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010DB-7202-1A46-819C-6188B92CFFA4}" type="datetimeFigureOut">
              <a:rPr kumimoji="1" lang="zh-CN" altLang="en-US" smtClean="0"/>
              <a:t>2017/9/20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70141-3BE4-C840-A895-5C83CD6F87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02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70141-3BE4-C840-A895-5C83CD6F87F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70141-3BE4-C840-A895-5C83CD6F87F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09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16" r:id="rId2"/>
    <p:sldLayoutId id="2147484717" r:id="rId3"/>
    <p:sldLayoutId id="2147484718" r:id="rId4"/>
    <p:sldLayoutId id="2147484719" r:id="rId5"/>
    <p:sldLayoutId id="2147484720" r:id="rId6"/>
    <p:sldLayoutId id="2147484721" r:id="rId7"/>
    <p:sldLayoutId id="2147484722" r:id="rId8"/>
    <p:sldLayoutId id="2147484723" r:id="rId9"/>
    <p:sldLayoutId id="2147484724" r:id="rId10"/>
    <p:sldLayoutId id="2147484725" r:id="rId11"/>
    <p:sldLayoutId id="2147484726" r:id="rId12"/>
    <p:sldLayoutId id="2147484727" r:id="rId13"/>
    <p:sldLayoutId id="2147484728" r:id="rId14"/>
    <p:sldLayoutId id="2147484729" r:id="rId15"/>
    <p:sldLayoutId id="2147484730" r:id="rId16"/>
    <p:sldLayoutId id="2147484731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Structures</a:t>
            </a:r>
            <a:br>
              <a:rPr kumimoji="1" lang="en-US" altLang="zh-CN" dirty="0" smtClean="0"/>
            </a:b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Tuple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55359" y="6362701"/>
            <a:ext cx="1188641" cy="495299"/>
          </a:xfrm>
        </p:spPr>
        <p:txBody>
          <a:bodyPr/>
          <a:lstStyle/>
          <a:p>
            <a:r>
              <a:rPr kumimoji="1" lang="zh-CN" altLang="en-US" dirty="0" smtClean="0"/>
              <a:t>江琳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63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Values in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3860673"/>
            <a:ext cx="7772870" cy="1930528"/>
          </a:xfrm>
        </p:spPr>
        <p:txBody>
          <a:bodyPr/>
          <a:lstStyle/>
          <a:p>
            <a:r>
              <a:rPr kumimoji="1" lang="en-US" altLang="zh-CN" dirty="0" smtClean="0"/>
              <a:t>What’s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get?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330" y="2401612"/>
            <a:ext cx="7859580" cy="13210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b="1" kern="0" dirty="0" smtClean="0">
              <a:solidFill>
                <a:srgbClr val="313131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list2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'list2[1:5]: '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list2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2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Values in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4340772"/>
            <a:ext cx="7772870" cy="1450428"/>
          </a:xfrm>
        </p:spPr>
        <p:txBody>
          <a:bodyPr/>
          <a:lstStyle/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ist2[1:5]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5]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7964"/>
              </p:ext>
            </p:extLst>
          </p:nvPr>
        </p:nvGraphicFramePr>
        <p:xfrm>
          <a:off x="685330" y="2338549"/>
          <a:ext cx="7512264" cy="1077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033"/>
                <a:gridCol w="939033"/>
                <a:gridCol w="939033"/>
                <a:gridCol w="939033"/>
                <a:gridCol w="939033"/>
                <a:gridCol w="939033"/>
                <a:gridCol w="939033"/>
                <a:gridCol w="939033"/>
              </a:tblGrid>
              <a:tr h="5386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List2: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6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Index: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弧 15"/>
          <p:cNvSpPr/>
          <p:nvPr/>
        </p:nvSpPr>
        <p:spPr>
          <a:xfrm rot="5400000">
            <a:off x="3776261" y="1915930"/>
            <a:ext cx="1313794" cy="2926290"/>
          </a:xfrm>
          <a:prstGeom prst="arc">
            <a:avLst>
              <a:gd name="adj1" fmla="val 16301369"/>
              <a:gd name="adj2" fmla="val 5376217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2917459" y="3405351"/>
            <a:ext cx="174" cy="7308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V="1">
            <a:off x="6810531" y="3413428"/>
            <a:ext cx="174" cy="7308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5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Updating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You can update single or multiple elements of lists by giving the slice on the left-hand side of the assignment operator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48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Updating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5213131"/>
            <a:ext cx="7772870" cy="578069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5330" y="2401612"/>
            <a:ext cx="7859580" cy="3629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b="1" kern="0" dirty="0" smtClean="0">
              <a:solidFill>
                <a:srgbClr val="313131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list1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'Value available at index 2: '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kern="0" dirty="0">
              <a:solidFill>
                <a:srgbClr val="313131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(list1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b="1" kern="0" dirty="0" smtClean="0">
              <a:solidFill>
                <a:srgbClr val="6666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zh-CN" altLang="en-US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update</a:t>
            </a:r>
            <a:r>
              <a:rPr lang="zh-CN" altLang="en-US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zh-CN" altLang="en-US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zh-CN" altLang="en-US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index</a:t>
            </a:r>
            <a:r>
              <a:rPr lang="zh-CN" altLang="en-US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list1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2001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'New value available at index 2: '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kern="0" dirty="0">
              <a:solidFill>
                <a:srgbClr val="313131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(list1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4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Elements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2211" y="2416401"/>
            <a:ext cx="7859580" cy="2868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b="1" kern="0" dirty="0" smtClean="0">
              <a:solidFill>
                <a:srgbClr val="313131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list1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(list1)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list1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kern="0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After 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deleting value at index 2 : '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(list1)</a:t>
            </a: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8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Operations</a:t>
            </a:r>
            <a:endParaRPr kumimoji="1"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09495120"/>
              </p:ext>
            </p:extLst>
          </p:nvPr>
        </p:nvGraphicFramePr>
        <p:xfrm>
          <a:off x="685331" y="2214695"/>
          <a:ext cx="7596822" cy="3692120"/>
        </p:xfrm>
        <a:graphic>
          <a:graphicData uri="http://schemas.openxmlformats.org/drawingml/2006/table">
            <a:tbl>
              <a:tblPr firstRow="1" firstCol="1" bandRow="1"/>
              <a:tblGrid>
                <a:gridCol w="2236545"/>
                <a:gridCol w="2828003"/>
                <a:gridCol w="2532274"/>
              </a:tblGrid>
              <a:tr h="92303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 dirty="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Python Expression</a:t>
                      </a: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Results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2303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len([1, 2, 3])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Length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303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[1, 2, 3] + [4, 5, 6]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[1, 2, 3, 4, 5, 6]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 dirty="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Concatenation</a:t>
                      </a: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303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['Hi!'] * 4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['Hi!', 'Hi!', 'Hi!', 'Hi!']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 dirty="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Repetition</a:t>
                      </a: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6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Built-in List Functions &amp;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928604"/>
          </a:xfrm>
        </p:spPr>
        <p:txBody>
          <a:bodyPr/>
          <a:lstStyle/>
          <a:p>
            <a:r>
              <a:rPr kumimoji="1" lang="en-US" altLang="zh-CN" dirty="0" err="1" smtClean="0"/>
              <a:t>list.append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obj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Appends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</a:p>
          <a:p>
            <a:r>
              <a:rPr kumimoji="1" lang="en-US" altLang="zh-CN" dirty="0" err="1" smtClean="0"/>
              <a:t>list.insert</a:t>
            </a:r>
            <a:r>
              <a:rPr kumimoji="1" lang="en-US" altLang="zh-CN" dirty="0" smtClean="0"/>
              <a:t>(index,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obj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Inserts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index</a:t>
            </a:r>
          </a:p>
          <a:p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ist.extend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Appends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seq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5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list.append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5330" y="4381315"/>
            <a:ext cx="7773338" cy="1551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list1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list1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append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'history'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b="1" dirty="0" smtClean="0">
              <a:solidFill>
                <a:srgbClr val="000088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list1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: '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list1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zh-CN" altLang="zh-CN" sz="2000" b="1" kern="10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39414"/>
              </p:ext>
            </p:extLst>
          </p:nvPr>
        </p:nvGraphicFramePr>
        <p:xfrm>
          <a:off x="685330" y="2338549"/>
          <a:ext cx="6009816" cy="538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54"/>
                <a:gridCol w="1502454"/>
                <a:gridCol w="1502454"/>
                <a:gridCol w="1502454"/>
              </a:tblGrid>
              <a:tr h="538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’physics’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‘chemistry’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1997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2000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432331" y="3379653"/>
            <a:ext cx="136634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‘history’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9" name="肘形连接符 18"/>
          <p:cNvCxnSpPr>
            <a:stCxn id="17" idx="3"/>
            <a:endCxn id="16" idx="3"/>
          </p:cNvCxnSpPr>
          <p:nvPr/>
        </p:nvCxnSpPr>
        <p:spPr>
          <a:xfrm flipH="1" flipV="1">
            <a:off x="6695146" y="2607877"/>
            <a:ext cx="1103531" cy="1002609"/>
          </a:xfrm>
          <a:prstGeom prst="bentConnector3">
            <a:avLst>
              <a:gd name="adj1" fmla="val -207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2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list.insert</a:t>
            </a:r>
            <a:r>
              <a:rPr kumimoji="1" lang="en-US" altLang="zh-CN" dirty="0"/>
              <a:t>(index,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5330" y="4381315"/>
            <a:ext cx="7773340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list1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insert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'history'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000088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'list1: 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list1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7861"/>
              </p:ext>
            </p:extLst>
          </p:nvPr>
        </p:nvGraphicFramePr>
        <p:xfrm>
          <a:off x="685330" y="2214695"/>
          <a:ext cx="6009816" cy="5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54"/>
                <a:gridCol w="1502454"/>
                <a:gridCol w="1502454"/>
                <a:gridCol w="1502454"/>
              </a:tblGrid>
              <a:tr h="535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’physics’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‘chemistry’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1997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2000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545022" y="3457554"/>
            <a:ext cx="136634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‘history’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线箭头连接符 15"/>
          <p:cNvCxnSpPr>
            <a:stCxn id="14" idx="0"/>
          </p:cNvCxnSpPr>
          <p:nvPr/>
        </p:nvCxnSpPr>
        <p:spPr>
          <a:xfrm flipV="1">
            <a:off x="2228195" y="2750364"/>
            <a:ext cx="1" cy="707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97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list.extend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seq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331" y="4009868"/>
            <a:ext cx="777334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list1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list2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extend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list2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'list1: 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list1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79770"/>
              </p:ext>
            </p:extLst>
          </p:nvPr>
        </p:nvGraphicFramePr>
        <p:xfrm>
          <a:off x="685330" y="2214695"/>
          <a:ext cx="6009816" cy="5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54"/>
                <a:gridCol w="1502454"/>
                <a:gridCol w="1502454"/>
                <a:gridCol w="1502454"/>
              </a:tblGrid>
              <a:tr h="535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’physics’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‘chemistry’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1997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2000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91653"/>
              </p:ext>
            </p:extLst>
          </p:nvPr>
        </p:nvGraphicFramePr>
        <p:xfrm>
          <a:off x="4285126" y="3266600"/>
          <a:ext cx="3860390" cy="454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078"/>
                <a:gridCol w="772078"/>
                <a:gridCol w="772078"/>
                <a:gridCol w="772078"/>
                <a:gridCol w="772078"/>
              </a:tblGrid>
              <a:tr h="454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肘形连接符 6"/>
          <p:cNvCxnSpPr>
            <a:stCxn id="6" idx="3"/>
            <a:endCxn id="5" idx="3"/>
          </p:cNvCxnSpPr>
          <p:nvPr/>
        </p:nvCxnSpPr>
        <p:spPr>
          <a:xfrm flipH="1" flipV="1">
            <a:off x="6695146" y="2482529"/>
            <a:ext cx="1450370" cy="1011102"/>
          </a:xfrm>
          <a:prstGeom prst="bentConnector3">
            <a:avLst>
              <a:gd name="adj1" fmla="val -157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Data structures </a:t>
            </a:r>
            <a:r>
              <a:rPr lang="en-US" altLang="zh-CN" dirty="0" smtClean="0"/>
              <a:t>are </a:t>
            </a:r>
            <a:r>
              <a:rPr lang="en-US" altLang="zh-CN" dirty="0"/>
              <a:t>used to store a collection of related data.</a:t>
            </a:r>
            <a:endParaRPr lang="zh-CN" altLang="zh-CN" dirty="0"/>
          </a:p>
          <a:p>
            <a:r>
              <a:rPr lang="en-US" altLang="zh-CN" dirty="0"/>
              <a:t>There are three built-in data structures in Python - list, tuple and dictionary.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28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Built-in List Functions &amp;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ist.remove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obj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Removes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</a:p>
          <a:p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ist.pop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 smtClean="0"/>
              <a:t>Removes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169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Built-in List Functions &amp; Methods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330" y="2594557"/>
            <a:ext cx="777334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list1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remove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000088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'list1: 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list1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list1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pop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000088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'list1: 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list1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10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Structures</a:t>
            </a:r>
            <a:br>
              <a:rPr kumimoji="1" lang="en-US" altLang="zh-CN" dirty="0" smtClean="0"/>
            </a:b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Tuple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55359" y="6362701"/>
            <a:ext cx="1188641" cy="495299"/>
          </a:xfrm>
        </p:spPr>
        <p:txBody>
          <a:bodyPr/>
          <a:lstStyle/>
          <a:p>
            <a:r>
              <a:rPr kumimoji="1" lang="zh-CN" altLang="en-US" dirty="0" smtClean="0"/>
              <a:t>江琳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042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Tuple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781459"/>
          </a:xfrm>
        </p:spPr>
        <p:txBody>
          <a:bodyPr/>
          <a:lstStyle/>
          <a:p>
            <a:r>
              <a:rPr lang="en-US" altLang="zh-CN" dirty="0"/>
              <a:t>A tuple is a sequence of immutable Python objects. </a:t>
            </a:r>
            <a:endParaRPr lang="en-US" altLang="zh-CN" dirty="0" smtClean="0"/>
          </a:p>
          <a:p>
            <a:r>
              <a:rPr lang="en-US" altLang="zh-CN" dirty="0" smtClean="0"/>
              <a:t>Tuples </a:t>
            </a:r>
            <a:r>
              <a:rPr lang="en-US" altLang="zh-CN" dirty="0"/>
              <a:t>are sequences, just like lists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The differences between tuples and lists </a:t>
            </a:r>
            <a:r>
              <a:rPr lang="en-US" altLang="zh-CN" dirty="0" smtClean="0"/>
              <a:t>are: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tuples cannot be changed unlike </a:t>
            </a:r>
            <a:r>
              <a:rPr lang="en-US" altLang="zh-CN" dirty="0" smtClean="0"/>
              <a:t>lists</a:t>
            </a:r>
          </a:p>
          <a:p>
            <a:pPr lvl="1"/>
            <a:r>
              <a:rPr lang="en-US" altLang="zh-CN" dirty="0" smtClean="0"/>
              <a:t>tuples </a:t>
            </a:r>
            <a:r>
              <a:rPr lang="en-US" altLang="zh-CN" dirty="0"/>
              <a:t>use parentheses, whereas lists use square brackets.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80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Creating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Tuple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330" y="2222218"/>
            <a:ext cx="7773340" cy="4093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tup1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tup2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88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>
              <a:solidFill>
                <a:srgbClr val="88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without parentheses is also work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tup3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'b'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'd'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88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>
              <a:solidFill>
                <a:srgbClr val="88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To write a tuple containing a single value you have to include a comma, even though there is only one value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tup4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55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Values in Tuples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330" y="2222218"/>
            <a:ext cx="7773340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tup1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tup2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000088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'tup1[0]: 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tup1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'tup2[1:5]: 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tup2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88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>
              <a:solidFill>
                <a:srgbClr val="88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88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results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tup1[0]: physics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tup2[1:5]: [2, 3, 4, 5]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24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Values in Tuples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5330" y="2222218"/>
            <a:ext cx="7773340" cy="3738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tup1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tup1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results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a: 'physics'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b: 'chemistry'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c: 1997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d: 2000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30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05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0555553"/>
              </p:ext>
            </p:extLst>
          </p:nvPr>
        </p:nvGraphicFramePr>
        <p:xfrm>
          <a:off x="685332" y="2571372"/>
          <a:ext cx="7773339" cy="3345952"/>
        </p:xfrm>
        <a:graphic>
          <a:graphicData uri="http://schemas.openxmlformats.org/drawingml/2006/table">
            <a:tbl>
              <a:tblPr firstRow="1" firstCol="1" bandRow="1"/>
              <a:tblGrid>
                <a:gridCol w="2373178"/>
                <a:gridCol w="2809048"/>
                <a:gridCol w="2591113"/>
              </a:tblGrid>
              <a:tr h="836488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 dirty="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Python Expression</a:t>
                      </a: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Results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836488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 dirty="0" err="1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len</a:t>
                      </a:r>
                      <a:r>
                        <a:rPr lang="en-US" sz="2000" b="1" i="0" kern="100" dirty="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((1, 2, 3))</a:t>
                      </a: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 dirty="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Length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6488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(1, 2, 3) + (4, 5, 6)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 dirty="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(1, 2, 3, 4, 5, 6)</a:t>
                      </a: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 dirty="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Concatenation</a:t>
                      </a: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6488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('Hi!',) * 4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('Hi!', 'Hi!', 'Hi!', 'Hi!')</a:t>
                      </a:r>
                      <a:endParaRPr lang="zh-CN" sz="2000" b="1" i="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b="1" i="0" kern="100" dirty="0">
                          <a:solidFill>
                            <a:srgbClr val="31313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Repetition</a:t>
                      </a: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42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“mutable”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800" y="1858553"/>
            <a:ext cx="7772870" cy="712283"/>
          </a:xfrm>
        </p:spPr>
        <p:txBody>
          <a:bodyPr/>
          <a:lstStyle/>
          <a:p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below: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5332" y="2570836"/>
            <a:ext cx="7773340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tup3 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physics</a:t>
            </a:r>
            <a:r>
              <a:rPr lang="mr-IN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chemistry</a:t>
            </a:r>
            <a:r>
              <a:rPr lang="mr-IN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mr-IN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altLang="zh-CN" sz="2000" b="1" dirty="0" smtClean="0">
              <a:solidFill>
                <a:srgbClr val="6666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tup3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][</a:t>
            </a:r>
            <a:r>
              <a:rPr lang="mr-IN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smtClean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1998</a:t>
            </a:r>
            <a:endParaRPr lang="mr-IN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2000" b="1" dirty="0" err="1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'tup3: '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tup3</a:t>
            </a:r>
            <a:r>
              <a:rPr lang="mr-IN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 smtClean="0">
              <a:solidFill>
                <a:srgbClr val="6666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altLang="zh-CN" sz="2000" b="1" dirty="0" smtClean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results</a:t>
            </a:r>
            <a:endParaRPr lang="en-US" altLang="zh-CN" sz="2000" b="1" dirty="0" smtClean="0">
              <a:solidFill>
                <a:srgbClr val="6666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('physics', 'chemistry', [1998, 2000</a:t>
            </a:r>
            <a:r>
              <a:rPr lang="en-US" altLang="zh-CN" sz="2000" b="1" dirty="0" smtClean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altLang="zh-CN" sz="2000" b="1" dirty="0" smtClean="0">
              <a:solidFill>
                <a:srgbClr val="6666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tup3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].</a:t>
            </a:r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append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1991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mr-IN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2000" b="1" dirty="0" err="1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'tup3: '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tup3</a:t>
            </a:r>
            <a:r>
              <a:rPr lang="mr-IN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 smtClean="0">
              <a:solidFill>
                <a:srgbClr val="6666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results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('physics', 'chemistry', [1998, 2000, 1991])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mr-IN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8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Sequence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The most basic data structure in Python is the sequence. Each element of a sequence is assigned a number - its position or index. The first index is zero, the second index is one, and so forth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most common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 </a:t>
            </a:r>
            <a:r>
              <a:rPr lang="en-US" altLang="zh-CN" dirty="0"/>
              <a:t>lists and tuples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758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“mutable”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Tuple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Python tuples have a surprising trait: they are immutable, but their values may change. This may happen when a </a:t>
            </a:r>
            <a:r>
              <a:rPr lang="zh-CN" altLang="zh-CN" dirty="0"/>
              <a:t>tuple holds a reference to any mutable object, such as a list. In fact, the tuple did not change, it still has the same references to other objects that it did before</a:t>
            </a:r>
            <a:r>
              <a:rPr lang="zh-CN" altLang="zh-CN" dirty="0" smtClean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32745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6385" y="2967335"/>
            <a:ext cx="49712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Questions?</a:t>
            </a:r>
            <a:endParaRPr lang="zh-CN" alt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64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1215" y="4454374"/>
            <a:ext cx="8801100" cy="1426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b="1" kern="0" dirty="0" smtClean="0">
              <a:solidFill>
                <a:srgbClr val="313131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 smtClean="0">
                <a:solidFill>
                  <a:srgbClr val="313131"/>
                </a:solidFill>
                <a:latin typeface="Menlo" charset="0"/>
                <a:ea typeface="Menlo" charset="0"/>
                <a:cs typeface="Menlo" charset="0"/>
              </a:rPr>
              <a:t>list1 </a:t>
            </a:r>
            <a:r>
              <a:rPr lang="en-US" altLang="zh-CN" sz="2000" b="1" kern="0" dirty="0">
                <a:solidFill>
                  <a:srgbClr val="666600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altLang="zh-CN" sz="2000" b="1" kern="0" dirty="0">
                <a:solidFill>
                  <a:srgbClr val="3131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kern="0" dirty="0">
                <a:solidFill>
                  <a:srgbClr val="666600"/>
                </a:solidFill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altLang="zh-CN" sz="2000" b="1" kern="0" dirty="0">
                <a:solidFill>
                  <a:srgbClr val="006666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altLang="zh-CN" sz="2000" b="1" kern="0" dirty="0">
                <a:solidFill>
                  <a:srgbClr val="6666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altLang="zh-CN" sz="2000" b="1" kern="0" dirty="0">
                <a:solidFill>
                  <a:srgbClr val="6666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en-US" altLang="zh-CN" sz="2000" b="1" kern="0" dirty="0">
                <a:solidFill>
                  <a:srgbClr val="6666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r>
              <a:rPr lang="en-US" altLang="zh-CN" sz="2000" b="1" kern="0" dirty="0">
                <a:solidFill>
                  <a:srgbClr val="6666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Menlo" charset="0"/>
                <a:ea typeface="Menlo" charset="0"/>
                <a:cs typeface="Menlo" charset="0"/>
              </a:rPr>
              <a:t>5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313131"/>
                </a:solidFill>
                <a:latin typeface="Menlo" charset="0"/>
                <a:ea typeface="Menlo" charset="0"/>
                <a:cs typeface="Menlo" charset="0"/>
              </a:rPr>
              <a:t>list2 </a:t>
            </a:r>
            <a:r>
              <a:rPr lang="en-US" altLang="zh-CN" sz="2000" b="1" kern="0" dirty="0">
                <a:solidFill>
                  <a:srgbClr val="666600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altLang="zh-CN" sz="2000" b="1" kern="0" dirty="0">
                <a:solidFill>
                  <a:srgbClr val="3131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kern="0" dirty="0">
                <a:solidFill>
                  <a:srgbClr val="666600"/>
                </a:solidFill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altLang="zh-CN" sz="2000" b="1" kern="0" dirty="0">
                <a:solidFill>
                  <a:srgbClr val="008800"/>
                </a:solidFill>
                <a:latin typeface="Menlo" charset="0"/>
                <a:ea typeface="Menlo" charset="0"/>
                <a:cs typeface="Menlo" charset="0"/>
              </a:rPr>
              <a:t>'physics'</a:t>
            </a:r>
            <a:r>
              <a:rPr lang="en-US" altLang="zh-CN" sz="2000" b="1" kern="0" dirty="0">
                <a:solidFill>
                  <a:srgbClr val="6666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kern="0" dirty="0">
                <a:solidFill>
                  <a:srgbClr val="008800"/>
                </a:solidFill>
                <a:latin typeface="Menlo" charset="0"/>
                <a:ea typeface="Menlo" charset="0"/>
                <a:cs typeface="Menlo" charset="0"/>
              </a:rPr>
              <a:t>'chemistry', 'geography'</a:t>
            </a:r>
            <a:r>
              <a:rPr lang="en-US" altLang="zh-CN" sz="2000" b="1" kern="0" dirty="0">
                <a:solidFill>
                  <a:srgbClr val="6666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kern="0" dirty="0">
                <a:solidFill>
                  <a:srgbClr val="008800"/>
                </a:solidFill>
                <a:latin typeface="Menlo" charset="0"/>
                <a:ea typeface="Menlo" charset="0"/>
                <a:cs typeface="Menlo" charset="0"/>
              </a:rPr>
              <a:t>'history'</a:t>
            </a:r>
            <a:r>
              <a:rPr lang="en-US" altLang="zh-CN" sz="2000" b="1" kern="0" dirty="0">
                <a:solidFill>
                  <a:srgbClr val="666600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endParaRPr lang="zh-CN" altLang="zh-CN" sz="2000" b="1" kern="100" dirty="0">
              <a:latin typeface="Menlo" charset="0"/>
              <a:ea typeface="Menlo" charset="0"/>
              <a:cs typeface="Menlo" charset="0"/>
            </a:endParaRPr>
          </a:p>
          <a:p>
            <a:endParaRPr kumimoji="1" lang="zh-CN" altLang="en-US" sz="20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1942148"/>
          </a:xfrm>
        </p:spPr>
        <p:txBody>
          <a:bodyPr/>
          <a:lstStyle/>
          <a:p>
            <a:r>
              <a:rPr lang="en-US" altLang="zh-CN" dirty="0"/>
              <a:t>A list is a data structure that holds an ordered collection of items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list </a:t>
            </a:r>
            <a:r>
              <a:rPr lang="en-US" altLang="zh-CN" dirty="0" smtClean="0"/>
              <a:t>is </a:t>
            </a:r>
            <a:r>
              <a:rPr lang="en-US" altLang="zh-CN" dirty="0"/>
              <a:t>enclosed in square </a:t>
            </a:r>
            <a:r>
              <a:rPr lang="en-US" altLang="zh-CN" dirty="0" smtClean="0"/>
              <a:t>brackets.</a:t>
            </a:r>
          </a:p>
        </p:txBody>
      </p:sp>
    </p:spTree>
    <p:extLst>
      <p:ext uri="{BB962C8B-B14F-4D97-AF65-F5344CB8AC3E}">
        <p14:creationId xmlns:p14="http://schemas.microsoft.com/office/powerpoint/2010/main" val="201335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807031"/>
          </a:xfrm>
        </p:spPr>
        <p:txBody>
          <a:bodyPr/>
          <a:lstStyle/>
          <a:p>
            <a:r>
              <a:rPr kumimoji="1" lang="en-US" altLang="zh-CN" dirty="0" smtClean="0"/>
              <a:t>Items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type.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1975" y="3326522"/>
            <a:ext cx="7859580" cy="18339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b="1" kern="0" dirty="0" smtClean="0">
              <a:solidFill>
                <a:srgbClr val="313131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list3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list4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zh-CN" sz="2000" b="1" kern="0" dirty="0" smtClean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list5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'chemistry', 2000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Values in </a:t>
            </a:r>
            <a:r>
              <a:rPr lang="en-US" altLang="zh-CN" dirty="0" smtClean="0"/>
              <a:t>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4"/>
            <a:ext cx="7772870" cy="1689900"/>
          </a:xfrm>
        </p:spPr>
        <p:txBody>
          <a:bodyPr/>
          <a:lstStyle/>
          <a:p>
            <a:r>
              <a:rPr lang="en-US" altLang="zh-CN"/>
              <a:t>To access values in lists, use the square brackets for slicing along with the index or indices to obtain value available at that index.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330" y="4209393"/>
            <a:ext cx="7859580" cy="20654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b="1" kern="0" dirty="0" smtClean="0">
              <a:solidFill>
                <a:srgbClr val="313131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list1 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b="1" kern="0" dirty="0" smtClean="0">
              <a:solidFill>
                <a:srgbClr val="6666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altLang="zh-CN" sz="2000" b="1" kern="0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'list1[0]: '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list1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 smtClean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altLang="zh-CN" sz="2000" b="1" kern="0" dirty="0" smtClean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b="1" kern="0" dirty="0" smtClean="0">
              <a:solidFill>
                <a:srgbClr val="6666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zh-CN" altLang="en-US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输出结果为：</a:t>
            </a:r>
            <a:endParaRPr lang="en-US" altLang="zh-CN" sz="2000" b="1" kern="0" dirty="0" smtClean="0">
              <a:solidFill>
                <a:srgbClr val="6666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list1[0]:</a:t>
            </a:r>
            <a:r>
              <a:rPr lang="zh-CN" altLang="en-US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physics</a:t>
            </a:r>
            <a:endParaRPr lang="zh-CN" altLang="zh-CN" sz="2000" b="1" kern="1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Values in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4"/>
            <a:ext cx="7772870" cy="1637348"/>
          </a:xfrm>
        </p:spPr>
        <p:txBody>
          <a:bodyPr/>
          <a:lstStyle/>
          <a:p>
            <a:r>
              <a:rPr lang="en-US" altLang="zh-CN" dirty="0"/>
              <a:t>Each element of a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assigned a number - </a:t>
            </a:r>
            <a:r>
              <a:rPr lang="en-US" altLang="zh-CN" dirty="0" smtClean="0"/>
              <a:t>its index</a:t>
            </a:r>
            <a:r>
              <a:rPr lang="en-US" altLang="zh-CN" dirty="0"/>
              <a:t>. The first index is zero, the second index is one, and so forth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19620"/>
              </p:ext>
            </p:extLst>
          </p:nvPr>
        </p:nvGraphicFramePr>
        <p:xfrm>
          <a:off x="945929" y="4156839"/>
          <a:ext cx="7512270" cy="1077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54"/>
                <a:gridCol w="1502454"/>
                <a:gridCol w="1502454"/>
                <a:gridCol w="1502454"/>
                <a:gridCol w="1502454"/>
              </a:tblGrid>
              <a:tr h="5386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List1: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’physics’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‘chemistry’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1997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2000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6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Index: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8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Values in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3560737"/>
            <a:ext cx="7772870" cy="2798022"/>
          </a:xfrm>
        </p:spPr>
        <p:txBody>
          <a:bodyPr/>
          <a:lstStyle/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ist[0]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‘physics’</a:t>
            </a:r>
          </a:p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ist[1]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‘chemistry’</a:t>
            </a:r>
          </a:p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ist[2]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1997</a:t>
            </a:r>
          </a:p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ist[3]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2000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7296"/>
              </p:ext>
            </p:extLst>
          </p:nvPr>
        </p:nvGraphicFramePr>
        <p:xfrm>
          <a:off x="685330" y="2338549"/>
          <a:ext cx="7512270" cy="1077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54"/>
                <a:gridCol w="1502454"/>
                <a:gridCol w="1502454"/>
                <a:gridCol w="1502454"/>
                <a:gridCol w="1502454"/>
              </a:tblGrid>
              <a:tr h="5386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List1: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’physics’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‘chemistry’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1997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2000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6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Index: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zh-CN" altLang="en-US" sz="2000" b="1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53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Values in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3394841"/>
            <a:ext cx="7772870" cy="2396359"/>
          </a:xfrm>
        </p:spPr>
        <p:txBody>
          <a:bodyPr/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‘chemistry’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list5?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1975" y="2517333"/>
            <a:ext cx="7859580" cy="8167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list5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altLang="zh-CN" sz="2000" b="1" kern="0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'chemistry', 2000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altLang="zh-CN" sz="2000" b="1" kern="0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kern="0" dirty="0">
                <a:solidFill>
                  <a:srgbClr val="31313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kern="0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1997</a:t>
            </a:r>
            <a:r>
              <a:rPr lang="en-US" altLang="zh-CN" sz="2000" b="1" kern="0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b="1" kern="10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426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5137</TotalTime>
  <Words>1076</Words>
  <Application>Microsoft Macintosh PowerPoint</Application>
  <PresentationFormat>全屏显示(4:3)</PresentationFormat>
  <Paragraphs>264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Courier</vt:lpstr>
      <vt:lpstr>DengXian</vt:lpstr>
      <vt:lpstr>Menlo</vt:lpstr>
      <vt:lpstr>Times New Roman</vt:lpstr>
      <vt:lpstr>Tw Cen MT</vt:lpstr>
      <vt:lpstr>宋体</vt:lpstr>
      <vt:lpstr>Arial</vt:lpstr>
      <vt:lpstr>水滴</vt:lpstr>
      <vt:lpstr>Data Structures -- List and Tuple</vt:lpstr>
      <vt:lpstr>Data Structures</vt:lpstr>
      <vt:lpstr>Sequence</vt:lpstr>
      <vt:lpstr>Python List</vt:lpstr>
      <vt:lpstr>Python List</vt:lpstr>
      <vt:lpstr>Accessing Values in Lists</vt:lpstr>
      <vt:lpstr>Accessing Values in Lists</vt:lpstr>
      <vt:lpstr>Accessing Values in Lists</vt:lpstr>
      <vt:lpstr>Accessing Values in Lists</vt:lpstr>
      <vt:lpstr>Accessing Values in Lists</vt:lpstr>
      <vt:lpstr>Accessing Values in Lists</vt:lpstr>
      <vt:lpstr>Updating List</vt:lpstr>
      <vt:lpstr>Updating List</vt:lpstr>
      <vt:lpstr>Delete List Elements</vt:lpstr>
      <vt:lpstr>Basic List Operations</vt:lpstr>
      <vt:lpstr>Built-in List Functions &amp; Methods</vt:lpstr>
      <vt:lpstr>list.append(obj)</vt:lpstr>
      <vt:lpstr>list.insert(index, obj)</vt:lpstr>
      <vt:lpstr>list.extend(seq)</vt:lpstr>
      <vt:lpstr>Built-in List Functions &amp; Methods</vt:lpstr>
      <vt:lpstr>Built-in List Functions &amp; Methods</vt:lpstr>
      <vt:lpstr>Data Structures -- List and Tuple</vt:lpstr>
      <vt:lpstr>Tuple</vt:lpstr>
      <vt:lpstr>Creating Tuple</vt:lpstr>
      <vt:lpstr>Accessing Values in Tuples</vt:lpstr>
      <vt:lpstr>Accessing Values in Tuples</vt:lpstr>
      <vt:lpstr>Update Tuple</vt:lpstr>
      <vt:lpstr>Basic List Operations</vt:lpstr>
      <vt:lpstr>“mutable” Tuple</vt:lpstr>
      <vt:lpstr>“mutable” Tuple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introduction</dc:title>
  <dc:creator>Jacqueline Jiang</dc:creator>
  <cp:lastModifiedBy>Jacqueline Jiang</cp:lastModifiedBy>
  <cp:revision>810</cp:revision>
  <dcterms:created xsi:type="dcterms:W3CDTF">2017-05-27T08:15:31Z</dcterms:created>
  <dcterms:modified xsi:type="dcterms:W3CDTF">2017-09-20T08:05:24Z</dcterms:modified>
</cp:coreProperties>
</file>