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14" r:id="rId1"/>
  </p:sldMasterIdLst>
  <p:notesMasterIdLst>
    <p:notesMasterId r:id="rId34"/>
  </p:notesMasterIdLst>
  <p:sldIdLst>
    <p:sldId id="292" r:id="rId2"/>
    <p:sldId id="293" r:id="rId3"/>
    <p:sldId id="294" r:id="rId4"/>
    <p:sldId id="295" r:id="rId5"/>
    <p:sldId id="296" r:id="rId6"/>
    <p:sldId id="298" r:id="rId7"/>
    <p:sldId id="299" r:id="rId8"/>
    <p:sldId id="300" r:id="rId9"/>
    <p:sldId id="297" r:id="rId10"/>
    <p:sldId id="301" r:id="rId11"/>
    <p:sldId id="303" r:id="rId12"/>
    <p:sldId id="302" r:id="rId13"/>
    <p:sldId id="304" r:id="rId14"/>
    <p:sldId id="305" r:id="rId15"/>
    <p:sldId id="306" r:id="rId16"/>
    <p:sldId id="307" r:id="rId17"/>
    <p:sldId id="308" r:id="rId18"/>
    <p:sldId id="315" r:id="rId19"/>
    <p:sldId id="309" r:id="rId20"/>
    <p:sldId id="310" r:id="rId21"/>
    <p:sldId id="311" r:id="rId22"/>
    <p:sldId id="312" r:id="rId23"/>
    <p:sldId id="314" r:id="rId24"/>
    <p:sldId id="313" r:id="rId25"/>
    <p:sldId id="316" r:id="rId26"/>
    <p:sldId id="317" r:id="rId27"/>
    <p:sldId id="279" r:id="rId28"/>
    <p:sldId id="322" r:id="rId29"/>
    <p:sldId id="319" r:id="rId30"/>
    <p:sldId id="318" r:id="rId31"/>
    <p:sldId id="320" r:id="rId32"/>
    <p:sldId id="321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2"/>
    <p:restoredTop sz="94745"/>
  </p:normalViewPr>
  <p:slideViewPr>
    <p:cSldViewPr snapToGrid="0" snapToObjects="1">
      <p:cViewPr>
        <p:scale>
          <a:sx n="101" d="100"/>
          <a:sy n="101" d="100"/>
        </p:scale>
        <p:origin x="1320" y="216"/>
      </p:cViewPr>
      <p:guideLst/>
    </p:cSldViewPr>
  </p:slideViewPr>
  <p:outlineViewPr>
    <p:cViewPr>
      <p:scale>
        <a:sx n="33" d="100"/>
        <a:sy n="33" d="100"/>
      </p:scale>
      <p:origin x="0" y="-56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06F2E-A926-E34A-8D25-60AF68E3D4A6}" type="datetimeFigureOut">
              <a:rPr kumimoji="1" lang="zh-CN" altLang="en-US" smtClean="0"/>
              <a:t>2017/9/25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47BD4-4D09-7743-AACB-FF231199C1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029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7BD4-4D09-7743-AACB-FF231199C1AA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9519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400"/>
            </a:lvl2pPr>
            <a:lvl3pPr>
              <a:lnSpc>
                <a:spcPct val="150000"/>
              </a:lnSpc>
              <a:defRPr sz="2400"/>
            </a:lvl3pPr>
            <a:lvl4pPr>
              <a:lnSpc>
                <a:spcPct val="150000"/>
              </a:lnSpc>
              <a:defRPr sz="2400"/>
            </a:lvl4pPr>
            <a:lvl5pPr>
              <a:lnSpc>
                <a:spcPct val="150000"/>
              </a:lnSpc>
              <a:defRPr sz="2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9/25/17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9/25/17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15" r:id="rId1"/>
    <p:sldLayoutId id="2147484716" r:id="rId2"/>
    <p:sldLayoutId id="2147484717" r:id="rId3"/>
    <p:sldLayoutId id="2147484718" r:id="rId4"/>
    <p:sldLayoutId id="2147484719" r:id="rId5"/>
    <p:sldLayoutId id="2147484720" r:id="rId6"/>
    <p:sldLayoutId id="2147484721" r:id="rId7"/>
    <p:sldLayoutId id="2147484722" r:id="rId8"/>
    <p:sldLayoutId id="2147484723" r:id="rId9"/>
    <p:sldLayoutId id="2147484724" r:id="rId10"/>
    <p:sldLayoutId id="2147484725" r:id="rId11"/>
    <p:sldLayoutId id="2147484726" r:id="rId12"/>
    <p:sldLayoutId id="2147484727" r:id="rId13"/>
    <p:sldLayoutId id="2147484728" r:id="rId14"/>
    <p:sldLayoutId id="2147484729" r:id="rId15"/>
    <p:sldLayoutId id="2147484730" r:id="rId16"/>
    <p:sldLayoutId id="2147484731" r:id="rId1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none" baseline="0">
          <a:solidFill>
            <a:schemeClr val="tx1"/>
          </a:solidFill>
          <a:effectLst/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b="1" i="0" kern="1200" cap="none" baseline="0">
          <a:solidFill>
            <a:schemeClr val="tx1"/>
          </a:solidFill>
          <a:effectLst/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b="1" i="0" kern="1200" cap="none" baseline="0">
          <a:solidFill>
            <a:schemeClr val="tx1"/>
          </a:solidFill>
          <a:effectLst/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b="1" i="0" kern="1200" cap="none" baseline="0">
          <a:solidFill>
            <a:schemeClr val="tx1"/>
          </a:solidFill>
          <a:effectLst/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b="1" i="0" kern="1200" cap="none" baseline="0">
          <a:solidFill>
            <a:schemeClr val="tx1"/>
          </a:solidFill>
          <a:effectLst/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b="1" i="0" kern="1200" cap="none" baseline="0">
          <a:solidFill>
            <a:schemeClr val="tx1"/>
          </a:solidFill>
          <a:effectLst/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dictionary_has_key.htm" TargetMode="External"/><Relationship Id="rId4" Type="http://schemas.openxmlformats.org/officeDocument/2006/relationships/hyperlink" Target="https://www.tutorialspoint.com/python/dictionary_items.htm" TargetMode="External"/><Relationship Id="rId5" Type="http://schemas.openxmlformats.org/officeDocument/2006/relationships/hyperlink" Target="https://www.tutorialspoint.com/python/dictionary_keys.ht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utorialspoint.com/python/dictionary_get.htm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807200" cy="2509213"/>
          </a:xfrm>
        </p:spPr>
        <p:txBody>
          <a:bodyPr/>
          <a:lstStyle/>
          <a:p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Structures</a:t>
            </a:r>
            <a:br>
              <a:rPr kumimoji="1" lang="en-US" altLang="zh-CN" dirty="0"/>
            </a:br>
            <a:r>
              <a:rPr kumimoji="1" lang="en-US" altLang="zh-CN" dirty="0"/>
              <a:t>--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Dict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Flow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Control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20459" y="6337301"/>
            <a:ext cx="1023541" cy="520699"/>
          </a:xfrm>
        </p:spPr>
        <p:txBody>
          <a:bodyPr/>
          <a:lstStyle/>
          <a:p>
            <a:r>
              <a:rPr kumimoji="1" lang="zh-CN" altLang="en-US" dirty="0" smtClean="0"/>
              <a:t>江琳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635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Accessing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Dictionary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1290507"/>
          </a:xfrm>
        </p:spPr>
        <p:txBody>
          <a:bodyPr/>
          <a:lstStyle/>
          <a:p>
            <a:r>
              <a:rPr lang="en-US" altLang="zh-CN" dirty="0"/>
              <a:t>If we attempt to access a data item with a key, which is not part of </a:t>
            </a:r>
            <a:r>
              <a:rPr lang="en-US" altLang="zh-CN"/>
              <a:t>the </a:t>
            </a:r>
            <a:r>
              <a:rPr lang="en-US" altLang="zh-CN" smtClean="0"/>
              <a:t>dictionary: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330" y="3797298"/>
            <a:ext cx="7772870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'address'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dirty="0" err="1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Traceback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most recent call last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dirty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"&lt;</a:t>
            </a:r>
            <a:r>
              <a:rPr lang="en-US" altLang="zh-CN" sz="2000" b="1" dirty="0" err="1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stdin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&gt;"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line 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module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dirty="0" err="1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KeyError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'address'</a:t>
            </a:r>
            <a:endParaRPr lang="en-US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16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Update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Values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Dictionary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2214695"/>
            <a:ext cx="7772870" cy="37003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info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'name'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'William'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'age'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17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dirty="0">
                <a:solidFill>
                  <a:srgbClr val="880000"/>
                </a:solidFill>
                <a:latin typeface="Courier" charset="0"/>
                <a:ea typeface="Courier" charset="0"/>
                <a:cs typeface="Courier" charset="0"/>
              </a:rPr>
              <a:t># update value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info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'age'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19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dirty="0">
                <a:solidFill>
                  <a:srgbClr val="880000"/>
                </a:solidFill>
                <a:latin typeface="Courier" charset="0"/>
                <a:ea typeface="Courier" charset="0"/>
                <a:cs typeface="Courier" charset="0"/>
              </a:rPr>
              <a:t># add new item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info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'address'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'Spring Garden Road'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info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931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Build-in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methods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3310271"/>
              </p:ext>
            </p:extLst>
          </p:nvPr>
        </p:nvGraphicFramePr>
        <p:xfrm>
          <a:off x="685332" y="2214695"/>
          <a:ext cx="7773338" cy="4148005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3137368"/>
                <a:gridCol w="4635970"/>
              </a:tblGrid>
              <a:tr h="1141260">
                <a:tc>
                  <a:txBody>
                    <a:bodyPr/>
                    <a:lstStyle/>
                    <a:p>
                      <a:pPr marL="30480" marR="30480" indent="0" algn="just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2"/>
                        </a:rPr>
                        <a:t>dict.get(key, default=None)</a:t>
                      </a:r>
                      <a:endParaRPr lang="zh-CN" altLang="zh-CN" sz="2000" b="1" i="0" kern="1200" dirty="0" smtClean="0"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US" altLang="zh-CN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For key key, returns value or default if key not in dictionary</a:t>
                      </a:r>
                      <a:r>
                        <a:rPr lang="zh-CN" altLang="zh-CN" sz="2000" b="1" i="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zh-CN" sz="2000" b="1" i="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41260"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US" altLang="zh-CN" sz="2000" b="1" i="0" u="none" strike="noStrike" kern="100" baseline="0" dirty="0" smtClean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3"/>
                        </a:rPr>
                        <a:t>dict.has_key(key</a:t>
                      </a:r>
                      <a:r>
                        <a:rPr lang="en-US" altLang="zh-CN" sz="2000" b="1" i="0" u="none" strike="noStrike" kern="10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3"/>
                        </a:rPr>
                        <a:t>)</a:t>
                      </a:r>
                      <a:endParaRPr lang="zh-CN" altLang="zh-CN" sz="2000" b="1" i="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US" sz="2000" b="1" i="0" kern="10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Returns</a:t>
                      </a:r>
                      <a:r>
                        <a:rPr lang="en-US" sz="2000" b="1" i="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true if key in dictionary </a:t>
                      </a:r>
                      <a:r>
                        <a:rPr lang="en-US" sz="2000" b="1" i="0" kern="1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dict</a:t>
                      </a:r>
                      <a:r>
                        <a:rPr lang="en-US" sz="2000" b="1" i="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 false otherwise</a:t>
                      </a:r>
                      <a:endParaRPr lang="zh-CN" sz="2000" b="1" i="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346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u="none" strike="noStrike" kern="10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4"/>
                        </a:rPr>
                        <a:t>dict.items()</a:t>
                      </a:r>
                      <a:endParaRPr lang="zh-CN" altLang="zh-CN" sz="2000" b="1" i="0" kern="100" dirty="0" smtClean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zh-CN" sz="2000" b="1" i="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US" sz="2000" b="1" i="0" kern="10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Returns </a:t>
                      </a:r>
                      <a:r>
                        <a:rPr lang="en-US" sz="2000" b="1" i="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 list of </a:t>
                      </a:r>
                      <a:r>
                        <a:rPr lang="en-US" sz="2000" b="1" i="0" kern="1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dict's</a:t>
                      </a:r>
                      <a:r>
                        <a:rPr lang="en-US" sz="2000" b="1" i="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(key, value) tuple pairs</a:t>
                      </a:r>
                      <a:endParaRPr lang="zh-CN" sz="2000" b="1" i="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77"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US" altLang="zh-CN" sz="2000" b="1" i="0" u="none" strike="noStrike" kern="100" dirty="0" smtClean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5"/>
                        </a:rPr>
                        <a:t>dict.keys()</a:t>
                      </a:r>
                      <a:endParaRPr lang="zh-CN" altLang="zh-CN" sz="2000" b="1" i="0" kern="100" dirty="0"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US" sz="2000" b="1" i="0" kern="10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Returns </a:t>
                      </a:r>
                      <a:r>
                        <a:rPr lang="en-US" sz="2000" b="1" i="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list of dictionary </a:t>
                      </a:r>
                      <a:r>
                        <a:rPr lang="en-US" sz="2000" b="1" i="0" kern="1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dict's</a:t>
                      </a:r>
                      <a:r>
                        <a:rPr lang="en-US" sz="2000" b="1" i="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keys</a:t>
                      </a:r>
                      <a:endParaRPr lang="zh-CN" sz="2000" b="1" i="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35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Build-in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332" y="2214695"/>
            <a:ext cx="7773338" cy="25545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info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'name'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'William'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'age'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17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zh-CN" altLang="en-US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info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'name'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))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zh-CN" altLang="en-US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info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items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())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zh-CN" altLang="en-US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info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keys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())</a:t>
            </a:r>
            <a:endParaRPr lang="en-US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556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807200" cy="2509213"/>
          </a:xfrm>
        </p:spPr>
        <p:txBody>
          <a:bodyPr/>
          <a:lstStyle/>
          <a:p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Structures</a:t>
            </a:r>
            <a:br>
              <a:rPr kumimoji="1" lang="en-US" altLang="zh-CN" dirty="0"/>
            </a:br>
            <a:r>
              <a:rPr kumimoji="1" lang="en-US" altLang="zh-CN" dirty="0"/>
              <a:t>--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Dict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Flow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Control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20459" y="6337301"/>
            <a:ext cx="1023541" cy="520699"/>
          </a:xfrm>
        </p:spPr>
        <p:txBody>
          <a:bodyPr/>
          <a:lstStyle/>
          <a:p>
            <a:r>
              <a:rPr kumimoji="1" lang="zh-CN" altLang="en-US" dirty="0" smtClean="0"/>
              <a:t>江琳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5395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Flow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Decision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making</a:t>
            </a:r>
          </a:p>
          <a:p>
            <a:pPr lvl="1"/>
            <a:r>
              <a:rPr kumimoji="1" lang="en-US" altLang="zh-CN" dirty="0"/>
              <a:t>i</a:t>
            </a:r>
            <a:r>
              <a:rPr kumimoji="1" lang="en-US" altLang="zh-CN" dirty="0" smtClean="0"/>
              <a:t>f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…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e</a:t>
            </a:r>
            <a:r>
              <a:rPr kumimoji="1" lang="en-US" altLang="zh-CN" dirty="0" smtClean="0"/>
              <a:t>lse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..</a:t>
            </a:r>
          </a:p>
          <a:p>
            <a:r>
              <a:rPr kumimoji="1" lang="en-US" altLang="zh-CN" dirty="0" smtClean="0"/>
              <a:t>Loop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loop</a:t>
            </a:r>
          </a:p>
          <a:p>
            <a:pPr lvl="1"/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loop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1279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Decision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making</a:t>
            </a:r>
            <a:endParaRPr kumimoji="1"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36947806"/>
              </p:ext>
            </p:extLst>
          </p:nvPr>
        </p:nvGraphicFramePr>
        <p:xfrm>
          <a:off x="685332" y="2346800"/>
          <a:ext cx="7773338" cy="3570438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2715520"/>
                <a:gridCol w="5057818"/>
              </a:tblGrid>
              <a:tr h="622116"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Statement</a:t>
                      </a:r>
                      <a:endParaRPr lang="zh-CN" sz="20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n-US" sz="2000" kern="1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  <a:endParaRPr lang="zh-CN" sz="2000" kern="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6200" marR="76200" marT="76200" marB="76200"/>
                </a:tc>
              </a:tr>
              <a:tr h="940761"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US" altLang="zh-CN" sz="2000" u="none" strike="noStrike" kern="10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if</a:t>
                      </a:r>
                      <a:r>
                        <a:rPr lang="zh-CN" altLang="en-US" sz="2000" u="none" strike="noStrike" kern="10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000" u="none" strike="noStrike" kern="10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statement</a:t>
                      </a:r>
                      <a:endParaRPr lang="zh-CN" sz="20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An if statement consists of a boolean expression followed by one or more statements.</a:t>
                      </a:r>
                      <a:endParaRPr lang="zh-CN" sz="2000" kern="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6200" marR="76200" marT="76200" marB="76200"/>
                </a:tc>
              </a:tr>
              <a:tr h="940761"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US" altLang="zh-CN" sz="2000" u="none" strike="noStrike" kern="10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if</a:t>
                      </a:r>
                      <a:r>
                        <a:rPr lang="mr-IN" altLang="zh-CN" sz="2000" u="none" strike="noStrike" kern="10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…</a:t>
                      </a:r>
                      <a:r>
                        <a:rPr lang="en-US" altLang="zh-CN" sz="2000" u="none" strike="noStrike" kern="10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else</a:t>
                      </a:r>
                      <a:r>
                        <a:rPr lang="zh-CN" altLang="en-US" sz="2000" u="none" strike="noStrike" kern="10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000" u="none" strike="noStrike" kern="10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statement</a:t>
                      </a:r>
                      <a:endParaRPr lang="zh-CN" sz="20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An if statement can be followed by an optional else statement, which executes when the </a:t>
                      </a:r>
                      <a:r>
                        <a:rPr lang="en-US" sz="2000" kern="1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boolean</a:t>
                      </a:r>
                      <a:r>
                        <a:rPr lang="en-US" sz="20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expression is FALSE.</a:t>
                      </a:r>
                      <a:endParaRPr lang="zh-CN" sz="20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6200" marR="76200" marT="76200" marB="76200"/>
                </a:tc>
              </a:tr>
              <a:tr h="940761"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Aft>
                          <a:spcPts val="1200"/>
                        </a:spcAft>
                      </a:pPr>
                      <a:r>
                        <a:rPr lang="en-US" altLang="zh-CN" sz="2000" u="none" strike="noStrike" kern="100" baseline="0" dirty="0" smtClean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nested</a:t>
                      </a:r>
                      <a:r>
                        <a:rPr lang="zh-CN" altLang="en-US" sz="2000" u="none" strike="noStrike" kern="100" baseline="0" dirty="0" smtClean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000" u="none" strike="noStrike" kern="100" baseline="0" dirty="0" smtClean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if</a:t>
                      </a:r>
                      <a:r>
                        <a:rPr lang="zh-CN" altLang="en-US" sz="2000" u="none" strike="noStrike" kern="100" baseline="0" dirty="0" smtClean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000" u="none" strike="noStrike" kern="100" baseline="0" dirty="0" smtClean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statement</a:t>
                      </a:r>
                      <a:endParaRPr lang="zh-CN" sz="2000" u="none" kern="100" baseline="0" dirty="0"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You can use one if or else if statement inside another if or else if statement(s).</a:t>
                      </a:r>
                      <a:endParaRPr lang="zh-CN" sz="20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28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Decision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making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5332" y="2428438"/>
            <a:ext cx="7773338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score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89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score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90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'A'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score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75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'B'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score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60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'C'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'fail'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053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loop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332" y="2489200"/>
            <a:ext cx="7773338" cy="31700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sum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x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x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&lt;=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100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x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+=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en-US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29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loop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6701" y="2519495"/>
            <a:ext cx="8610600" cy="33239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list1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'physics'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'chemistry'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'history'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'biology'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subject </a:t>
            </a: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list1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subject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tuple1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'physics'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'chemistry'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'history'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'biology'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subject </a:t>
            </a: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tuple1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subject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92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Dictionary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1696907"/>
          </a:xfrm>
        </p:spPr>
        <p:txBody>
          <a:bodyPr/>
          <a:lstStyle/>
          <a:p>
            <a:r>
              <a:rPr lang="en-US" altLang="zh-CN" dirty="0"/>
              <a:t>A dictionary is like an address-book where you can find the address or contact details of a person by knowing only </a:t>
            </a:r>
            <a:r>
              <a:rPr lang="en-US" altLang="zh-CN"/>
              <a:t>his/her </a:t>
            </a:r>
            <a:r>
              <a:rPr lang="en-US" altLang="zh-CN" smtClean="0"/>
              <a:t>name</a:t>
            </a:r>
            <a:r>
              <a:rPr lang="en-US" altLang="zh-CN" dirty="0"/>
              <a:t>.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15765" y="4216398"/>
            <a:ext cx="7442435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 lvl="3"/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'William'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 err="1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william@hotmail.com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 lvl="3"/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'Tracy'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'tracy123@163.com'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 lvl="3"/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'Lisa'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'lisa1990@qq.com'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zh-CN" altLang="en-US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altLang="zh-CN" sz="2000" b="1" i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47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loop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dictionary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604707"/>
          </a:xfrm>
        </p:spPr>
        <p:txBody>
          <a:bodyPr/>
          <a:lstStyle/>
          <a:p>
            <a:r>
              <a:rPr kumimoji="1" lang="en-US" altLang="zh-CN" dirty="0" smtClean="0"/>
              <a:t>Try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below: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4862" y="2971800"/>
            <a:ext cx="7773338" cy="33239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'William'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 err="1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william@hotmail.com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'Tracy'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'tracy123@163.com'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'Lisa'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'lisa1990@qq.com'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item </a:t>
            </a: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item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118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dictionary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693607"/>
          </a:xfrm>
        </p:spPr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result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is: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5332" y="3289300"/>
            <a:ext cx="7773338" cy="143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William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Tracy</a:t>
            </a:r>
            <a:r>
              <a:rPr kumimoji="1" lang="zh-CN" altLang="en-US" sz="2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endParaRPr kumimoji="1" lang="en-US" altLang="zh-CN" sz="2000" b="1" dirty="0" smtClean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Lisa</a:t>
            </a:r>
            <a:r>
              <a:rPr kumimoji="1" lang="zh-CN" altLang="en-US" sz="2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endParaRPr kumimoji="1" lang="zh-CN" alt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06500" y="5194300"/>
            <a:ext cx="692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Only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print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key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dictionary,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where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value?</a:t>
            </a:r>
            <a:endParaRPr kumimoji="1" lang="zh-CN" altLang="en-US" sz="2400" b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730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dictionary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630107"/>
          </a:xfrm>
        </p:spPr>
        <p:txBody>
          <a:bodyPr/>
          <a:lstStyle/>
          <a:p>
            <a:r>
              <a:rPr kumimoji="1" lang="en-US" altLang="zh-CN" dirty="0" err="1" smtClean="0"/>
              <a:t>Dictionary.items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4862" y="2971800"/>
            <a:ext cx="7773338" cy="33239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'William'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 err="1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william@hotmail.com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'Tracy'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'tracy123@163.com'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'Lisa'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'lisa1990@qq.com'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item </a:t>
            </a: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addr.items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item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741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dictionary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693607"/>
          </a:xfrm>
        </p:spPr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result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is: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5332" y="3289300"/>
            <a:ext cx="7773338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('William',</a:t>
            </a:r>
            <a:r>
              <a:rPr kumimoji="1" lang="zh-CN" altLang="en-US" sz="2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kumimoji="1" lang="en-US" altLang="zh-CN" sz="2000" b="1" dirty="0" err="1" smtClean="0">
                <a:latin typeface="Courier" charset="0"/>
                <a:ea typeface="Courier" charset="0"/>
                <a:cs typeface="Courier" charset="0"/>
              </a:rPr>
              <a:t>william@hotmail.com</a:t>
            </a:r>
            <a:r>
              <a:rPr kumimoji="1"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('Tracy',</a:t>
            </a:r>
            <a:r>
              <a:rPr kumimoji="1" lang="zh-CN" altLang="en-US" sz="2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kumimoji="1" lang="pl-PL" altLang="zh-CN" sz="2000" b="1" dirty="0" smtClean="0">
                <a:latin typeface="Courier" charset="0"/>
                <a:ea typeface="Courier" charset="0"/>
                <a:cs typeface="Courier" charset="0"/>
              </a:rPr>
              <a:t>tracy123@163.com</a:t>
            </a:r>
            <a:r>
              <a:rPr kumimoji="1"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')</a:t>
            </a:r>
            <a:r>
              <a:rPr kumimoji="1" lang="zh-CN" altLang="en-US" sz="2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endParaRPr kumimoji="1"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('Lisa',</a:t>
            </a:r>
            <a:r>
              <a:rPr kumimoji="1" lang="zh-CN" altLang="en-US" sz="2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'lisa1990@qq.com')</a:t>
            </a:r>
            <a:r>
              <a:rPr kumimoji="1" lang="zh-CN" altLang="en-US" sz="2000" b="1" dirty="0" smtClean="0">
                <a:latin typeface="Courier" charset="0"/>
                <a:ea typeface="Courier" charset="0"/>
                <a:cs typeface="Courier" charset="0"/>
              </a:rPr>
              <a:t>  </a:t>
            </a:r>
            <a:endParaRPr kumimoji="1" lang="en-US" altLang="zh-CN" sz="2000" b="1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60900" y="5379568"/>
            <a:ext cx="379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What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output‘s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type?</a:t>
            </a:r>
            <a:endParaRPr kumimoji="1" lang="zh-CN" altLang="en-US" sz="2400" b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371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dictionary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332" y="2489200"/>
            <a:ext cx="7773338" cy="33239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'William'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 err="1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william@hotmail.com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'Tracy'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'tracy123@163.com'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'Lisa'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'lisa1990@qq.com'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k,</a:t>
            </a:r>
            <a:r>
              <a:rPr lang="zh-CN" alt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</a:t>
            </a:r>
            <a:r>
              <a:rPr lang="zh-CN" alt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addr.items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k,</a:t>
            </a:r>
            <a:r>
              <a:rPr lang="zh-CN" alt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514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range()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655507"/>
          </a:xfrm>
        </p:spPr>
        <p:txBody>
          <a:bodyPr/>
          <a:lstStyle/>
          <a:p>
            <a:r>
              <a:rPr kumimoji="1" lang="en-US" altLang="zh-CN" dirty="0"/>
              <a:t>r</a:t>
            </a:r>
            <a:r>
              <a:rPr kumimoji="1" lang="en-US" altLang="zh-CN" smtClean="0"/>
              <a:t>ange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generates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number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4862" y="3022600"/>
            <a:ext cx="7773338" cy="33239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mr-IN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list</a:t>
            </a:r>
            <a:r>
              <a:rPr lang="mr-IN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range</a:t>
            </a:r>
            <a:r>
              <a:rPr lang="mr-IN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r>
              <a:rPr lang="mr-IN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))</a:t>
            </a:r>
            <a:endParaRPr lang="mr-IN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mr-IN" altLang="zh-CN" sz="2000" b="1" dirty="0">
                <a:solidFill>
                  <a:srgbClr val="88000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mr-IN" altLang="zh-CN" sz="2000" b="1" dirty="0" err="1">
                <a:solidFill>
                  <a:srgbClr val="880000"/>
                </a:solidFill>
                <a:latin typeface="Courier" charset="0"/>
                <a:ea typeface="Courier" charset="0"/>
                <a:cs typeface="Courier" charset="0"/>
              </a:rPr>
              <a:t>result</a:t>
            </a:r>
            <a:r>
              <a:rPr lang="mr-IN" altLang="zh-CN" sz="2000" b="1" dirty="0">
                <a:solidFill>
                  <a:srgbClr val="88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endParaRPr lang="mr-IN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mr-IN" altLang="zh-CN" sz="2000" b="1" dirty="0">
                <a:solidFill>
                  <a:srgbClr val="880000"/>
                </a:solidFill>
                <a:latin typeface="Courier" charset="0"/>
                <a:ea typeface="Courier" charset="0"/>
                <a:cs typeface="Courier" charset="0"/>
              </a:rPr>
              <a:t># [0,1,2,3,4</a:t>
            </a:r>
            <a:r>
              <a:rPr lang="mr-IN" altLang="zh-CN" sz="2000" b="1" dirty="0" smtClean="0">
                <a:solidFill>
                  <a:srgbClr val="88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endParaRPr lang="en-US" altLang="zh-CN" sz="2000" b="1" dirty="0" smtClean="0">
              <a:solidFill>
                <a:srgbClr val="88000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endParaRPr lang="mr-IN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mr-IN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list</a:t>
            </a:r>
            <a:r>
              <a:rPr lang="mr-IN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range</a:t>
            </a:r>
            <a:r>
              <a:rPr lang="mr-IN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(1,6))</a:t>
            </a:r>
          </a:p>
          <a:p>
            <a:pPr>
              <a:lnSpc>
                <a:spcPct val="150000"/>
              </a:lnSpc>
            </a:pPr>
            <a:r>
              <a:rPr lang="mr-IN" altLang="zh-CN" sz="2000" b="1" dirty="0">
                <a:solidFill>
                  <a:srgbClr val="88000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mr-IN" altLang="zh-CN" sz="2000" b="1" dirty="0" err="1">
                <a:solidFill>
                  <a:srgbClr val="880000"/>
                </a:solidFill>
                <a:latin typeface="Courier" charset="0"/>
                <a:ea typeface="Courier" charset="0"/>
                <a:cs typeface="Courier" charset="0"/>
              </a:rPr>
              <a:t>result</a:t>
            </a:r>
            <a:r>
              <a:rPr lang="mr-IN" altLang="zh-CN" sz="2000" b="1" dirty="0">
                <a:solidFill>
                  <a:srgbClr val="88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endParaRPr lang="mr-IN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mr-IN" altLang="zh-CN" sz="2000" b="1" dirty="0">
                <a:solidFill>
                  <a:srgbClr val="880000"/>
                </a:solidFill>
                <a:latin typeface="Courier" charset="0"/>
                <a:ea typeface="Courier" charset="0"/>
                <a:cs typeface="Courier" charset="0"/>
              </a:rPr>
              <a:t># [1,2,3,4,5]</a:t>
            </a:r>
            <a:endParaRPr lang="mr-IN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402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  <a:r>
              <a:rPr kumimoji="1" lang="en-US" altLang="zh-CN" dirty="0"/>
              <a:t>range()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332" y="2463800"/>
            <a:ext cx="7773338" cy="37856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it-IT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i </a:t>
            </a:r>
            <a:r>
              <a:rPr lang="it-IT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it-IT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range</a:t>
            </a:r>
            <a:r>
              <a:rPr lang="it-IT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it-IT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r>
              <a:rPr lang="it-IT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  <a:endParaRPr lang="it-IT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it-IT" altLang="zh-CN" sz="2000" b="1" dirty="0" err="1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it-IT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it-IT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it-IT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it-IT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it-IT" altLang="zh-CN" sz="2000" b="1" dirty="0">
                <a:solidFill>
                  <a:srgbClr val="88000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it-IT" altLang="zh-CN" sz="2000" b="1" dirty="0" err="1">
                <a:solidFill>
                  <a:srgbClr val="880000"/>
                </a:solidFill>
                <a:latin typeface="Courier" charset="0"/>
                <a:ea typeface="Courier" charset="0"/>
                <a:cs typeface="Courier" charset="0"/>
              </a:rPr>
              <a:t>result</a:t>
            </a:r>
            <a:endParaRPr lang="it-IT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it-IT" altLang="zh-CN" sz="2000" b="1" dirty="0">
                <a:solidFill>
                  <a:srgbClr val="880000"/>
                </a:solidFill>
                <a:latin typeface="Courier" charset="0"/>
                <a:ea typeface="Courier" charset="0"/>
                <a:cs typeface="Courier" charset="0"/>
              </a:rPr>
              <a:t># 0</a:t>
            </a:r>
            <a:endParaRPr lang="it-IT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it-IT" altLang="zh-CN" sz="2000" b="1" dirty="0">
                <a:solidFill>
                  <a:srgbClr val="88000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it-IT" altLang="zh-CN" sz="2000" b="1" dirty="0" smtClean="0">
                <a:solidFill>
                  <a:srgbClr val="880000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altLang="zh-CN" sz="2000" b="1" dirty="0" smtClean="0">
                <a:solidFill>
                  <a:srgbClr val="880000"/>
                </a:solidFill>
                <a:latin typeface="Courier" charset="0"/>
                <a:ea typeface="Courier" charset="0"/>
                <a:cs typeface="Courier" charset="0"/>
              </a:rPr>
              <a:t>s</a:t>
            </a:r>
            <a:endParaRPr lang="it-IT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it-IT" altLang="zh-CN" sz="2000" b="1" dirty="0">
                <a:solidFill>
                  <a:srgbClr val="880000"/>
                </a:solidFill>
                <a:latin typeface="Courier" charset="0"/>
                <a:ea typeface="Courier" charset="0"/>
                <a:cs typeface="Courier" charset="0"/>
              </a:rPr>
              <a:t># 2</a:t>
            </a:r>
            <a:endParaRPr lang="it-IT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it-IT" altLang="zh-CN" sz="2000" b="1" dirty="0">
                <a:solidFill>
                  <a:srgbClr val="880000"/>
                </a:solidFill>
                <a:latin typeface="Courier" charset="0"/>
                <a:ea typeface="Courier" charset="0"/>
                <a:cs typeface="Courier" charset="0"/>
              </a:rPr>
              <a:t># 3</a:t>
            </a:r>
            <a:endParaRPr lang="it-IT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it-IT" altLang="zh-CN" sz="2000" b="1" dirty="0">
                <a:solidFill>
                  <a:srgbClr val="880000"/>
                </a:solidFill>
                <a:latin typeface="Courier" charset="0"/>
                <a:ea typeface="Courier" charset="0"/>
                <a:cs typeface="Courier" charset="0"/>
              </a:rPr>
              <a:t># 4</a:t>
            </a:r>
            <a:endParaRPr lang="it-IT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764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86385" y="2967335"/>
            <a:ext cx="497123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Questions?</a:t>
            </a:r>
            <a:endParaRPr lang="zh-CN" altLang="en-US" sz="8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6486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Tutorial 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75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</a:t>
            </a:r>
            <a:r>
              <a:rPr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4135307"/>
          </a:xfrm>
        </p:spPr>
        <p:txBody>
          <a:bodyPr/>
          <a:lstStyle/>
          <a:p>
            <a:r>
              <a:rPr kumimoji="1" lang="en-US" altLang="zh-CN" sz="2000" dirty="0"/>
              <a:t>Ask the user for a number. Depending on whether the number is even or odd, print out an appropriate message to the user. </a:t>
            </a:r>
            <a:endParaRPr kumimoji="1"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000" dirty="0" smtClean="0"/>
              <a:t>If the number is a multiple of 4, print out a different message.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000" dirty="0" smtClean="0"/>
              <a:t>Ask </a:t>
            </a:r>
            <a:r>
              <a:rPr kumimoji="1" lang="en-US" altLang="zh-CN" sz="2000" dirty="0"/>
              <a:t>the user for two numbers: one number to check (call it </a:t>
            </a:r>
            <a:r>
              <a:rPr kumimoji="1" lang="en-US" altLang="zh-CN" sz="2000" dirty="0" err="1"/>
              <a:t>num</a:t>
            </a:r>
            <a:r>
              <a:rPr kumimoji="1" lang="en-US" altLang="zh-CN" sz="2000" dirty="0"/>
              <a:t>) and one number to divide by (check). If </a:t>
            </a:r>
            <a:r>
              <a:rPr kumimoji="1" lang="en-US" altLang="zh-CN" sz="2000" dirty="0" smtClean="0"/>
              <a:t>check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divides </a:t>
            </a:r>
            <a:r>
              <a:rPr kumimoji="1" lang="en-US" altLang="zh-CN" sz="2000" dirty="0"/>
              <a:t>evenly into </a:t>
            </a:r>
            <a:r>
              <a:rPr kumimoji="1" lang="en-US" altLang="zh-CN" sz="2000" dirty="0" err="1"/>
              <a:t>num</a:t>
            </a:r>
            <a:r>
              <a:rPr kumimoji="1" lang="en-US" altLang="zh-CN" sz="2000" dirty="0"/>
              <a:t>, tell that to the user. If not, print a different appropriate message</a:t>
            </a:r>
            <a:r>
              <a:rPr kumimoji="1" lang="en-US" altLang="zh-CN" sz="2000" dirty="0" smtClean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408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Dictionary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1303207"/>
          </a:xfrm>
        </p:spPr>
        <p:txBody>
          <a:bodyPr/>
          <a:lstStyle/>
          <a:p>
            <a:r>
              <a:rPr lang="en-US" altLang="zh-CN" smtClean="0"/>
              <a:t>An </a:t>
            </a:r>
            <a:r>
              <a:rPr lang="en-US" altLang="zh-CN" dirty="0"/>
              <a:t>empty dictionary without any items is written with just two curly braces, </a:t>
            </a:r>
            <a:r>
              <a:rPr lang="en-US" altLang="zh-CN" dirty="0" smtClean="0"/>
              <a:t>like </a:t>
            </a:r>
            <a:r>
              <a:rPr lang="en-US" altLang="zh-CN" dirty="0"/>
              <a:t>this: {}.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332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</a:t>
            </a:r>
            <a:r>
              <a:rPr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sz="2000" dirty="0"/>
              <a:t>Take a </a:t>
            </a:r>
            <a:r>
              <a:rPr kumimoji="1" lang="en-US" altLang="zh-CN" sz="2000" dirty="0" smtClean="0"/>
              <a:t>list: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 </a:t>
            </a:r>
            <a:r>
              <a:rPr kumimoji="1" lang="en-US" altLang="zh-CN" sz="2000" dirty="0"/>
              <a:t>= [1, 1, 2, 3, 5, 8, 13, 21, 34, 55, 89</a:t>
            </a:r>
            <a:r>
              <a:rPr kumimoji="1" lang="en-US" altLang="zh-CN" sz="2000" dirty="0" smtClean="0"/>
              <a:t>]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000" dirty="0" smtClean="0"/>
              <a:t>write </a:t>
            </a:r>
            <a:r>
              <a:rPr kumimoji="1" lang="en-US" altLang="zh-CN" sz="2000" dirty="0"/>
              <a:t>a program that prints out all the elements of the list that are less than 5.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000" dirty="0" smtClean="0"/>
              <a:t>Instead </a:t>
            </a:r>
            <a:r>
              <a:rPr kumimoji="1" lang="en-US" altLang="zh-CN" sz="2000" dirty="0"/>
              <a:t>of printing the elements one by one, make a new list that has all the elements less than 5 from this list in it and print out this new list</a:t>
            </a:r>
            <a:r>
              <a:rPr kumimoji="1" lang="en-US" altLang="zh-CN" sz="2000" dirty="0" smtClean="0"/>
              <a:t>.</a:t>
            </a:r>
            <a:endParaRPr kumimoji="1" lang="en-US" altLang="zh-CN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1270000" y="-1041400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80892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</a:t>
            </a:r>
            <a:r>
              <a:rPr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/>
              <a:t>Create a program that asks the user for a number and then prints out a list of all the divisors of that number. (If you don’t know what a divisor is, it is a number that divides evenly into another number. For example, 13 is a divisor of 26 because 26 / 13 has no remainder.)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21542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</a:t>
            </a:r>
            <a:r>
              <a:rPr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sz="2000" dirty="0"/>
              <a:t>Take two lists, say for example these </a:t>
            </a:r>
            <a:r>
              <a:rPr kumimoji="1" lang="en-US" altLang="zh-CN" sz="2000" dirty="0" smtClean="0"/>
              <a:t>two:</a:t>
            </a:r>
          </a:p>
          <a:p>
            <a:pPr lvl="1"/>
            <a:r>
              <a:rPr kumimoji="1" lang="en-US" altLang="zh-CN" sz="2000" dirty="0" smtClean="0"/>
              <a:t>a </a:t>
            </a:r>
            <a:r>
              <a:rPr kumimoji="1" lang="en-US" altLang="zh-CN" sz="2000" dirty="0"/>
              <a:t>= [1, 1, 2, 3, 5, 8, 13, 21, 34, 55, </a:t>
            </a:r>
            <a:r>
              <a:rPr kumimoji="1" lang="en-US" altLang="zh-CN" sz="2000" dirty="0" smtClean="0"/>
              <a:t>89]</a:t>
            </a:r>
          </a:p>
          <a:p>
            <a:pPr lvl="1"/>
            <a:r>
              <a:rPr kumimoji="1" lang="en-US" altLang="zh-CN" sz="2000" dirty="0" smtClean="0"/>
              <a:t>b </a:t>
            </a:r>
            <a:r>
              <a:rPr kumimoji="1" lang="en-US" altLang="zh-CN" sz="2000" dirty="0"/>
              <a:t>= [1, 2, 3, 4, 5, 6, 7, 8, 9, 10, 11, 12, 13</a:t>
            </a:r>
            <a:r>
              <a:rPr kumimoji="1" lang="en-US" altLang="zh-CN" sz="2000" dirty="0" smtClean="0"/>
              <a:t>]</a:t>
            </a:r>
          </a:p>
          <a:p>
            <a:r>
              <a:rPr kumimoji="1" lang="en-US" altLang="zh-CN" sz="2000" dirty="0" smtClean="0"/>
              <a:t>write </a:t>
            </a:r>
            <a:r>
              <a:rPr kumimoji="1" lang="en-US" altLang="zh-CN" sz="2000" dirty="0"/>
              <a:t>a program that returns a list that contains only the elements that are common between the lists (without duplicates). Make sure your program works on two lists of different sizes</a:t>
            </a:r>
            <a:r>
              <a:rPr kumimoji="1" lang="en-US" altLang="zh-CN" sz="2000" dirty="0" smtClean="0"/>
              <a:t>.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1855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Dictionary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Keys are unique within a dictionary while values may not be. The values of a dictionary can be of any type, but the keys must be of an immutable data type such as strings, numbers, or tuples.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684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correct?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7900" y="2626836"/>
            <a:ext cx="7035800" cy="23538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l-NL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info </a:t>
            </a: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nl-NL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endParaRPr lang="nl-NL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 lvl="3">
              <a:lnSpc>
                <a:spcPct val="150000"/>
              </a:lnSpc>
            </a:pPr>
            <a:r>
              <a:rPr lang="nl-NL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'name'</a:t>
            </a: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nl-NL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nl-NL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'William'</a:t>
            </a: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nl-NL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 lvl="3">
              <a:lnSpc>
                <a:spcPct val="150000"/>
              </a:lnSpc>
            </a:pPr>
            <a:r>
              <a:rPr lang="nl-NL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17</a:t>
            </a: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nl-NL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nl-NL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nl-NL" altLang="zh-CN" sz="2000" b="1" dirty="0" err="1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age</a:t>
            </a:r>
            <a:r>
              <a:rPr lang="nl-NL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nl-NL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 lvl="3">
              <a:lnSpc>
                <a:spcPct val="150000"/>
              </a:lnSpc>
            </a:pPr>
            <a:r>
              <a:rPr lang="nl-NL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nl-NL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nl-NL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nl-NL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nl-NL" altLang="zh-CN" sz="2000" b="1" i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73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correct?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7900" y="2626836"/>
            <a:ext cx="7035800" cy="28155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l-NL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info </a:t>
            </a: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nl-NL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endParaRPr lang="nl-NL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 lvl="3">
              <a:lnSpc>
                <a:spcPct val="150000"/>
              </a:lnSpc>
            </a:pPr>
            <a:r>
              <a:rPr lang="nl-NL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'name'</a:t>
            </a: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nl-NL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nl-NL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'William'</a:t>
            </a: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nl-NL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 lvl="3">
              <a:lnSpc>
                <a:spcPct val="150000"/>
              </a:lnSpc>
            </a:pPr>
            <a:r>
              <a:rPr lang="nl-NL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17</a:t>
            </a: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nl-NL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nl-NL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nl-NL" altLang="zh-CN" sz="2000" b="1" dirty="0" err="1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age</a:t>
            </a:r>
            <a:r>
              <a:rPr lang="nl-NL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nl-NL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 lvl="3">
              <a:lnSpc>
                <a:spcPct val="150000"/>
              </a:lnSpc>
            </a:pPr>
            <a:r>
              <a:rPr lang="nl-NL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nl-NL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nl-NL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nl-NL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 lvl="3">
              <a:lnSpc>
                <a:spcPct val="150000"/>
              </a:lnSpc>
            </a:pP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nl-NL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nl-NL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nl-NL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  <a:r>
              <a:rPr lang="nl-NL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nl-NL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nl-NL" altLang="zh-CN" sz="2000" b="1" dirty="0" err="1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Tuple</a:t>
            </a:r>
            <a:r>
              <a:rPr lang="nl-NL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nl-NL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nl-NL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31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correct?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7900" y="2626836"/>
            <a:ext cx="7035800" cy="32771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l-NL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info </a:t>
            </a: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nl-NL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endParaRPr lang="nl-NL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 lvl="3">
              <a:lnSpc>
                <a:spcPct val="150000"/>
              </a:lnSpc>
            </a:pPr>
            <a:r>
              <a:rPr lang="nl-NL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'name'</a:t>
            </a: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nl-NL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nl-NL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'William'</a:t>
            </a: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nl-NL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 lvl="3">
              <a:lnSpc>
                <a:spcPct val="150000"/>
              </a:lnSpc>
            </a:pPr>
            <a:r>
              <a:rPr lang="nl-NL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17</a:t>
            </a: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nl-NL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nl-NL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nl-NL" altLang="zh-CN" sz="2000" b="1" dirty="0" err="1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age</a:t>
            </a:r>
            <a:r>
              <a:rPr lang="nl-NL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nl-NL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 lvl="3">
              <a:lnSpc>
                <a:spcPct val="150000"/>
              </a:lnSpc>
            </a:pPr>
            <a:r>
              <a:rPr lang="nl-NL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nl-NL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nl-NL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nl-NL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 lvl="3">
              <a:lnSpc>
                <a:spcPct val="150000"/>
              </a:lnSpc>
            </a:pP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nl-NL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nl-NL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nl-NL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  <a:r>
              <a:rPr lang="nl-NL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nl-NL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nl-NL" altLang="zh-CN" sz="2000" b="1" dirty="0" err="1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Tuple</a:t>
            </a:r>
            <a:r>
              <a:rPr lang="nl-NL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nl-NL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 lvl="3">
              <a:lnSpc>
                <a:spcPct val="150000"/>
              </a:lnSpc>
            </a:pP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nl-NL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nl-NL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nl-NL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]:</a:t>
            </a:r>
            <a:r>
              <a:rPr lang="nl-NL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nl-NL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'List'</a:t>
            </a: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nl-NL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nl-NL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093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correct?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7900" y="2626836"/>
            <a:ext cx="7035800" cy="37388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l-NL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info </a:t>
            </a: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nl-NL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endParaRPr lang="nl-NL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 lvl="3">
              <a:lnSpc>
                <a:spcPct val="150000"/>
              </a:lnSpc>
            </a:pPr>
            <a:r>
              <a:rPr lang="nl-NL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'name'</a:t>
            </a: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nl-NL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nl-NL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'William'</a:t>
            </a: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nl-NL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 lvl="3">
              <a:lnSpc>
                <a:spcPct val="150000"/>
              </a:lnSpc>
            </a:pPr>
            <a:r>
              <a:rPr lang="nl-NL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17</a:t>
            </a: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nl-NL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nl-NL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nl-NL" altLang="zh-CN" sz="2000" b="1" dirty="0" err="1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age</a:t>
            </a:r>
            <a:r>
              <a:rPr lang="nl-NL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nl-NL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 lvl="3">
              <a:lnSpc>
                <a:spcPct val="150000"/>
              </a:lnSpc>
            </a:pPr>
            <a:r>
              <a:rPr lang="nl-NL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nl-NL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nl-NL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nl-NL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 lvl="3">
              <a:lnSpc>
                <a:spcPct val="150000"/>
              </a:lnSpc>
            </a:pP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nl-NL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nl-NL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nl-NL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  <a:r>
              <a:rPr lang="nl-NL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nl-NL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nl-NL" altLang="zh-CN" sz="2000" b="1" dirty="0" err="1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Tuple</a:t>
            </a:r>
            <a:r>
              <a:rPr lang="nl-NL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nl-NL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 lvl="3">
              <a:lnSpc>
                <a:spcPct val="150000"/>
              </a:lnSpc>
            </a:pP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nl-NL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nl-NL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nl-NL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]:</a:t>
            </a:r>
            <a:r>
              <a:rPr lang="nl-NL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nl-NL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'List'</a:t>
            </a: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nl-NL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 lvl="3">
              <a:lnSpc>
                <a:spcPct val="150000"/>
              </a:lnSpc>
            </a:pP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nl-NL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nl-NL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nl-NL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nl-NL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nl-NL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]):</a:t>
            </a:r>
            <a:r>
              <a:rPr lang="nl-NL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nl-NL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nl-NL" altLang="zh-CN" sz="2000" b="1" dirty="0" err="1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Tup</a:t>
            </a:r>
            <a:r>
              <a:rPr lang="nl-NL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nl-NL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nl-NL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nl-NL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0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Accessing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Values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Dictionary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1277807"/>
          </a:xfrm>
        </p:spPr>
        <p:txBody>
          <a:bodyPr/>
          <a:lstStyle/>
          <a:p>
            <a:r>
              <a:rPr lang="en-US" altLang="zh-CN"/>
              <a:t>To access dictionary elements, you can use the familiar square brackets along with the key to obtain its value.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330" y="3797298"/>
            <a:ext cx="7772870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info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'name'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'William'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'age'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17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info["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name"]: 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info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'name'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info["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age"]: 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info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'age'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  <a:endParaRPr lang="en-US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69420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4906</TotalTime>
  <Words>1021</Words>
  <Application>Microsoft Macintosh PowerPoint</Application>
  <PresentationFormat>全屏显示(4:3)</PresentationFormat>
  <Paragraphs>190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Courier</vt:lpstr>
      <vt:lpstr>DengXian</vt:lpstr>
      <vt:lpstr>Times New Roman</vt:lpstr>
      <vt:lpstr>Tw Cen MT</vt:lpstr>
      <vt:lpstr>宋体</vt:lpstr>
      <vt:lpstr>Arial</vt:lpstr>
      <vt:lpstr>水滴</vt:lpstr>
      <vt:lpstr>Data Structures -- Dict and Flow Control</vt:lpstr>
      <vt:lpstr>Dictionary</vt:lpstr>
      <vt:lpstr>Dictionary</vt:lpstr>
      <vt:lpstr>Dictionary</vt:lpstr>
      <vt:lpstr>It that correct?</vt:lpstr>
      <vt:lpstr>It that correct?</vt:lpstr>
      <vt:lpstr>It that correct?</vt:lpstr>
      <vt:lpstr>It that correct?</vt:lpstr>
      <vt:lpstr>Accessing Values in Dictionary</vt:lpstr>
      <vt:lpstr>Accessing Values in Dictionary</vt:lpstr>
      <vt:lpstr>Update and add Values in Dictionary</vt:lpstr>
      <vt:lpstr>Build-in methods</vt:lpstr>
      <vt:lpstr>Build-in methods</vt:lpstr>
      <vt:lpstr>Data Structures -- Dict and Flow Control</vt:lpstr>
      <vt:lpstr>Flow Control Statement</vt:lpstr>
      <vt:lpstr>Decision making</vt:lpstr>
      <vt:lpstr>Decision making</vt:lpstr>
      <vt:lpstr>While loop</vt:lpstr>
      <vt:lpstr>For loop</vt:lpstr>
      <vt:lpstr>For loop with dictionary</vt:lpstr>
      <vt:lpstr>For loop with dictionary</vt:lpstr>
      <vt:lpstr>For loop with dictionary</vt:lpstr>
      <vt:lpstr>For loop with dictionary</vt:lpstr>
      <vt:lpstr>For loop with dictionary</vt:lpstr>
      <vt:lpstr> range()</vt:lpstr>
      <vt:lpstr> range()</vt:lpstr>
      <vt:lpstr>PowerPoint 演示文稿</vt:lpstr>
      <vt:lpstr>Tutorial 2</vt:lpstr>
      <vt:lpstr>Exercise 1</vt:lpstr>
      <vt:lpstr>Exercise 2</vt:lpstr>
      <vt:lpstr>Exercise 3</vt:lpstr>
      <vt:lpstr>Exercise 4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introduction</dc:title>
  <dc:creator>Jacqueline Jiang</dc:creator>
  <cp:lastModifiedBy>Jacqueline Jiang</cp:lastModifiedBy>
  <cp:revision>606</cp:revision>
  <dcterms:created xsi:type="dcterms:W3CDTF">2017-05-27T08:15:31Z</dcterms:created>
  <dcterms:modified xsi:type="dcterms:W3CDTF">2017-09-25T06:55:54Z</dcterms:modified>
</cp:coreProperties>
</file>