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32" r:id="rId1"/>
  </p:sldMasterIdLst>
  <p:notesMasterIdLst>
    <p:notesMasterId r:id="rId36"/>
  </p:notesMasterIdLst>
  <p:sldIdLst>
    <p:sldId id="292" r:id="rId2"/>
    <p:sldId id="378" r:id="rId3"/>
    <p:sldId id="379" r:id="rId4"/>
    <p:sldId id="380" r:id="rId5"/>
    <p:sldId id="382" r:id="rId6"/>
    <p:sldId id="383" r:id="rId7"/>
    <p:sldId id="384" r:id="rId8"/>
    <p:sldId id="385" r:id="rId9"/>
    <p:sldId id="386" r:id="rId10"/>
    <p:sldId id="381" r:id="rId11"/>
    <p:sldId id="354" r:id="rId12"/>
    <p:sldId id="356" r:id="rId13"/>
    <p:sldId id="370" r:id="rId14"/>
    <p:sldId id="360" r:id="rId15"/>
    <p:sldId id="392" r:id="rId16"/>
    <p:sldId id="393" r:id="rId17"/>
    <p:sldId id="394" r:id="rId18"/>
    <p:sldId id="395" r:id="rId19"/>
    <p:sldId id="396" r:id="rId20"/>
    <p:sldId id="397" r:id="rId21"/>
    <p:sldId id="357" r:id="rId22"/>
    <p:sldId id="399" r:id="rId23"/>
    <p:sldId id="398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376" r:id="rId32"/>
    <p:sldId id="407" r:id="rId33"/>
    <p:sldId id="408" r:id="rId34"/>
    <p:sldId id="37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18"/>
    <p:restoredTop sz="94745"/>
  </p:normalViewPr>
  <p:slideViewPr>
    <p:cSldViewPr snapToGrid="0" snapToObjects="1">
      <p:cViewPr>
        <p:scale>
          <a:sx n="101" d="100"/>
          <a:sy n="101" d="100"/>
        </p:scale>
        <p:origin x="912" y="216"/>
      </p:cViewPr>
      <p:guideLst/>
    </p:cSldViewPr>
  </p:slideViewPr>
  <p:outlineViewPr>
    <p:cViewPr>
      <p:scale>
        <a:sx n="33" d="100"/>
        <a:sy n="33" d="100"/>
      </p:scale>
      <p:origin x="0" y="-56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D73E7-E250-074F-84DA-05AEA810C013}" type="datetimeFigureOut">
              <a:rPr kumimoji="1" lang="zh-CN" altLang="en-US" smtClean="0"/>
              <a:t>2017/11/6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015DD-7544-9940-8790-674607718F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236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11/6/17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9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3" r:id="rId1"/>
    <p:sldLayoutId id="2147484734" r:id="rId2"/>
    <p:sldLayoutId id="2147484735" r:id="rId3"/>
    <p:sldLayoutId id="2147484736" r:id="rId4"/>
    <p:sldLayoutId id="2147484737" r:id="rId5"/>
    <p:sldLayoutId id="2147484738" r:id="rId6"/>
    <p:sldLayoutId id="2147484739" r:id="rId7"/>
    <p:sldLayoutId id="2147484740" r:id="rId8"/>
    <p:sldLayoutId id="2147484741" r:id="rId9"/>
    <p:sldLayoutId id="2147484742" r:id="rId10"/>
    <p:sldLayoutId id="2147484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jangoproject.com/en/1.11/ref/models/querysets/#field-lookup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jangoproject.com/en/1.11/topics/db/queries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 smtClean="0"/>
              <a:t>Django </a:t>
            </a:r>
            <a:r>
              <a:rPr kumimoji="1" lang="en-US" altLang="zh-CN" b="1" dirty="0" err="1" smtClean="0"/>
              <a:t>QuerySet</a:t>
            </a:r>
            <a:endParaRPr kumimoji="1" lang="zh-CN" altLang="en-US" b="1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8382000" y="6462178"/>
            <a:ext cx="738315" cy="395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b="1" smtClean="0">
                <a:latin typeface="Times New Roman" charset="0"/>
                <a:ea typeface="Times New Roman" charset="0"/>
                <a:cs typeface="Times New Roman" charset="0"/>
              </a:rPr>
              <a:t>江琳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63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queryset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12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Django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automatically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gives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database-abstraction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retrieve,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update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delete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objects.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6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Playing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Django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shell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Open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shell</a:t>
            </a:r>
          </a:p>
          <a:p>
            <a:pPr lvl="1"/>
            <a:r>
              <a:rPr kumimoji="1" lang="en-US" altLang="zh-CN" dirty="0" smtClean="0"/>
              <a:t>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direction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</a:p>
          <a:p>
            <a:pPr lvl="1"/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env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p</a:t>
            </a:r>
            <a:r>
              <a:rPr kumimoji="1" lang="en-US" altLang="zh-CN" dirty="0" smtClean="0"/>
              <a:t>ython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manage.py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shell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7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Retrieving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objects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 </a:t>
            </a:r>
            <a:r>
              <a:rPr lang="en-US" altLang="zh-CN" dirty="0">
                <a:solidFill>
                  <a:srgbClr val="0070C0"/>
                </a:solidFill>
              </a:rPr>
              <a:t>QuerySet</a:t>
            </a:r>
            <a:r>
              <a:rPr lang="en-US" altLang="zh-CN" dirty="0"/>
              <a:t> represents a collection of objects from your database. It can have zero, one or many </a:t>
            </a:r>
            <a:r>
              <a:rPr lang="en-US" altLang="zh-CN" i="1" dirty="0"/>
              <a:t>filters</a:t>
            </a:r>
            <a:r>
              <a:rPr lang="en-US" altLang="zh-CN" dirty="0"/>
              <a:t>. Filters narrow down the query results based on the given parameters. </a:t>
            </a:r>
            <a:endParaRPr lang="en-US" altLang="zh-CN" dirty="0" smtClean="0"/>
          </a:p>
          <a:p>
            <a:r>
              <a:rPr lang="en-US" altLang="zh-CN" dirty="0" smtClean="0"/>
              <a:t>In </a:t>
            </a:r>
            <a:r>
              <a:rPr lang="en-US" altLang="zh-CN" dirty="0"/>
              <a:t>SQL terms, a </a:t>
            </a:r>
            <a:r>
              <a:rPr lang="en-US" altLang="zh-CN" dirty="0">
                <a:solidFill>
                  <a:srgbClr val="0070C0"/>
                </a:solidFill>
              </a:rPr>
              <a:t>QuerySet</a:t>
            </a:r>
            <a:r>
              <a:rPr lang="en-US" altLang="zh-CN" dirty="0"/>
              <a:t> equates to a </a:t>
            </a:r>
            <a:r>
              <a:rPr lang="en-US" altLang="zh-CN" dirty="0">
                <a:solidFill>
                  <a:srgbClr val="0070C0"/>
                </a:solidFill>
              </a:rPr>
              <a:t>SELECT</a:t>
            </a:r>
            <a:r>
              <a:rPr lang="en-US" altLang="zh-CN" dirty="0"/>
              <a:t> statement, and a filter is a limiting clause such as </a:t>
            </a:r>
            <a:r>
              <a:rPr lang="en-US" altLang="zh-CN" dirty="0">
                <a:solidFill>
                  <a:srgbClr val="0070C0"/>
                </a:solidFill>
              </a:rPr>
              <a:t>WHERE</a:t>
            </a:r>
            <a:r>
              <a:rPr lang="en-US" altLang="zh-CN" dirty="0"/>
              <a:t> or </a:t>
            </a:r>
            <a:r>
              <a:rPr lang="en-US" altLang="zh-CN" dirty="0">
                <a:solidFill>
                  <a:srgbClr val="0070C0"/>
                </a:solidFill>
              </a:rPr>
              <a:t>LIMIT</a:t>
            </a:r>
            <a:r>
              <a:rPr lang="en-US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78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Retrieving all </a:t>
            </a:r>
            <a:r>
              <a:rPr lang="en-US" altLang="zh-CN" dirty="0" smtClean="0"/>
              <a:t>objects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1002792"/>
          </a:xfrm>
        </p:spPr>
        <p:txBody>
          <a:bodyPr/>
          <a:lstStyle/>
          <a:p>
            <a:r>
              <a:rPr lang="en-US" altLang="zh-CN" dirty="0" smtClean="0"/>
              <a:t>all()</a:t>
            </a:r>
          </a:p>
          <a:p>
            <a:pPr lvl="1"/>
            <a:r>
              <a:rPr lang="en-US" altLang="zh-CN" dirty="0" smtClean="0"/>
              <a:t>Returns a </a:t>
            </a:r>
            <a:r>
              <a:rPr lang="en-US" altLang="zh-CN" i="1" dirty="0" smtClean="0"/>
              <a:t>copy</a:t>
            </a:r>
            <a:r>
              <a:rPr lang="en-US" altLang="zh-CN" dirty="0" smtClean="0"/>
              <a:t> of the current </a:t>
            </a:r>
            <a:r>
              <a:rPr lang="en-US" altLang="zh-CN" dirty="0" err="1" smtClean="0"/>
              <a:t>QuerySet</a:t>
            </a:r>
            <a:r>
              <a:rPr lang="en-US" altLang="zh-CN" dirty="0" smtClean="0"/>
              <a:t> .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5800" y="3151632"/>
            <a:ext cx="7772400" cy="18921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books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Author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authors 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 smtClean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Author</a:t>
            </a:r>
            <a:r>
              <a:rPr lang="en-US" altLang="zh-CN" sz="2000" b="1" dirty="0" err="1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objects</a:t>
            </a:r>
            <a:r>
              <a:rPr lang="en-US" altLang="zh-CN" sz="2000" b="1" dirty="0" err="1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all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sz="2000" b="1" dirty="0" err="1" smtClean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[&lt;</a:t>
            </a:r>
            <a:r>
              <a:rPr lang="en-US" altLang="zh-CN" sz="2000" b="1" dirty="0" smtClean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Author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Scott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Chacon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&gt;,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sz="2000" b="1" dirty="0" smtClean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Author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Zed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Shaw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&gt;,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sz="2000" b="1" dirty="0" smtClean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Author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Jeff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 smtClean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Forcier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&gt;]&gt;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85800" y="5043817"/>
            <a:ext cx="7772400" cy="1142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Translates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following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SQL: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SELECT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books_author</a:t>
            </a:r>
            <a:r>
              <a:rPr kumimoji="1" lang="en-US" altLang="zh-CN" dirty="0" smtClean="0"/>
              <a:t>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89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Retrieving all objects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748792"/>
          </a:xfrm>
        </p:spPr>
        <p:txBody>
          <a:bodyPr/>
          <a:lstStyle/>
          <a:p>
            <a:r>
              <a:rPr kumimoji="1" lang="en-US" altLang="zh-CN" dirty="0" smtClean="0"/>
              <a:t>Print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author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2897632"/>
            <a:ext cx="7772400" cy="193899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author 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authors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zh-CN" alt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author</a:t>
            </a:r>
            <a:r>
              <a:rPr lang="en-US" altLang="zh-CN" sz="2000" b="1" dirty="0" err="1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author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Scott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Chacon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Zed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Shaw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Jeff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 smtClean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Forcierv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99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Retrieving specific </a:t>
            </a:r>
            <a:r>
              <a:rPr kumimoji="1" lang="en-US" altLang="zh-CN" dirty="0" smtClean="0"/>
              <a:t>objects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1421029"/>
          </a:xfrm>
        </p:spPr>
        <p:txBody>
          <a:bodyPr/>
          <a:lstStyle/>
          <a:p>
            <a:r>
              <a:rPr kumimoji="1" lang="en-US" altLang="zh-CN" dirty="0"/>
              <a:t>filter(**</a:t>
            </a:r>
            <a:r>
              <a:rPr kumimoji="1" lang="en-US" altLang="zh-CN" dirty="0" err="1"/>
              <a:t>kwargs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Returns </a:t>
            </a:r>
            <a:r>
              <a:rPr kumimoji="1" lang="en-US" altLang="zh-CN" dirty="0"/>
              <a:t>a new </a:t>
            </a:r>
            <a:r>
              <a:rPr kumimoji="1" lang="en-US" altLang="zh-CN" dirty="0" err="1"/>
              <a:t>QuerySet</a:t>
            </a:r>
            <a:r>
              <a:rPr kumimoji="1" lang="en-US" altLang="zh-CN" dirty="0"/>
              <a:t> containing objects that match the given lookup parameters.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3571038"/>
            <a:ext cx="7772400" cy="14305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books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objects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filter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pub_year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2013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books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sz="2000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[&lt;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Learn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Python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the 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Hard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Way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&gt;]&gt;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5800" y="5043817"/>
            <a:ext cx="7772400" cy="1142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Translates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following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SQL: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SELECT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books_book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where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pub_year</a:t>
            </a:r>
            <a:r>
              <a:rPr kumimoji="1" lang="en-US" altLang="zh-CN" dirty="0" smtClean="0"/>
              <a:t>=2013;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32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Retrieving specific objects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4624885"/>
            <a:ext cx="7772400" cy="1408175"/>
          </a:xfrm>
        </p:spPr>
        <p:txBody>
          <a:bodyPr/>
          <a:lstStyle/>
          <a:p>
            <a:r>
              <a:rPr kumimoji="1" lang="en-US" altLang="zh-CN" dirty="0"/>
              <a:t>Translates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SQL: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SELECT</a:t>
            </a:r>
            <a:r>
              <a:rPr kumimoji="1" lang="zh-CN" altLang="en-US" dirty="0"/>
              <a:t> *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books_book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pub_year</a:t>
            </a:r>
            <a:r>
              <a:rPr kumimoji="1" lang="en-US" altLang="zh-CN" dirty="0" smtClean="0"/>
              <a:t>&gt;2000;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2413338"/>
            <a:ext cx="7772400" cy="18921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books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objects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filter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pub_year__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books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sz="2000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[&lt;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Pro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Learn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Python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the 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Hard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Way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&gt;]&gt;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Field-lookups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https://docs.djangoproject.com/</a:t>
            </a:r>
            <a:r>
              <a:rPr kumimoji="1" lang="en-US" altLang="zh-CN" dirty="0" err="1">
                <a:hlinkClick r:id="rId2"/>
              </a:rPr>
              <a:t>en</a:t>
            </a:r>
            <a:r>
              <a:rPr kumimoji="1" lang="en-US" altLang="zh-CN" dirty="0">
                <a:hlinkClick r:id="rId2"/>
              </a:rPr>
              <a:t>/1.11/ref/models/</a:t>
            </a:r>
            <a:r>
              <a:rPr kumimoji="1" lang="en-US" altLang="zh-CN" dirty="0" err="1">
                <a:hlinkClick r:id="rId2"/>
              </a:rPr>
              <a:t>querysets</a:t>
            </a:r>
            <a:r>
              <a:rPr kumimoji="1" lang="en-US" altLang="zh-CN" dirty="0">
                <a:hlinkClick r:id="rId2"/>
              </a:rPr>
              <a:t>/#field-lookups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02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filter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695928"/>
          </a:xfrm>
        </p:spPr>
        <p:txBody>
          <a:bodyPr/>
          <a:lstStyle/>
          <a:p>
            <a:r>
              <a:rPr kumimoji="1" lang="en-US" altLang="zh-CN" dirty="0" smtClean="0"/>
              <a:t>Multiple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parameters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joined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</a:p>
          <a:p>
            <a:pPr lvl="1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5800" y="2817336"/>
            <a:ext cx="7772400" cy="193899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books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objects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filter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pub_year__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zh-CN" alt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icontains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altLang="zh-CN" sz="2000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books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sz="2000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[&lt;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Pro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&gt;]&gt;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85800" y="4756328"/>
            <a:ext cx="7772400" cy="1408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Translates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following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SQL: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SELECT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* FROM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books_book</a:t>
            </a:r>
            <a:r>
              <a:rPr kumimoji="1" lang="en-US" altLang="zh-CN" dirty="0" smtClean="0"/>
              <a:t> WHERE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pub_year</a:t>
            </a:r>
            <a:r>
              <a:rPr kumimoji="1" lang="en-US" altLang="zh-CN" dirty="0" smtClean="0"/>
              <a:t>&gt;2000 </a:t>
            </a:r>
            <a:r>
              <a:rPr kumimoji="1" lang="en-US" altLang="zh-CN" dirty="0"/>
              <a:t>and name like '%</a:t>
            </a:r>
            <a:r>
              <a:rPr kumimoji="1" lang="en-US" altLang="zh-CN" dirty="0" err="1"/>
              <a:t>git</a:t>
            </a:r>
            <a:r>
              <a:rPr kumimoji="1" lang="en-US" altLang="zh-CN" dirty="0"/>
              <a:t>%';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6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 smtClean="0"/>
              <a:t>SQL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8106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exclude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xclude(</a:t>
            </a:r>
            <a:r>
              <a:rPr lang="zh-CN" altLang="en-US" dirty="0" smtClean="0"/>
              <a:t>**</a:t>
            </a:r>
            <a:r>
              <a:rPr lang="en-US" altLang="zh-CN" dirty="0" err="1" smtClean="0"/>
              <a:t>kwargs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Returns </a:t>
            </a:r>
            <a:r>
              <a:rPr lang="en-US" altLang="zh-CN" dirty="0"/>
              <a:t>a new </a:t>
            </a:r>
            <a:r>
              <a:rPr lang="en-US" altLang="zh-CN" dirty="0" err="1"/>
              <a:t>QuerySet</a:t>
            </a:r>
            <a:r>
              <a:rPr lang="en-US" altLang="zh-CN" dirty="0"/>
              <a:t> containing objects that do </a:t>
            </a:r>
            <a:r>
              <a:rPr lang="en-US" altLang="zh-CN" i="1" dirty="0"/>
              <a:t>not</a:t>
            </a:r>
            <a:r>
              <a:rPr lang="en-US" altLang="zh-CN" dirty="0"/>
              <a:t> match the given lookup parameters.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5800" y="3558544"/>
            <a:ext cx="7772400" cy="147732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books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 smtClean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altLang="zh-CN" sz="2000" b="1" dirty="0" err="1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objects</a:t>
            </a:r>
            <a:r>
              <a:rPr lang="en-US" altLang="zh-CN" sz="2000" b="1" dirty="0" err="1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exclude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pub_year</a:t>
            </a:r>
            <a:r>
              <a:rPr lang="en-US" altLang="zh-CN" sz="2000" b="1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smtClean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2009</a:t>
            </a:r>
            <a:r>
              <a:rPr lang="en-US" altLang="zh-CN" sz="2000" b="1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books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sz="2000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[&lt;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Learn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Python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the 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Hard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Way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&gt;]&gt;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14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Retrieving a single </a:t>
            </a:r>
            <a:r>
              <a:rPr lang="en-US" altLang="zh-CN" dirty="0" smtClean="0"/>
              <a:t>object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1078992"/>
          </a:xfrm>
        </p:spPr>
        <p:txBody>
          <a:bodyPr/>
          <a:lstStyle/>
          <a:p>
            <a:r>
              <a:rPr kumimoji="1" lang="en-US" altLang="zh-CN" dirty="0" smtClean="0"/>
              <a:t>get(</a:t>
            </a:r>
            <a:r>
              <a:rPr kumimoji="1" lang="zh-CN" altLang="en-US" dirty="0" smtClean="0"/>
              <a:t>**</a:t>
            </a:r>
            <a:r>
              <a:rPr kumimoji="1" lang="en-US" altLang="zh-CN" dirty="0" err="1" smtClean="0"/>
              <a:t>kwargs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matching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given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lookup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parameters.</a:t>
            </a:r>
          </a:p>
        </p:txBody>
      </p:sp>
      <p:sp>
        <p:nvSpPr>
          <p:cNvPr id="5" name="矩形 4"/>
          <p:cNvSpPr/>
          <p:nvPr/>
        </p:nvSpPr>
        <p:spPr>
          <a:xfrm>
            <a:off x="685330" y="3227832"/>
            <a:ext cx="7772870" cy="14305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book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objects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book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Pro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71500" y="4764016"/>
            <a:ext cx="7772400" cy="10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Translates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following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SQL: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SELECT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books_book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id=1;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27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Retrieving a single object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Print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object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2944336"/>
            <a:ext cx="7772400" cy="14305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book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objects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pub_year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Pro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2009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505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Retrieving a single object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get() raises a </a:t>
            </a:r>
            <a:r>
              <a:rPr lang="en-US" altLang="zh-CN" dirty="0">
                <a:solidFill>
                  <a:srgbClr val="0070C0"/>
                </a:solidFill>
              </a:rPr>
              <a:t>DoesNotExist</a:t>
            </a:r>
            <a:r>
              <a:rPr lang="en-US" altLang="zh-CN" dirty="0"/>
              <a:t> exception if an object wasn’t found for the given parameters. </a:t>
            </a:r>
          </a:p>
          <a:p>
            <a:pPr lvl="1"/>
            <a:r>
              <a:rPr kumimoji="1" lang="en-US" altLang="zh-CN" dirty="0" smtClean="0"/>
              <a:t>Try: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Book.objects.get</a:t>
            </a:r>
            <a:r>
              <a:rPr kumimoji="1" lang="en-US" altLang="zh-CN" dirty="0" smtClean="0"/>
              <a:t>(id=5555)</a:t>
            </a:r>
          </a:p>
          <a:p>
            <a:r>
              <a:rPr lang="en-US" altLang="zh-CN" dirty="0"/>
              <a:t>get() raises </a:t>
            </a:r>
            <a:r>
              <a:rPr lang="en-US" altLang="zh-CN" dirty="0">
                <a:solidFill>
                  <a:srgbClr val="0070C0"/>
                </a:solidFill>
              </a:rPr>
              <a:t>MultipleObjectsReturned</a:t>
            </a:r>
            <a:r>
              <a:rPr lang="en-US" altLang="zh-CN" dirty="0"/>
              <a:t> if more than one object was found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1990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Creating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create an object, instantiate it using keyword arguments to the model class, then call </a:t>
            </a:r>
            <a:r>
              <a:rPr lang="en-US" altLang="zh-CN" dirty="0">
                <a:solidFill>
                  <a:srgbClr val="0070C0"/>
                </a:solidFill>
              </a:rPr>
              <a:t>save()</a:t>
            </a:r>
            <a:r>
              <a:rPr lang="en-US" altLang="zh-CN" dirty="0"/>
              <a:t> to </a:t>
            </a:r>
            <a:r>
              <a:rPr lang="en-US" altLang="zh-CN" dirty="0" smtClean="0"/>
              <a:t>save </a:t>
            </a:r>
            <a:r>
              <a:rPr lang="en-US" altLang="zh-CN" dirty="0"/>
              <a:t>it to the database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Let’s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book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2632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Creating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2100" y="1872020"/>
            <a:ext cx="8559800" cy="498598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books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Author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Category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zh-CN" alt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Publisher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altLang="zh-CN" sz="20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category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Category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objects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author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Author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objects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'Jeff </a:t>
            </a:r>
            <a:r>
              <a:rPr lang="en-US" altLang="zh-CN" sz="2000" b="1" dirty="0" err="1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Forcier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publisher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Publisher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objects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filter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'Addison-Wesley Professional'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first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altLang="zh-CN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'Python Web Development with Django'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pub_year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 smtClean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2008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serial_num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'T0003'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available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author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author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category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category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publisher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publisher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save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zh-CN" altLang="en-US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813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Creating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objects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5800" y="2121408"/>
            <a:ext cx="7772400" cy="378565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objects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zh-CN" altLang="en-US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'Python Web Development with Django'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pub_year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 smtClean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2008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serial_num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'T0003'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available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zh-CN" alt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author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author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zh-CN" alt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category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category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zh-CN" alt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publisher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publisher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19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Creating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5011162"/>
            <a:ext cx="7772400" cy="1161038"/>
          </a:xfrm>
        </p:spPr>
        <p:txBody>
          <a:bodyPr>
            <a:normAutofit/>
          </a:bodyPr>
          <a:lstStyle/>
          <a:p>
            <a:pPr marL="182880" lvl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kumimoji="1" lang="en-US" altLang="zh-CN" sz="2400" dirty="0" err="1"/>
              <a:t>set_password</a:t>
            </a:r>
            <a:r>
              <a:rPr kumimoji="1" lang="en-US" altLang="zh-CN" sz="2400" dirty="0"/>
              <a:t>()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used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hashing</a:t>
            </a:r>
            <a:r>
              <a:rPr kumimoji="1" lang="zh-CN" altLang="en-US" sz="2400" dirty="0"/>
              <a:t> </a:t>
            </a:r>
            <a:r>
              <a:rPr kumimoji="1" lang="en-US" altLang="zh-CN" sz="2400" dirty="0" smtClean="0"/>
              <a:t>password</a:t>
            </a:r>
            <a:endParaRPr kumimoji="1"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85800" y="2121408"/>
            <a:ext cx="7772400" cy="286232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accounts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username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lisa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nickname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'Lisa'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is_superuser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altLang="zh-CN" sz="2000" b="1" dirty="0" err="1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set_password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'admin1234'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save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68300" y="4000500"/>
            <a:ext cx="5346700" cy="5334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 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334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Creating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093976"/>
            <a:ext cx="7772400" cy="4050792"/>
          </a:xfrm>
        </p:spPr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password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database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encryption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7700"/>
            <a:ext cx="9144000" cy="141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95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Creating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create_user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3153486"/>
            <a:ext cx="7772400" cy="286232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objects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create_user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username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nancy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nickname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'Nancy'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is_superuser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password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'admin1234'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3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is </a:t>
            </a:r>
            <a:r>
              <a:rPr kumimoji="1" lang="en-US" altLang="zh-CN" dirty="0" err="1" smtClean="0"/>
              <a:t>sql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SQL stands for Structured Query Language.</a:t>
            </a:r>
          </a:p>
          <a:p>
            <a:r>
              <a:rPr kumimoji="1" lang="en-US" altLang="zh-CN" dirty="0" smtClean="0"/>
              <a:t>SQL lets you access and manipulate databases.</a:t>
            </a:r>
          </a:p>
          <a:p>
            <a:r>
              <a:rPr kumimoji="1" lang="en-US" altLang="zh-CN" dirty="0" smtClean="0"/>
              <a:t>SQL is an ANSI(American National Standards Institute) standard.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0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Update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update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object?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2721739"/>
            <a:ext cx="7772400" cy="286232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user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objects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user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lisa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nickname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'Lisa'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nickname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'Lisa Wu'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save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nickname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'Lisa Wu'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39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Deleting </a:t>
            </a:r>
            <a:r>
              <a:rPr lang="en-US" altLang="zh-CN" dirty="0" smtClean="0"/>
              <a:t>objects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delete 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 </a:t>
            </a:r>
            <a:r>
              <a:rPr lang="en-US" altLang="zh-CN" dirty="0" smtClean="0"/>
              <a:t>is </a:t>
            </a:r>
            <a:r>
              <a:rPr lang="en-US" altLang="zh-CN" dirty="0"/>
              <a:t>named </a:t>
            </a:r>
            <a:r>
              <a:rPr lang="en-US" altLang="zh-CN" dirty="0">
                <a:solidFill>
                  <a:srgbClr val="0070C0"/>
                </a:solidFill>
              </a:rPr>
              <a:t>delete()</a:t>
            </a:r>
            <a:r>
              <a:rPr lang="en-US" altLang="zh-CN" dirty="0"/>
              <a:t>.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This method immediately deletes the object and returns the number of objects deleted and a dictionary with the number of deletions per object type. </a:t>
            </a:r>
          </a:p>
        </p:txBody>
      </p:sp>
    </p:spTree>
    <p:extLst>
      <p:ext uri="{BB962C8B-B14F-4D97-AF65-F5344CB8AC3E}">
        <p14:creationId xmlns:p14="http://schemas.microsoft.com/office/powerpoint/2010/main" val="1416057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Deleting objects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2121408"/>
            <a:ext cx="7772400" cy="286232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objects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(1, {'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admin.LogEntry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': 0, '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accounts.User_groups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': 0, '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accounts.User_user_permissions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': 0, '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accounts.User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': 1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})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objects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filter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nickname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'Nancy'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606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err="1">
                <a:hlinkClick r:id="rId2"/>
              </a:rPr>
              <a:t>docs.djangoproject.com</a:t>
            </a:r>
            <a:r>
              <a:rPr kumimoji="1" lang="en-US" altLang="zh-CN" dirty="0">
                <a:hlinkClick r:id="rId2"/>
              </a:rPr>
              <a:t>/</a:t>
            </a:r>
            <a:r>
              <a:rPr kumimoji="1" lang="en-US" altLang="zh-CN" dirty="0" err="1">
                <a:hlinkClick r:id="rId2"/>
              </a:rPr>
              <a:t>en</a:t>
            </a:r>
            <a:r>
              <a:rPr kumimoji="1" lang="en-US" altLang="zh-CN" dirty="0">
                <a:hlinkClick r:id="rId2"/>
              </a:rPr>
              <a:t>/1.11/topics/</a:t>
            </a:r>
            <a:r>
              <a:rPr kumimoji="1" lang="en-US" altLang="zh-CN" dirty="0" err="1">
                <a:hlinkClick r:id="rId2"/>
              </a:rPr>
              <a:t>db</a:t>
            </a:r>
            <a:r>
              <a:rPr kumimoji="1" lang="en-US" altLang="zh-CN" dirty="0">
                <a:hlinkClick r:id="rId2"/>
              </a:rPr>
              <a:t>/queries/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16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317727" y="2411518"/>
            <a:ext cx="453521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Questions?</a:t>
            </a:r>
            <a:endParaRPr lang="zh-CN" altLang="en-US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50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Pyaying</a:t>
            </a:r>
            <a:r>
              <a:rPr kumimoji="1" lang="en-US" altLang="zh-CN" dirty="0" smtClean="0"/>
              <a:t> with </a:t>
            </a:r>
            <a:r>
              <a:rPr kumimoji="1" lang="en-US" altLang="zh-CN" dirty="0" err="1" smtClean="0"/>
              <a:t>dbshell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3584711"/>
            <a:ext cx="7772400" cy="1879600"/>
          </a:xfrm>
        </p:spPr>
        <p:txBody>
          <a:bodyPr/>
          <a:lstStyle/>
          <a:p>
            <a:r>
              <a:rPr kumimoji="1" lang="en-US" altLang="zh-CN" dirty="0" smtClean="0"/>
              <a:t>This chapter uses sqlite3 as the database.  </a:t>
            </a:r>
          </a:p>
        </p:txBody>
      </p:sp>
      <p:sp>
        <p:nvSpPr>
          <p:cNvPr id="4" name="矩形 3"/>
          <p:cNvSpPr/>
          <p:nvPr/>
        </p:nvSpPr>
        <p:spPr>
          <a:xfrm>
            <a:off x="685800" y="2177624"/>
            <a:ext cx="7772400" cy="132343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# cd to the location where you store your project</a:t>
            </a:r>
          </a:p>
          <a:p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# activate the </a:t>
            </a:r>
            <a:r>
              <a:rPr lang="en-US" altLang="zh-CN" sz="2000" b="1" dirty="0" err="1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env</a:t>
            </a:r>
            <a:endParaRPr lang="en-US" altLang="zh-CN" sz="2000" b="1" dirty="0" smtClean="0">
              <a:solidFill>
                <a:srgbClr val="6666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env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$ python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manage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dbshell</a:t>
            </a:r>
            <a:endParaRPr lang="en-US" altLang="zh-CN" sz="20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35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select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132029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</a:t>
            </a:r>
            <a:r>
              <a:rPr kumimoji="1" lang="en-US" altLang="zh-CN" dirty="0">
                <a:solidFill>
                  <a:srgbClr val="0070C0"/>
                </a:solidFill>
              </a:rPr>
              <a:t>SELECT</a:t>
            </a:r>
            <a:r>
              <a:rPr kumimoji="1" lang="en-US" altLang="zh-CN" dirty="0"/>
              <a:t> statement is used to select data from a database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3441700"/>
            <a:ext cx="7772400" cy="25545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select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altLang="zh-CN" sz="2000" b="1" dirty="0" err="1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books_author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endParaRPr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altLang="zh-CN" sz="2000" b="1" dirty="0" err="1"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lang="zh-CN" altLang="en-US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2000" b="1" dirty="0" err="1" smtClean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altLang="zh-CN" sz="2000" b="1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endParaRPr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altLang="zh-CN" sz="2000" b="1" dirty="0" smtClean="0">
                <a:latin typeface="Courier" charset="0"/>
                <a:ea typeface="Courier" charset="0"/>
                <a:cs typeface="Courier" charset="0"/>
              </a:rPr>
              <a:t>----------  </a:t>
            </a:r>
            <a:r>
              <a:rPr lang="zh-CN" altLang="en-US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2000" b="1" dirty="0" smtClean="0">
                <a:latin typeface="Courier" charset="0"/>
                <a:ea typeface="Courier" charset="0"/>
                <a:cs typeface="Courier" charset="0"/>
              </a:rPr>
              <a:t>------------</a:t>
            </a:r>
            <a:endParaRPr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457200" indent="-457200">
              <a:buAutoNum type="arabicPlain"/>
            </a:pPr>
            <a:r>
              <a:rPr lang="zh-CN" altLang="en-US" sz="2000" b="1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lang="mr-IN" altLang="zh-CN" sz="2000" b="1" dirty="0" err="1" smtClean="0">
                <a:latin typeface="Courier" charset="0"/>
                <a:ea typeface="Courier" charset="0"/>
                <a:cs typeface="Courier" charset="0"/>
              </a:rPr>
              <a:t>Scott</a:t>
            </a:r>
            <a:r>
              <a:rPr lang="mr-IN" altLang="zh-CN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2000" b="1" dirty="0" err="1" smtClean="0">
                <a:latin typeface="Courier" charset="0"/>
                <a:ea typeface="Courier" charset="0"/>
                <a:cs typeface="Courier" charset="0"/>
              </a:rPr>
              <a:t>Chacon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 marL="457200" indent="-457200">
              <a:buAutoNum type="arabicPlain"/>
            </a:pPr>
            <a:r>
              <a:rPr lang="mr-IN" altLang="zh-CN" sz="2000" b="1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lang="mr-IN" altLang="zh-CN" sz="2000" b="1" dirty="0" err="1" smtClean="0">
                <a:latin typeface="Courier" charset="0"/>
                <a:ea typeface="Courier" charset="0"/>
                <a:cs typeface="Courier" charset="0"/>
              </a:rPr>
              <a:t>Zed</a:t>
            </a:r>
            <a:r>
              <a:rPr lang="mr-IN" altLang="zh-CN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2000" b="1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mr-IN" altLang="zh-CN" sz="2000" b="1" dirty="0" err="1">
                <a:latin typeface="Courier" charset="0"/>
                <a:ea typeface="Courier" charset="0"/>
                <a:cs typeface="Courier" charset="0"/>
              </a:rPr>
              <a:t>Shaw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altLang="zh-CN" sz="20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altLang="zh-CN" sz="20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select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books_author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altLang="zh-CN" sz="2000" b="1" dirty="0">
              <a:effectLst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80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where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3703320"/>
            <a:ext cx="7772400" cy="2468880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SQL requires single quotes around text values (most database systems will also allow double quotes).</a:t>
            </a:r>
          </a:p>
          <a:p>
            <a:r>
              <a:rPr kumimoji="1" lang="en-US" altLang="zh-CN" dirty="0"/>
              <a:t>However, numeric fields should not be enclosed in </a:t>
            </a:r>
            <a:r>
              <a:rPr kumimoji="1" lang="en-US" altLang="zh-CN" dirty="0" smtClean="0"/>
              <a:t>quotes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85800" y="2093976"/>
            <a:ext cx="7772400" cy="147732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select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books_publisher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where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 smtClean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select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books_author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where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name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altLang="zh-CN" sz="2000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Zed A. Shaw</a:t>
            </a:r>
            <a:r>
              <a:rPr lang="mr-IN" altLang="zh-CN" sz="2000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24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insert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093976"/>
            <a:ext cx="7772400" cy="1271524"/>
          </a:xfrm>
        </p:spPr>
        <p:txBody>
          <a:bodyPr/>
          <a:lstStyle/>
          <a:p>
            <a:r>
              <a:rPr kumimoji="1" lang="en-US" altLang="zh-CN" dirty="0"/>
              <a:t>The </a:t>
            </a:r>
            <a:r>
              <a:rPr kumimoji="1" lang="en-US" altLang="zh-CN" dirty="0">
                <a:solidFill>
                  <a:srgbClr val="0070C0"/>
                </a:solidFill>
              </a:rPr>
              <a:t>INSERT INTO </a:t>
            </a:r>
            <a:r>
              <a:rPr kumimoji="1" lang="en-US" altLang="zh-CN" dirty="0"/>
              <a:t>statement is used to insert new records in a table.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3591959"/>
            <a:ext cx="7772400" cy="286232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insert 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into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books_author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values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'Jeff </a:t>
            </a:r>
            <a:r>
              <a:rPr lang="en-US" altLang="zh-CN" sz="2000" b="1" dirty="0" err="1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Forcier</a:t>
            </a:r>
            <a:r>
              <a:rPr lang="en-US" altLang="zh-CN" sz="2000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endParaRPr lang="en-US" altLang="zh-CN" sz="2000" b="1" dirty="0" smtClean="0">
              <a:solidFill>
                <a:srgbClr val="6666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select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books_author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mr-IN" altLang="zh-CN" sz="2000" b="1" dirty="0" err="1"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lang="mr-IN" altLang="zh-CN" sz="2000" b="1" dirty="0" err="1" smtClean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altLang="zh-CN" sz="2000" b="1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endParaRPr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altLang="zh-CN" sz="2000" b="1" dirty="0" smtClean="0">
                <a:latin typeface="Courier" charset="0"/>
                <a:ea typeface="Courier" charset="0"/>
                <a:cs typeface="Courier" charset="0"/>
              </a:rPr>
              <a:t>----------  ------------</a:t>
            </a:r>
            <a:endParaRPr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altLang="zh-CN" sz="2000" b="1" dirty="0" smtClean="0">
                <a:latin typeface="Courier" charset="0"/>
                <a:ea typeface="Courier" charset="0"/>
                <a:cs typeface="Courier" charset="0"/>
              </a:rPr>
              <a:t>1           </a:t>
            </a:r>
            <a:r>
              <a:rPr lang="mr-IN" altLang="zh-CN" sz="2000" b="1" dirty="0" err="1" smtClean="0">
                <a:latin typeface="Courier" charset="0"/>
                <a:ea typeface="Courier" charset="0"/>
                <a:cs typeface="Courier" charset="0"/>
              </a:rPr>
              <a:t>Scott</a:t>
            </a:r>
            <a:r>
              <a:rPr lang="mr-IN" altLang="zh-CN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2000" b="1" dirty="0" err="1" smtClean="0">
                <a:latin typeface="Courier" charset="0"/>
                <a:ea typeface="Courier" charset="0"/>
                <a:cs typeface="Courier" charset="0"/>
              </a:rPr>
              <a:t>Chacon</a:t>
            </a:r>
            <a:endParaRPr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altLang="zh-CN" sz="2000" b="1" dirty="0" smtClean="0">
                <a:latin typeface="Courier" charset="0"/>
                <a:ea typeface="Courier" charset="0"/>
                <a:cs typeface="Courier" charset="0"/>
              </a:rPr>
              <a:t>2           </a:t>
            </a:r>
            <a:r>
              <a:rPr lang="mr-IN" altLang="zh-CN" sz="2000" b="1" dirty="0" err="1" smtClean="0">
                <a:latin typeface="Courier" charset="0"/>
                <a:ea typeface="Courier" charset="0"/>
                <a:cs typeface="Courier" charset="0"/>
              </a:rPr>
              <a:t>Zed</a:t>
            </a:r>
            <a:r>
              <a:rPr lang="mr-IN" altLang="zh-CN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2000" b="1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mr-IN" altLang="zh-CN" sz="2000" b="1" dirty="0" err="1">
                <a:latin typeface="Courier" charset="0"/>
                <a:ea typeface="Courier" charset="0"/>
                <a:cs typeface="Courier" charset="0"/>
              </a:rPr>
              <a:t>Shaw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altLang="zh-CN" sz="2000" b="1" dirty="0" smtClean="0">
                <a:latin typeface="Courier" charset="0"/>
                <a:ea typeface="Courier" charset="0"/>
                <a:cs typeface="Courier" charset="0"/>
              </a:rPr>
              <a:t>3           </a:t>
            </a:r>
            <a:r>
              <a:rPr lang="mr-IN" altLang="zh-CN" sz="2000" b="1" dirty="0" err="1">
                <a:latin typeface="Courier" charset="0"/>
                <a:ea typeface="Courier" charset="0"/>
                <a:cs typeface="Courier" charset="0"/>
              </a:rPr>
              <a:t>Jeff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2000" b="1" dirty="0" err="1" smtClean="0">
                <a:latin typeface="Courier" charset="0"/>
                <a:ea typeface="Courier" charset="0"/>
                <a:cs typeface="Courier" charset="0"/>
              </a:rPr>
              <a:t>Forcier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68300" y="6045200"/>
            <a:ext cx="4889500" cy="40908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 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894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update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UPDATE statement is used to modify the existing records in a table.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3638972"/>
            <a:ext cx="7772400" cy="147732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update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books_author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intro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'He is professionally specializing in Python and Ruby development'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where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id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 smtClean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8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delete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DELETE statement is used to delete existing records in a table.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3438918"/>
            <a:ext cx="7772400" cy="101566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endParaRPr lang="en-US" altLang="zh-CN" sz="20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books_author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where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id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23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5080</TotalTime>
  <Words>913</Words>
  <Application>Microsoft Macintosh PowerPoint</Application>
  <PresentationFormat>全屏显示(4:3)</PresentationFormat>
  <Paragraphs>184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Calibri</vt:lpstr>
      <vt:lpstr>Courier</vt:lpstr>
      <vt:lpstr>DengXian</vt:lpstr>
      <vt:lpstr>Rockwell</vt:lpstr>
      <vt:lpstr>Rockwell Condensed</vt:lpstr>
      <vt:lpstr>Rockwell Extra Bold</vt:lpstr>
      <vt:lpstr>Times New Roman</vt:lpstr>
      <vt:lpstr>Wingdings</vt:lpstr>
      <vt:lpstr>方正姚体</vt:lpstr>
      <vt:lpstr>木活字</vt:lpstr>
      <vt:lpstr>Django QuerySet</vt:lpstr>
      <vt:lpstr>SQL</vt:lpstr>
      <vt:lpstr>What is sql?</vt:lpstr>
      <vt:lpstr>Pyaying with dbshell</vt:lpstr>
      <vt:lpstr>select</vt:lpstr>
      <vt:lpstr>where</vt:lpstr>
      <vt:lpstr>insert</vt:lpstr>
      <vt:lpstr>update</vt:lpstr>
      <vt:lpstr>delete</vt:lpstr>
      <vt:lpstr>queryset</vt:lpstr>
      <vt:lpstr>Introduction</vt:lpstr>
      <vt:lpstr>Playing with Django shell</vt:lpstr>
      <vt:lpstr>Retrieving objects</vt:lpstr>
      <vt:lpstr>Retrieving all objects</vt:lpstr>
      <vt:lpstr>Retrieving all objects</vt:lpstr>
      <vt:lpstr>Retrieving specific objects</vt:lpstr>
      <vt:lpstr>Retrieving specific objects</vt:lpstr>
      <vt:lpstr>Field-lookups</vt:lpstr>
      <vt:lpstr>filter</vt:lpstr>
      <vt:lpstr>exclude</vt:lpstr>
      <vt:lpstr>Retrieving a single object</vt:lpstr>
      <vt:lpstr>Retrieving a single object</vt:lpstr>
      <vt:lpstr>Retrieving a single object</vt:lpstr>
      <vt:lpstr>Creating objects</vt:lpstr>
      <vt:lpstr>Creating objects</vt:lpstr>
      <vt:lpstr>Creating objects</vt:lpstr>
      <vt:lpstr>Creating a user</vt:lpstr>
      <vt:lpstr>Creating a user</vt:lpstr>
      <vt:lpstr>Creating a user</vt:lpstr>
      <vt:lpstr>Update object</vt:lpstr>
      <vt:lpstr>Deleting objects</vt:lpstr>
      <vt:lpstr>Deleting objects</vt:lpstr>
      <vt:lpstr>reference</vt:lpstr>
      <vt:lpstr>Questions?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introduction</dc:title>
  <dc:creator>Jacqueline Jiang</dc:creator>
  <cp:lastModifiedBy>Jacqueline Jiang</cp:lastModifiedBy>
  <cp:revision>660</cp:revision>
  <dcterms:created xsi:type="dcterms:W3CDTF">2017-05-27T08:15:31Z</dcterms:created>
  <dcterms:modified xsi:type="dcterms:W3CDTF">2017-11-06T09:40:09Z</dcterms:modified>
</cp:coreProperties>
</file>