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44" r:id="rId1"/>
  </p:sldMasterIdLst>
  <p:notesMasterIdLst>
    <p:notesMasterId r:id="rId40"/>
  </p:notesMasterIdLst>
  <p:sldIdLst>
    <p:sldId id="256" r:id="rId2"/>
    <p:sldId id="346" r:id="rId3"/>
    <p:sldId id="347" r:id="rId4"/>
    <p:sldId id="348" r:id="rId5"/>
    <p:sldId id="349" r:id="rId6"/>
    <p:sldId id="350" r:id="rId7"/>
    <p:sldId id="351" r:id="rId8"/>
    <p:sldId id="352" r:id="rId9"/>
    <p:sldId id="353" r:id="rId10"/>
    <p:sldId id="354" r:id="rId11"/>
    <p:sldId id="355" r:id="rId12"/>
    <p:sldId id="356" r:id="rId13"/>
    <p:sldId id="357" r:id="rId14"/>
    <p:sldId id="334"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28" r:id="rId38"/>
    <p:sldId id="34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9"/>
    <p:restoredTop sz="94745"/>
  </p:normalViewPr>
  <p:slideViewPr>
    <p:cSldViewPr snapToGrid="0" snapToObjects="1">
      <p:cViewPr>
        <p:scale>
          <a:sx n="95" d="100"/>
          <a:sy n="95" d="100"/>
        </p:scale>
        <p:origin x="1144" y="336"/>
      </p:cViewPr>
      <p:guideLst/>
    </p:cSldViewPr>
  </p:slideViewPr>
  <p:outlineViewPr>
    <p:cViewPr>
      <p:scale>
        <a:sx n="33" d="100"/>
        <a:sy n="33" d="100"/>
      </p:scale>
      <p:origin x="0" y="-56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4E011-1D7B-714A-B585-035A47AE4279}" type="datetimeFigureOut">
              <a:rPr kumimoji="1" lang="zh-CN" altLang="en-US" smtClean="0"/>
              <a:t>2017/11/13</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12DCF-7980-3D47-983E-1721A640EFB5}" type="slidenum">
              <a:rPr kumimoji="1" lang="zh-CN" altLang="en-US" smtClean="0"/>
              <a:t>‹#›</a:t>
            </a:fld>
            <a:endParaRPr kumimoji="1" lang="zh-CN" altLang="en-US"/>
          </a:p>
        </p:txBody>
      </p:sp>
    </p:spTree>
    <p:extLst>
      <p:ext uri="{BB962C8B-B14F-4D97-AF65-F5344CB8AC3E}">
        <p14:creationId xmlns:p14="http://schemas.microsoft.com/office/powerpoint/2010/main" val="2079166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B12DCF-7980-3D47-983E-1721A640EFB5}" type="slidenum">
              <a:rPr kumimoji="1" lang="zh-CN" altLang="en-US" smtClean="0"/>
              <a:t>10</a:t>
            </a:fld>
            <a:endParaRPr kumimoji="1" lang="zh-CN" altLang="en-US"/>
          </a:p>
        </p:txBody>
      </p:sp>
    </p:spTree>
    <p:extLst>
      <p:ext uri="{BB962C8B-B14F-4D97-AF65-F5344CB8AC3E}">
        <p14:creationId xmlns:p14="http://schemas.microsoft.com/office/powerpoint/2010/main" val="62011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B12DCF-7980-3D47-983E-1721A640EFB5}" type="slidenum">
              <a:rPr kumimoji="1" lang="zh-CN" altLang="en-US" smtClean="0"/>
              <a:t>24</a:t>
            </a:fld>
            <a:endParaRPr kumimoji="1" lang="zh-CN" altLang="en-US"/>
          </a:p>
        </p:txBody>
      </p:sp>
    </p:spTree>
    <p:extLst>
      <p:ext uri="{BB962C8B-B14F-4D97-AF65-F5344CB8AC3E}">
        <p14:creationId xmlns:p14="http://schemas.microsoft.com/office/powerpoint/2010/main" val="19026650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11/13/17</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j-lt"/>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lnSpc>
                <a:spcPct val="150000"/>
              </a:lnSpc>
              <a:defRPr sz="2400" b="1">
                <a:latin typeface="+mn-lt"/>
              </a:defRPr>
            </a:lvl1pPr>
            <a:lvl2pPr>
              <a:defRPr sz="2000" b="1"/>
            </a:lvl2pPr>
            <a:lvl3pPr>
              <a:defRPr sz="1800" b="1"/>
            </a:lvl3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7" name="Date Placeholder 6"/>
          <p:cNvSpPr>
            <a:spLocks noGrp="1"/>
          </p:cNvSpPr>
          <p:nvPr>
            <p:ph type="dt" sz="half" idx="10"/>
          </p:nvPr>
        </p:nvSpPr>
        <p:spPr/>
        <p:txBody>
          <a:bodyPr/>
          <a:lstStyle/>
          <a:p>
            <a:fld id="{52647F38-B617-4D2F-AE0A-013F0C4D2C57}" type="datetimeFigureOut">
              <a:rPr lang="en-US" smtClean="0"/>
              <a:t>11/13/17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7799C9-84D9-46D2-A11E-BCF8A720529D}" type="slidenum">
              <a:rPr lang="en-US" smtClean="0"/>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61BEF0D-F0BB-DE4B-95CE-6DB70DBA9567}" type="datetimeFigureOut">
              <a:rPr lang="en-US" smtClean="0"/>
              <a:pPr/>
              <a:t>11/13/17</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11/13/17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B61BEF0D-F0BB-DE4B-95CE-6DB70DBA9567}" type="datetimeFigureOut">
              <a:rPr lang="en-US" smtClean="0"/>
              <a:pPr/>
              <a:t>11/13/17</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B61BEF0D-F0BB-DE4B-95CE-6DB70DBA9567}" type="datetimeFigureOut">
              <a:rPr lang="en-US" smtClean="0"/>
              <a:pPr/>
              <a:t>11/13/17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B61BEF0D-F0BB-DE4B-95CE-6DB70DBA9567}" type="datetimeFigureOut">
              <a:rPr lang="en-US" smtClean="0"/>
              <a:pPr/>
              <a:t>11/13/17</a:t>
            </a:fld>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B61BEF0D-F0BB-DE4B-95CE-6DB70DBA9567}" type="datetimeFigureOut">
              <a:rPr lang="en-US" smtClean="0"/>
              <a:pPr/>
              <a:t>11/13/17</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1276879"/>
      </p:ext>
    </p:extLst>
  </p:cSld>
  <p:clrMap bg1="lt1" tx1="dk1" bg2="lt2" tx2="dk2" accent1="accent1" accent2="accent2" accent3="accent3" accent4="accent4" accent5="accent5" accent6="accent6" hlink="hlink" folHlink="folHlink"/>
  <p:sldLayoutIdLst>
    <p:sldLayoutId id="2147484745" r:id="rId1"/>
    <p:sldLayoutId id="2147484746" r:id="rId2"/>
    <p:sldLayoutId id="2147484747" r:id="rId3"/>
    <p:sldLayoutId id="2147484748" r:id="rId4"/>
    <p:sldLayoutId id="2147484749" r:id="rId5"/>
    <p:sldLayoutId id="2147484750" r:id="rId6"/>
    <p:sldLayoutId id="2147484751" r:id="rId7"/>
    <p:sldLayoutId id="2147484752" r:id="rId8"/>
    <p:sldLayoutId id="2147484753" r:id="rId9"/>
    <p:sldLayoutId id="2147484754" r:id="rId10"/>
    <p:sldLayoutId id="2147484755"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cap="none" dirty="0" smtClean="0">
                <a:ea typeface="Times New Roman" charset="0"/>
                <a:cs typeface="Times New Roman" charset="0"/>
              </a:rPr>
              <a:t>DJANGO</a:t>
            </a:r>
            <a:r>
              <a:rPr kumimoji="1" lang="zh-CN" altLang="en-US" b="1" cap="none" dirty="0" smtClean="0">
                <a:ea typeface="Times New Roman" charset="0"/>
                <a:cs typeface="Times New Roman" charset="0"/>
              </a:rPr>
              <a:t> </a:t>
            </a:r>
            <a:r>
              <a:rPr kumimoji="1" lang="en-US" altLang="zh-CN" b="1" cap="none" dirty="0" smtClean="0">
                <a:ea typeface="Times New Roman" charset="0"/>
                <a:cs typeface="Times New Roman" charset="0"/>
              </a:rPr>
              <a:t>VIEWS</a:t>
            </a:r>
            <a:r>
              <a:rPr kumimoji="1" lang="zh-CN" altLang="en-US" b="1" cap="none" dirty="0" smtClean="0">
                <a:ea typeface="Times New Roman" charset="0"/>
                <a:cs typeface="Times New Roman" charset="0"/>
              </a:rPr>
              <a:t> </a:t>
            </a:r>
            <a:r>
              <a:rPr kumimoji="1" lang="en-US" altLang="zh-CN" b="1" cap="none" dirty="0" smtClean="0">
                <a:ea typeface="Times New Roman" charset="0"/>
                <a:cs typeface="Times New Roman" charset="0"/>
              </a:rPr>
              <a:t>AND</a:t>
            </a:r>
            <a:r>
              <a:rPr kumimoji="1" lang="zh-CN" altLang="en-US" b="1" cap="none" dirty="0" smtClean="0">
                <a:ea typeface="Times New Roman" charset="0"/>
                <a:cs typeface="Times New Roman" charset="0"/>
              </a:rPr>
              <a:t> </a:t>
            </a:r>
            <a:r>
              <a:rPr kumimoji="1" lang="en-US" altLang="zh-CN" b="1" cap="none" dirty="0" smtClean="0">
                <a:ea typeface="Times New Roman" charset="0"/>
                <a:cs typeface="Times New Roman" charset="0"/>
              </a:rPr>
              <a:t>TEPLATES</a:t>
            </a:r>
            <a:endParaRPr kumimoji="1" lang="zh-CN" altLang="en-US" b="1" cap="none" dirty="0">
              <a:ea typeface="Times New Roman" charset="0"/>
              <a:cs typeface="Times New Roman" charset="0"/>
            </a:endParaRPr>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90887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Simple</a:t>
            </a:r>
            <a:r>
              <a:rPr kumimoji="1" lang="zh-CN" altLang="en-US" dirty="0" smtClean="0"/>
              <a:t> </a:t>
            </a:r>
            <a:r>
              <a:rPr kumimoji="1" lang="en-US" altLang="zh-CN" dirty="0" smtClean="0"/>
              <a:t>view</a:t>
            </a:r>
            <a:r>
              <a:rPr kumimoji="1" lang="zh-CN" altLang="en-US" dirty="0" smtClean="0"/>
              <a:t> </a:t>
            </a:r>
            <a:r>
              <a:rPr kumimoji="1" lang="en-US" altLang="zh-CN" dirty="0" smtClean="0"/>
              <a:t>with</a:t>
            </a:r>
            <a:r>
              <a:rPr kumimoji="1" lang="zh-CN" altLang="en-US" dirty="0" smtClean="0"/>
              <a:t> </a:t>
            </a:r>
            <a:r>
              <a:rPr kumimoji="1" lang="en-US" altLang="zh-CN" dirty="0"/>
              <a:t>parameters</a:t>
            </a:r>
            <a:endParaRPr kumimoji="1" lang="zh-CN" altLang="en-US" dirty="0"/>
          </a:p>
        </p:txBody>
      </p:sp>
      <p:sp>
        <p:nvSpPr>
          <p:cNvPr id="3" name="内容占位符 2"/>
          <p:cNvSpPr>
            <a:spLocks noGrp="1"/>
          </p:cNvSpPr>
          <p:nvPr>
            <p:ph idx="1"/>
          </p:nvPr>
        </p:nvSpPr>
        <p:spPr/>
        <p:txBody>
          <a:bodyPr/>
          <a:lstStyle/>
          <a:p>
            <a:r>
              <a:rPr kumimoji="1" lang="en-US" altLang="zh-CN" dirty="0" smtClean="0"/>
              <a:t>Views </a:t>
            </a:r>
            <a:r>
              <a:rPr kumimoji="1" lang="en-US" altLang="zh-CN" dirty="0"/>
              <a:t>can also accept parameters</a:t>
            </a:r>
            <a:endParaRPr kumimoji="1" lang="zh-CN" altLang="en-US" dirty="0"/>
          </a:p>
        </p:txBody>
      </p:sp>
      <p:sp>
        <p:nvSpPr>
          <p:cNvPr id="4" name="矩形 3"/>
          <p:cNvSpPr/>
          <p:nvPr/>
        </p:nvSpPr>
        <p:spPr>
          <a:xfrm>
            <a:off x="342900" y="2844070"/>
            <a:ext cx="8458200" cy="1938992"/>
          </a:xfrm>
          <a:prstGeom prst="rect">
            <a:avLst/>
          </a:prstGeom>
          <a:blipFill>
            <a:blip r:embed="rId3"/>
            <a:tile tx="0" ty="0" sx="100000" sy="100000" flip="none" algn="tl"/>
          </a:blipFill>
        </p:spPr>
        <p:txBody>
          <a:bodyPr wrap="square">
            <a:spAutoFit/>
          </a:bodyPr>
          <a:lstStyle/>
          <a:p>
            <a:pPr>
              <a:lnSpc>
                <a:spcPct val="150000"/>
              </a:lnSpc>
            </a:pPr>
            <a:r>
              <a:rPr lang="en-US" altLang="zh-CN" sz="2000" i="1" dirty="0">
                <a:solidFill>
                  <a:srgbClr val="808080"/>
                </a:solidFill>
              </a:rPr>
              <a:t># in books/</a:t>
            </a:r>
            <a:r>
              <a:rPr lang="en-US" altLang="zh-CN" sz="2000" i="1" dirty="0" err="1">
                <a:solidFill>
                  <a:srgbClr val="808080"/>
                </a:solidFill>
              </a:rPr>
              <a:t>view.py</a:t>
            </a:r>
            <a:endParaRPr lang="en-US" altLang="zh-CN" sz="2000" b="1" dirty="0" smtClean="0">
              <a:solidFill>
                <a:srgbClr val="000080"/>
              </a:solidFill>
              <a:latin typeface="Courier" charset="0"/>
              <a:ea typeface="Courier" charset="0"/>
              <a:cs typeface="Courier" charset="0"/>
            </a:endParaRPr>
          </a:p>
          <a:p>
            <a:pPr>
              <a:lnSpc>
                <a:spcPct val="150000"/>
              </a:lnSpc>
            </a:pPr>
            <a:r>
              <a:rPr lang="en-US" altLang="zh-CN" sz="2000" b="1" dirty="0" smtClean="0">
                <a:solidFill>
                  <a:srgbClr val="000080"/>
                </a:solidFill>
                <a:latin typeface="Courier" charset="0"/>
                <a:ea typeface="Courier" charset="0"/>
                <a:cs typeface="Courier" charset="0"/>
              </a:rPr>
              <a:t>def </a:t>
            </a:r>
            <a:r>
              <a:rPr lang="en-US" altLang="zh-CN" sz="2000" b="1" dirty="0" err="1" smtClean="0">
                <a:latin typeface="Courier" charset="0"/>
                <a:ea typeface="Courier" charset="0"/>
                <a:cs typeface="Courier" charset="0"/>
              </a:rPr>
              <a:t>BookDetail</a:t>
            </a:r>
            <a:r>
              <a:rPr lang="en-US" altLang="zh-CN" sz="2000" b="1" dirty="0" smtClean="0">
                <a:latin typeface="Courier" charset="0"/>
                <a:ea typeface="Courier" charset="0"/>
                <a:cs typeface="Courier" charset="0"/>
              </a:rPr>
              <a:t>(</a:t>
            </a:r>
            <a:r>
              <a:rPr lang="en-US" altLang="zh-CN" sz="2000" b="1" dirty="0">
                <a:latin typeface="Courier" charset="0"/>
                <a:ea typeface="Courier" charset="0"/>
                <a:cs typeface="Courier" charset="0"/>
              </a:rPr>
              <a:t>request</a:t>
            </a:r>
            <a:r>
              <a:rPr lang="en-US" altLang="zh-CN" sz="2000" b="1" dirty="0" smtClean="0">
                <a:latin typeface="Courier" charset="0"/>
                <a:ea typeface="Courier" charset="0"/>
                <a:cs typeface="Courier" charset="0"/>
              </a:rPr>
              <a:t>, </a:t>
            </a:r>
            <a:r>
              <a:rPr lang="en-US" altLang="zh-CN" sz="2000" b="1" dirty="0">
                <a:latin typeface="Courier" charset="0"/>
                <a:ea typeface="Courier" charset="0"/>
                <a:cs typeface="Courier" charset="0"/>
              </a:rPr>
              <a:t>id):</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return </a:t>
            </a:r>
            <a:r>
              <a:rPr lang="en-US" altLang="zh-CN" sz="2000" b="1" dirty="0" err="1">
                <a:latin typeface="Courier" charset="0"/>
                <a:ea typeface="Courier" charset="0"/>
                <a:cs typeface="Courier" charset="0"/>
              </a:rPr>
              <a:t>HttpResponse</a:t>
            </a:r>
            <a:r>
              <a:rPr lang="en-US" altLang="zh-CN" sz="2000" b="1" dirty="0" smtClean="0">
                <a:latin typeface="Courier" charset="0"/>
                <a:ea typeface="Courier" charset="0"/>
                <a:cs typeface="Courier" charset="0"/>
              </a:rPr>
              <a:t>(</a:t>
            </a:r>
          </a:p>
          <a:p>
            <a:pPr>
              <a:lnSpc>
                <a:spcPct val="150000"/>
              </a:lnSpc>
            </a:pPr>
            <a:r>
              <a:rPr lang="zh-CN" altLang="en-US" sz="2000" b="1" dirty="0">
                <a:solidFill>
                  <a:srgbClr val="008080"/>
                </a:solidFill>
                <a:latin typeface="Courier" charset="0"/>
                <a:ea typeface="Courier" charset="0"/>
                <a:cs typeface="Courier" charset="0"/>
              </a:rPr>
              <a:t> </a:t>
            </a:r>
            <a:r>
              <a:rPr lang="zh-CN" altLang="en-US" sz="2000" b="1" dirty="0" smtClean="0">
                <a:solidFill>
                  <a:srgbClr val="008080"/>
                </a:solidFill>
                <a:latin typeface="Courier" charset="0"/>
                <a:ea typeface="Courier" charset="0"/>
                <a:cs typeface="Courier" charset="0"/>
              </a:rPr>
              <a:t>              </a:t>
            </a:r>
            <a:r>
              <a:rPr lang="en-US" altLang="zh-CN" sz="2000" b="1" dirty="0" smtClean="0">
                <a:solidFill>
                  <a:srgbClr val="008080"/>
                </a:solidFill>
                <a:latin typeface="Courier" charset="0"/>
                <a:ea typeface="Courier" charset="0"/>
                <a:cs typeface="Courier" charset="0"/>
              </a:rPr>
              <a:t>'You </a:t>
            </a:r>
            <a:r>
              <a:rPr lang="en-US" altLang="zh-CN" sz="2000" b="1" dirty="0">
                <a:solidFill>
                  <a:srgbClr val="008080"/>
                </a:solidFill>
                <a:latin typeface="Courier" charset="0"/>
                <a:ea typeface="Courier" charset="0"/>
                <a:cs typeface="Courier" charset="0"/>
              </a:rPr>
              <a:t>are looking for book </a:t>
            </a:r>
            <a:r>
              <a:rPr lang="zh-CN" altLang="en-US" sz="2000" b="1" dirty="0" smtClean="0">
                <a:solidFill>
                  <a:srgbClr val="008080"/>
                </a:solidFill>
                <a:latin typeface="Courier" charset="0"/>
                <a:ea typeface="Courier" charset="0"/>
                <a:cs typeface="Courier" charset="0"/>
              </a:rPr>
              <a:t> </a:t>
            </a:r>
            <a:r>
              <a:rPr lang="en-US" altLang="zh-CN" sz="2000" b="1" dirty="0" smtClean="0">
                <a:solidFill>
                  <a:srgbClr val="008080"/>
                </a:solidFill>
                <a:latin typeface="Courier" charset="0"/>
                <a:ea typeface="Courier" charset="0"/>
                <a:cs typeface="Courier" charset="0"/>
              </a:rPr>
              <a:t>NO</a:t>
            </a:r>
            <a:r>
              <a:rPr lang="en-US" altLang="zh-CN" sz="2000" b="1" dirty="0">
                <a:solidFill>
                  <a:srgbClr val="008080"/>
                </a:solidFill>
                <a:latin typeface="Courier" charset="0"/>
                <a:ea typeface="Courier" charset="0"/>
                <a:cs typeface="Courier" charset="0"/>
              </a:rPr>
              <a:t>.%s' </a:t>
            </a:r>
            <a:r>
              <a:rPr lang="en-US" altLang="zh-CN" sz="2000" b="1" dirty="0">
                <a:latin typeface="Courier" charset="0"/>
                <a:ea typeface="Courier" charset="0"/>
                <a:cs typeface="Courier" charset="0"/>
              </a:rPr>
              <a:t>% id</a:t>
            </a:r>
            <a:r>
              <a:rPr lang="en-US" altLang="zh-CN" sz="2000" b="1" dirty="0" smtClean="0">
                <a:latin typeface="Courier" charset="0"/>
                <a:ea typeface="Courier" charset="0"/>
                <a:cs typeface="Courier" charset="0"/>
              </a:rPr>
              <a:t>)</a:t>
            </a:r>
          </a:p>
        </p:txBody>
      </p:sp>
    </p:spTree>
    <p:extLst>
      <p:ext uri="{BB962C8B-B14F-4D97-AF65-F5344CB8AC3E}">
        <p14:creationId xmlns:p14="http://schemas.microsoft.com/office/powerpoint/2010/main" val="1983821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Simple</a:t>
            </a:r>
            <a:r>
              <a:rPr kumimoji="1" lang="zh-CN" altLang="en-US" dirty="0"/>
              <a:t> </a:t>
            </a:r>
            <a:r>
              <a:rPr kumimoji="1" lang="en-US" altLang="zh-CN" dirty="0"/>
              <a:t>view</a:t>
            </a:r>
            <a:r>
              <a:rPr kumimoji="1" lang="zh-CN" altLang="en-US" dirty="0"/>
              <a:t> </a:t>
            </a:r>
            <a:r>
              <a:rPr kumimoji="1" lang="en-US" altLang="zh-CN" dirty="0"/>
              <a:t>with</a:t>
            </a:r>
            <a:r>
              <a:rPr kumimoji="1" lang="zh-CN" altLang="en-US" dirty="0"/>
              <a:t> </a:t>
            </a:r>
            <a:r>
              <a:rPr kumimoji="1" lang="en-US" altLang="zh-CN" dirty="0"/>
              <a:t>parameters</a:t>
            </a:r>
            <a:endParaRPr kumimoji="1" lang="zh-CN" altLang="en-US" dirty="0"/>
          </a:p>
        </p:txBody>
      </p:sp>
      <p:sp>
        <p:nvSpPr>
          <p:cNvPr id="5" name="矩形 4"/>
          <p:cNvSpPr/>
          <p:nvPr/>
        </p:nvSpPr>
        <p:spPr>
          <a:xfrm>
            <a:off x="685800" y="2121408"/>
            <a:ext cx="7772400" cy="3785652"/>
          </a:xfrm>
          <a:prstGeom prst="rect">
            <a:avLst/>
          </a:prstGeom>
          <a:blipFill>
            <a:blip r:embed="rId2"/>
            <a:tile tx="0" ty="0" sx="100000" sy="100000" flip="none" algn="tl"/>
          </a:blipFill>
        </p:spPr>
        <p:txBody>
          <a:bodyPr wrap="square">
            <a:spAutoFit/>
          </a:bodyPr>
          <a:lstStyle/>
          <a:p>
            <a:r>
              <a:rPr lang="en-US" altLang="zh-CN" sz="2000" b="1" dirty="0">
                <a:solidFill>
                  <a:srgbClr val="808080"/>
                </a:solidFill>
                <a:latin typeface="Courier" charset="0"/>
                <a:ea typeface="Courier" charset="0"/>
                <a:cs typeface="Courier" charset="0"/>
              </a:rPr>
              <a:t># in library/</a:t>
            </a:r>
            <a:r>
              <a:rPr lang="en-US" altLang="zh-CN" sz="2000" b="1" dirty="0" err="1">
                <a:solidFill>
                  <a:srgbClr val="808080"/>
                </a:solidFill>
                <a:latin typeface="Courier" charset="0"/>
                <a:ea typeface="Courier" charset="0"/>
                <a:cs typeface="Courier" charset="0"/>
              </a:rPr>
              <a:t>urls.py</a:t>
            </a:r>
            <a:endParaRPr lang="en-US" altLang="zh-CN" sz="2000" b="1" dirty="0" smtClean="0">
              <a:solidFill>
                <a:srgbClr val="000080"/>
              </a:solidFill>
              <a:latin typeface="Courier" charset="0"/>
              <a:ea typeface="Courier" charset="0"/>
              <a:cs typeface="Courier" charset="0"/>
            </a:endParaRPr>
          </a:p>
          <a:p>
            <a:r>
              <a:rPr lang="en-US" altLang="zh-CN" sz="2000" b="1" dirty="0" smtClean="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django.conf.urls</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a:latin typeface="Courier" charset="0"/>
                <a:ea typeface="Courier" charset="0"/>
                <a:cs typeface="Courier" charset="0"/>
              </a:rPr>
              <a:t>include,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django.contrib</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a:latin typeface="Courier" charset="0"/>
                <a:ea typeface="Courier" charset="0"/>
                <a:cs typeface="Courier" charset="0"/>
              </a:rPr>
              <a:t>admin</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books.views</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a:latin typeface="Courier" charset="0"/>
                <a:ea typeface="Courier" charset="0"/>
                <a:cs typeface="Courier" charset="0"/>
              </a:rPr>
              <a:t>home, </a:t>
            </a:r>
            <a:r>
              <a:rPr lang="en-US" altLang="zh-CN" sz="2000" b="1" dirty="0" err="1">
                <a:latin typeface="Courier" charset="0"/>
                <a:ea typeface="Courier" charset="0"/>
                <a:cs typeface="Courier" charset="0"/>
              </a:rPr>
              <a:t>BookDetail</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err="1">
                <a:latin typeface="Courier" charset="0"/>
                <a:ea typeface="Courier" charset="0"/>
                <a:cs typeface="Courier" charset="0"/>
              </a:rPr>
              <a:t>urlpatterns</a:t>
            </a:r>
            <a:r>
              <a:rPr lang="en-US" altLang="zh-CN" sz="2000" b="1" dirty="0">
                <a:latin typeface="Courier" charset="0"/>
                <a:ea typeface="Courier" charset="0"/>
                <a:cs typeface="Courier" charset="0"/>
              </a:rPr>
              <a:t> =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r'^admin</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 include(</a:t>
            </a:r>
            <a:r>
              <a:rPr lang="en-US" altLang="zh-CN" sz="2000" b="1" dirty="0" err="1">
                <a:latin typeface="Courier" charset="0"/>
                <a:ea typeface="Courier" charset="0"/>
                <a:cs typeface="Courier" charset="0"/>
              </a:rPr>
              <a:t>admin.site.urls</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r'^$'</a:t>
            </a:r>
            <a:r>
              <a:rPr lang="en-US" altLang="zh-CN" sz="2000" b="1" dirty="0">
                <a:latin typeface="Courier" charset="0"/>
                <a:ea typeface="Courier" charset="0"/>
                <a:cs typeface="Courier" charset="0"/>
              </a:rPr>
              <a:t>, home, </a:t>
            </a:r>
            <a:r>
              <a:rPr lang="en-US" altLang="zh-CN" sz="2000" b="1" dirty="0">
                <a:solidFill>
                  <a:srgbClr val="660099"/>
                </a:solidFill>
                <a:latin typeface="Courier" charset="0"/>
                <a:ea typeface="Courier" charset="0"/>
                <a:cs typeface="Courier" charset="0"/>
              </a:rPr>
              <a:t>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'home'</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r'^book</a:t>
            </a:r>
            <a:r>
              <a:rPr lang="en-US" altLang="zh-CN" sz="2000" b="1" dirty="0">
                <a:solidFill>
                  <a:srgbClr val="008080"/>
                </a:solidFill>
                <a:latin typeface="Courier" charset="0"/>
                <a:ea typeface="Courier" charset="0"/>
                <a:cs typeface="Courier" charset="0"/>
              </a:rPr>
              <a:t>/(?P&lt;id&gt;\d+)/'</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BookDetail</a:t>
            </a:r>
            <a:r>
              <a:rPr lang="en-US" altLang="zh-CN" sz="2000" b="1" dirty="0">
                <a:latin typeface="Courier" charset="0"/>
                <a:ea typeface="Courier" charset="0"/>
                <a:cs typeface="Courier" charset="0"/>
              </a:rPr>
              <a:t>, </a:t>
            </a:r>
            <a:r>
              <a:rPr lang="en-US" altLang="zh-CN" sz="2000" b="1" dirty="0">
                <a:solidFill>
                  <a:srgbClr val="660099"/>
                </a:solidFill>
                <a:latin typeface="Courier" charset="0"/>
                <a:ea typeface="Courier" charset="0"/>
                <a:cs typeface="Courier" charset="0"/>
              </a:rPr>
              <a:t>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book_detail</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2004630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Simple</a:t>
            </a:r>
            <a:r>
              <a:rPr kumimoji="1" lang="zh-CN" altLang="en-US" dirty="0"/>
              <a:t> </a:t>
            </a:r>
            <a:r>
              <a:rPr kumimoji="1" lang="en-US" altLang="zh-CN" dirty="0"/>
              <a:t>view</a:t>
            </a:r>
            <a:r>
              <a:rPr kumimoji="1" lang="zh-CN" altLang="en-US" dirty="0"/>
              <a:t> </a:t>
            </a:r>
            <a:r>
              <a:rPr kumimoji="1" lang="en-US" altLang="zh-CN" dirty="0"/>
              <a:t>with</a:t>
            </a:r>
            <a:r>
              <a:rPr kumimoji="1" lang="zh-CN" altLang="en-US" dirty="0"/>
              <a:t> </a:t>
            </a:r>
            <a:r>
              <a:rPr kumimoji="1" lang="en-US" altLang="zh-CN" dirty="0"/>
              <a:t>parameters</a:t>
            </a:r>
            <a:endParaRPr kumimoji="1" lang="zh-CN" altLang="en-US" dirty="0"/>
          </a:p>
        </p:txBody>
      </p:sp>
      <p:sp>
        <p:nvSpPr>
          <p:cNvPr id="3" name="内容占位符 2"/>
          <p:cNvSpPr>
            <a:spLocks noGrp="1"/>
          </p:cNvSpPr>
          <p:nvPr>
            <p:ph idx="1"/>
          </p:nvPr>
        </p:nvSpPr>
        <p:spPr/>
        <p:txBody>
          <a:bodyPr/>
          <a:lstStyle/>
          <a:p>
            <a:r>
              <a:rPr kumimoji="1" lang="en-US" altLang="zh-CN" dirty="0" smtClean="0"/>
              <a:t>Open</a:t>
            </a:r>
            <a:r>
              <a:rPr kumimoji="1" lang="zh-CN" altLang="en-US" dirty="0" smtClean="0"/>
              <a:t> </a:t>
            </a:r>
            <a:r>
              <a:rPr kumimoji="1" lang="en-US" altLang="zh-CN" dirty="0"/>
              <a:t>link:</a:t>
            </a:r>
            <a:r>
              <a:rPr kumimoji="1" lang="zh-CN" altLang="en-US" dirty="0"/>
              <a:t>  </a:t>
            </a:r>
            <a:r>
              <a:rPr kumimoji="1" lang="en-US" altLang="zh-CN" dirty="0" smtClean="0"/>
              <a:t>127.0.0.1:8000/book/2</a:t>
            </a:r>
            <a:endParaRPr kumimoji="1" lang="zh-CN" altLang="en-US" dirty="0"/>
          </a:p>
          <a:p>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908300"/>
            <a:ext cx="7772400" cy="2819400"/>
          </a:xfrm>
          <a:prstGeom prst="rect">
            <a:avLst/>
          </a:prstGeom>
        </p:spPr>
      </p:pic>
    </p:spTree>
    <p:extLst>
      <p:ext uri="{BB962C8B-B14F-4D97-AF65-F5344CB8AC3E}">
        <p14:creationId xmlns:p14="http://schemas.microsoft.com/office/powerpoint/2010/main" val="1092355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Simple</a:t>
            </a:r>
            <a:r>
              <a:rPr kumimoji="1" lang="zh-CN" altLang="en-US" dirty="0"/>
              <a:t> </a:t>
            </a:r>
            <a:r>
              <a:rPr kumimoji="1" lang="en-US" altLang="zh-CN" dirty="0"/>
              <a:t>view</a:t>
            </a:r>
            <a:r>
              <a:rPr kumimoji="1" lang="zh-CN" altLang="en-US" dirty="0"/>
              <a:t> </a:t>
            </a:r>
            <a:r>
              <a:rPr kumimoji="1" lang="en-US" altLang="zh-CN" dirty="0" smtClean="0"/>
              <a:t>with</a:t>
            </a:r>
            <a:r>
              <a:rPr kumimoji="1" lang="zh-CN" altLang="en-US" dirty="0" smtClean="0"/>
              <a:t> </a:t>
            </a:r>
            <a:r>
              <a:rPr kumimoji="1" lang="en-US" altLang="zh-CN" dirty="0" smtClean="0"/>
              <a:t>style</a:t>
            </a:r>
            <a:endParaRPr kumimoji="1" lang="zh-CN" altLang="en-US" dirty="0"/>
          </a:p>
        </p:txBody>
      </p:sp>
      <p:sp>
        <p:nvSpPr>
          <p:cNvPr id="3" name="内容占位符 2"/>
          <p:cNvSpPr>
            <a:spLocks noGrp="1"/>
          </p:cNvSpPr>
          <p:nvPr>
            <p:ph idx="1"/>
          </p:nvPr>
        </p:nvSpPr>
        <p:spPr/>
        <p:txBody>
          <a:bodyPr/>
          <a:lstStyle/>
          <a:p>
            <a:r>
              <a:rPr kumimoji="1" lang="en-US" altLang="zh-CN" dirty="0"/>
              <a:t>Let’s</a:t>
            </a:r>
            <a:r>
              <a:rPr kumimoji="1" lang="zh-CN" altLang="en-US" dirty="0"/>
              <a:t> </a:t>
            </a:r>
            <a:r>
              <a:rPr kumimoji="1" lang="en-US" altLang="zh-CN" dirty="0"/>
              <a:t>add</a:t>
            </a:r>
            <a:r>
              <a:rPr kumimoji="1" lang="zh-CN" altLang="en-US" dirty="0"/>
              <a:t> </a:t>
            </a:r>
            <a:r>
              <a:rPr kumimoji="1" lang="en-US" altLang="zh-CN" dirty="0"/>
              <a:t>some</a:t>
            </a:r>
            <a:r>
              <a:rPr kumimoji="1" lang="zh-CN" altLang="en-US" dirty="0"/>
              <a:t> </a:t>
            </a:r>
            <a:r>
              <a:rPr kumimoji="1" lang="en-US" altLang="zh-CN" dirty="0" smtClean="0"/>
              <a:t>style</a:t>
            </a:r>
          </a:p>
          <a:p>
            <a:pPr lvl="1"/>
            <a:r>
              <a:rPr kumimoji="1" lang="en-US" altLang="zh-CN" dirty="0" smtClean="0"/>
              <a:t>Modify</a:t>
            </a:r>
            <a:r>
              <a:rPr kumimoji="1" lang="zh-CN" altLang="en-US" dirty="0" smtClean="0"/>
              <a:t> </a:t>
            </a:r>
            <a:r>
              <a:rPr kumimoji="1" lang="en-US" altLang="zh-CN" dirty="0" smtClean="0"/>
              <a:t>home</a:t>
            </a:r>
            <a:r>
              <a:rPr kumimoji="1" lang="zh-CN" altLang="en-US" dirty="0" smtClean="0"/>
              <a:t> </a:t>
            </a:r>
            <a:r>
              <a:rPr kumimoji="1" lang="en-US" altLang="zh-CN" dirty="0" smtClean="0"/>
              <a:t>view</a:t>
            </a:r>
            <a:r>
              <a:rPr kumimoji="1" lang="zh-CN" altLang="en-US" dirty="0" smtClean="0"/>
              <a:t> </a:t>
            </a:r>
            <a:r>
              <a:rPr kumimoji="1" lang="en-US" altLang="zh-CN" dirty="0" smtClean="0"/>
              <a:t>in</a:t>
            </a:r>
            <a:r>
              <a:rPr kumimoji="1" lang="zh-CN" altLang="en-US" dirty="0" smtClean="0"/>
              <a:t> </a:t>
            </a:r>
            <a:r>
              <a:rPr kumimoji="1" lang="en-US" altLang="zh-CN" dirty="0" smtClean="0"/>
              <a:t>books/</a:t>
            </a:r>
            <a:r>
              <a:rPr kumimoji="1" lang="en-US" altLang="zh-CN" dirty="0" err="1" smtClean="0"/>
              <a:t>views.py</a:t>
            </a:r>
            <a:endParaRPr kumimoji="1" lang="en-US" altLang="zh-CN" dirty="0"/>
          </a:p>
          <a:p>
            <a:endParaRPr kumimoji="1" lang="zh-CN" altLang="en-US" dirty="0"/>
          </a:p>
        </p:txBody>
      </p:sp>
      <p:sp>
        <p:nvSpPr>
          <p:cNvPr id="4" name="矩形 3"/>
          <p:cNvSpPr/>
          <p:nvPr/>
        </p:nvSpPr>
        <p:spPr>
          <a:xfrm>
            <a:off x="685800" y="3237637"/>
            <a:ext cx="7772400" cy="1938992"/>
          </a:xfrm>
          <a:prstGeom prst="rect">
            <a:avLst/>
          </a:prstGeom>
          <a:blipFill>
            <a:blip r:embed="rId2"/>
            <a:tile tx="0" ty="0" sx="100000" sy="100000" flip="none" algn="tl"/>
          </a:blipFill>
        </p:spPr>
        <p:txBody>
          <a:bodyPr wrap="square">
            <a:spAutoFit/>
          </a:bodyPr>
          <a:lstStyle/>
          <a:p>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django.http</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err="1">
                <a:latin typeface="Courier" charset="0"/>
                <a:ea typeface="Courier" charset="0"/>
                <a:cs typeface="Courier" charset="0"/>
              </a:rPr>
              <a:t>HttpResponse</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solidFill>
                  <a:srgbClr val="000080"/>
                </a:solidFill>
                <a:latin typeface="Courier" charset="0"/>
                <a:ea typeface="Courier" charset="0"/>
                <a:cs typeface="Courier" charset="0"/>
              </a:rPr>
              <a:t>def </a:t>
            </a:r>
            <a:r>
              <a:rPr lang="en-US" altLang="zh-CN" sz="2000" b="1" dirty="0" smtClean="0">
                <a:latin typeface="Courier" charset="0"/>
                <a:ea typeface="Courier" charset="0"/>
                <a:cs typeface="Courier" charset="0"/>
              </a:rPr>
              <a:t>home(</a:t>
            </a:r>
            <a:r>
              <a:rPr lang="en-US" altLang="zh-CN" sz="2000" b="1" dirty="0">
                <a:latin typeface="Courier" charset="0"/>
                <a:ea typeface="Courier" charset="0"/>
                <a:cs typeface="Courier" charset="0"/>
              </a:rPr>
              <a:t>request</a:t>
            </a:r>
            <a:r>
              <a:rPr lang="en-US" altLang="zh-CN" sz="2000" b="1" dirty="0" smtClean="0">
                <a:latin typeface="Courier" charset="0"/>
                <a:ea typeface="Courier" charset="0"/>
                <a:cs typeface="Courier" charset="0"/>
              </a:rPr>
              <a:t>):</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return </a:t>
            </a:r>
            <a:r>
              <a:rPr lang="en-US" altLang="zh-CN" sz="2000" b="1" dirty="0" err="1">
                <a:latin typeface="Courier" charset="0"/>
                <a:ea typeface="Courier" charset="0"/>
                <a:cs typeface="Courier" charset="0"/>
              </a:rPr>
              <a:t>HttpResponse</a:t>
            </a:r>
            <a:r>
              <a:rPr lang="en-US" altLang="zh-CN" sz="2000" b="1" dirty="0" smtClean="0">
                <a:latin typeface="Courier" charset="0"/>
                <a:ea typeface="Courier" charset="0"/>
                <a:cs typeface="Courier" charset="0"/>
              </a:rPr>
              <a:t>(</a:t>
            </a:r>
            <a:r>
              <a:rPr lang="en-US" altLang="zh-CN" sz="2000" b="1" dirty="0" smtClean="0">
                <a:solidFill>
                  <a:srgbClr val="008080"/>
                </a:solidFill>
                <a:latin typeface="Courier" charset="0"/>
                <a:ea typeface="Courier" charset="0"/>
                <a:cs typeface="Courier" charset="0"/>
              </a:rPr>
              <a:t>'</a:t>
            </a:r>
          </a:p>
          <a:p>
            <a:r>
              <a:rPr lang="zh-CN" altLang="en-US" sz="2000" b="1" dirty="0" smtClean="0">
                <a:solidFill>
                  <a:srgbClr val="008080"/>
                </a:solidFill>
                <a:latin typeface="Courier" charset="0"/>
                <a:ea typeface="Courier" charset="0"/>
                <a:cs typeface="Courier" charset="0"/>
              </a:rPr>
              <a:t>              </a:t>
            </a:r>
            <a:r>
              <a:rPr lang="en-US" altLang="zh-CN" sz="2000" b="1" dirty="0" smtClean="0">
                <a:solidFill>
                  <a:srgbClr val="008080"/>
                </a:solidFill>
                <a:latin typeface="Courier" charset="0"/>
                <a:ea typeface="Courier" charset="0"/>
                <a:cs typeface="Courier" charset="0"/>
              </a:rPr>
              <a:t>&lt;</a:t>
            </a:r>
            <a:r>
              <a:rPr lang="en-US" altLang="zh-CN" sz="2000" b="1" dirty="0">
                <a:solidFill>
                  <a:srgbClr val="008080"/>
                </a:solidFill>
                <a:latin typeface="Courier" charset="0"/>
                <a:ea typeface="Courier" charset="0"/>
                <a:cs typeface="Courier" charset="0"/>
              </a:rPr>
              <a:t>h1&gt;Welcome to </a:t>
            </a:r>
            <a:r>
              <a:rPr lang="en-US" altLang="zh-CN" sz="2000" b="1" dirty="0" err="1">
                <a:solidFill>
                  <a:srgbClr val="008080"/>
                </a:solidFill>
                <a:latin typeface="Courier" charset="0"/>
                <a:ea typeface="Courier" charset="0"/>
                <a:cs typeface="Courier" charset="0"/>
              </a:rPr>
              <a:t>Libaray</a:t>
            </a:r>
            <a:r>
              <a:rPr lang="en-US" altLang="zh-CN" sz="2000" b="1" dirty="0">
                <a:solidFill>
                  <a:srgbClr val="008080"/>
                </a:solidFill>
                <a:latin typeface="Courier" charset="0"/>
                <a:ea typeface="Courier" charset="0"/>
                <a:cs typeface="Courier" charset="0"/>
              </a:rPr>
              <a:t>!&lt;/h1&gt;'</a:t>
            </a:r>
            <a:r>
              <a:rPr lang="en-US" altLang="zh-CN" sz="2000" b="1" dirty="0">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695959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There</a:t>
            </a:r>
            <a:r>
              <a:rPr kumimoji="1" lang="zh-CN" altLang="en-US" dirty="0" smtClean="0"/>
              <a:t> </a:t>
            </a:r>
            <a:r>
              <a:rPr kumimoji="1" lang="en-US" altLang="zh-CN" dirty="0" smtClean="0"/>
              <a:t>is</a:t>
            </a:r>
            <a:r>
              <a:rPr kumimoji="1" lang="zh-CN" altLang="en-US" dirty="0" smtClean="0"/>
              <a:t> </a:t>
            </a:r>
            <a:r>
              <a:rPr kumimoji="1" lang="en-US" altLang="zh-CN" dirty="0" smtClean="0"/>
              <a:t>a</a:t>
            </a:r>
            <a:r>
              <a:rPr kumimoji="1" lang="zh-CN" altLang="en-US" dirty="0" smtClean="0"/>
              <a:t> </a:t>
            </a:r>
            <a:r>
              <a:rPr kumimoji="1" lang="en-US" altLang="zh-CN" dirty="0" smtClean="0"/>
              <a:t>problem</a:t>
            </a:r>
            <a:endParaRPr kumimoji="1" lang="zh-CN" altLang="en-US" dirty="0"/>
          </a:p>
        </p:txBody>
      </p:sp>
      <p:sp>
        <p:nvSpPr>
          <p:cNvPr id="3" name="内容占位符 2"/>
          <p:cNvSpPr>
            <a:spLocks noGrp="1"/>
          </p:cNvSpPr>
          <p:nvPr>
            <p:ph idx="1"/>
          </p:nvPr>
        </p:nvSpPr>
        <p:spPr/>
        <p:txBody>
          <a:bodyPr/>
          <a:lstStyle/>
          <a:p>
            <a:r>
              <a:rPr kumimoji="1" lang="en-US" altLang="zh-CN" dirty="0" smtClean="0"/>
              <a:t>You</a:t>
            </a:r>
            <a:r>
              <a:rPr kumimoji="1" lang="zh-CN" altLang="en-US" dirty="0" smtClean="0"/>
              <a:t> </a:t>
            </a:r>
            <a:r>
              <a:rPr kumimoji="1" lang="en-US" altLang="zh-CN" dirty="0" smtClean="0"/>
              <a:t>can</a:t>
            </a:r>
            <a:r>
              <a:rPr kumimoji="1" lang="zh-CN" altLang="en-US" dirty="0" smtClean="0"/>
              <a:t> </a:t>
            </a:r>
            <a:r>
              <a:rPr kumimoji="1" lang="en-US" altLang="zh-CN" dirty="0" smtClean="0"/>
              <a:t>not</a:t>
            </a:r>
            <a:r>
              <a:rPr kumimoji="1" lang="zh-CN" altLang="en-US" dirty="0" smtClean="0"/>
              <a:t> </a:t>
            </a:r>
            <a:r>
              <a:rPr kumimoji="1" lang="en-US" altLang="zh-CN" dirty="0" smtClean="0"/>
              <a:t>write</a:t>
            </a:r>
            <a:r>
              <a:rPr kumimoji="1" lang="zh-CN" altLang="en-US" dirty="0" smtClean="0"/>
              <a:t> </a:t>
            </a:r>
            <a:r>
              <a:rPr kumimoji="1" lang="en-US" altLang="zh-CN" dirty="0" smtClean="0"/>
              <a:t>all</a:t>
            </a:r>
            <a:r>
              <a:rPr kumimoji="1" lang="zh-CN" altLang="en-US" dirty="0" smtClean="0"/>
              <a:t> </a:t>
            </a:r>
            <a:r>
              <a:rPr kumimoji="1" lang="en-US" altLang="zh-CN" dirty="0" smtClean="0"/>
              <a:t>the</a:t>
            </a:r>
            <a:r>
              <a:rPr kumimoji="1" lang="zh-CN" altLang="en-US" dirty="0" smtClean="0"/>
              <a:t> </a:t>
            </a:r>
            <a:r>
              <a:rPr kumimoji="1" lang="en-US" altLang="zh-CN" dirty="0" smtClean="0"/>
              <a:t>HTML</a:t>
            </a:r>
            <a:r>
              <a:rPr kumimoji="1" lang="zh-CN" altLang="en-US" dirty="0" smtClean="0"/>
              <a:t> </a:t>
            </a:r>
            <a:r>
              <a:rPr kumimoji="1" lang="en-US" altLang="zh-CN" dirty="0" smtClean="0"/>
              <a:t>code</a:t>
            </a:r>
            <a:r>
              <a:rPr kumimoji="1" lang="zh-CN" altLang="en-US" dirty="0" smtClean="0"/>
              <a:t> </a:t>
            </a:r>
            <a:r>
              <a:rPr kumimoji="1" lang="en-US" altLang="zh-CN" dirty="0" smtClean="0"/>
              <a:t>in</a:t>
            </a:r>
            <a:r>
              <a:rPr kumimoji="1" lang="zh-CN" altLang="en-US" dirty="0" smtClean="0"/>
              <a:t> </a:t>
            </a:r>
            <a:r>
              <a:rPr kumimoji="1" lang="en-US" altLang="zh-CN" dirty="0" smtClean="0"/>
              <a:t>return</a:t>
            </a:r>
            <a:endParaRPr kumimoji="1" lang="en-US" altLang="zh-CN" dirty="0"/>
          </a:p>
          <a:p>
            <a:r>
              <a:rPr kumimoji="1" lang="en-US" altLang="zh-CN" dirty="0" smtClean="0"/>
              <a:t>Now</a:t>
            </a:r>
            <a:r>
              <a:rPr kumimoji="1" lang="zh-CN" altLang="en-US" dirty="0" smtClean="0"/>
              <a:t> </a:t>
            </a:r>
            <a:r>
              <a:rPr kumimoji="1" lang="en-US" altLang="zh-CN" dirty="0" smtClean="0"/>
              <a:t>we</a:t>
            </a:r>
            <a:r>
              <a:rPr kumimoji="1" lang="zh-CN" altLang="en-US" dirty="0" smtClean="0"/>
              <a:t> </a:t>
            </a:r>
            <a:r>
              <a:rPr kumimoji="1" lang="en-US" altLang="zh-CN" dirty="0" smtClean="0"/>
              <a:t>need</a:t>
            </a:r>
            <a:r>
              <a:rPr kumimoji="1" lang="zh-CN" altLang="en-US" dirty="0" smtClean="0"/>
              <a:t> </a:t>
            </a:r>
            <a:r>
              <a:rPr kumimoji="1" lang="en-US" altLang="zh-CN" dirty="0" smtClean="0">
                <a:solidFill>
                  <a:srgbClr val="0070C0"/>
                </a:solidFill>
              </a:rPr>
              <a:t>Django’s</a:t>
            </a:r>
            <a:r>
              <a:rPr kumimoji="1" lang="zh-CN" altLang="en-US" dirty="0" smtClean="0">
                <a:solidFill>
                  <a:srgbClr val="0070C0"/>
                </a:solidFill>
              </a:rPr>
              <a:t> </a:t>
            </a:r>
            <a:r>
              <a:rPr kumimoji="1" lang="en-US" altLang="zh-CN" dirty="0" smtClean="0">
                <a:solidFill>
                  <a:srgbClr val="0070C0"/>
                </a:solidFill>
              </a:rPr>
              <a:t>template</a:t>
            </a:r>
            <a:r>
              <a:rPr kumimoji="1" lang="zh-CN" altLang="en-US" dirty="0" smtClean="0">
                <a:solidFill>
                  <a:srgbClr val="0070C0"/>
                </a:solidFill>
              </a:rPr>
              <a:t> </a:t>
            </a:r>
            <a:r>
              <a:rPr kumimoji="1" lang="en-US" altLang="zh-CN" dirty="0" smtClean="0">
                <a:solidFill>
                  <a:srgbClr val="0070C0"/>
                </a:solidFill>
              </a:rPr>
              <a:t>system</a:t>
            </a:r>
            <a:r>
              <a:rPr kumimoji="1" lang="zh-CN" altLang="en-US" dirty="0" smtClean="0">
                <a:solidFill>
                  <a:srgbClr val="0070C0"/>
                </a:solidFill>
              </a:rPr>
              <a:t> </a:t>
            </a:r>
            <a:r>
              <a:rPr kumimoji="1" lang="en-US" altLang="zh-CN" dirty="0" smtClean="0"/>
              <a:t>to</a:t>
            </a:r>
            <a:r>
              <a:rPr kumimoji="1" lang="zh-CN" altLang="en-US" dirty="0" smtClean="0"/>
              <a:t> </a:t>
            </a:r>
            <a:r>
              <a:rPr kumimoji="1" lang="en-US" altLang="zh-CN" dirty="0" smtClean="0"/>
              <a:t>separate</a:t>
            </a:r>
            <a:r>
              <a:rPr kumimoji="1" lang="zh-CN" altLang="en-US" dirty="0" smtClean="0"/>
              <a:t> </a:t>
            </a:r>
            <a:r>
              <a:rPr kumimoji="1" lang="en-US" altLang="zh-CN" dirty="0" smtClean="0"/>
              <a:t>the</a:t>
            </a:r>
            <a:r>
              <a:rPr kumimoji="1" lang="zh-CN" altLang="en-US" dirty="0" smtClean="0"/>
              <a:t> </a:t>
            </a:r>
            <a:r>
              <a:rPr kumimoji="1" lang="en-US" altLang="zh-CN" dirty="0" smtClean="0"/>
              <a:t>page</a:t>
            </a:r>
            <a:r>
              <a:rPr kumimoji="1" lang="zh-CN" altLang="en-US" dirty="0" smtClean="0"/>
              <a:t> </a:t>
            </a:r>
            <a:r>
              <a:rPr kumimoji="1" lang="en-US" altLang="zh-CN" dirty="0" smtClean="0"/>
              <a:t>design</a:t>
            </a:r>
            <a:r>
              <a:rPr kumimoji="1" lang="zh-CN" altLang="en-US" dirty="0" smtClean="0"/>
              <a:t> </a:t>
            </a:r>
            <a:r>
              <a:rPr kumimoji="1" lang="en-US" altLang="zh-CN" dirty="0" smtClean="0"/>
              <a:t>from</a:t>
            </a:r>
            <a:r>
              <a:rPr kumimoji="1" lang="zh-CN" altLang="en-US" dirty="0" smtClean="0"/>
              <a:t> </a:t>
            </a:r>
            <a:r>
              <a:rPr kumimoji="1" lang="en-US" altLang="zh-CN" dirty="0" smtClean="0"/>
              <a:t>Python.</a:t>
            </a:r>
            <a:endParaRPr kumimoji="1" lang="zh-CN" altLang="en-US" dirty="0"/>
          </a:p>
        </p:txBody>
      </p:sp>
    </p:spTree>
    <p:extLst>
      <p:ext uri="{BB962C8B-B14F-4D97-AF65-F5344CB8AC3E}">
        <p14:creationId xmlns:p14="http://schemas.microsoft.com/office/powerpoint/2010/main" val="736241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smtClean="0"/>
              <a:t>templates</a:t>
            </a:r>
            <a:endParaRPr kumimoji="1" lang="zh-CN" altLang="en-US" b="1" dirty="0"/>
          </a:p>
        </p:txBody>
      </p:sp>
    </p:spTree>
    <p:extLst>
      <p:ext uri="{BB962C8B-B14F-4D97-AF65-F5344CB8AC3E}">
        <p14:creationId xmlns:p14="http://schemas.microsoft.com/office/powerpoint/2010/main" val="1835993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Philosophy</a:t>
            </a:r>
            <a:endParaRPr kumimoji="1" lang="zh-CN" altLang="en-US" dirty="0"/>
          </a:p>
        </p:txBody>
      </p:sp>
      <p:sp>
        <p:nvSpPr>
          <p:cNvPr id="3" name="内容占位符 2"/>
          <p:cNvSpPr>
            <a:spLocks noGrp="1"/>
          </p:cNvSpPr>
          <p:nvPr>
            <p:ph idx="1"/>
          </p:nvPr>
        </p:nvSpPr>
        <p:spPr/>
        <p:txBody>
          <a:bodyPr/>
          <a:lstStyle/>
          <a:p>
            <a:r>
              <a:rPr kumimoji="1" lang="en-US" altLang="zh-CN" dirty="0"/>
              <a:t>Django makes it possible to separate python and HTML, the python goes in views and HTML goes in templates. To link the two, Django relies on the render function and the Django Template language.</a:t>
            </a:r>
            <a:endParaRPr kumimoji="1" lang="zh-CN" altLang="en-US" dirty="0"/>
          </a:p>
        </p:txBody>
      </p:sp>
    </p:spTree>
    <p:extLst>
      <p:ext uri="{BB962C8B-B14F-4D97-AF65-F5344CB8AC3E}">
        <p14:creationId xmlns:p14="http://schemas.microsoft.com/office/powerpoint/2010/main" val="1609921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Philosophy</a:t>
            </a:r>
            <a:endParaRPr kumimoji="1" lang="zh-CN" altLang="en-US" dirty="0"/>
          </a:p>
        </p:txBody>
      </p:sp>
      <p:sp>
        <p:nvSpPr>
          <p:cNvPr id="3" name="内容占位符 2"/>
          <p:cNvSpPr>
            <a:spLocks noGrp="1"/>
          </p:cNvSpPr>
          <p:nvPr>
            <p:ph idx="1"/>
          </p:nvPr>
        </p:nvSpPr>
        <p:spPr/>
        <p:txBody>
          <a:bodyPr>
            <a:normAutofit fontScale="92500"/>
          </a:bodyPr>
          <a:lstStyle/>
          <a:p>
            <a:r>
              <a:rPr kumimoji="1" lang="en-US" altLang="zh-CN" dirty="0" smtClean="0">
                <a:solidFill>
                  <a:srgbClr val="0070C0"/>
                </a:solidFill>
              </a:rPr>
              <a:t>TEMPLATES</a:t>
            </a:r>
            <a:r>
              <a:rPr kumimoji="1" lang="en-US" altLang="zh-CN" dirty="0"/>
              <a:t> </a:t>
            </a:r>
            <a:r>
              <a:rPr kumimoji="1" lang="en-US" altLang="zh-CN" dirty="0" smtClean="0"/>
              <a:t>setting</a:t>
            </a:r>
            <a:r>
              <a:rPr kumimoji="1" lang="zh-CN" altLang="en-US" dirty="0" smtClean="0"/>
              <a:t> </a:t>
            </a:r>
            <a:r>
              <a:rPr kumimoji="1" lang="en-US" altLang="zh-CN" dirty="0" smtClean="0"/>
              <a:t>in </a:t>
            </a:r>
            <a:r>
              <a:rPr kumimoji="1" lang="en-US" altLang="zh-CN" dirty="0"/>
              <a:t>describes how Django will load and render templates. </a:t>
            </a:r>
          </a:p>
          <a:p>
            <a:r>
              <a:rPr kumimoji="1" lang="en-US" altLang="zh-CN" dirty="0" smtClean="0"/>
              <a:t>The </a:t>
            </a:r>
            <a:r>
              <a:rPr kumimoji="1" lang="en-US" altLang="zh-CN" dirty="0" smtClean="0">
                <a:solidFill>
                  <a:srgbClr val="0070C0"/>
                </a:solidFill>
              </a:rPr>
              <a:t>default settings </a:t>
            </a:r>
            <a:r>
              <a:rPr kumimoji="1" lang="en-US" altLang="zh-CN" dirty="0" smtClean="0"/>
              <a:t>file configures</a:t>
            </a:r>
            <a:r>
              <a:rPr kumimoji="1" lang="zh-CN" altLang="en-US" dirty="0" smtClean="0"/>
              <a:t> </a:t>
            </a:r>
            <a:r>
              <a:rPr kumimoji="1" lang="en-US" altLang="zh-CN" dirty="0" smtClean="0"/>
              <a:t>a </a:t>
            </a:r>
            <a:r>
              <a:rPr kumimoji="1" lang="en-US" altLang="zh-CN" dirty="0" err="1" smtClean="0"/>
              <a:t>DjangoTemplates</a:t>
            </a:r>
            <a:r>
              <a:rPr kumimoji="1" lang="en-US" altLang="zh-CN" dirty="0" smtClean="0"/>
              <a:t> backend whose APP_DIRS option is set to True.  By convention </a:t>
            </a:r>
            <a:r>
              <a:rPr kumimoji="1" lang="en-US" altLang="zh-CN" dirty="0" err="1" smtClean="0"/>
              <a:t>DjangoTemplates</a:t>
            </a:r>
            <a:r>
              <a:rPr kumimoji="1" lang="en-US" altLang="zh-CN" dirty="0" smtClean="0"/>
              <a:t> looks for a “templates” subdirectory in each of the INSTALLED_APPS.</a:t>
            </a:r>
            <a:endParaRPr kumimoji="1" lang="zh-CN" altLang="en-US" dirty="0"/>
          </a:p>
        </p:txBody>
      </p:sp>
    </p:spTree>
    <p:extLst>
      <p:ext uri="{BB962C8B-B14F-4D97-AF65-F5344CB8AC3E}">
        <p14:creationId xmlns:p14="http://schemas.microsoft.com/office/powerpoint/2010/main" val="1799240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Settints.py</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矩形 3"/>
          <p:cNvSpPr/>
          <p:nvPr/>
        </p:nvSpPr>
        <p:spPr>
          <a:xfrm>
            <a:off x="0" y="2145284"/>
            <a:ext cx="9144000" cy="4247317"/>
          </a:xfrm>
          <a:prstGeom prst="rect">
            <a:avLst/>
          </a:prstGeom>
          <a:blipFill>
            <a:blip r:embed="rId2"/>
            <a:tile tx="0" ty="0" sx="100000" sy="100000" flip="none" algn="tl"/>
          </a:blipFill>
        </p:spPr>
        <p:txBody>
          <a:bodyPr wrap="square">
            <a:spAutoFit/>
          </a:bodyPr>
          <a:lstStyle/>
          <a:p>
            <a:r>
              <a:rPr lang="en-US" altLang="zh-CN" dirty="0"/>
              <a:t>TEMPLATES = [</a:t>
            </a:r>
            <a:br>
              <a:rPr lang="en-US" altLang="zh-CN" dirty="0"/>
            </a:br>
            <a:r>
              <a:rPr lang="en-US" altLang="zh-CN" dirty="0"/>
              <a:t>    {</a:t>
            </a:r>
            <a:br>
              <a:rPr lang="en-US" altLang="zh-CN" dirty="0"/>
            </a:br>
            <a:r>
              <a:rPr lang="en-US" altLang="zh-CN" dirty="0"/>
              <a:t>        </a:t>
            </a:r>
            <a:r>
              <a:rPr lang="en-US" altLang="zh-CN" b="1" dirty="0">
                <a:solidFill>
                  <a:srgbClr val="008080"/>
                </a:solidFill>
              </a:rPr>
              <a:t>'BACKEND'</a:t>
            </a:r>
            <a:r>
              <a:rPr lang="en-US" altLang="zh-CN" dirty="0"/>
              <a:t>: </a:t>
            </a:r>
            <a:r>
              <a:rPr lang="en-US" altLang="zh-CN" b="1" dirty="0">
                <a:solidFill>
                  <a:srgbClr val="008080"/>
                </a:solidFill>
              </a:rPr>
              <a:t>'</a:t>
            </a:r>
            <a:r>
              <a:rPr lang="en-US" altLang="zh-CN" b="1" dirty="0" err="1">
                <a:solidFill>
                  <a:srgbClr val="008080"/>
                </a:solidFill>
              </a:rPr>
              <a:t>django.template.backends.django.DjangoTemplates</a:t>
            </a:r>
            <a:r>
              <a:rPr lang="en-US" altLang="zh-CN" b="1" dirty="0">
                <a:solidFill>
                  <a:srgbClr val="008080"/>
                </a:solidFill>
              </a:rPr>
              <a:t>'</a:t>
            </a:r>
            <a:r>
              <a:rPr lang="en-US" altLang="zh-CN" dirty="0"/>
              <a:t>,</a:t>
            </a:r>
            <a:br>
              <a:rPr lang="en-US" altLang="zh-CN" dirty="0"/>
            </a:br>
            <a:r>
              <a:rPr lang="en-US" altLang="zh-CN" dirty="0"/>
              <a:t>        </a:t>
            </a:r>
            <a:r>
              <a:rPr lang="en-US" altLang="zh-CN" b="1" dirty="0">
                <a:solidFill>
                  <a:srgbClr val="008080"/>
                </a:solidFill>
              </a:rPr>
              <a:t>'DIRS'</a:t>
            </a:r>
            <a:r>
              <a:rPr lang="en-US" altLang="zh-CN" dirty="0"/>
              <a:t>: [],</a:t>
            </a:r>
            <a:br>
              <a:rPr lang="en-US" altLang="zh-CN" dirty="0"/>
            </a:br>
            <a:r>
              <a:rPr lang="en-US" altLang="zh-CN" dirty="0"/>
              <a:t>        </a:t>
            </a:r>
            <a:r>
              <a:rPr lang="en-US" altLang="zh-CN" b="1" dirty="0">
                <a:solidFill>
                  <a:srgbClr val="008080"/>
                </a:solidFill>
              </a:rPr>
              <a:t>'APP_DIRS'</a:t>
            </a:r>
            <a:r>
              <a:rPr lang="en-US" altLang="zh-CN" dirty="0"/>
              <a:t>: </a:t>
            </a:r>
            <a:r>
              <a:rPr lang="en-US" altLang="zh-CN" b="1" dirty="0">
                <a:solidFill>
                  <a:srgbClr val="000080"/>
                </a:solidFill>
              </a:rPr>
              <a:t>True</a:t>
            </a:r>
            <a:r>
              <a:rPr lang="en-US" altLang="zh-CN" dirty="0"/>
              <a:t>,</a:t>
            </a:r>
            <a:br>
              <a:rPr lang="en-US" altLang="zh-CN" dirty="0"/>
            </a:br>
            <a:r>
              <a:rPr lang="en-US" altLang="zh-CN" dirty="0"/>
              <a:t>        </a:t>
            </a:r>
            <a:r>
              <a:rPr lang="en-US" altLang="zh-CN" b="1" dirty="0">
                <a:solidFill>
                  <a:srgbClr val="008080"/>
                </a:solidFill>
              </a:rPr>
              <a:t>'OPTIONS'</a:t>
            </a:r>
            <a:r>
              <a:rPr lang="en-US" altLang="zh-CN" dirty="0"/>
              <a:t>: {</a:t>
            </a:r>
            <a:br>
              <a:rPr lang="en-US" altLang="zh-CN" dirty="0"/>
            </a:br>
            <a:r>
              <a:rPr lang="en-US" altLang="zh-CN" dirty="0"/>
              <a:t>            </a:t>
            </a:r>
            <a:r>
              <a:rPr lang="en-US" altLang="zh-CN" b="1" dirty="0">
                <a:solidFill>
                  <a:srgbClr val="008080"/>
                </a:solidFill>
              </a:rPr>
              <a:t>'</a:t>
            </a:r>
            <a:r>
              <a:rPr lang="en-US" altLang="zh-CN" b="1" dirty="0" err="1">
                <a:solidFill>
                  <a:srgbClr val="008080"/>
                </a:solidFill>
              </a:rPr>
              <a:t>context_processors</a:t>
            </a:r>
            <a:r>
              <a:rPr lang="en-US" altLang="zh-CN" b="1" dirty="0">
                <a:solidFill>
                  <a:srgbClr val="008080"/>
                </a:solidFill>
              </a:rPr>
              <a:t>'</a:t>
            </a:r>
            <a:r>
              <a:rPr lang="en-US" altLang="zh-CN" dirty="0"/>
              <a:t>: [</a:t>
            </a:r>
            <a:br>
              <a:rPr lang="en-US" altLang="zh-CN" dirty="0"/>
            </a:br>
            <a:r>
              <a:rPr lang="en-US" altLang="zh-CN" dirty="0"/>
              <a:t>                </a:t>
            </a:r>
            <a:r>
              <a:rPr lang="en-US" altLang="zh-CN" b="1" dirty="0">
                <a:solidFill>
                  <a:srgbClr val="008080"/>
                </a:solidFill>
              </a:rPr>
              <a:t>'</a:t>
            </a:r>
            <a:r>
              <a:rPr lang="en-US" altLang="zh-CN" b="1" dirty="0" err="1">
                <a:solidFill>
                  <a:srgbClr val="008080"/>
                </a:solidFill>
              </a:rPr>
              <a:t>django.template.context_processors.debug</a:t>
            </a:r>
            <a:r>
              <a:rPr lang="en-US" altLang="zh-CN" b="1" dirty="0">
                <a:solidFill>
                  <a:srgbClr val="008080"/>
                </a:solidFill>
              </a:rPr>
              <a:t>'</a:t>
            </a:r>
            <a:r>
              <a:rPr lang="en-US" altLang="zh-CN" dirty="0"/>
              <a:t>,</a:t>
            </a:r>
            <a:br>
              <a:rPr lang="en-US" altLang="zh-CN" dirty="0"/>
            </a:br>
            <a:r>
              <a:rPr lang="en-US" altLang="zh-CN" dirty="0"/>
              <a:t>                </a:t>
            </a:r>
            <a:r>
              <a:rPr lang="en-US" altLang="zh-CN" b="1" dirty="0">
                <a:solidFill>
                  <a:srgbClr val="008080"/>
                </a:solidFill>
              </a:rPr>
              <a:t>'</a:t>
            </a:r>
            <a:r>
              <a:rPr lang="en-US" altLang="zh-CN" b="1" dirty="0" err="1">
                <a:solidFill>
                  <a:srgbClr val="008080"/>
                </a:solidFill>
              </a:rPr>
              <a:t>django.template.context_processors.request</a:t>
            </a:r>
            <a:r>
              <a:rPr lang="en-US" altLang="zh-CN" b="1" dirty="0">
                <a:solidFill>
                  <a:srgbClr val="008080"/>
                </a:solidFill>
              </a:rPr>
              <a:t>'</a:t>
            </a:r>
            <a:r>
              <a:rPr lang="en-US" altLang="zh-CN" dirty="0"/>
              <a:t>,</a:t>
            </a:r>
            <a:br>
              <a:rPr lang="en-US" altLang="zh-CN" dirty="0"/>
            </a:br>
            <a:r>
              <a:rPr lang="en-US" altLang="zh-CN" dirty="0"/>
              <a:t>                </a:t>
            </a:r>
            <a:r>
              <a:rPr lang="en-US" altLang="zh-CN" b="1" dirty="0">
                <a:solidFill>
                  <a:srgbClr val="008080"/>
                </a:solidFill>
              </a:rPr>
              <a:t>'</a:t>
            </a:r>
            <a:r>
              <a:rPr lang="en-US" altLang="zh-CN" b="1" dirty="0" err="1">
                <a:solidFill>
                  <a:srgbClr val="008080"/>
                </a:solidFill>
              </a:rPr>
              <a:t>django.contrib.auth.context_processors.auth</a:t>
            </a:r>
            <a:r>
              <a:rPr lang="en-US" altLang="zh-CN" b="1" dirty="0">
                <a:solidFill>
                  <a:srgbClr val="008080"/>
                </a:solidFill>
              </a:rPr>
              <a:t>'</a:t>
            </a:r>
            <a:r>
              <a:rPr lang="en-US" altLang="zh-CN" dirty="0"/>
              <a:t>,</a:t>
            </a:r>
            <a:br>
              <a:rPr lang="en-US" altLang="zh-CN" dirty="0"/>
            </a:br>
            <a:r>
              <a:rPr lang="en-US" altLang="zh-CN" dirty="0"/>
              <a:t>                </a:t>
            </a:r>
            <a:r>
              <a:rPr lang="en-US" altLang="zh-CN" b="1" dirty="0">
                <a:solidFill>
                  <a:srgbClr val="008080"/>
                </a:solidFill>
              </a:rPr>
              <a:t>'</a:t>
            </a:r>
            <a:r>
              <a:rPr lang="en-US" altLang="zh-CN" b="1" dirty="0" err="1">
                <a:solidFill>
                  <a:srgbClr val="008080"/>
                </a:solidFill>
              </a:rPr>
              <a:t>django.contrib.messages.context_processors.messages</a:t>
            </a:r>
            <a:r>
              <a:rPr lang="en-US" altLang="zh-CN" b="1" dirty="0">
                <a:solidFill>
                  <a:srgbClr val="008080"/>
                </a:solidFill>
              </a:rPr>
              <a:t>'</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    },</a:t>
            </a:r>
            <a:br>
              <a:rPr lang="en-US" altLang="zh-CN" dirty="0"/>
            </a:br>
            <a:r>
              <a:rPr lang="en-US" altLang="zh-CN" dirty="0"/>
              <a:t>]</a:t>
            </a:r>
            <a:endParaRPr lang="zh-CN" altLang="en-US" b="1" dirty="0">
              <a:latin typeface="Courier" charset="0"/>
              <a:ea typeface="Courier" charset="0"/>
              <a:cs typeface="Courier" charset="0"/>
            </a:endParaRPr>
          </a:p>
        </p:txBody>
      </p:sp>
    </p:spTree>
    <p:extLst>
      <p:ext uri="{BB962C8B-B14F-4D97-AF65-F5344CB8AC3E}">
        <p14:creationId xmlns:p14="http://schemas.microsoft.com/office/powerpoint/2010/main" val="909494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Template</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0070C0"/>
                </a:solidFill>
              </a:rPr>
              <a:t>BACKEND</a:t>
            </a:r>
            <a:r>
              <a:rPr kumimoji="1" lang="en-US" altLang="zh-CN" dirty="0"/>
              <a:t>: The template backend to use. The built-in template </a:t>
            </a:r>
            <a:r>
              <a:rPr kumimoji="1" lang="en-US" altLang="zh-CN" dirty="0" err="1"/>
              <a:t>backends</a:t>
            </a:r>
            <a:r>
              <a:rPr kumimoji="1" lang="en-US" altLang="zh-CN" dirty="0"/>
              <a:t> are</a:t>
            </a:r>
            <a:r>
              <a:rPr kumimoji="1" lang="en-US" altLang="zh-CN" dirty="0" smtClean="0"/>
              <a:t>:</a:t>
            </a:r>
          </a:p>
          <a:p>
            <a:pPr lvl="1"/>
            <a:r>
              <a:rPr kumimoji="1" lang="en-US" altLang="zh-CN" dirty="0"/>
              <a:t>'</a:t>
            </a:r>
            <a:r>
              <a:rPr kumimoji="1" lang="en-US" altLang="zh-CN" dirty="0" err="1"/>
              <a:t>django.template.backends.django.DjangoTemplates</a:t>
            </a:r>
            <a:r>
              <a:rPr kumimoji="1" lang="en-US" altLang="zh-CN" dirty="0"/>
              <a:t>'</a:t>
            </a:r>
          </a:p>
          <a:p>
            <a:pPr lvl="1"/>
            <a:r>
              <a:rPr kumimoji="1" lang="en-US" altLang="zh-CN" dirty="0" smtClean="0"/>
              <a:t>'django.template.backends.jinja2.Jinja2’</a:t>
            </a:r>
          </a:p>
          <a:p>
            <a:r>
              <a:rPr kumimoji="1" lang="en-US" altLang="zh-CN" dirty="0">
                <a:solidFill>
                  <a:srgbClr val="0070C0"/>
                </a:solidFill>
              </a:rPr>
              <a:t>DIRS</a:t>
            </a:r>
            <a:r>
              <a:rPr kumimoji="1" lang="en-US" altLang="zh-CN" dirty="0"/>
              <a:t>: Directories where the engine should look for template source files, in search </a:t>
            </a:r>
            <a:r>
              <a:rPr kumimoji="1" lang="en-US" altLang="zh-CN" dirty="0" smtClean="0"/>
              <a:t>order</a:t>
            </a:r>
          </a:p>
        </p:txBody>
      </p:sp>
    </p:spTree>
    <p:extLst>
      <p:ext uri="{BB962C8B-B14F-4D97-AF65-F5344CB8AC3E}">
        <p14:creationId xmlns:p14="http://schemas.microsoft.com/office/powerpoint/2010/main" val="1910269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smtClean="0"/>
              <a:t>views</a:t>
            </a:r>
            <a:endParaRPr kumimoji="1" lang="zh-CN" altLang="en-US" b="1" dirty="0"/>
          </a:p>
        </p:txBody>
      </p:sp>
    </p:spTree>
    <p:extLst>
      <p:ext uri="{BB962C8B-B14F-4D97-AF65-F5344CB8AC3E}">
        <p14:creationId xmlns:p14="http://schemas.microsoft.com/office/powerpoint/2010/main" val="1524582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Template</a:t>
            </a:r>
            <a:endParaRPr kumimoji="1" lang="zh-CN" altLang="en-US" dirty="0"/>
          </a:p>
        </p:txBody>
      </p:sp>
      <p:sp>
        <p:nvSpPr>
          <p:cNvPr id="3" name="内容占位符 2"/>
          <p:cNvSpPr>
            <a:spLocks noGrp="1"/>
          </p:cNvSpPr>
          <p:nvPr>
            <p:ph idx="1"/>
          </p:nvPr>
        </p:nvSpPr>
        <p:spPr/>
        <p:txBody>
          <a:bodyPr>
            <a:normAutofit/>
          </a:bodyPr>
          <a:lstStyle/>
          <a:p>
            <a:r>
              <a:rPr lang="en-US" altLang="zh-CN" dirty="0" smtClean="0"/>
              <a:t>APP_DIRS:</a:t>
            </a:r>
            <a:r>
              <a:rPr lang="zh-CN" altLang="en-US" dirty="0" smtClean="0"/>
              <a:t> </a:t>
            </a:r>
            <a:r>
              <a:rPr lang="en-US" altLang="zh-CN" dirty="0" smtClean="0"/>
              <a:t>Whether </a:t>
            </a:r>
            <a:r>
              <a:rPr lang="en-US" altLang="zh-CN" dirty="0"/>
              <a:t>the engine should look for template source files inside installed applications</a:t>
            </a:r>
            <a:r>
              <a:rPr lang="en-US" altLang="zh-CN" dirty="0" smtClean="0"/>
              <a:t>.</a:t>
            </a:r>
          </a:p>
          <a:p>
            <a:pPr lvl="1"/>
            <a:r>
              <a:rPr kumimoji="1" lang="en-US" altLang="zh-CN" dirty="0" smtClean="0"/>
              <a:t>Default</a:t>
            </a:r>
            <a:r>
              <a:rPr kumimoji="1" lang="zh-CN" altLang="en-US" dirty="0" smtClean="0"/>
              <a:t> </a:t>
            </a:r>
            <a:r>
              <a:rPr kumimoji="1" lang="en-US" altLang="zh-CN" dirty="0" smtClean="0"/>
              <a:t>is</a:t>
            </a:r>
            <a:r>
              <a:rPr kumimoji="1" lang="zh-CN" altLang="en-US" dirty="0" smtClean="0"/>
              <a:t> </a:t>
            </a:r>
            <a:r>
              <a:rPr kumimoji="1" lang="en-US" altLang="zh-CN" dirty="0" smtClean="0"/>
              <a:t>False</a:t>
            </a:r>
          </a:p>
          <a:p>
            <a:r>
              <a:rPr lang="en-US" altLang="zh-CN" dirty="0" smtClean="0"/>
              <a:t>OPTIONS</a:t>
            </a:r>
            <a:r>
              <a:rPr kumimoji="1" lang="en-US" altLang="zh-CN" dirty="0" smtClean="0"/>
              <a:t>: Extra parameters to pass to the template backend. Available parameters vary depending on the template backend. </a:t>
            </a:r>
            <a:endParaRPr lang="en-US" altLang="zh-CN" dirty="0"/>
          </a:p>
        </p:txBody>
      </p:sp>
    </p:spTree>
    <p:extLst>
      <p:ext uri="{BB962C8B-B14F-4D97-AF65-F5344CB8AC3E}">
        <p14:creationId xmlns:p14="http://schemas.microsoft.com/office/powerpoint/2010/main" val="14610971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Template</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矩形 3"/>
          <p:cNvSpPr/>
          <p:nvPr/>
        </p:nvSpPr>
        <p:spPr>
          <a:xfrm>
            <a:off x="457200" y="2121408"/>
            <a:ext cx="8229600" cy="4247317"/>
          </a:xfrm>
          <a:prstGeom prst="rect">
            <a:avLst/>
          </a:prstGeom>
          <a:blipFill>
            <a:blip r:embed="rId2"/>
            <a:tile tx="0" ty="0" sx="100000" sy="100000" flip="none" algn="tl"/>
          </a:blipFill>
        </p:spPr>
        <p:txBody>
          <a:bodyPr wrap="square">
            <a:spAutoFit/>
          </a:bodyPr>
          <a:lstStyle/>
          <a:p>
            <a:r>
              <a:rPr lang="en-US" altLang="zh-CN" dirty="0"/>
              <a:t>TEMPLATES = [</a:t>
            </a:r>
            <a:br>
              <a:rPr lang="en-US" altLang="zh-CN" dirty="0"/>
            </a:br>
            <a:r>
              <a:rPr lang="en-US" altLang="zh-CN" dirty="0"/>
              <a:t>    {</a:t>
            </a:r>
            <a:br>
              <a:rPr lang="en-US" altLang="zh-CN" dirty="0"/>
            </a:br>
            <a:r>
              <a:rPr lang="en-US" altLang="zh-CN" dirty="0"/>
              <a:t>        </a:t>
            </a:r>
            <a:r>
              <a:rPr lang="en-US" altLang="zh-CN" b="1" dirty="0">
                <a:solidFill>
                  <a:srgbClr val="008080"/>
                </a:solidFill>
              </a:rPr>
              <a:t>'BACKEND'</a:t>
            </a:r>
            <a:r>
              <a:rPr lang="en-US" altLang="zh-CN" dirty="0"/>
              <a:t>: </a:t>
            </a:r>
            <a:r>
              <a:rPr lang="en-US" altLang="zh-CN" b="1" dirty="0">
                <a:solidFill>
                  <a:srgbClr val="008080"/>
                </a:solidFill>
              </a:rPr>
              <a:t>'</a:t>
            </a:r>
            <a:r>
              <a:rPr lang="en-US" altLang="zh-CN" b="1" dirty="0" err="1">
                <a:solidFill>
                  <a:srgbClr val="008080"/>
                </a:solidFill>
              </a:rPr>
              <a:t>django.template.backends.django.DjangoTemplates</a:t>
            </a:r>
            <a:r>
              <a:rPr lang="en-US" altLang="zh-CN" b="1" dirty="0">
                <a:solidFill>
                  <a:srgbClr val="008080"/>
                </a:solidFill>
              </a:rPr>
              <a:t>'</a:t>
            </a:r>
            <a:r>
              <a:rPr lang="en-US" altLang="zh-CN" dirty="0"/>
              <a:t>,</a:t>
            </a:r>
            <a:br>
              <a:rPr lang="en-US" altLang="zh-CN" dirty="0"/>
            </a:br>
            <a:r>
              <a:rPr lang="en-US" altLang="zh-CN" dirty="0"/>
              <a:t>        </a:t>
            </a:r>
            <a:r>
              <a:rPr lang="en-US" altLang="zh-CN" b="1" dirty="0">
                <a:solidFill>
                  <a:srgbClr val="008080"/>
                </a:solidFill>
              </a:rPr>
              <a:t>'DIRS'</a:t>
            </a:r>
            <a:r>
              <a:rPr lang="en-US" altLang="zh-CN" dirty="0"/>
              <a:t>: [</a:t>
            </a:r>
            <a:r>
              <a:rPr lang="en-US" altLang="zh-CN" dirty="0" err="1"/>
              <a:t>os.path.join</a:t>
            </a:r>
            <a:r>
              <a:rPr lang="en-US" altLang="zh-CN" dirty="0"/>
              <a:t>(BASE_DIR, </a:t>
            </a:r>
            <a:r>
              <a:rPr lang="en-US" altLang="zh-CN" b="1" dirty="0">
                <a:solidFill>
                  <a:srgbClr val="008080"/>
                </a:solidFill>
              </a:rPr>
              <a:t>'templates'</a:t>
            </a:r>
            <a:r>
              <a:rPr lang="en-US" altLang="zh-CN" dirty="0"/>
              <a:t>)],</a:t>
            </a:r>
            <a:br>
              <a:rPr lang="en-US" altLang="zh-CN" dirty="0"/>
            </a:br>
            <a:r>
              <a:rPr lang="en-US" altLang="zh-CN" dirty="0"/>
              <a:t>        </a:t>
            </a:r>
            <a:r>
              <a:rPr lang="en-US" altLang="zh-CN" b="1" dirty="0">
                <a:solidFill>
                  <a:srgbClr val="008080"/>
                </a:solidFill>
              </a:rPr>
              <a:t>'APP_DIRS'</a:t>
            </a:r>
            <a:r>
              <a:rPr lang="en-US" altLang="zh-CN" dirty="0"/>
              <a:t>: </a:t>
            </a:r>
            <a:r>
              <a:rPr lang="en-US" altLang="zh-CN" b="1" dirty="0">
                <a:solidFill>
                  <a:srgbClr val="000080"/>
                </a:solidFill>
              </a:rPr>
              <a:t>True</a:t>
            </a:r>
            <a:r>
              <a:rPr lang="en-US" altLang="zh-CN" dirty="0"/>
              <a:t>,</a:t>
            </a:r>
            <a:br>
              <a:rPr lang="en-US" altLang="zh-CN" dirty="0"/>
            </a:br>
            <a:r>
              <a:rPr lang="en-US" altLang="zh-CN" dirty="0"/>
              <a:t>        </a:t>
            </a:r>
            <a:r>
              <a:rPr lang="en-US" altLang="zh-CN" b="1" dirty="0">
                <a:solidFill>
                  <a:srgbClr val="008080"/>
                </a:solidFill>
              </a:rPr>
              <a:t>'OPTIONS'</a:t>
            </a:r>
            <a:r>
              <a:rPr lang="en-US" altLang="zh-CN" dirty="0"/>
              <a:t>: {</a:t>
            </a:r>
            <a:br>
              <a:rPr lang="en-US" altLang="zh-CN" dirty="0"/>
            </a:br>
            <a:r>
              <a:rPr lang="en-US" altLang="zh-CN" dirty="0"/>
              <a:t>            </a:t>
            </a:r>
            <a:r>
              <a:rPr lang="en-US" altLang="zh-CN" b="1" dirty="0">
                <a:solidFill>
                  <a:srgbClr val="008080"/>
                </a:solidFill>
              </a:rPr>
              <a:t>'</a:t>
            </a:r>
            <a:r>
              <a:rPr lang="en-US" altLang="zh-CN" b="1" dirty="0" err="1">
                <a:solidFill>
                  <a:srgbClr val="008080"/>
                </a:solidFill>
              </a:rPr>
              <a:t>context_processors</a:t>
            </a:r>
            <a:r>
              <a:rPr lang="en-US" altLang="zh-CN" b="1" dirty="0">
                <a:solidFill>
                  <a:srgbClr val="008080"/>
                </a:solidFill>
              </a:rPr>
              <a:t>'</a:t>
            </a:r>
            <a:r>
              <a:rPr lang="en-US" altLang="zh-CN" dirty="0"/>
              <a:t>: [</a:t>
            </a:r>
            <a:br>
              <a:rPr lang="en-US" altLang="zh-CN" dirty="0"/>
            </a:br>
            <a:r>
              <a:rPr lang="en-US" altLang="zh-CN" dirty="0"/>
              <a:t>                </a:t>
            </a:r>
            <a:r>
              <a:rPr lang="en-US" altLang="zh-CN" b="1" dirty="0">
                <a:solidFill>
                  <a:srgbClr val="008080"/>
                </a:solidFill>
              </a:rPr>
              <a:t>'</a:t>
            </a:r>
            <a:r>
              <a:rPr lang="en-US" altLang="zh-CN" b="1" dirty="0" err="1">
                <a:solidFill>
                  <a:srgbClr val="008080"/>
                </a:solidFill>
              </a:rPr>
              <a:t>django.template.context_processors.debug</a:t>
            </a:r>
            <a:r>
              <a:rPr lang="en-US" altLang="zh-CN" b="1" dirty="0">
                <a:solidFill>
                  <a:srgbClr val="008080"/>
                </a:solidFill>
              </a:rPr>
              <a:t>'</a:t>
            </a:r>
            <a:r>
              <a:rPr lang="en-US" altLang="zh-CN" dirty="0"/>
              <a:t>,</a:t>
            </a:r>
            <a:br>
              <a:rPr lang="en-US" altLang="zh-CN" dirty="0"/>
            </a:br>
            <a:r>
              <a:rPr lang="en-US" altLang="zh-CN" dirty="0"/>
              <a:t>                </a:t>
            </a:r>
            <a:r>
              <a:rPr lang="en-US" altLang="zh-CN" b="1" dirty="0">
                <a:solidFill>
                  <a:srgbClr val="008080"/>
                </a:solidFill>
              </a:rPr>
              <a:t>'</a:t>
            </a:r>
            <a:r>
              <a:rPr lang="en-US" altLang="zh-CN" b="1" dirty="0" err="1">
                <a:solidFill>
                  <a:srgbClr val="008080"/>
                </a:solidFill>
              </a:rPr>
              <a:t>django.template.context_processors.request</a:t>
            </a:r>
            <a:r>
              <a:rPr lang="en-US" altLang="zh-CN" b="1" dirty="0">
                <a:solidFill>
                  <a:srgbClr val="008080"/>
                </a:solidFill>
              </a:rPr>
              <a:t>'</a:t>
            </a:r>
            <a:r>
              <a:rPr lang="en-US" altLang="zh-CN" dirty="0"/>
              <a:t>,</a:t>
            </a:r>
            <a:br>
              <a:rPr lang="en-US" altLang="zh-CN" dirty="0"/>
            </a:br>
            <a:r>
              <a:rPr lang="en-US" altLang="zh-CN" dirty="0"/>
              <a:t>                </a:t>
            </a:r>
            <a:r>
              <a:rPr lang="en-US" altLang="zh-CN" b="1" dirty="0">
                <a:solidFill>
                  <a:srgbClr val="008080"/>
                </a:solidFill>
              </a:rPr>
              <a:t>'</a:t>
            </a:r>
            <a:r>
              <a:rPr lang="en-US" altLang="zh-CN" b="1" dirty="0" err="1">
                <a:solidFill>
                  <a:srgbClr val="008080"/>
                </a:solidFill>
              </a:rPr>
              <a:t>django.contrib.auth.context_processors.auth</a:t>
            </a:r>
            <a:r>
              <a:rPr lang="en-US" altLang="zh-CN" b="1" dirty="0">
                <a:solidFill>
                  <a:srgbClr val="008080"/>
                </a:solidFill>
              </a:rPr>
              <a:t>'</a:t>
            </a:r>
            <a:r>
              <a:rPr lang="en-US" altLang="zh-CN" dirty="0"/>
              <a:t>,</a:t>
            </a:r>
            <a:br>
              <a:rPr lang="en-US" altLang="zh-CN" dirty="0"/>
            </a:br>
            <a:r>
              <a:rPr lang="en-US" altLang="zh-CN" dirty="0"/>
              <a:t>                </a:t>
            </a:r>
            <a:r>
              <a:rPr lang="en-US" altLang="zh-CN" b="1" dirty="0">
                <a:solidFill>
                  <a:srgbClr val="008080"/>
                </a:solidFill>
              </a:rPr>
              <a:t>'</a:t>
            </a:r>
            <a:r>
              <a:rPr lang="en-US" altLang="zh-CN" b="1" dirty="0" err="1">
                <a:solidFill>
                  <a:srgbClr val="008080"/>
                </a:solidFill>
              </a:rPr>
              <a:t>django.contrib.messages.context_processors.messages</a:t>
            </a:r>
            <a:r>
              <a:rPr lang="en-US" altLang="zh-CN" b="1" dirty="0">
                <a:solidFill>
                  <a:srgbClr val="008080"/>
                </a:solidFill>
              </a:rPr>
              <a:t>'</a:t>
            </a:r>
            <a:r>
              <a:rPr lang="en-US" altLang="zh-CN" dirty="0"/>
              <a:t>,</a:t>
            </a:r>
            <a:br>
              <a:rPr lang="en-US" altLang="zh-CN" dirty="0"/>
            </a:br>
            <a:r>
              <a:rPr lang="en-US" altLang="zh-CN" dirty="0"/>
              <a:t>            ],</a:t>
            </a:r>
            <a:br>
              <a:rPr lang="en-US" altLang="zh-CN" dirty="0"/>
            </a:br>
            <a:r>
              <a:rPr lang="en-US" altLang="zh-CN" dirty="0"/>
              <a:t>        },</a:t>
            </a:r>
            <a:br>
              <a:rPr lang="en-US" altLang="zh-CN" dirty="0"/>
            </a:br>
            <a:r>
              <a:rPr lang="en-US" altLang="zh-CN" dirty="0"/>
              <a:t>    },</a:t>
            </a:r>
            <a:br>
              <a:rPr lang="en-US" altLang="zh-CN" dirty="0"/>
            </a:br>
            <a:r>
              <a:rPr lang="en-US" altLang="zh-CN" dirty="0"/>
              <a:t>]</a:t>
            </a:r>
            <a:endParaRPr lang="zh-CN" altLang="en-US" dirty="0"/>
          </a:p>
        </p:txBody>
      </p:sp>
      <p:sp>
        <p:nvSpPr>
          <p:cNvPr id="5" name="文本框 4"/>
          <p:cNvSpPr txBox="1"/>
          <p:nvPr/>
        </p:nvSpPr>
        <p:spPr>
          <a:xfrm>
            <a:off x="3632200" y="5511800"/>
            <a:ext cx="4546600" cy="646331"/>
          </a:xfrm>
          <a:prstGeom prst="rect">
            <a:avLst/>
          </a:prstGeom>
          <a:noFill/>
        </p:spPr>
        <p:txBody>
          <a:bodyPr wrap="square" rtlCol="0">
            <a:spAutoFit/>
          </a:bodyPr>
          <a:lstStyle/>
          <a:p>
            <a:r>
              <a:rPr kumimoji="1" lang="en-US" altLang="zh-CN" b="1" dirty="0" smtClean="0"/>
              <a:t>Engine</a:t>
            </a:r>
            <a:r>
              <a:rPr kumimoji="1" lang="zh-CN" altLang="en-US" b="1" dirty="0" smtClean="0"/>
              <a:t> </a:t>
            </a:r>
            <a:r>
              <a:rPr kumimoji="1" lang="en-US" altLang="zh-CN" b="1" dirty="0" smtClean="0"/>
              <a:t>will</a:t>
            </a:r>
            <a:r>
              <a:rPr kumimoji="1" lang="zh-CN" altLang="en-US" b="1" dirty="0" smtClean="0"/>
              <a:t> </a:t>
            </a:r>
            <a:r>
              <a:rPr kumimoji="1" lang="en-US" altLang="zh-CN" b="1" dirty="0" smtClean="0"/>
              <a:t>look</a:t>
            </a:r>
            <a:r>
              <a:rPr kumimoji="1" lang="zh-CN" altLang="en-US" b="1" dirty="0" smtClean="0"/>
              <a:t> </a:t>
            </a:r>
            <a:r>
              <a:rPr kumimoji="1" lang="en-US" altLang="zh-CN" b="1" dirty="0" smtClean="0"/>
              <a:t>for</a:t>
            </a:r>
            <a:r>
              <a:rPr kumimoji="1" lang="zh-CN" altLang="en-US" b="1" dirty="0" smtClean="0"/>
              <a:t> </a:t>
            </a:r>
            <a:r>
              <a:rPr kumimoji="1" lang="en-US" altLang="zh-CN" b="1" dirty="0" smtClean="0"/>
              <a:t>template</a:t>
            </a:r>
            <a:r>
              <a:rPr kumimoji="1" lang="zh-CN" altLang="en-US" b="1" dirty="0" smtClean="0"/>
              <a:t> </a:t>
            </a:r>
            <a:r>
              <a:rPr kumimoji="1" lang="en-US" altLang="zh-CN" b="1" dirty="0" smtClean="0"/>
              <a:t>source</a:t>
            </a:r>
            <a:r>
              <a:rPr kumimoji="1" lang="zh-CN" altLang="en-US" b="1" dirty="0" smtClean="0"/>
              <a:t> </a:t>
            </a:r>
            <a:r>
              <a:rPr kumimoji="1" lang="en-US" altLang="zh-CN" b="1" dirty="0" smtClean="0"/>
              <a:t>file</a:t>
            </a:r>
            <a:r>
              <a:rPr kumimoji="1" lang="zh-CN" altLang="en-US" b="1" dirty="0" smtClean="0"/>
              <a:t> </a:t>
            </a:r>
            <a:r>
              <a:rPr kumimoji="1" lang="en-US" altLang="zh-CN" b="1" dirty="0" smtClean="0"/>
              <a:t>from</a:t>
            </a:r>
            <a:r>
              <a:rPr kumimoji="1" lang="zh-CN" altLang="en-US" b="1" dirty="0" smtClean="0"/>
              <a:t> </a:t>
            </a:r>
            <a:r>
              <a:rPr kumimoji="1" lang="en-US" altLang="zh-CN" b="1" dirty="0" smtClean="0"/>
              <a:t>this</a:t>
            </a:r>
            <a:r>
              <a:rPr kumimoji="1" lang="zh-CN" altLang="en-US" b="1" dirty="0" smtClean="0"/>
              <a:t> </a:t>
            </a:r>
            <a:r>
              <a:rPr kumimoji="1" lang="en-US" altLang="zh-CN" b="1" dirty="0" smtClean="0"/>
              <a:t>directories</a:t>
            </a:r>
            <a:endParaRPr kumimoji="1" lang="zh-CN" altLang="en-US" b="1" dirty="0"/>
          </a:p>
        </p:txBody>
      </p:sp>
      <p:cxnSp>
        <p:nvCxnSpPr>
          <p:cNvPr id="7" name="直线箭头连接符 6"/>
          <p:cNvCxnSpPr/>
          <p:nvPr/>
        </p:nvCxnSpPr>
        <p:spPr>
          <a:xfrm flipH="1" flipV="1">
            <a:off x="4546600" y="3251200"/>
            <a:ext cx="1066800" cy="2260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372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Template</a:t>
            </a:r>
            <a:endParaRPr kumimoji="1" lang="zh-CN" altLang="en-US" dirty="0"/>
          </a:p>
        </p:txBody>
      </p:sp>
      <p:sp>
        <p:nvSpPr>
          <p:cNvPr id="3" name="内容占位符 2"/>
          <p:cNvSpPr>
            <a:spLocks noGrp="1"/>
          </p:cNvSpPr>
          <p:nvPr>
            <p:ph idx="1"/>
          </p:nvPr>
        </p:nvSpPr>
        <p:spPr/>
        <p:txBody>
          <a:bodyPr/>
          <a:lstStyle/>
          <a:p>
            <a:r>
              <a:rPr kumimoji="1" lang="en-US" altLang="zh-CN" dirty="0" smtClean="0"/>
              <a:t>Let’s</a:t>
            </a:r>
            <a:r>
              <a:rPr kumimoji="1" lang="zh-CN" altLang="en-US" dirty="0" smtClean="0"/>
              <a:t> </a:t>
            </a:r>
            <a:r>
              <a:rPr kumimoji="1" lang="en-US" altLang="zh-CN" dirty="0" smtClean="0"/>
              <a:t>create</a:t>
            </a:r>
            <a:r>
              <a:rPr kumimoji="1" lang="zh-CN" altLang="en-US" dirty="0" smtClean="0"/>
              <a:t> </a:t>
            </a:r>
            <a:r>
              <a:rPr kumimoji="1" lang="en-US" altLang="zh-CN" dirty="0" smtClean="0"/>
              <a:t>directory</a:t>
            </a:r>
            <a:r>
              <a:rPr kumimoji="1" lang="zh-CN" altLang="en-US" dirty="0" smtClean="0"/>
              <a:t> </a:t>
            </a:r>
            <a:r>
              <a:rPr kumimoji="1" lang="en-US" altLang="zh-CN" dirty="0" smtClean="0"/>
              <a:t>named</a:t>
            </a:r>
            <a:r>
              <a:rPr kumimoji="1" lang="zh-CN" altLang="en-US" dirty="0" smtClean="0"/>
              <a:t> </a:t>
            </a:r>
            <a:r>
              <a:rPr kumimoji="1" lang="en-US" altLang="zh-CN" dirty="0" smtClean="0"/>
              <a:t>templates</a:t>
            </a:r>
            <a:r>
              <a:rPr kumimoji="1" lang="zh-CN" altLang="en-US" dirty="0" smtClean="0"/>
              <a:t> </a:t>
            </a:r>
            <a:r>
              <a:rPr kumimoji="1" lang="en-US" altLang="zh-CN" dirty="0" smtClean="0"/>
              <a:t>in</a:t>
            </a:r>
            <a:r>
              <a:rPr kumimoji="1" lang="zh-CN" altLang="en-US" dirty="0" smtClean="0"/>
              <a:t> </a:t>
            </a:r>
            <a:r>
              <a:rPr kumimoji="1" lang="en-US" altLang="zh-CN" dirty="0" smtClean="0"/>
              <a:t>your</a:t>
            </a:r>
            <a:r>
              <a:rPr kumimoji="1" lang="zh-CN" altLang="en-US" dirty="0" smtClean="0"/>
              <a:t> </a:t>
            </a:r>
            <a:r>
              <a:rPr kumimoji="1" lang="en-US" altLang="zh-CN" dirty="0" smtClean="0"/>
              <a:t>library</a:t>
            </a:r>
            <a:r>
              <a:rPr kumimoji="1" lang="zh-CN" altLang="en-US" dirty="0" smtClean="0"/>
              <a:t> </a:t>
            </a:r>
            <a:r>
              <a:rPr kumimoji="1" lang="en-US" altLang="zh-CN" dirty="0" smtClean="0"/>
              <a:t>directory.</a:t>
            </a:r>
            <a:endParaRPr kumimoji="1" lang="zh-CN" altLang="en-US" dirty="0"/>
          </a:p>
        </p:txBody>
      </p:sp>
      <p:grpSp>
        <p:nvGrpSpPr>
          <p:cNvPr id="4" name="组 3"/>
          <p:cNvGrpSpPr/>
          <p:nvPr/>
        </p:nvGrpSpPr>
        <p:grpSpPr>
          <a:xfrm>
            <a:off x="3873500" y="3308604"/>
            <a:ext cx="3176916" cy="2321994"/>
            <a:chOff x="901874" y="2244518"/>
            <a:chExt cx="3176916" cy="3279342"/>
          </a:xfrm>
        </p:grpSpPr>
        <p:sp>
          <p:nvSpPr>
            <p:cNvPr id="5" name="文本框 4"/>
            <p:cNvSpPr txBox="1"/>
            <p:nvPr/>
          </p:nvSpPr>
          <p:spPr>
            <a:xfrm>
              <a:off x="901874" y="2244518"/>
              <a:ext cx="1728591" cy="652008"/>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library</a:t>
              </a:r>
              <a:endParaRPr kumimoji="1" lang="en-US" altLang="zh-CN" sz="2400" b="1" dirty="0">
                <a:latin typeface="Courier" charset="0"/>
                <a:ea typeface="Courier" charset="0"/>
                <a:cs typeface="Courier" charset="0"/>
              </a:endParaRPr>
            </a:p>
          </p:txBody>
        </p:sp>
        <p:cxnSp>
          <p:nvCxnSpPr>
            <p:cNvPr id="6" name="肘形连接符 5"/>
            <p:cNvCxnSpPr/>
            <p:nvPr/>
          </p:nvCxnSpPr>
          <p:spPr>
            <a:xfrm rot="16200000" flipH="1">
              <a:off x="239814" y="3855913"/>
              <a:ext cx="2515658" cy="313152"/>
            </a:xfrm>
            <a:prstGeom prst="bentConnector3">
              <a:avLst>
                <a:gd name="adj1" fmla="val 99196"/>
              </a:avLst>
            </a:prstGeom>
            <a:ln w="381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65442" y="2915695"/>
              <a:ext cx="2413348" cy="652008"/>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accounts</a:t>
              </a:r>
              <a:endParaRPr kumimoji="1" lang="en-US" altLang="zh-CN" sz="2400" b="1" dirty="0">
                <a:latin typeface="Courier" charset="0"/>
                <a:ea typeface="Courier" charset="0"/>
                <a:cs typeface="Courier" charset="0"/>
              </a:endParaRPr>
            </a:p>
          </p:txBody>
        </p:sp>
        <p:sp>
          <p:nvSpPr>
            <p:cNvPr id="8" name="文本框 7"/>
            <p:cNvSpPr txBox="1"/>
            <p:nvPr/>
          </p:nvSpPr>
          <p:spPr>
            <a:xfrm>
              <a:off x="1665442" y="3550397"/>
              <a:ext cx="2413348" cy="652008"/>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books</a:t>
              </a:r>
              <a:endParaRPr kumimoji="1" lang="en-US" altLang="zh-CN" sz="2400" b="1" dirty="0">
                <a:latin typeface="Courier" charset="0"/>
                <a:ea typeface="Courier" charset="0"/>
                <a:cs typeface="Courier" charset="0"/>
              </a:endParaRPr>
            </a:p>
          </p:txBody>
        </p:sp>
        <p:sp>
          <p:nvSpPr>
            <p:cNvPr id="9" name="文本框 8"/>
            <p:cNvSpPr txBox="1"/>
            <p:nvPr/>
          </p:nvSpPr>
          <p:spPr>
            <a:xfrm>
              <a:off x="1665442" y="4228588"/>
              <a:ext cx="2413348" cy="652008"/>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library</a:t>
              </a:r>
              <a:endParaRPr kumimoji="1" lang="en-US" altLang="zh-CN" sz="2400" b="1" dirty="0">
                <a:latin typeface="Courier" charset="0"/>
                <a:ea typeface="Courier" charset="0"/>
                <a:cs typeface="Courier" charset="0"/>
              </a:endParaRPr>
            </a:p>
          </p:txBody>
        </p:sp>
        <p:sp>
          <p:nvSpPr>
            <p:cNvPr id="10" name="文本框 9"/>
            <p:cNvSpPr txBox="1"/>
            <p:nvPr/>
          </p:nvSpPr>
          <p:spPr>
            <a:xfrm>
              <a:off x="1665442" y="4871852"/>
              <a:ext cx="2413348" cy="652008"/>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templates</a:t>
              </a:r>
              <a:endParaRPr kumimoji="1" lang="en-US" altLang="zh-CN" sz="2400" b="1" dirty="0">
                <a:latin typeface="Courier" charset="0"/>
                <a:ea typeface="Courier" charset="0"/>
                <a:cs typeface="Courier" charset="0"/>
              </a:endParaRPr>
            </a:p>
          </p:txBody>
        </p:sp>
        <p:cxnSp>
          <p:nvCxnSpPr>
            <p:cNvPr id="11" name="肘形连接符 10"/>
            <p:cNvCxnSpPr/>
            <p:nvPr/>
          </p:nvCxnSpPr>
          <p:spPr>
            <a:xfrm rot="16200000" flipH="1">
              <a:off x="1175869" y="2919860"/>
              <a:ext cx="620583"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rot="16200000" flipH="1">
              <a:off x="1211719" y="3483233"/>
              <a:ext cx="550966" cy="288101"/>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3" name="肘形连接符 12"/>
            <p:cNvCxnSpPr/>
            <p:nvPr/>
          </p:nvCxnSpPr>
          <p:spPr>
            <a:xfrm rot="16200000" flipH="1">
              <a:off x="1195319" y="4159472"/>
              <a:ext cx="581684"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637068" y="5580804"/>
            <a:ext cx="2413348" cy="461665"/>
          </a:xfrm>
          <a:prstGeom prst="rect">
            <a:avLst/>
          </a:prstGeom>
          <a:noFill/>
        </p:spPr>
        <p:txBody>
          <a:bodyPr wrap="square" rtlCol="0">
            <a:spAutoFit/>
          </a:bodyPr>
          <a:lstStyle/>
          <a:p>
            <a:r>
              <a:rPr kumimoji="1" lang="en-US" altLang="zh-CN" sz="2400" b="1" dirty="0" err="1">
                <a:latin typeface="Courier" charset="0"/>
                <a:ea typeface="Courier" charset="0"/>
                <a:cs typeface="Courier" charset="0"/>
              </a:rPr>
              <a:t>m</a:t>
            </a:r>
            <a:r>
              <a:rPr kumimoji="1" lang="en-US" altLang="zh-CN" sz="2400" b="1" dirty="0" err="1" smtClean="0">
                <a:latin typeface="Courier" charset="0"/>
                <a:ea typeface="Courier" charset="0"/>
                <a:cs typeface="Courier" charset="0"/>
              </a:rPr>
              <a:t>anage.py</a:t>
            </a:r>
            <a:endParaRPr kumimoji="1" lang="en-US" altLang="zh-CN" sz="2400" b="1" dirty="0">
              <a:latin typeface="Courier" charset="0"/>
              <a:ea typeface="Courier" charset="0"/>
              <a:cs typeface="Courier" charset="0"/>
            </a:endParaRPr>
          </a:p>
        </p:txBody>
      </p:sp>
      <p:cxnSp>
        <p:nvCxnSpPr>
          <p:cNvPr id="15" name="肘形连接符 14"/>
          <p:cNvCxnSpPr/>
          <p:nvPr/>
        </p:nvCxnSpPr>
        <p:spPr>
          <a:xfrm rot="16200000" flipH="1">
            <a:off x="4251851" y="5460608"/>
            <a:ext cx="411871"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958340" y="5208559"/>
            <a:ext cx="3092076" cy="39313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91105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First</a:t>
            </a:r>
            <a:r>
              <a:rPr kumimoji="1" lang="zh-CN" altLang="en-US" dirty="0" smtClean="0"/>
              <a:t> </a:t>
            </a:r>
            <a:r>
              <a:rPr kumimoji="1" lang="en-US" altLang="zh-CN" dirty="0" smtClean="0"/>
              <a:t>template</a:t>
            </a:r>
            <a:endParaRPr kumimoji="1" lang="zh-CN" altLang="en-US" dirty="0"/>
          </a:p>
        </p:txBody>
      </p:sp>
      <p:sp>
        <p:nvSpPr>
          <p:cNvPr id="3" name="内容占位符 2"/>
          <p:cNvSpPr>
            <a:spLocks noGrp="1"/>
          </p:cNvSpPr>
          <p:nvPr>
            <p:ph idx="1"/>
          </p:nvPr>
        </p:nvSpPr>
        <p:spPr/>
        <p:txBody>
          <a:bodyPr/>
          <a:lstStyle/>
          <a:p>
            <a:r>
              <a:rPr kumimoji="1" lang="en-US" altLang="zh-CN" dirty="0" smtClean="0"/>
              <a:t>Create</a:t>
            </a:r>
            <a:r>
              <a:rPr kumimoji="1" lang="zh-CN" altLang="en-US" dirty="0" smtClean="0"/>
              <a:t> </a:t>
            </a:r>
            <a:r>
              <a:rPr kumimoji="1" lang="en-US" altLang="zh-CN" dirty="0" smtClean="0"/>
              <a:t>a</a:t>
            </a:r>
            <a:r>
              <a:rPr kumimoji="1" lang="zh-CN" altLang="en-US" dirty="0" smtClean="0"/>
              <a:t> </a:t>
            </a:r>
            <a:r>
              <a:rPr kumimoji="1" lang="en-US" altLang="zh-CN" dirty="0" smtClean="0"/>
              <a:t>html</a:t>
            </a:r>
            <a:r>
              <a:rPr kumimoji="1" lang="zh-CN" altLang="en-US" dirty="0" smtClean="0"/>
              <a:t> </a:t>
            </a:r>
            <a:r>
              <a:rPr kumimoji="1" lang="en-US" altLang="zh-CN" dirty="0" smtClean="0"/>
              <a:t>file</a:t>
            </a:r>
            <a:r>
              <a:rPr kumimoji="1" lang="zh-CN" altLang="en-US" dirty="0" smtClean="0"/>
              <a:t> </a:t>
            </a:r>
            <a:r>
              <a:rPr kumimoji="1" lang="en-US" altLang="zh-CN" dirty="0" smtClean="0"/>
              <a:t>named</a:t>
            </a:r>
            <a:r>
              <a:rPr kumimoji="1" lang="zh-CN" altLang="en-US" dirty="0" smtClean="0"/>
              <a:t> </a:t>
            </a:r>
            <a:r>
              <a:rPr kumimoji="1" lang="en-US" altLang="zh-CN" dirty="0" err="1" smtClean="0"/>
              <a:t>detail.html</a:t>
            </a:r>
            <a:r>
              <a:rPr kumimoji="1" lang="zh-CN" altLang="en-US" dirty="0" smtClean="0"/>
              <a:t> </a:t>
            </a:r>
            <a:r>
              <a:rPr kumimoji="1" lang="en-US" altLang="zh-CN" dirty="0" smtClean="0"/>
              <a:t>inside</a:t>
            </a:r>
            <a:r>
              <a:rPr kumimoji="1" lang="zh-CN" altLang="en-US" dirty="0" smtClean="0"/>
              <a:t> </a:t>
            </a:r>
            <a:r>
              <a:rPr kumimoji="1" lang="en-US" altLang="zh-CN" dirty="0" smtClean="0"/>
              <a:t>templates</a:t>
            </a:r>
            <a:r>
              <a:rPr kumimoji="1" lang="zh-CN" altLang="en-US" dirty="0" smtClean="0"/>
              <a:t> </a:t>
            </a:r>
            <a:r>
              <a:rPr kumimoji="1" lang="en-US" altLang="zh-CN" dirty="0" smtClean="0"/>
              <a:t>folder</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53" y="3532299"/>
            <a:ext cx="3749416" cy="937354"/>
          </a:xfrm>
          <a:prstGeom prst="rect">
            <a:avLst/>
          </a:prstGeom>
        </p:spPr>
      </p:pic>
    </p:spTree>
    <p:extLst>
      <p:ext uri="{BB962C8B-B14F-4D97-AF65-F5344CB8AC3E}">
        <p14:creationId xmlns:p14="http://schemas.microsoft.com/office/powerpoint/2010/main" val="1226066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72088"/>
            <a:ext cx="7772400" cy="1609344"/>
          </a:xfrm>
        </p:spPr>
        <p:txBody>
          <a:bodyPr/>
          <a:lstStyle/>
          <a:p>
            <a:r>
              <a:rPr kumimoji="1" lang="en-US" altLang="zh-CN" dirty="0"/>
              <a:t>First</a:t>
            </a:r>
            <a:r>
              <a:rPr kumimoji="1" lang="zh-CN" altLang="en-US" dirty="0"/>
              <a:t> </a:t>
            </a:r>
            <a:r>
              <a:rPr kumimoji="1" lang="en-US" altLang="zh-CN" dirty="0" smtClean="0"/>
              <a:t>template</a:t>
            </a:r>
            <a:r>
              <a:rPr kumimoji="1" lang="zh-CN" altLang="en-US" dirty="0" smtClean="0"/>
              <a:t> </a:t>
            </a:r>
            <a:r>
              <a:rPr kumimoji="1" lang="mr-IN" altLang="zh-CN" dirty="0" smtClean="0"/>
              <a:t>–</a:t>
            </a:r>
            <a:r>
              <a:rPr kumimoji="1" lang="zh-CN" altLang="en-US" dirty="0" smtClean="0"/>
              <a:t> </a:t>
            </a:r>
            <a:r>
              <a:rPr kumimoji="1" lang="en-US" altLang="zh-CN" dirty="0" err="1" smtClean="0"/>
              <a:t>view.py</a:t>
            </a:r>
            <a:endParaRPr kumimoji="1" lang="zh-CN" altLang="en-US" dirty="0"/>
          </a:p>
        </p:txBody>
      </p:sp>
      <p:sp>
        <p:nvSpPr>
          <p:cNvPr id="3" name="内容占位符 2"/>
          <p:cNvSpPr>
            <a:spLocks noGrp="1"/>
          </p:cNvSpPr>
          <p:nvPr>
            <p:ph idx="1"/>
          </p:nvPr>
        </p:nvSpPr>
        <p:spPr>
          <a:xfrm>
            <a:off x="685800" y="1664208"/>
            <a:ext cx="7772400" cy="4050792"/>
          </a:xfrm>
        </p:spPr>
        <p:txBody>
          <a:bodyPr/>
          <a:lstStyle/>
          <a:p>
            <a:r>
              <a:rPr kumimoji="1" lang="en-US" altLang="zh-CN" dirty="0" smtClean="0"/>
              <a:t>Modify</a:t>
            </a:r>
            <a:r>
              <a:rPr kumimoji="1" lang="zh-CN" altLang="en-US" dirty="0" smtClean="0"/>
              <a:t> </a:t>
            </a:r>
            <a:r>
              <a:rPr kumimoji="1" lang="en-US" altLang="zh-CN" dirty="0" smtClean="0"/>
              <a:t>books/</a:t>
            </a:r>
            <a:r>
              <a:rPr kumimoji="1" lang="en-US" altLang="zh-CN" dirty="0" err="1" smtClean="0"/>
              <a:t>views.py</a:t>
            </a:r>
            <a:endParaRPr kumimoji="1" lang="zh-CN" altLang="en-US" dirty="0"/>
          </a:p>
        </p:txBody>
      </p:sp>
      <p:sp>
        <p:nvSpPr>
          <p:cNvPr id="4" name="矩形 3"/>
          <p:cNvSpPr/>
          <p:nvPr/>
        </p:nvSpPr>
        <p:spPr>
          <a:xfrm>
            <a:off x="685800" y="2277860"/>
            <a:ext cx="7772400" cy="4247317"/>
          </a:xfrm>
          <a:prstGeom prst="rect">
            <a:avLst/>
          </a:prstGeom>
          <a:blipFill>
            <a:blip r:embed="rId3"/>
            <a:tile tx="0" ty="0" sx="100000" sy="100000" flip="none" algn="tl"/>
          </a:blipFill>
        </p:spPr>
        <p:txBody>
          <a:bodyPr wrap="square">
            <a:spAutoFit/>
          </a:bodyPr>
          <a:lstStyle/>
          <a:p>
            <a:pPr>
              <a:lnSpc>
                <a:spcPct val="150000"/>
              </a:lnSpc>
            </a:pPr>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django.template</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smtClean="0">
                <a:latin typeface="Courier" charset="0"/>
                <a:ea typeface="Courier" charset="0"/>
                <a:cs typeface="Courier" charset="0"/>
              </a:rPr>
              <a:t>loader</a:t>
            </a:r>
            <a:endParaRPr lang="en-US" altLang="zh-CN" sz="2000" b="1" dirty="0" smtClean="0">
              <a:solidFill>
                <a:srgbClr val="000080"/>
              </a:solidFill>
              <a:latin typeface="Courier" charset="0"/>
              <a:ea typeface="Courier" charset="0"/>
              <a:cs typeface="Courier" charset="0"/>
            </a:endParaRPr>
          </a:p>
          <a:p>
            <a:pPr>
              <a:lnSpc>
                <a:spcPct val="150000"/>
              </a:lnSpc>
            </a:pPr>
            <a:r>
              <a:rPr lang="en-US" altLang="zh-CN" sz="2000" b="1" dirty="0" err="1" smtClean="0">
                <a:solidFill>
                  <a:srgbClr val="000080"/>
                </a:solidFill>
                <a:latin typeface="Courier" charset="0"/>
                <a:ea typeface="Courier" charset="0"/>
                <a:cs typeface="Courier" charset="0"/>
              </a:rPr>
              <a:t>def</a:t>
            </a:r>
            <a:r>
              <a:rPr lang="en-US" altLang="zh-CN" sz="2000" b="1" dirty="0" smtClean="0">
                <a:solidFill>
                  <a:srgbClr val="000080"/>
                </a:solidFill>
                <a:latin typeface="Courier" charset="0"/>
                <a:ea typeface="Courier" charset="0"/>
                <a:cs typeface="Courier" charset="0"/>
              </a:rPr>
              <a:t> </a:t>
            </a:r>
            <a:r>
              <a:rPr lang="en-US" altLang="zh-CN" sz="2000" b="1" dirty="0" err="1">
                <a:latin typeface="Courier" charset="0"/>
                <a:ea typeface="Courier" charset="0"/>
                <a:cs typeface="Courier" charset="0"/>
              </a:rPr>
              <a:t>BookDetail</a:t>
            </a:r>
            <a:r>
              <a:rPr lang="en-US" altLang="zh-CN" sz="2000" b="1" dirty="0">
                <a:latin typeface="Courier" charset="0"/>
                <a:ea typeface="Courier" charset="0"/>
                <a:cs typeface="Courier" charset="0"/>
              </a:rPr>
              <a:t>(request, id):</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book = </a:t>
            </a:r>
            <a:r>
              <a:rPr lang="en-US" altLang="zh-CN" sz="2000" b="1" dirty="0" err="1">
                <a:latin typeface="Courier" charset="0"/>
                <a:ea typeface="Courier" charset="0"/>
                <a:cs typeface="Courier" charset="0"/>
              </a:rPr>
              <a:t>Book.objects.get</a:t>
            </a:r>
            <a:r>
              <a:rPr lang="en-US" altLang="zh-CN" sz="2000" b="1" dirty="0">
                <a:latin typeface="Courier" charset="0"/>
                <a:ea typeface="Courier" charset="0"/>
                <a:cs typeface="Courier" charset="0"/>
              </a:rPr>
              <a:t>(</a:t>
            </a:r>
            <a:r>
              <a:rPr lang="en-US" altLang="zh-CN" sz="2000" b="1" dirty="0">
                <a:solidFill>
                  <a:srgbClr val="660099"/>
                </a:solidFill>
                <a:latin typeface="Courier" charset="0"/>
                <a:ea typeface="Courier" charset="0"/>
                <a:cs typeface="Courier" charset="0"/>
              </a:rPr>
              <a:t>id</a:t>
            </a:r>
            <a:r>
              <a:rPr lang="en-US" altLang="zh-CN" sz="2000" b="1" dirty="0">
                <a:latin typeface="Courier" charset="0"/>
                <a:ea typeface="Courier" charset="0"/>
                <a:cs typeface="Courier" charset="0"/>
              </a:rPr>
              <a:t>=id)</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template = </a:t>
            </a:r>
            <a:r>
              <a:rPr lang="en-US" altLang="zh-CN" sz="2000" b="1" dirty="0" err="1">
                <a:latin typeface="Courier" charset="0"/>
                <a:ea typeface="Courier" charset="0"/>
                <a:cs typeface="Courier" charset="0"/>
              </a:rPr>
              <a:t>loader.get_template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detail.html</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context =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8080"/>
                </a:solidFill>
                <a:latin typeface="Courier" charset="0"/>
                <a:ea typeface="Courier" charset="0"/>
                <a:cs typeface="Courier" charset="0"/>
              </a:rPr>
              <a:t>'book'</a:t>
            </a:r>
            <a:r>
              <a:rPr lang="en-US" altLang="zh-CN" sz="2000" b="1" dirty="0">
                <a:latin typeface="Courier" charset="0"/>
                <a:ea typeface="Courier" charset="0"/>
                <a:cs typeface="Courier" charset="0"/>
              </a:rPr>
              <a:t>: book</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return </a:t>
            </a:r>
            <a:r>
              <a:rPr lang="en-US" altLang="zh-CN" sz="2000" b="1" dirty="0" err="1" smtClean="0">
                <a:latin typeface="Courier" charset="0"/>
                <a:ea typeface="Courier" charset="0"/>
                <a:cs typeface="Courier" charset="0"/>
              </a:rPr>
              <a:t>HttpResponse</a:t>
            </a:r>
            <a:r>
              <a:rPr lang="en-US" altLang="zh-CN" sz="2000" b="1" dirty="0" smtClean="0">
                <a:latin typeface="Courier" charset="0"/>
                <a:ea typeface="Courier" charset="0"/>
                <a:cs typeface="Courier" charset="0"/>
              </a:rPr>
              <a:t>(</a:t>
            </a:r>
          </a:p>
          <a:p>
            <a:pPr>
              <a:lnSpc>
                <a:spcPct val="150000"/>
              </a:lnSpc>
            </a:pPr>
            <a:r>
              <a:rPr lang="zh-CN" altLang="en-US" sz="2000" b="1" dirty="0">
                <a:latin typeface="Courier" charset="0"/>
                <a:ea typeface="Courier" charset="0"/>
                <a:cs typeface="Courier" charset="0"/>
              </a:rPr>
              <a:t> </a:t>
            </a:r>
            <a:r>
              <a:rPr lang="zh-CN" altLang="en-US" sz="2000" b="1" dirty="0" smtClean="0">
                <a:latin typeface="Courier" charset="0"/>
                <a:ea typeface="Courier" charset="0"/>
                <a:cs typeface="Courier" charset="0"/>
              </a:rPr>
              <a:t>              </a:t>
            </a:r>
            <a:r>
              <a:rPr lang="en-US" altLang="zh-CN" sz="2000" b="1" dirty="0" err="1" smtClean="0">
                <a:latin typeface="Courier" charset="0"/>
                <a:ea typeface="Courier" charset="0"/>
                <a:cs typeface="Courier" charset="0"/>
              </a:rPr>
              <a:t>template.render</a:t>
            </a:r>
            <a:r>
              <a:rPr lang="en-US" altLang="zh-CN" sz="2000" b="1" dirty="0" smtClean="0">
                <a:latin typeface="Courier" charset="0"/>
                <a:ea typeface="Courier" charset="0"/>
                <a:cs typeface="Courier" charset="0"/>
              </a:rPr>
              <a:t>(context</a:t>
            </a:r>
            <a:r>
              <a:rPr lang="en-US" altLang="zh-CN" sz="2000" b="1" dirty="0">
                <a:latin typeface="Courier" charset="0"/>
                <a:ea typeface="Courier" charset="0"/>
                <a:cs typeface="Courier" charset="0"/>
              </a:rPr>
              <a:t>, request))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322292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First</a:t>
            </a:r>
            <a:r>
              <a:rPr kumimoji="1" lang="zh-CN" altLang="en-US" dirty="0"/>
              <a:t> </a:t>
            </a:r>
            <a:r>
              <a:rPr kumimoji="1" lang="en-US" altLang="zh-CN" dirty="0"/>
              <a:t>template</a:t>
            </a:r>
            <a:endParaRPr kumimoji="1" lang="zh-CN" altLang="en-US" dirty="0"/>
          </a:p>
        </p:txBody>
      </p:sp>
      <p:sp>
        <p:nvSpPr>
          <p:cNvPr id="3" name="内容占位符 2"/>
          <p:cNvSpPr>
            <a:spLocks noGrp="1"/>
          </p:cNvSpPr>
          <p:nvPr>
            <p:ph idx="1"/>
          </p:nvPr>
        </p:nvSpPr>
        <p:spPr>
          <a:xfrm>
            <a:off x="685800" y="2121408"/>
            <a:ext cx="2581835" cy="4050792"/>
          </a:xfrm>
        </p:spPr>
        <p:txBody>
          <a:bodyPr/>
          <a:lstStyle/>
          <a:p>
            <a:r>
              <a:rPr kumimoji="1" lang="en-US" altLang="zh-CN" dirty="0" err="1" smtClean="0"/>
              <a:t>detail.html</a:t>
            </a:r>
            <a:endParaRPr kumimoji="1" lang="zh-CN" altLang="en-US" dirty="0"/>
          </a:p>
        </p:txBody>
      </p:sp>
      <p:sp>
        <p:nvSpPr>
          <p:cNvPr id="4" name="矩形 3"/>
          <p:cNvSpPr/>
          <p:nvPr/>
        </p:nvSpPr>
        <p:spPr>
          <a:xfrm>
            <a:off x="3146611" y="1908768"/>
            <a:ext cx="5876365" cy="4801314"/>
          </a:xfrm>
          <a:prstGeom prst="rect">
            <a:avLst/>
          </a:prstGeom>
          <a:blipFill>
            <a:blip r:embed="rId2"/>
            <a:tile tx="0" ty="0" sx="100000" sy="100000" flip="none" algn="tl"/>
          </a:blipFill>
        </p:spPr>
        <p:txBody>
          <a:bodyPr wrap="square">
            <a:spAutoFit/>
          </a:bodyPr>
          <a:lstStyle/>
          <a:p>
            <a:r>
              <a:rPr lang="en-US" altLang="zh-CN" dirty="0"/>
              <a:t>&lt;!DOCTYPE </a:t>
            </a:r>
            <a:r>
              <a:rPr lang="en-US" altLang="zh-CN" b="1" dirty="0">
                <a:solidFill>
                  <a:srgbClr val="0000FF"/>
                </a:solidFill>
              </a:rPr>
              <a:t>html</a:t>
            </a:r>
            <a:r>
              <a:rPr lang="en-US" altLang="zh-CN" dirty="0"/>
              <a:t>&gt;</a:t>
            </a:r>
            <a:br>
              <a:rPr lang="en-US" altLang="zh-CN" dirty="0"/>
            </a:br>
            <a:r>
              <a:rPr lang="en-US" altLang="zh-CN" dirty="0"/>
              <a:t>&lt;</a:t>
            </a:r>
            <a:r>
              <a:rPr lang="en-US" altLang="zh-CN" b="1" dirty="0">
                <a:solidFill>
                  <a:srgbClr val="000080"/>
                </a:solidFill>
              </a:rPr>
              <a:t>html </a:t>
            </a:r>
            <a:r>
              <a:rPr lang="en-US" altLang="zh-CN" b="1" dirty="0" err="1">
                <a:solidFill>
                  <a:srgbClr val="0000FF"/>
                </a:solidFill>
              </a:rPr>
              <a:t>lang</a:t>
            </a:r>
            <a:r>
              <a:rPr lang="en-US" altLang="zh-CN" b="1" dirty="0">
                <a:solidFill>
                  <a:srgbClr val="0000FF"/>
                </a:solidFill>
              </a:rPr>
              <a:t>=</a:t>
            </a:r>
            <a:r>
              <a:rPr lang="en-US" altLang="zh-CN" b="1" dirty="0">
                <a:solidFill>
                  <a:srgbClr val="008000"/>
                </a:solidFill>
              </a:rPr>
              <a:t>"</a:t>
            </a:r>
            <a:r>
              <a:rPr lang="en-US" altLang="zh-CN" b="1" dirty="0" err="1">
                <a:solidFill>
                  <a:srgbClr val="008000"/>
                </a:solidFill>
              </a:rPr>
              <a:t>en</a:t>
            </a:r>
            <a:r>
              <a:rPr lang="en-US" altLang="zh-CN" b="1" dirty="0">
                <a:solidFill>
                  <a:srgbClr val="008000"/>
                </a:solidFill>
              </a:rPr>
              <a:t>"</a:t>
            </a:r>
            <a:r>
              <a:rPr lang="en-US" altLang="zh-CN" dirty="0"/>
              <a:t>&gt;</a:t>
            </a:r>
            <a:br>
              <a:rPr lang="en-US" altLang="zh-CN" dirty="0"/>
            </a:br>
            <a:r>
              <a:rPr lang="en-US" altLang="zh-CN" dirty="0"/>
              <a:t>&lt;</a:t>
            </a:r>
            <a:r>
              <a:rPr lang="en-US" altLang="zh-CN" b="1" dirty="0">
                <a:solidFill>
                  <a:srgbClr val="000080"/>
                </a:solidFill>
              </a:rPr>
              <a:t>head</a:t>
            </a:r>
            <a:r>
              <a:rPr lang="en-US" altLang="zh-CN" dirty="0"/>
              <a:t>&gt;</a:t>
            </a:r>
            <a:br>
              <a:rPr lang="en-US" altLang="zh-CN" dirty="0"/>
            </a:br>
            <a:r>
              <a:rPr lang="en-US" altLang="zh-CN" dirty="0"/>
              <a:t>    &lt;</a:t>
            </a:r>
            <a:r>
              <a:rPr lang="en-US" altLang="zh-CN" b="1" dirty="0">
                <a:solidFill>
                  <a:srgbClr val="000080"/>
                </a:solidFill>
              </a:rPr>
              <a:t>meta </a:t>
            </a:r>
            <a:r>
              <a:rPr lang="en-US" altLang="zh-CN" b="1" dirty="0">
                <a:solidFill>
                  <a:srgbClr val="0000FF"/>
                </a:solidFill>
              </a:rPr>
              <a:t>charset=</a:t>
            </a:r>
            <a:r>
              <a:rPr lang="en-US" altLang="zh-CN" b="1" dirty="0">
                <a:solidFill>
                  <a:srgbClr val="008000"/>
                </a:solidFill>
              </a:rPr>
              <a:t>"UTF-8"</a:t>
            </a:r>
            <a:r>
              <a:rPr lang="en-US" altLang="zh-CN" dirty="0"/>
              <a:t>&gt;</a:t>
            </a:r>
            <a:br>
              <a:rPr lang="en-US" altLang="zh-CN" dirty="0"/>
            </a:br>
            <a:r>
              <a:rPr lang="en-US" altLang="zh-CN" dirty="0"/>
              <a:t>    &lt;</a:t>
            </a:r>
            <a:r>
              <a:rPr lang="en-US" altLang="zh-CN" b="1" dirty="0">
                <a:solidFill>
                  <a:srgbClr val="000080"/>
                </a:solidFill>
              </a:rPr>
              <a:t>title</a:t>
            </a:r>
            <a:r>
              <a:rPr lang="en-US" altLang="zh-CN" dirty="0"/>
              <a:t>&gt;{{ </a:t>
            </a:r>
            <a:r>
              <a:rPr lang="en-US" altLang="zh-CN" b="1" dirty="0" err="1">
                <a:solidFill>
                  <a:srgbClr val="0000FF"/>
                </a:solidFill>
              </a:rPr>
              <a:t>book</a:t>
            </a:r>
            <a:r>
              <a:rPr lang="en-US" altLang="zh-CN" dirty="0" err="1"/>
              <a:t>.</a:t>
            </a:r>
            <a:r>
              <a:rPr lang="en-US" altLang="zh-CN" b="1" dirty="0" err="1">
                <a:solidFill>
                  <a:srgbClr val="0000FF"/>
                </a:solidFill>
              </a:rPr>
              <a:t>name</a:t>
            </a:r>
            <a:r>
              <a:rPr lang="en-US" altLang="zh-CN" b="1" dirty="0">
                <a:solidFill>
                  <a:srgbClr val="0000FF"/>
                </a:solidFill>
              </a:rPr>
              <a:t> </a:t>
            </a:r>
            <a:r>
              <a:rPr lang="en-US" altLang="zh-CN" dirty="0"/>
              <a:t>}}&lt;/</a:t>
            </a:r>
            <a:r>
              <a:rPr lang="en-US" altLang="zh-CN" b="1" dirty="0">
                <a:solidFill>
                  <a:srgbClr val="000080"/>
                </a:solidFill>
              </a:rPr>
              <a:t>title</a:t>
            </a:r>
            <a:r>
              <a:rPr lang="en-US" altLang="zh-CN" dirty="0"/>
              <a:t>&gt;</a:t>
            </a:r>
            <a:br>
              <a:rPr lang="en-US" altLang="zh-CN" dirty="0"/>
            </a:br>
            <a:r>
              <a:rPr lang="en-US" altLang="zh-CN" dirty="0"/>
              <a:t>&lt;/</a:t>
            </a:r>
            <a:r>
              <a:rPr lang="en-US" altLang="zh-CN" b="1" dirty="0">
                <a:solidFill>
                  <a:srgbClr val="000080"/>
                </a:solidFill>
              </a:rPr>
              <a:t>head</a:t>
            </a:r>
            <a:r>
              <a:rPr lang="en-US" altLang="zh-CN" dirty="0"/>
              <a:t>&gt;</a:t>
            </a:r>
            <a:br>
              <a:rPr lang="en-US" altLang="zh-CN" dirty="0"/>
            </a:br>
            <a:r>
              <a:rPr lang="en-US" altLang="zh-CN" dirty="0"/>
              <a:t>&lt;</a:t>
            </a:r>
            <a:r>
              <a:rPr lang="en-US" altLang="zh-CN" b="1" dirty="0">
                <a:solidFill>
                  <a:srgbClr val="000080"/>
                </a:solidFill>
              </a:rPr>
              <a:t>body</a:t>
            </a:r>
            <a:r>
              <a:rPr lang="en-US" altLang="zh-CN" dirty="0"/>
              <a:t>&gt;</a:t>
            </a:r>
            <a:br>
              <a:rPr lang="en-US" altLang="zh-CN" dirty="0"/>
            </a:br>
            <a:r>
              <a:rPr lang="en-US" altLang="zh-CN" dirty="0"/>
              <a:t>&lt;</a:t>
            </a:r>
            <a:r>
              <a:rPr lang="en-US" altLang="zh-CN" b="1" dirty="0">
                <a:solidFill>
                  <a:srgbClr val="000080"/>
                </a:solidFill>
              </a:rPr>
              <a:t>h1</a:t>
            </a:r>
            <a:r>
              <a:rPr lang="en-US" altLang="zh-CN" dirty="0"/>
              <a:t>&gt;{{ </a:t>
            </a:r>
            <a:r>
              <a:rPr lang="en-US" altLang="zh-CN" b="1" dirty="0" err="1">
                <a:solidFill>
                  <a:srgbClr val="0000FF"/>
                </a:solidFill>
              </a:rPr>
              <a:t>book</a:t>
            </a:r>
            <a:r>
              <a:rPr lang="en-US" altLang="zh-CN" dirty="0" err="1"/>
              <a:t>.</a:t>
            </a:r>
            <a:r>
              <a:rPr lang="en-US" altLang="zh-CN" b="1" dirty="0" err="1">
                <a:solidFill>
                  <a:srgbClr val="0000FF"/>
                </a:solidFill>
              </a:rPr>
              <a:t>name</a:t>
            </a:r>
            <a:r>
              <a:rPr lang="en-US" altLang="zh-CN" b="1" dirty="0">
                <a:solidFill>
                  <a:srgbClr val="0000FF"/>
                </a:solidFill>
              </a:rPr>
              <a:t> </a:t>
            </a:r>
            <a:r>
              <a:rPr lang="en-US" altLang="zh-CN" dirty="0"/>
              <a:t>}}&lt;/</a:t>
            </a:r>
            <a:r>
              <a:rPr lang="en-US" altLang="zh-CN" b="1" dirty="0">
                <a:solidFill>
                  <a:srgbClr val="000080"/>
                </a:solidFill>
              </a:rPr>
              <a:t>h1</a:t>
            </a:r>
            <a:r>
              <a:rPr lang="en-US" altLang="zh-CN" dirty="0"/>
              <a:t>&gt;</a:t>
            </a:r>
            <a:br>
              <a:rPr lang="en-US" altLang="zh-CN" dirty="0"/>
            </a:br>
            <a:r>
              <a:rPr lang="en-US" altLang="zh-CN" dirty="0"/>
              <a:t>&lt;</a:t>
            </a:r>
            <a:r>
              <a:rPr lang="en-US" altLang="zh-CN" b="1" dirty="0">
                <a:solidFill>
                  <a:srgbClr val="000080"/>
                </a:solidFill>
              </a:rPr>
              <a:t>span</a:t>
            </a:r>
            <a:r>
              <a:rPr lang="en-US" altLang="zh-CN" dirty="0"/>
              <a:t>&gt;</a:t>
            </a:r>
            <a:br>
              <a:rPr lang="en-US" altLang="zh-CN" dirty="0"/>
            </a:br>
            <a:r>
              <a:rPr lang="en-US" altLang="zh-CN" dirty="0"/>
              <a:t>    &lt;</a:t>
            </a:r>
            <a:r>
              <a:rPr lang="en-US" altLang="zh-CN" b="1" dirty="0">
                <a:solidFill>
                  <a:srgbClr val="000080"/>
                </a:solidFill>
              </a:rPr>
              <a:t>b</a:t>
            </a:r>
            <a:r>
              <a:rPr lang="en-US" altLang="zh-CN" dirty="0"/>
              <a:t>&gt;Author:&lt;/</a:t>
            </a:r>
            <a:r>
              <a:rPr lang="en-US" altLang="zh-CN" b="1" dirty="0">
                <a:solidFill>
                  <a:srgbClr val="000080"/>
                </a:solidFill>
              </a:rPr>
              <a:t>b</a:t>
            </a:r>
            <a:r>
              <a:rPr lang="en-US" altLang="zh-CN" dirty="0"/>
              <a:t>&gt; {{ </a:t>
            </a:r>
            <a:r>
              <a:rPr lang="en-US" altLang="zh-CN" b="1" dirty="0" err="1">
                <a:solidFill>
                  <a:srgbClr val="0000FF"/>
                </a:solidFill>
              </a:rPr>
              <a:t>book</a:t>
            </a:r>
            <a:r>
              <a:rPr lang="en-US" altLang="zh-CN" dirty="0" err="1"/>
              <a:t>.</a:t>
            </a:r>
            <a:r>
              <a:rPr lang="en-US" altLang="zh-CN" b="1" dirty="0" err="1">
                <a:solidFill>
                  <a:srgbClr val="0000FF"/>
                </a:solidFill>
              </a:rPr>
              <a:t>author</a:t>
            </a:r>
            <a:r>
              <a:rPr lang="en-US" altLang="zh-CN" b="1" dirty="0">
                <a:solidFill>
                  <a:srgbClr val="0000FF"/>
                </a:solidFill>
              </a:rPr>
              <a:t> </a:t>
            </a:r>
            <a:r>
              <a:rPr lang="en-US" altLang="zh-CN" dirty="0"/>
              <a:t>}}</a:t>
            </a:r>
            <a:br>
              <a:rPr lang="en-US" altLang="zh-CN" dirty="0"/>
            </a:br>
            <a:r>
              <a:rPr lang="en-US" altLang="zh-CN" dirty="0"/>
              <a:t>    &lt;</a:t>
            </a:r>
            <a:r>
              <a:rPr lang="en-US" altLang="zh-CN" b="1" dirty="0">
                <a:solidFill>
                  <a:srgbClr val="000080"/>
                </a:solidFill>
              </a:rPr>
              <a:t>b</a:t>
            </a:r>
            <a:r>
              <a:rPr lang="en-US" altLang="zh-CN" dirty="0"/>
              <a:t>&gt;Publish by:&lt;/</a:t>
            </a:r>
            <a:r>
              <a:rPr lang="en-US" altLang="zh-CN" b="1" dirty="0">
                <a:solidFill>
                  <a:srgbClr val="000080"/>
                </a:solidFill>
              </a:rPr>
              <a:t>b</a:t>
            </a:r>
            <a:r>
              <a:rPr lang="en-US" altLang="zh-CN" dirty="0"/>
              <a:t>&gt;{{ </a:t>
            </a:r>
            <a:r>
              <a:rPr lang="en-US" altLang="zh-CN" b="1" dirty="0" err="1">
                <a:solidFill>
                  <a:srgbClr val="0000FF"/>
                </a:solidFill>
              </a:rPr>
              <a:t>book</a:t>
            </a:r>
            <a:r>
              <a:rPr lang="en-US" altLang="zh-CN" dirty="0" err="1"/>
              <a:t>.</a:t>
            </a:r>
            <a:r>
              <a:rPr lang="en-US" altLang="zh-CN" b="1" dirty="0" err="1">
                <a:solidFill>
                  <a:srgbClr val="0000FF"/>
                </a:solidFill>
              </a:rPr>
              <a:t>publisher</a:t>
            </a:r>
            <a:r>
              <a:rPr lang="en-US" altLang="zh-CN" dirty="0" err="1"/>
              <a:t>.</a:t>
            </a:r>
            <a:r>
              <a:rPr lang="en-US" altLang="zh-CN" b="1" dirty="0" err="1">
                <a:solidFill>
                  <a:srgbClr val="0000FF"/>
                </a:solidFill>
              </a:rPr>
              <a:t>name</a:t>
            </a:r>
            <a:r>
              <a:rPr lang="en-US" altLang="zh-CN" b="1" dirty="0">
                <a:solidFill>
                  <a:srgbClr val="0000FF"/>
                </a:solidFill>
              </a:rPr>
              <a:t> </a:t>
            </a:r>
            <a:r>
              <a:rPr lang="en-US" altLang="zh-CN" dirty="0"/>
              <a:t>}}</a:t>
            </a:r>
            <a:br>
              <a:rPr lang="en-US" altLang="zh-CN" dirty="0"/>
            </a:br>
            <a:r>
              <a:rPr lang="en-US" altLang="zh-CN" dirty="0"/>
              <a:t>    &lt;</a:t>
            </a:r>
            <a:r>
              <a:rPr lang="en-US" altLang="zh-CN" b="1" dirty="0">
                <a:solidFill>
                  <a:srgbClr val="000080"/>
                </a:solidFill>
              </a:rPr>
              <a:t>b</a:t>
            </a:r>
            <a:r>
              <a:rPr lang="en-US" altLang="zh-CN" dirty="0"/>
              <a:t>&gt;Release at&lt;/</a:t>
            </a:r>
            <a:r>
              <a:rPr lang="en-US" altLang="zh-CN" b="1" dirty="0">
                <a:solidFill>
                  <a:srgbClr val="000080"/>
                </a:solidFill>
              </a:rPr>
              <a:t>b</a:t>
            </a:r>
            <a:r>
              <a:rPr lang="en-US" altLang="zh-CN" dirty="0"/>
              <a:t>&gt;:{{ </a:t>
            </a:r>
            <a:r>
              <a:rPr lang="en-US" altLang="zh-CN" b="1" dirty="0" err="1">
                <a:solidFill>
                  <a:srgbClr val="0000FF"/>
                </a:solidFill>
              </a:rPr>
              <a:t>book</a:t>
            </a:r>
            <a:r>
              <a:rPr lang="en-US" altLang="zh-CN" dirty="0" err="1"/>
              <a:t>.</a:t>
            </a:r>
            <a:r>
              <a:rPr lang="en-US" altLang="zh-CN" b="1" dirty="0" err="1">
                <a:solidFill>
                  <a:srgbClr val="0000FF"/>
                </a:solidFill>
              </a:rPr>
              <a:t>pub_year</a:t>
            </a:r>
            <a:r>
              <a:rPr lang="en-US" altLang="zh-CN" b="1" dirty="0">
                <a:solidFill>
                  <a:srgbClr val="0000FF"/>
                </a:solidFill>
              </a:rPr>
              <a:t> </a:t>
            </a:r>
            <a:r>
              <a:rPr lang="en-US" altLang="zh-CN" dirty="0"/>
              <a:t>}}</a:t>
            </a:r>
            <a:br>
              <a:rPr lang="en-US" altLang="zh-CN" dirty="0"/>
            </a:br>
            <a:r>
              <a:rPr lang="en-US" altLang="zh-CN" dirty="0"/>
              <a:t>&lt;/</a:t>
            </a:r>
            <a:r>
              <a:rPr lang="en-US" altLang="zh-CN" b="1" dirty="0">
                <a:solidFill>
                  <a:srgbClr val="000080"/>
                </a:solidFill>
              </a:rPr>
              <a:t>span</a:t>
            </a:r>
            <a:r>
              <a:rPr lang="en-US" altLang="zh-CN" dirty="0"/>
              <a:t>&gt;</a:t>
            </a:r>
            <a:br>
              <a:rPr lang="en-US" altLang="zh-CN" dirty="0"/>
            </a:br>
            <a:r>
              <a:rPr lang="en-US" altLang="zh-CN" dirty="0"/>
              <a:t>&lt;</a:t>
            </a:r>
            <a:r>
              <a:rPr lang="en-US" altLang="zh-CN" b="1" dirty="0">
                <a:solidFill>
                  <a:srgbClr val="000080"/>
                </a:solidFill>
              </a:rPr>
              <a:t>h2</a:t>
            </a:r>
            <a:r>
              <a:rPr lang="en-US" altLang="zh-CN" dirty="0"/>
              <a:t>&gt;Introduction&lt;/</a:t>
            </a:r>
            <a:r>
              <a:rPr lang="en-US" altLang="zh-CN" b="1" dirty="0">
                <a:solidFill>
                  <a:srgbClr val="000080"/>
                </a:solidFill>
              </a:rPr>
              <a:t>h2</a:t>
            </a:r>
            <a:r>
              <a:rPr lang="en-US" altLang="zh-CN" dirty="0"/>
              <a:t>&gt;</a:t>
            </a:r>
            <a:br>
              <a:rPr lang="en-US" altLang="zh-CN" dirty="0"/>
            </a:br>
            <a:r>
              <a:rPr lang="en-US" altLang="zh-CN" dirty="0"/>
              <a:t>&lt;</a:t>
            </a:r>
            <a:r>
              <a:rPr lang="en-US" altLang="zh-CN" b="1" dirty="0">
                <a:solidFill>
                  <a:srgbClr val="000080"/>
                </a:solidFill>
              </a:rPr>
              <a:t>div</a:t>
            </a:r>
            <a:r>
              <a:rPr lang="en-US" altLang="zh-CN" dirty="0"/>
              <a:t>&gt;{{ </a:t>
            </a:r>
            <a:r>
              <a:rPr lang="en-US" altLang="zh-CN" b="1" dirty="0" err="1">
                <a:solidFill>
                  <a:srgbClr val="0000FF"/>
                </a:solidFill>
              </a:rPr>
              <a:t>book</a:t>
            </a:r>
            <a:r>
              <a:rPr lang="en-US" altLang="zh-CN" dirty="0" err="1"/>
              <a:t>.</a:t>
            </a:r>
            <a:r>
              <a:rPr lang="en-US" altLang="zh-CN" b="1" dirty="0" err="1">
                <a:solidFill>
                  <a:srgbClr val="0000FF"/>
                </a:solidFill>
              </a:rPr>
              <a:t>intro</a:t>
            </a:r>
            <a:r>
              <a:rPr lang="en-US" altLang="zh-CN" b="1" dirty="0">
                <a:solidFill>
                  <a:srgbClr val="0000FF"/>
                </a:solidFill>
              </a:rPr>
              <a:t> </a:t>
            </a:r>
            <a:r>
              <a:rPr lang="en-US" altLang="zh-CN" dirty="0"/>
              <a:t>}}&lt;/</a:t>
            </a:r>
            <a:r>
              <a:rPr lang="en-US" altLang="zh-CN" b="1" dirty="0">
                <a:solidFill>
                  <a:srgbClr val="000080"/>
                </a:solidFill>
              </a:rPr>
              <a:t>div</a:t>
            </a:r>
            <a:r>
              <a:rPr lang="en-US" altLang="zh-CN" dirty="0"/>
              <a:t>&gt;</a:t>
            </a:r>
            <a:br>
              <a:rPr lang="en-US" altLang="zh-CN" dirty="0"/>
            </a:br>
            <a:r>
              <a:rPr lang="en-US" altLang="zh-CN" dirty="0"/>
              <a:t>&lt;/</a:t>
            </a:r>
            <a:r>
              <a:rPr lang="en-US" altLang="zh-CN" b="1" dirty="0">
                <a:solidFill>
                  <a:srgbClr val="000080"/>
                </a:solidFill>
              </a:rPr>
              <a:t>body</a:t>
            </a:r>
            <a:r>
              <a:rPr lang="en-US" altLang="zh-CN" dirty="0"/>
              <a:t>&gt;</a:t>
            </a:r>
            <a:br>
              <a:rPr lang="en-US" altLang="zh-CN" dirty="0"/>
            </a:br>
            <a:r>
              <a:rPr lang="en-US" altLang="zh-CN" dirty="0"/>
              <a:t>&lt;/</a:t>
            </a:r>
            <a:r>
              <a:rPr lang="en-US" altLang="zh-CN" b="1" dirty="0">
                <a:solidFill>
                  <a:srgbClr val="000080"/>
                </a:solidFill>
              </a:rPr>
              <a:t>html</a:t>
            </a:r>
            <a:r>
              <a:rPr lang="en-US" altLang="zh-CN" dirty="0"/>
              <a:t>&gt;</a:t>
            </a:r>
            <a:endParaRPr lang="zh-CN" altLang="en-US" dirty="0"/>
          </a:p>
        </p:txBody>
      </p:sp>
    </p:spTree>
    <p:extLst>
      <p:ext uri="{BB962C8B-B14F-4D97-AF65-F5344CB8AC3E}">
        <p14:creationId xmlns:p14="http://schemas.microsoft.com/office/powerpoint/2010/main" val="2088432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First</a:t>
            </a:r>
            <a:r>
              <a:rPr kumimoji="1" lang="zh-CN" altLang="en-US" dirty="0"/>
              <a:t> </a:t>
            </a:r>
            <a:r>
              <a:rPr kumimoji="1" lang="en-US" altLang="zh-CN" dirty="0"/>
              <a:t>template</a:t>
            </a:r>
            <a:endParaRPr kumimoji="1" lang="zh-CN" altLang="en-US" dirty="0"/>
          </a:p>
        </p:txBody>
      </p:sp>
      <p:sp>
        <p:nvSpPr>
          <p:cNvPr id="3" name="内容占位符 2"/>
          <p:cNvSpPr>
            <a:spLocks noGrp="1"/>
          </p:cNvSpPr>
          <p:nvPr>
            <p:ph idx="1"/>
          </p:nvPr>
        </p:nvSpPr>
        <p:spPr/>
        <p:txBody>
          <a:bodyPr/>
          <a:lstStyle/>
          <a:p>
            <a:r>
              <a:rPr kumimoji="1" lang="en-US" altLang="zh-CN" dirty="0" smtClean="0"/>
              <a:t>Let’s</a:t>
            </a:r>
            <a:r>
              <a:rPr kumimoji="1" lang="zh-CN" altLang="en-US" dirty="0" smtClean="0"/>
              <a:t> </a:t>
            </a:r>
            <a:r>
              <a:rPr kumimoji="1" lang="en-US" altLang="zh-CN" dirty="0" smtClean="0"/>
              <a:t>open</a:t>
            </a:r>
            <a:r>
              <a:rPr kumimoji="1" lang="zh-CN" altLang="en-US" dirty="0" smtClean="0"/>
              <a:t> </a:t>
            </a:r>
            <a:r>
              <a:rPr kumimoji="1" lang="en-US" altLang="zh-CN" dirty="0" smtClean="0"/>
              <a:t>link</a:t>
            </a:r>
            <a:r>
              <a:rPr kumimoji="1" lang="zh-CN" altLang="en-US" dirty="0" smtClean="0"/>
              <a:t> </a:t>
            </a:r>
            <a:r>
              <a:rPr kumimoji="1" lang="en-US" altLang="zh-CN" dirty="0" smtClean="0"/>
              <a:t>127.0.0.1:8000/book/1</a:t>
            </a:r>
            <a:r>
              <a:rPr kumimoji="1" lang="zh-CN" altLang="en-US" dirty="0" smtClean="0"/>
              <a:t> </a:t>
            </a:r>
            <a:r>
              <a:rPr kumimoji="1" lang="en-US" altLang="zh-CN" dirty="0" smtClean="0"/>
              <a:t>to</a:t>
            </a:r>
            <a:r>
              <a:rPr kumimoji="1" lang="zh-CN" altLang="en-US" dirty="0" smtClean="0"/>
              <a:t> </a:t>
            </a:r>
            <a:r>
              <a:rPr kumimoji="1" lang="en-US" altLang="zh-CN" dirty="0" smtClean="0"/>
              <a:t>see</a:t>
            </a:r>
            <a:r>
              <a:rPr kumimoji="1" lang="zh-CN" altLang="en-US" dirty="0" smtClean="0"/>
              <a:t> </a:t>
            </a:r>
            <a:r>
              <a:rPr kumimoji="1" lang="en-US" altLang="zh-CN" dirty="0" smtClean="0"/>
              <a:t>the</a:t>
            </a:r>
            <a:r>
              <a:rPr kumimoji="1" lang="zh-CN" altLang="en-US" dirty="0" smtClean="0"/>
              <a:t> </a:t>
            </a:r>
            <a:r>
              <a:rPr kumimoji="1" lang="en-US" altLang="zh-CN" dirty="0" smtClean="0"/>
              <a:t>result.</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986" y="2758141"/>
            <a:ext cx="5592483" cy="3958315"/>
          </a:xfrm>
          <a:prstGeom prst="rect">
            <a:avLst/>
          </a:prstGeom>
        </p:spPr>
      </p:pic>
    </p:spTree>
    <p:extLst>
      <p:ext uri="{BB962C8B-B14F-4D97-AF65-F5344CB8AC3E}">
        <p14:creationId xmlns:p14="http://schemas.microsoft.com/office/powerpoint/2010/main" val="1296626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Displaying </a:t>
            </a:r>
            <a:r>
              <a:rPr lang="en-US" altLang="zh-CN" dirty="0" smtClean="0"/>
              <a:t>Variables</a:t>
            </a:r>
            <a:endParaRPr kumimoji="1" lang="zh-CN" altLang="en-US" dirty="0"/>
          </a:p>
        </p:txBody>
      </p:sp>
      <p:sp>
        <p:nvSpPr>
          <p:cNvPr id="3" name="内容占位符 2"/>
          <p:cNvSpPr>
            <a:spLocks noGrp="1"/>
          </p:cNvSpPr>
          <p:nvPr>
            <p:ph idx="1"/>
          </p:nvPr>
        </p:nvSpPr>
        <p:spPr/>
        <p:txBody>
          <a:bodyPr/>
          <a:lstStyle/>
          <a:p>
            <a:r>
              <a:rPr kumimoji="1" lang="en-US" altLang="zh-CN" dirty="0"/>
              <a:t>A variable looks like this: {{variable}}. The template replaces the variable by the variable sent by the view in the third parameter of the render function. </a:t>
            </a:r>
            <a:endParaRPr kumimoji="1" lang="zh-CN" altLang="en-US" dirty="0"/>
          </a:p>
        </p:txBody>
      </p:sp>
    </p:spTree>
    <p:extLst>
      <p:ext uri="{BB962C8B-B14F-4D97-AF65-F5344CB8AC3E}">
        <p14:creationId xmlns:p14="http://schemas.microsoft.com/office/powerpoint/2010/main" val="359201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 shortcut: render()</a:t>
            </a:r>
            <a:endParaRPr kumimoji="1" lang="zh-CN" altLang="en-US" dirty="0"/>
          </a:p>
        </p:txBody>
      </p:sp>
      <p:sp>
        <p:nvSpPr>
          <p:cNvPr id="3" name="内容占位符 2"/>
          <p:cNvSpPr>
            <a:spLocks noGrp="1"/>
          </p:cNvSpPr>
          <p:nvPr>
            <p:ph idx="1"/>
          </p:nvPr>
        </p:nvSpPr>
        <p:spPr/>
        <p:txBody>
          <a:bodyPr/>
          <a:lstStyle/>
          <a:p>
            <a:r>
              <a:rPr kumimoji="1" lang="en-US" altLang="zh-CN" dirty="0"/>
              <a:t>It’s a very common idiom to load a template, fill a context and return an </a:t>
            </a:r>
            <a:r>
              <a:rPr kumimoji="1" lang="en-US" altLang="zh-CN" dirty="0" err="1"/>
              <a:t>HttpResponse</a:t>
            </a:r>
            <a:r>
              <a:rPr kumimoji="1" lang="en-US" altLang="zh-CN" dirty="0"/>
              <a:t> object with the result of the rendered template. </a:t>
            </a:r>
          </a:p>
          <a:p>
            <a:r>
              <a:rPr kumimoji="1" lang="en-US" altLang="zh-CN" dirty="0" smtClean="0"/>
              <a:t>Django </a:t>
            </a:r>
            <a:r>
              <a:rPr kumimoji="1" lang="en-US" altLang="zh-CN" dirty="0"/>
              <a:t>provides a shortcut. </a:t>
            </a:r>
            <a:endParaRPr kumimoji="1" lang="en-US" altLang="zh-CN" dirty="0" smtClean="0"/>
          </a:p>
          <a:p>
            <a:r>
              <a:rPr kumimoji="1" lang="en-US" altLang="zh-CN" dirty="0" smtClean="0"/>
              <a:t>rewritten </a:t>
            </a:r>
            <a:r>
              <a:rPr kumimoji="1" lang="en-US" altLang="zh-CN" dirty="0" err="1"/>
              <a:t>BookDetail</a:t>
            </a:r>
            <a:r>
              <a:rPr kumimoji="1" lang="en-US" altLang="zh-CN" dirty="0"/>
              <a:t>() view </a:t>
            </a:r>
            <a:r>
              <a:rPr kumimoji="1" lang="en-US" altLang="zh-CN" dirty="0" smtClean="0"/>
              <a:t>:</a:t>
            </a:r>
            <a:endParaRPr kumimoji="1" lang="zh-CN" altLang="en-US" dirty="0"/>
          </a:p>
        </p:txBody>
      </p:sp>
    </p:spTree>
    <p:extLst>
      <p:ext uri="{BB962C8B-B14F-4D97-AF65-F5344CB8AC3E}">
        <p14:creationId xmlns:p14="http://schemas.microsoft.com/office/powerpoint/2010/main" val="402951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 shortcut: render()</a:t>
            </a:r>
            <a:endParaRPr kumimoji="1" lang="zh-CN" altLang="en-US" dirty="0"/>
          </a:p>
        </p:txBody>
      </p:sp>
      <p:sp>
        <p:nvSpPr>
          <p:cNvPr id="3" name="内容占位符 2"/>
          <p:cNvSpPr>
            <a:spLocks noGrp="1"/>
          </p:cNvSpPr>
          <p:nvPr>
            <p:ph idx="1"/>
          </p:nvPr>
        </p:nvSpPr>
        <p:spPr/>
        <p:txBody>
          <a:bodyPr/>
          <a:lstStyle/>
          <a:p>
            <a:r>
              <a:rPr kumimoji="1" lang="en-US" altLang="zh-CN" dirty="0" smtClean="0"/>
              <a:t>Books/</a:t>
            </a:r>
            <a:r>
              <a:rPr kumimoji="1" lang="en-US" altLang="zh-CN" dirty="0" err="1" smtClean="0"/>
              <a:t>views.py</a:t>
            </a:r>
            <a:endParaRPr kumimoji="1" lang="zh-CN" altLang="en-US" dirty="0"/>
          </a:p>
        </p:txBody>
      </p:sp>
      <p:sp>
        <p:nvSpPr>
          <p:cNvPr id="4" name="矩形 3"/>
          <p:cNvSpPr/>
          <p:nvPr/>
        </p:nvSpPr>
        <p:spPr>
          <a:xfrm>
            <a:off x="685800" y="2865147"/>
            <a:ext cx="7772400" cy="2815514"/>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django.shortcuts</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a:latin typeface="Courier" charset="0"/>
                <a:ea typeface="Courier" charset="0"/>
                <a:cs typeface="Courier" charset="0"/>
              </a:rPr>
              <a:t>render</a:t>
            </a:r>
            <a:br>
              <a:rPr lang="en-US" altLang="zh-CN" sz="2000" b="1" dirty="0">
                <a:latin typeface="Courier" charset="0"/>
                <a:ea typeface="Courier" charset="0"/>
                <a:cs typeface="Courier" charset="0"/>
              </a:rPr>
            </a:br>
            <a:endParaRPr lang="en-US" altLang="zh-CN" sz="2000" b="1" dirty="0" smtClean="0">
              <a:solidFill>
                <a:srgbClr val="000080"/>
              </a:solidFill>
              <a:latin typeface="Courier" charset="0"/>
              <a:ea typeface="Courier" charset="0"/>
              <a:cs typeface="Courier" charset="0"/>
            </a:endParaRPr>
          </a:p>
          <a:p>
            <a:pPr>
              <a:lnSpc>
                <a:spcPct val="150000"/>
              </a:lnSpc>
            </a:pPr>
            <a:r>
              <a:rPr lang="en-US" altLang="zh-CN" sz="2000" b="1" dirty="0" smtClean="0">
                <a:solidFill>
                  <a:srgbClr val="000080"/>
                </a:solidFill>
                <a:latin typeface="Courier" charset="0"/>
                <a:ea typeface="Courier" charset="0"/>
                <a:cs typeface="Courier" charset="0"/>
              </a:rPr>
              <a:t>def </a:t>
            </a:r>
            <a:r>
              <a:rPr lang="en-US" altLang="zh-CN" sz="2000" b="1" dirty="0" err="1">
                <a:latin typeface="Courier" charset="0"/>
                <a:ea typeface="Courier" charset="0"/>
                <a:cs typeface="Courier" charset="0"/>
              </a:rPr>
              <a:t>BookDetail</a:t>
            </a:r>
            <a:r>
              <a:rPr lang="en-US" altLang="zh-CN" sz="2000" b="1" dirty="0">
                <a:latin typeface="Courier" charset="0"/>
                <a:ea typeface="Courier" charset="0"/>
                <a:cs typeface="Courier" charset="0"/>
              </a:rPr>
              <a:t>(request, id):</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book = </a:t>
            </a:r>
            <a:r>
              <a:rPr lang="en-US" altLang="zh-CN" sz="2000" b="1" dirty="0" err="1">
                <a:latin typeface="Courier" charset="0"/>
                <a:ea typeface="Courier" charset="0"/>
                <a:cs typeface="Courier" charset="0"/>
              </a:rPr>
              <a:t>Book.objects.get</a:t>
            </a:r>
            <a:r>
              <a:rPr lang="en-US" altLang="zh-CN" sz="2000" b="1" dirty="0">
                <a:latin typeface="Courier" charset="0"/>
                <a:ea typeface="Courier" charset="0"/>
                <a:cs typeface="Courier" charset="0"/>
              </a:rPr>
              <a:t>(</a:t>
            </a:r>
            <a:r>
              <a:rPr lang="en-US" altLang="zh-CN" sz="2000" b="1" dirty="0">
                <a:solidFill>
                  <a:srgbClr val="660099"/>
                </a:solidFill>
                <a:latin typeface="Courier" charset="0"/>
                <a:ea typeface="Courier" charset="0"/>
                <a:cs typeface="Courier" charset="0"/>
              </a:rPr>
              <a:t>id</a:t>
            </a:r>
            <a:r>
              <a:rPr lang="en-US" altLang="zh-CN" sz="2000" b="1" dirty="0">
                <a:latin typeface="Courier" charset="0"/>
                <a:ea typeface="Courier" charset="0"/>
                <a:cs typeface="Courier" charset="0"/>
              </a:rPr>
              <a:t>=id)</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context = {</a:t>
            </a:r>
            <a:r>
              <a:rPr lang="en-US" altLang="zh-CN" sz="2000" b="1" dirty="0">
                <a:solidFill>
                  <a:srgbClr val="008080"/>
                </a:solidFill>
                <a:latin typeface="Courier" charset="0"/>
                <a:ea typeface="Courier" charset="0"/>
                <a:cs typeface="Courier" charset="0"/>
              </a:rPr>
              <a:t>'book'</a:t>
            </a:r>
            <a:r>
              <a:rPr lang="en-US" altLang="zh-CN" sz="2000" b="1" dirty="0">
                <a:latin typeface="Courier" charset="0"/>
                <a:ea typeface="Courier" charset="0"/>
                <a:cs typeface="Courier" charset="0"/>
              </a:rPr>
              <a:t>: book}</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return </a:t>
            </a:r>
            <a:r>
              <a:rPr lang="en-US" altLang="zh-CN" sz="2000" b="1" dirty="0">
                <a:latin typeface="Courier" charset="0"/>
                <a:ea typeface="Courier" charset="0"/>
                <a:cs typeface="Courier" charset="0"/>
              </a:rPr>
              <a:t>render(request, </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detail.html</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 context)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58359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Django</a:t>
            </a:r>
            <a:r>
              <a:rPr kumimoji="1" lang="zh-CN" altLang="en-US" b="1" dirty="0"/>
              <a:t> </a:t>
            </a:r>
            <a:r>
              <a:rPr kumimoji="1" lang="en-US" altLang="zh-CN" b="1" dirty="0"/>
              <a:t>MVT</a:t>
            </a:r>
            <a:r>
              <a:rPr kumimoji="1" lang="zh-CN" altLang="en-US" b="1" dirty="0"/>
              <a:t> </a:t>
            </a:r>
            <a:r>
              <a:rPr kumimoji="1" lang="en-US" altLang="zh-CN" b="1" dirty="0"/>
              <a:t>pattern</a:t>
            </a:r>
            <a:endParaRPr kumimoji="1" lang="zh-CN" altLang="en-US" b="1" dirty="0"/>
          </a:p>
        </p:txBody>
      </p:sp>
      <p:grpSp>
        <p:nvGrpSpPr>
          <p:cNvPr id="30" name="组 29"/>
          <p:cNvGrpSpPr/>
          <p:nvPr/>
        </p:nvGrpSpPr>
        <p:grpSpPr>
          <a:xfrm>
            <a:off x="400833" y="1822506"/>
            <a:ext cx="7853817" cy="4878447"/>
            <a:chOff x="400833" y="1822506"/>
            <a:chExt cx="7853817" cy="4878447"/>
          </a:xfrm>
        </p:grpSpPr>
        <p:cxnSp>
          <p:nvCxnSpPr>
            <p:cNvPr id="4" name="直线箭头连接符 3"/>
            <p:cNvCxnSpPr/>
            <p:nvPr/>
          </p:nvCxnSpPr>
          <p:spPr>
            <a:xfrm flipV="1">
              <a:off x="450937" y="4264861"/>
              <a:ext cx="1766170" cy="2505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2217107" y="3801398"/>
              <a:ext cx="1064712" cy="92692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err="1" smtClean="0"/>
                <a:t>Url</a:t>
              </a:r>
              <a:endParaRPr kumimoji="1" lang="zh-CN" altLang="en-US" sz="2400" dirty="0"/>
            </a:p>
          </p:txBody>
        </p:sp>
        <p:sp>
          <p:nvSpPr>
            <p:cNvPr id="6" name="文本框 5"/>
            <p:cNvSpPr txBox="1"/>
            <p:nvPr/>
          </p:nvSpPr>
          <p:spPr>
            <a:xfrm>
              <a:off x="400833" y="3848464"/>
              <a:ext cx="1665962" cy="369332"/>
            </a:xfrm>
            <a:prstGeom prst="rect">
              <a:avLst/>
            </a:prstGeom>
            <a:noFill/>
          </p:spPr>
          <p:txBody>
            <a:bodyPr wrap="square" rtlCol="0">
              <a:spAutoFit/>
            </a:bodyPr>
            <a:lstStyle/>
            <a:p>
              <a:r>
                <a:rPr kumimoji="1" lang="en-US" altLang="zh-CN" dirty="0" smtClean="0"/>
                <a:t>HTTP</a:t>
              </a:r>
              <a:r>
                <a:rPr kumimoji="1" lang="zh-CN" altLang="en-US" dirty="0" smtClean="0"/>
                <a:t> </a:t>
              </a:r>
              <a:r>
                <a:rPr kumimoji="1" lang="en-US" altLang="zh-CN" dirty="0" smtClean="0"/>
                <a:t>Request</a:t>
              </a:r>
              <a:endParaRPr kumimoji="1" lang="zh-CN" altLang="en-US" dirty="0"/>
            </a:p>
          </p:txBody>
        </p:sp>
        <p:sp>
          <p:nvSpPr>
            <p:cNvPr id="7" name="矩形 6"/>
            <p:cNvSpPr/>
            <p:nvPr/>
          </p:nvSpPr>
          <p:spPr>
            <a:xfrm>
              <a:off x="5185774" y="3795135"/>
              <a:ext cx="1164921" cy="9331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t>View</a:t>
              </a:r>
              <a:endParaRPr kumimoji="1" lang="zh-CN" altLang="en-US" sz="2400" dirty="0"/>
            </a:p>
          </p:txBody>
        </p:sp>
        <p:cxnSp>
          <p:nvCxnSpPr>
            <p:cNvPr id="8" name="直线箭头连接符 7"/>
            <p:cNvCxnSpPr>
              <a:stCxn id="5" idx="3"/>
              <a:endCxn id="7" idx="1"/>
            </p:cNvCxnSpPr>
            <p:nvPr/>
          </p:nvCxnSpPr>
          <p:spPr>
            <a:xfrm flipV="1">
              <a:off x="3281819" y="4261730"/>
              <a:ext cx="1903955" cy="313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250503" y="3849715"/>
              <a:ext cx="1966585" cy="369332"/>
            </a:xfrm>
            <a:prstGeom prst="rect">
              <a:avLst/>
            </a:prstGeom>
            <a:noFill/>
          </p:spPr>
          <p:txBody>
            <a:bodyPr wrap="square" rtlCol="0">
              <a:spAutoFit/>
            </a:bodyPr>
            <a:lstStyle/>
            <a:p>
              <a:r>
                <a:rPr kumimoji="1" lang="en-US" altLang="zh-CN" dirty="0" smtClean="0"/>
                <a:t>Forward</a:t>
              </a:r>
              <a:r>
                <a:rPr kumimoji="1" lang="zh-CN" altLang="en-US" dirty="0" smtClean="0"/>
                <a:t> </a:t>
              </a:r>
              <a:r>
                <a:rPr kumimoji="1" lang="en-US" altLang="zh-CN" dirty="0" smtClean="0"/>
                <a:t>Request</a:t>
              </a:r>
              <a:endParaRPr kumimoji="1" lang="zh-CN" altLang="en-US" dirty="0"/>
            </a:p>
          </p:txBody>
        </p:sp>
        <p:sp>
          <p:nvSpPr>
            <p:cNvPr id="15" name="矩形 14"/>
            <p:cNvSpPr/>
            <p:nvPr/>
          </p:nvSpPr>
          <p:spPr>
            <a:xfrm>
              <a:off x="5185774" y="1822506"/>
              <a:ext cx="1121085" cy="9331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t>Model</a:t>
              </a:r>
              <a:endParaRPr kumimoji="1" lang="zh-CN" altLang="en-US" sz="2400" dirty="0"/>
            </a:p>
          </p:txBody>
        </p:sp>
        <p:cxnSp>
          <p:nvCxnSpPr>
            <p:cNvPr id="16" name="直线箭头连接符 15"/>
            <p:cNvCxnSpPr>
              <a:endCxn id="15" idx="2"/>
            </p:cNvCxnSpPr>
            <p:nvPr/>
          </p:nvCxnSpPr>
          <p:spPr>
            <a:xfrm flipV="1">
              <a:off x="5746316" y="2755695"/>
              <a:ext cx="1" cy="103944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299043" y="2959209"/>
              <a:ext cx="2545914" cy="369332"/>
            </a:xfrm>
            <a:prstGeom prst="rect">
              <a:avLst/>
            </a:prstGeom>
            <a:noFill/>
          </p:spPr>
          <p:txBody>
            <a:bodyPr wrap="square" rtlCol="0">
              <a:spAutoFit/>
            </a:bodyPr>
            <a:lstStyle/>
            <a:p>
              <a:r>
                <a:rPr kumimoji="1" lang="en-US" altLang="zh-CN" dirty="0" smtClean="0"/>
                <a:t>Read/Write</a:t>
              </a:r>
              <a:r>
                <a:rPr kumimoji="1" lang="zh-CN" altLang="en-US" dirty="0" smtClean="0"/>
                <a:t> </a:t>
              </a:r>
              <a:r>
                <a:rPr kumimoji="1" lang="en-US" altLang="zh-CN" dirty="0" smtClean="0"/>
                <a:t>Database</a:t>
              </a:r>
              <a:endParaRPr kumimoji="1" lang="zh-CN" altLang="en-US" dirty="0"/>
            </a:p>
          </p:txBody>
        </p:sp>
        <p:sp>
          <p:nvSpPr>
            <p:cNvPr id="25" name="矩形 24"/>
            <p:cNvSpPr/>
            <p:nvPr/>
          </p:nvSpPr>
          <p:spPr>
            <a:xfrm>
              <a:off x="4975964" y="5767764"/>
              <a:ext cx="1665964" cy="9331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smtClean="0"/>
                <a:t>Template</a:t>
              </a:r>
              <a:endParaRPr kumimoji="1" lang="zh-CN" altLang="en-US" sz="2400" dirty="0"/>
            </a:p>
          </p:txBody>
        </p:sp>
        <p:cxnSp>
          <p:nvCxnSpPr>
            <p:cNvPr id="26" name="直线箭头连接符 25"/>
            <p:cNvCxnSpPr/>
            <p:nvPr/>
          </p:nvCxnSpPr>
          <p:spPr>
            <a:xfrm flipV="1">
              <a:off x="5768234" y="4728324"/>
              <a:ext cx="1" cy="103944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6350695" y="4258942"/>
              <a:ext cx="1903955" cy="27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400798" y="3797936"/>
              <a:ext cx="1853851" cy="369332"/>
            </a:xfrm>
            <a:prstGeom prst="rect">
              <a:avLst/>
            </a:prstGeom>
            <a:noFill/>
          </p:spPr>
          <p:txBody>
            <a:bodyPr wrap="square" rtlCol="0">
              <a:spAutoFit/>
            </a:bodyPr>
            <a:lstStyle/>
            <a:p>
              <a:r>
                <a:rPr kumimoji="1" lang="en-US" altLang="zh-CN" dirty="0" smtClean="0"/>
                <a:t>HTTP</a:t>
              </a:r>
              <a:r>
                <a:rPr kumimoji="1" lang="zh-CN" altLang="en-US" dirty="0" smtClean="0"/>
                <a:t> </a:t>
              </a:r>
              <a:r>
                <a:rPr kumimoji="1" lang="en-US" altLang="zh-CN" dirty="0" smtClean="0"/>
                <a:t>Response</a:t>
              </a:r>
              <a:endParaRPr kumimoji="1" lang="zh-CN" altLang="en-US" dirty="0"/>
            </a:p>
          </p:txBody>
        </p:sp>
      </p:grpSp>
      <p:sp>
        <p:nvSpPr>
          <p:cNvPr id="9" name="椭圆 8"/>
          <p:cNvSpPr/>
          <p:nvPr/>
        </p:nvSpPr>
        <p:spPr>
          <a:xfrm>
            <a:off x="4670641" y="3473405"/>
            <a:ext cx="2295394" cy="154134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0083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 shortcut: render()</a:t>
            </a:r>
            <a:endParaRPr kumimoji="1" lang="zh-CN" altLang="en-US" dirty="0"/>
          </a:p>
        </p:txBody>
      </p:sp>
      <p:sp>
        <p:nvSpPr>
          <p:cNvPr id="3" name="内容占位符 2"/>
          <p:cNvSpPr>
            <a:spLocks noGrp="1"/>
          </p:cNvSpPr>
          <p:nvPr>
            <p:ph idx="1"/>
          </p:nvPr>
        </p:nvSpPr>
        <p:spPr/>
        <p:txBody>
          <a:bodyPr/>
          <a:lstStyle/>
          <a:p>
            <a:r>
              <a:rPr kumimoji="1" lang="en-US" altLang="zh-CN" dirty="0"/>
              <a:t>The </a:t>
            </a:r>
            <a:r>
              <a:rPr kumimoji="1" lang="en-US" altLang="zh-CN" dirty="0">
                <a:solidFill>
                  <a:srgbClr val="0070C0"/>
                </a:solidFill>
              </a:rPr>
              <a:t>render()</a:t>
            </a:r>
            <a:r>
              <a:rPr kumimoji="1" lang="en-US" altLang="zh-CN" dirty="0"/>
              <a:t> function takes the request object as its first argument, a template name as its second argument and a dictionary as its optional third argument.</a:t>
            </a:r>
            <a:endParaRPr kumimoji="1" lang="zh-CN" altLang="en-US" dirty="0"/>
          </a:p>
        </p:txBody>
      </p:sp>
    </p:spTree>
    <p:extLst>
      <p:ext uri="{BB962C8B-B14F-4D97-AF65-F5344CB8AC3E}">
        <p14:creationId xmlns:p14="http://schemas.microsoft.com/office/powerpoint/2010/main" val="1870217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Raising a 404 </a:t>
            </a:r>
            <a:r>
              <a:rPr lang="en-US" altLang="zh-CN" dirty="0" smtClean="0"/>
              <a:t>error</a:t>
            </a:r>
            <a:endParaRPr kumimoji="1" lang="zh-CN" altLang="en-US" dirty="0"/>
          </a:p>
        </p:txBody>
      </p:sp>
      <p:sp>
        <p:nvSpPr>
          <p:cNvPr id="3" name="内容占位符 2"/>
          <p:cNvSpPr>
            <a:spLocks noGrp="1"/>
          </p:cNvSpPr>
          <p:nvPr>
            <p:ph idx="1"/>
          </p:nvPr>
        </p:nvSpPr>
        <p:spPr/>
        <p:txBody>
          <a:bodyPr/>
          <a:lstStyle/>
          <a:p>
            <a:r>
              <a:rPr kumimoji="1" lang="en-US" altLang="zh-CN" dirty="0" smtClean="0"/>
              <a:t>Try:</a:t>
            </a:r>
            <a:r>
              <a:rPr kumimoji="1" lang="zh-CN" altLang="en-US" dirty="0" smtClean="0"/>
              <a:t> </a:t>
            </a:r>
            <a:r>
              <a:rPr kumimoji="1" lang="en-US" altLang="zh-CN" dirty="0" smtClean="0"/>
              <a:t>127.0.0.1:8000/book/1212</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54" y="2712722"/>
            <a:ext cx="6195733" cy="3956206"/>
          </a:xfrm>
          <a:prstGeom prst="rect">
            <a:avLst/>
          </a:prstGeom>
        </p:spPr>
      </p:pic>
    </p:spTree>
    <p:extLst>
      <p:ext uri="{BB962C8B-B14F-4D97-AF65-F5344CB8AC3E}">
        <p14:creationId xmlns:p14="http://schemas.microsoft.com/office/powerpoint/2010/main" val="25482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Raising a 404 error</a:t>
            </a:r>
            <a:endParaRPr kumimoji="1" lang="zh-CN" altLang="en-US" dirty="0"/>
          </a:p>
        </p:txBody>
      </p:sp>
      <p:sp>
        <p:nvSpPr>
          <p:cNvPr id="3" name="内容占位符 2"/>
          <p:cNvSpPr>
            <a:spLocks noGrp="1"/>
          </p:cNvSpPr>
          <p:nvPr>
            <p:ph idx="1"/>
          </p:nvPr>
        </p:nvSpPr>
        <p:spPr/>
        <p:txBody>
          <a:bodyPr/>
          <a:lstStyle/>
          <a:p>
            <a:r>
              <a:rPr kumimoji="1" lang="en-US" altLang="zh-CN" dirty="0"/>
              <a:t>The view raises the </a:t>
            </a:r>
            <a:r>
              <a:rPr kumimoji="1" lang="en-US" altLang="zh-CN" dirty="0">
                <a:solidFill>
                  <a:srgbClr val="0070C0"/>
                </a:solidFill>
              </a:rPr>
              <a:t>Http404</a:t>
            </a:r>
            <a:r>
              <a:rPr kumimoji="1" lang="en-US" altLang="zh-CN" dirty="0"/>
              <a:t> exception if a </a:t>
            </a:r>
            <a:r>
              <a:rPr kumimoji="1" lang="en-US" altLang="zh-CN" dirty="0" smtClean="0"/>
              <a:t>question </a:t>
            </a:r>
            <a:r>
              <a:rPr kumimoji="1" lang="en-US" altLang="zh-CN" dirty="0"/>
              <a:t>with the requested ID doesn’t exist.</a:t>
            </a:r>
            <a:endParaRPr kumimoji="1" lang="zh-CN" altLang="en-US" dirty="0"/>
          </a:p>
        </p:txBody>
      </p:sp>
    </p:spTree>
    <p:extLst>
      <p:ext uri="{BB962C8B-B14F-4D97-AF65-F5344CB8AC3E}">
        <p14:creationId xmlns:p14="http://schemas.microsoft.com/office/powerpoint/2010/main" val="205128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Raising a 404 error</a:t>
            </a:r>
            <a:endParaRPr kumimoji="1" lang="zh-CN" altLang="en-US" dirty="0"/>
          </a:p>
        </p:txBody>
      </p:sp>
      <p:sp>
        <p:nvSpPr>
          <p:cNvPr id="3" name="内容占位符 2"/>
          <p:cNvSpPr>
            <a:spLocks noGrp="1"/>
          </p:cNvSpPr>
          <p:nvPr>
            <p:ph idx="1"/>
          </p:nvPr>
        </p:nvSpPr>
        <p:spPr>
          <a:xfrm>
            <a:off x="685800" y="5614214"/>
            <a:ext cx="7772400" cy="557986"/>
          </a:xfrm>
        </p:spPr>
        <p:txBody>
          <a:bodyPr>
            <a:normAutofit fontScale="92500" lnSpcReduction="20000"/>
          </a:bodyPr>
          <a:lstStyle/>
          <a:p>
            <a:r>
              <a:rPr kumimoji="1" lang="en-US" altLang="zh-CN" dirty="0" smtClean="0"/>
              <a:t>Now</a:t>
            </a:r>
            <a:r>
              <a:rPr kumimoji="1" lang="zh-CN" altLang="en-US" dirty="0" smtClean="0"/>
              <a:t> </a:t>
            </a:r>
            <a:r>
              <a:rPr kumimoji="1" lang="en-US" altLang="zh-CN" dirty="0" smtClean="0"/>
              <a:t>open</a:t>
            </a:r>
            <a:r>
              <a:rPr kumimoji="1" lang="zh-CN" altLang="en-US" dirty="0" smtClean="0"/>
              <a:t> </a:t>
            </a:r>
            <a:r>
              <a:rPr kumimoji="1" lang="en-US" altLang="zh-CN" dirty="0" smtClean="0"/>
              <a:t>the</a:t>
            </a:r>
            <a:r>
              <a:rPr kumimoji="1" lang="zh-CN" altLang="en-US" dirty="0" smtClean="0"/>
              <a:t> </a:t>
            </a:r>
            <a:r>
              <a:rPr kumimoji="1" lang="en-US" altLang="zh-CN" dirty="0" smtClean="0"/>
              <a:t>link</a:t>
            </a:r>
            <a:r>
              <a:rPr kumimoji="1" lang="zh-CN" altLang="en-US" dirty="0" smtClean="0"/>
              <a:t> </a:t>
            </a:r>
            <a:r>
              <a:rPr kumimoji="1" lang="en-US" altLang="zh-CN" dirty="0" smtClean="0"/>
              <a:t>127.0.0.1:8000/book/1212</a:t>
            </a:r>
            <a:r>
              <a:rPr kumimoji="1" lang="zh-CN" altLang="en-US" dirty="0" smtClean="0"/>
              <a:t> </a:t>
            </a:r>
            <a:r>
              <a:rPr kumimoji="1" lang="en-US" altLang="zh-CN" dirty="0" smtClean="0"/>
              <a:t>again</a:t>
            </a:r>
            <a:endParaRPr kumimoji="1" lang="zh-CN" altLang="en-US" dirty="0"/>
          </a:p>
        </p:txBody>
      </p:sp>
      <p:sp>
        <p:nvSpPr>
          <p:cNvPr id="4" name="矩形 3"/>
          <p:cNvSpPr/>
          <p:nvPr/>
        </p:nvSpPr>
        <p:spPr>
          <a:xfrm>
            <a:off x="685800" y="2136339"/>
            <a:ext cx="7772400" cy="3477875"/>
          </a:xfrm>
          <a:prstGeom prst="rect">
            <a:avLst/>
          </a:prstGeom>
          <a:blipFill>
            <a:blip r:embed="rId2"/>
            <a:tile tx="0" ty="0" sx="100000" sy="100000" flip="none" algn="tl"/>
          </a:blipFill>
        </p:spPr>
        <p:txBody>
          <a:bodyPr wrap="square">
            <a:spAutoFit/>
          </a:bodyPr>
          <a:lstStyle/>
          <a:p>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django.shortcuts</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a:latin typeface="Courier" charset="0"/>
                <a:ea typeface="Courier" charset="0"/>
                <a:cs typeface="Courier" charset="0"/>
              </a:rPr>
              <a:t>render</a:t>
            </a:r>
            <a:br>
              <a:rPr lang="en-US" altLang="zh-CN" sz="2000" b="1" dirty="0">
                <a:latin typeface="Courier" charset="0"/>
                <a:ea typeface="Courier" charset="0"/>
                <a:cs typeface="Courier" charset="0"/>
              </a:rPr>
            </a:br>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django.http</a:t>
            </a:r>
            <a:r>
              <a:rPr lang="en-US" altLang="zh-CN" sz="2000" b="1" dirty="0">
                <a:latin typeface="Courier" charset="0"/>
                <a:ea typeface="Courier" charset="0"/>
                <a:cs typeface="Courier" charset="0"/>
              </a:rPr>
              <a:t> </a:t>
            </a:r>
            <a:r>
              <a:rPr lang="en-US" altLang="zh-CN" sz="2000" b="1" dirty="0" smtClean="0">
                <a:solidFill>
                  <a:srgbClr val="000080"/>
                </a:solidFill>
                <a:latin typeface="Courier" charset="0"/>
                <a:ea typeface="Courier" charset="0"/>
                <a:cs typeface="Courier" charset="0"/>
              </a:rPr>
              <a:t>import</a:t>
            </a:r>
            <a:r>
              <a:rPr lang="zh-CN" altLang="en-US" sz="2000" b="1" dirty="0">
                <a:latin typeface="Courier" charset="0"/>
                <a:ea typeface="Courier" charset="0"/>
                <a:cs typeface="Courier" charset="0"/>
              </a:rPr>
              <a:t> </a:t>
            </a:r>
            <a:r>
              <a:rPr lang="en-US" altLang="zh-CN" sz="2000" b="1" dirty="0" smtClean="0">
                <a:latin typeface="Courier" charset="0"/>
                <a:ea typeface="Courier" charset="0"/>
                <a:cs typeface="Courier" charset="0"/>
              </a:rPr>
              <a:t>Http404</a:t>
            </a:r>
            <a:r>
              <a:rPr lang="en-US" altLang="zh-CN" sz="2000" b="1" dirty="0">
                <a:latin typeface="Courier" charset="0"/>
                <a:ea typeface="Courier" charset="0"/>
                <a:cs typeface="Courier" charset="0"/>
              </a:rPr>
              <a:t/>
            </a:r>
            <a:br>
              <a:rPr lang="en-US" altLang="zh-CN" sz="2000" b="1" dirty="0">
                <a:latin typeface="Courier" charset="0"/>
                <a:ea typeface="Courier" charset="0"/>
                <a:cs typeface="Courier" charset="0"/>
              </a:rPr>
            </a:br>
            <a:r>
              <a:rPr lang="en-US" altLang="zh-CN" sz="2000" b="1" dirty="0">
                <a:solidFill>
                  <a:srgbClr val="000080"/>
                </a:solidFill>
                <a:latin typeface="Courier" charset="0"/>
                <a:ea typeface="Courier" charset="0"/>
                <a:cs typeface="Courier" charset="0"/>
              </a:rPr>
              <a:t>from </a:t>
            </a:r>
            <a:r>
              <a:rPr lang="en-US" altLang="zh-CN" sz="2000" b="1" dirty="0">
                <a:latin typeface="Courier" charset="0"/>
                <a:ea typeface="Courier" charset="0"/>
                <a:cs typeface="Courier" charset="0"/>
              </a:rPr>
              <a:t>.models </a:t>
            </a:r>
            <a:r>
              <a:rPr lang="en-US" altLang="zh-CN" sz="2000" b="1" dirty="0">
                <a:solidFill>
                  <a:srgbClr val="000080"/>
                </a:solidFill>
                <a:latin typeface="Courier" charset="0"/>
                <a:ea typeface="Courier" charset="0"/>
                <a:cs typeface="Courier" charset="0"/>
              </a:rPr>
              <a:t>import </a:t>
            </a:r>
            <a:r>
              <a:rPr lang="en-US" altLang="zh-CN" sz="2000" b="1" dirty="0">
                <a:latin typeface="Courier" charset="0"/>
                <a:ea typeface="Courier" charset="0"/>
                <a:cs typeface="Courier" charset="0"/>
              </a:rPr>
              <a:t>Book</a:t>
            </a:r>
            <a:endParaRPr lang="en-US" altLang="zh-CN" sz="2000" b="1" dirty="0" smtClean="0">
              <a:solidFill>
                <a:srgbClr val="000080"/>
              </a:solidFill>
              <a:latin typeface="Courier" charset="0"/>
              <a:ea typeface="Courier" charset="0"/>
              <a:cs typeface="Courier" charset="0"/>
            </a:endParaRPr>
          </a:p>
          <a:p>
            <a:endParaRPr lang="en-US" altLang="zh-CN" sz="2000" b="1" dirty="0" smtClean="0">
              <a:solidFill>
                <a:srgbClr val="000080"/>
              </a:solidFill>
              <a:latin typeface="Courier" charset="0"/>
              <a:ea typeface="Courier" charset="0"/>
              <a:cs typeface="Courier" charset="0"/>
            </a:endParaRPr>
          </a:p>
          <a:p>
            <a:r>
              <a:rPr lang="en-US" altLang="zh-CN" sz="2000" b="1" dirty="0" smtClean="0">
                <a:solidFill>
                  <a:srgbClr val="000080"/>
                </a:solidFill>
                <a:latin typeface="Courier" charset="0"/>
                <a:ea typeface="Courier" charset="0"/>
                <a:cs typeface="Courier" charset="0"/>
              </a:rPr>
              <a:t>def </a:t>
            </a:r>
            <a:r>
              <a:rPr lang="en-US" altLang="zh-CN" sz="2000" b="1" dirty="0" err="1">
                <a:latin typeface="Courier" charset="0"/>
                <a:ea typeface="Courier" charset="0"/>
                <a:cs typeface="Courier" charset="0"/>
              </a:rPr>
              <a:t>BookDetail</a:t>
            </a:r>
            <a:r>
              <a:rPr lang="en-US" altLang="zh-CN" sz="2000" b="1" dirty="0">
                <a:latin typeface="Courier" charset="0"/>
                <a:ea typeface="Courier" charset="0"/>
                <a:cs typeface="Courier" charset="0"/>
              </a:rPr>
              <a:t>(request, id):</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try</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book = </a:t>
            </a:r>
            <a:r>
              <a:rPr lang="en-US" altLang="zh-CN" sz="2000" b="1" dirty="0" err="1">
                <a:latin typeface="Courier" charset="0"/>
                <a:ea typeface="Courier" charset="0"/>
                <a:cs typeface="Courier" charset="0"/>
              </a:rPr>
              <a:t>Book.objects.get</a:t>
            </a:r>
            <a:r>
              <a:rPr lang="en-US" altLang="zh-CN" sz="2000" b="1" dirty="0">
                <a:latin typeface="Courier" charset="0"/>
                <a:ea typeface="Courier" charset="0"/>
                <a:cs typeface="Courier" charset="0"/>
              </a:rPr>
              <a:t>(</a:t>
            </a:r>
            <a:r>
              <a:rPr lang="en-US" altLang="zh-CN" sz="2000" b="1" dirty="0">
                <a:solidFill>
                  <a:srgbClr val="660099"/>
                </a:solidFill>
                <a:latin typeface="Courier" charset="0"/>
                <a:ea typeface="Courier" charset="0"/>
                <a:cs typeface="Courier" charset="0"/>
              </a:rPr>
              <a:t>id</a:t>
            </a:r>
            <a:r>
              <a:rPr lang="en-US" altLang="zh-CN" sz="2000" b="1" dirty="0">
                <a:latin typeface="Courier" charset="0"/>
                <a:ea typeface="Courier" charset="0"/>
                <a:cs typeface="Courier" charset="0"/>
              </a:rPr>
              <a:t>=id)</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except </a:t>
            </a:r>
            <a:r>
              <a:rPr lang="en-US" altLang="zh-CN" sz="2000" b="1" dirty="0" err="1">
                <a:latin typeface="Courier" charset="0"/>
                <a:ea typeface="Courier" charset="0"/>
                <a:cs typeface="Courier" charset="0"/>
              </a:rPr>
              <a:t>Book.DoesNotExist</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raise </a:t>
            </a:r>
            <a:r>
              <a:rPr lang="en-US" altLang="zh-CN" sz="2000" b="1" dirty="0">
                <a:latin typeface="Courier" charset="0"/>
                <a:ea typeface="Courier" charset="0"/>
                <a:cs typeface="Courier" charset="0"/>
              </a:rPr>
              <a:t>Http404(</a:t>
            </a:r>
            <a:r>
              <a:rPr lang="en-US" altLang="zh-CN" sz="2000" b="1" dirty="0">
                <a:solidFill>
                  <a:srgbClr val="008080"/>
                </a:solidFill>
                <a:latin typeface="Courier" charset="0"/>
                <a:ea typeface="Courier" charset="0"/>
                <a:cs typeface="Courier" charset="0"/>
              </a:rPr>
              <a:t>'Object does not exist!'</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context = {</a:t>
            </a:r>
            <a:r>
              <a:rPr lang="en-US" altLang="zh-CN" sz="2000" b="1" dirty="0">
                <a:solidFill>
                  <a:srgbClr val="008080"/>
                </a:solidFill>
                <a:latin typeface="Courier" charset="0"/>
                <a:ea typeface="Courier" charset="0"/>
                <a:cs typeface="Courier" charset="0"/>
              </a:rPr>
              <a:t>'book'</a:t>
            </a:r>
            <a:r>
              <a:rPr lang="en-US" altLang="zh-CN" sz="2000" b="1" dirty="0">
                <a:latin typeface="Courier" charset="0"/>
                <a:ea typeface="Courier" charset="0"/>
                <a:cs typeface="Courier" charset="0"/>
              </a:rPr>
              <a:t>: book}</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return </a:t>
            </a:r>
            <a:r>
              <a:rPr lang="en-US" altLang="zh-CN" sz="2000" b="1" dirty="0">
                <a:latin typeface="Courier" charset="0"/>
                <a:ea typeface="Courier" charset="0"/>
                <a:cs typeface="Courier" charset="0"/>
              </a:rPr>
              <a:t>render(request, </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detail.html</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 context)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911125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Raising a 404 error</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203450"/>
            <a:ext cx="7772400" cy="3886200"/>
          </a:xfrm>
        </p:spPr>
      </p:pic>
    </p:spTree>
    <p:extLst>
      <p:ext uri="{BB962C8B-B14F-4D97-AF65-F5344CB8AC3E}">
        <p14:creationId xmlns:p14="http://schemas.microsoft.com/office/powerpoint/2010/main" val="152350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A shortcut: get_object_or_404</a:t>
            </a:r>
            <a:r>
              <a:rPr kumimoji="1" lang="en-US" altLang="zh-CN" sz="4000" dirty="0" smtClean="0"/>
              <a:t>()</a:t>
            </a:r>
            <a:endParaRPr kumimoji="1" lang="zh-CN" altLang="en-US" sz="4000" dirty="0"/>
          </a:p>
        </p:txBody>
      </p:sp>
      <p:sp>
        <p:nvSpPr>
          <p:cNvPr id="3" name="内容占位符 2"/>
          <p:cNvSpPr>
            <a:spLocks noGrp="1"/>
          </p:cNvSpPr>
          <p:nvPr>
            <p:ph idx="1"/>
          </p:nvPr>
        </p:nvSpPr>
        <p:spPr/>
        <p:txBody>
          <a:bodyPr/>
          <a:lstStyle/>
          <a:p>
            <a:r>
              <a:rPr kumimoji="1" lang="en-US" altLang="zh-CN" dirty="0"/>
              <a:t>It’s a very common idiom to use get() and raise Http404 if the object doesn’t exist. </a:t>
            </a:r>
            <a:endParaRPr kumimoji="1" lang="en-US" altLang="zh-CN" dirty="0" smtClean="0"/>
          </a:p>
          <a:p>
            <a:r>
              <a:rPr kumimoji="1" lang="en-US" altLang="zh-CN" dirty="0" smtClean="0"/>
              <a:t>Django </a:t>
            </a:r>
            <a:r>
              <a:rPr kumimoji="1" lang="en-US" altLang="zh-CN" dirty="0"/>
              <a:t>provides a </a:t>
            </a:r>
            <a:r>
              <a:rPr kumimoji="1" lang="en-US" altLang="zh-CN" dirty="0" smtClean="0"/>
              <a:t>shortcut</a:t>
            </a:r>
            <a:r>
              <a:rPr kumimoji="1" lang="zh-CN" altLang="en-US" dirty="0"/>
              <a:t> </a:t>
            </a:r>
            <a:r>
              <a:rPr kumimoji="1" lang="en-US" altLang="zh-CN" dirty="0" smtClean="0"/>
              <a:t>get_object_or_404()</a:t>
            </a:r>
            <a:endParaRPr kumimoji="1" lang="zh-CN" altLang="en-US" dirty="0"/>
          </a:p>
        </p:txBody>
      </p:sp>
    </p:spTree>
    <p:extLst>
      <p:ext uri="{BB962C8B-B14F-4D97-AF65-F5344CB8AC3E}">
        <p14:creationId xmlns:p14="http://schemas.microsoft.com/office/powerpoint/2010/main" val="758934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400" dirty="0"/>
              <a:t>A shortcut: </a:t>
            </a:r>
            <a:r>
              <a:rPr kumimoji="1" lang="en-US" altLang="zh-CN" sz="4000" dirty="0"/>
              <a:t>get_object_or_404</a:t>
            </a:r>
            <a:r>
              <a:rPr kumimoji="1" lang="en-US" altLang="zh-CN" sz="4400" dirty="0"/>
              <a:t>()</a:t>
            </a:r>
            <a:endParaRPr kumimoji="1" lang="zh-CN" altLang="en-US" dirty="0"/>
          </a:p>
        </p:txBody>
      </p:sp>
      <p:sp>
        <p:nvSpPr>
          <p:cNvPr id="4" name="矩形 3"/>
          <p:cNvSpPr/>
          <p:nvPr/>
        </p:nvSpPr>
        <p:spPr>
          <a:xfrm>
            <a:off x="685800" y="2136339"/>
            <a:ext cx="7772400" cy="3323987"/>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a:solidFill>
                  <a:srgbClr val="000080"/>
                </a:solidFill>
                <a:latin typeface="Courier" charset="0"/>
                <a:ea typeface="Courier" charset="0"/>
                <a:cs typeface="Courier" charset="0"/>
              </a:rPr>
              <a:t>from </a:t>
            </a:r>
            <a:r>
              <a:rPr lang="en-US" altLang="zh-CN" sz="2000" b="1" dirty="0" err="1">
                <a:latin typeface="Courier" charset="0"/>
                <a:ea typeface="Courier" charset="0"/>
                <a:cs typeface="Courier" charset="0"/>
              </a:rPr>
              <a:t>django.shortcuts</a:t>
            </a: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import </a:t>
            </a:r>
            <a:r>
              <a:rPr lang="en-US" altLang="zh-CN" sz="2000" b="1" dirty="0" smtClean="0">
                <a:latin typeface="Courier" charset="0"/>
                <a:ea typeface="Courier" charset="0"/>
                <a:cs typeface="Courier" charset="0"/>
              </a:rPr>
              <a:t>render</a:t>
            </a:r>
            <a:r>
              <a:rPr lang="en-US" altLang="zh-CN" sz="2000" b="1" dirty="0">
                <a:latin typeface="Courier" charset="0"/>
                <a:ea typeface="Courier" charset="0"/>
                <a:cs typeface="Courier" charset="0"/>
              </a:rPr>
              <a:t>, </a:t>
            </a:r>
            <a:r>
              <a:rPr lang="zh-CN" altLang="en-US" sz="2000" b="1" dirty="0" smtClean="0">
                <a:latin typeface="Courier" charset="0"/>
                <a:ea typeface="Courier" charset="0"/>
                <a:cs typeface="Courier" charset="0"/>
              </a:rPr>
              <a:t> </a:t>
            </a:r>
            <a:r>
              <a:rPr lang="en-US" altLang="zh-CN" sz="2000" b="1" dirty="0" smtClean="0">
                <a:latin typeface="Courier" charset="0"/>
                <a:ea typeface="Courier" charset="0"/>
                <a:cs typeface="Courier" charset="0"/>
              </a:rPr>
              <a:t>get_object_or_404</a:t>
            </a:r>
            <a:endParaRPr lang="en-US" altLang="zh-CN" sz="2000" b="1" dirty="0" smtClean="0">
              <a:solidFill>
                <a:srgbClr val="000080"/>
              </a:solidFill>
              <a:latin typeface="Courier" charset="0"/>
              <a:ea typeface="Courier" charset="0"/>
              <a:cs typeface="Courier" charset="0"/>
            </a:endParaRPr>
          </a:p>
          <a:p>
            <a:pPr>
              <a:lnSpc>
                <a:spcPct val="150000"/>
              </a:lnSpc>
            </a:pPr>
            <a:endParaRPr lang="en-US" altLang="zh-CN" sz="2000" b="1" dirty="0" smtClean="0">
              <a:solidFill>
                <a:srgbClr val="000080"/>
              </a:solidFill>
              <a:latin typeface="Courier" charset="0"/>
              <a:ea typeface="Courier" charset="0"/>
              <a:cs typeface="Courier" charset="0"/>
            </a:endParaRPr>
          </a:p>
          <a:p>
            <a:pPr>
              <a:lnSpc>
                <a:spcPct val="150000"/>
              </a:lnSpc>
            </a:pPr>
            <a:r>
              <a:rPr lang="en-US" altLang="zh-CN" sz="2000" b="1" dirty="0" smtClean="0">
                <a:solidFill>
                  <a:srgbClr val="000080"/>
                </a:solidFill>
                <a:latin typeface="Courier" charset="0"/>
                <a:ea typeface="Courier" charset="0"/>
                <a:cs typeface="Courier" charset="0"/>
              </a:rPr>
              <a:t>def </a:t>
            </a:r>
            <a:r>
              <a:rPr lang="en-US" altLang="zh-CN" sz="2000" b="1" dirty="0" err="1">
                <a:latin typeface="Courier" charset="0"/>
                <a:ea typeface="Courier" charset="0"/>
                <a:cs typeface="Courier" charset="0"/>
              </a:rPr>
              <a:t>BookDetail</a:t>
            </a:r>
            <a:r>
              <a:rPr lang="en-US" altLang="zh-CN" sz="2000" b="1" dirty="0">
                <a:latin typeface="Courier" charset="0"/>
                <a:ea typeface="Courier" charset="0"/>
                <a:cs typeface="Courier" charset="0"/>
              </a:rPr>
              <a:t>(request, id</a:t>
            </a:r>
            <a:r>
              <a:rPr lang="en-US" altLang="zh-CN" sz="2000" b="1" dirty="0" smtClean="0">
                <a:latin typeface="Courier" charset="0"/>
                <a:ea typeface="Courier" charset="0"/>
                <a:cs typeface="Courier" charset="0"/>
              </a:rPr>
              <a:t>):</a:t>
            </a:r>
            <a:r>
              <a:rPr lang="en-US" altLang="zh-CN" sz="2000" b="1" dirty="0">
                <a:solidFill>
                  <a:srgbClr val="808080"/>
                </a:solidFill>
                <a:latin typeface="Courier" charset="0"/>
                <a:ea typeface="Courier" charset="0"/>
                <a:cs typeface="Courier" charset="0"/>
              </a:rPr>
              <a:t/>
            </a:r>
            <a:br>
              <a:rPr lang="en-US" altLang="zh-CN" sz="2000" b="1" dirty="0">
                <a:solidFill>
                  <a:srgbClr val="808080"/>
                </a:solidFill>
                <a:latin typeface="Courier" charset="0"/>
                <a:ea typeface="Courier" charset="0"/>
                <a:cs typeface="Courier" charset="0"/>
              </a:rPr>
            </a:br>
            <a:r>
              <a:rPr lang="en-US" altLang="zh-CN" sz="2000" b="1" dirty="0">
                <a:solidFill>
                  <a:srgbClr val="808080"/>
                </a:solidFill>
                <a:latin typeface="Courier" charset="0"/>
                <a:ea typeface="Courier" charset="0"/>
                <a:cs typeface="Courier" charset="0"/>
              </a:rPr>
              <a:t>    </a:t>
            </a:r>
            <a:r>
              <a:rPr lang="en-US" altLang="zh-CN" sz="2000" b="1" dirty="0">
                <a:latin typeface="Courier" charset="0"/>
                <a:ea typeface="Courier" charset="0"/>
                <a:cs typeface="Courier" charset="0"/>
              </a:rPr>
              <a:t>book = get_object_or_404(Book, </a:t>
            </a:r>
            <a:r>
              <a:rPr lang="en-US" altLang="zh-CN" sz="2000" b="1" dirty="0" err="1">
                <a:solidFill>
                  <a:srgbClr val="660099"/>
                </a:solidFill>
                <a:latin typeface="Courier" charset="0"/>
                <a:ea typeface="Courier" charset="0"/>
                <a:cs typeface="Courier" charset="0"/>
              </a:rPr>
              <a:t>pk</a:t>
            </a:r>
            <a:r>
              <a:rPr lang="en-US" altLang="zh-CN" sz="2000" b="1" dirty="0">
                <a:latin typeface="Courier" charset="0"/>
                <a:ea typeface="Courier" charset="0"/>
                <a:cs typeface="Courier" charset="0"/>
              </a:rPr>
              <a:t>=id)</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context = {</a:t>
            </a:r>
            <a:r>
              <a:rPr lang="en-US" altLang="zh-CN" sz="2000" b="1" dirty="0">
                <a:solidFill>
                  <a:srgbClr val="008080"/>
                </a:solidFill>
                <a:latin typeface="Courier" charset="0"/>
                <a:ea typeface="Courier" charset="0"/>
                <a:cs typeface="Courier" charset="0"/>
              </a:rPr>
              <a:t>'book'</a:t>
            </a:r>
            <a:r>
              <a:rPr lang="en-US" altLang="zh-CN" sz="2000" b="1" dirty="0">
                <a:latin typeface="Courier" charset="0"/>
                <a:ea typeface="Courier" charset="0"/>
                <a:cs typeface="Courier" charset="0"/>
              </a:rPr>
              <a:t>: book}</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a:solidFill>
                  <a:srgbClr val="000080"/>
                </a:solidFill>
                <a:latin typeface="Courier" charset="0"/>
                <a:ea typeface="Courier" charset="0"/>
                <a:cs typeface="Courier" charset="0"/>
              </a:rPr>
              <a:t>return </a:t>
            </a:r>
            <a:r>
              <a:rPr lang="en-US" altLang="zh-CN" sz="2000" b="1" dirty="0">
                <a:latin typeface="Courier" charset="0"/>
                <a:ea typeface="Courier" charset="0"/>
                <a:cs typeface="Courier" charset="0"/>
              </a:rPr>
              <a:t>render(request, </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detail.html</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 context)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969398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Library</a:t>
            </a:r>
            <a:r>
              <a:rPr kumimoji="1" lang="zh-CN" altLang="en-US" dirty="0" smtClean="0"/>
              <a:t> </a:t>
            </a:r>
            <a:r>
              <a:rPr kumimoji="1" lang="en-US" altLang="zh-CN" dirty="0" smtClean="0"/>
              <a:t>system</a:t>
            </a:r>
            <a:endParaRPr kumimoji="1" lang="zh-CN" altLang="en-US" dirty="0"/>
          </a:p>
        </p:txBody>
      </p:sp>
      <p:sp>
        <p:nvSpPr>
          <p:cNvPr id="3" name="内容占位符 2"/>
          <p:cNvSpPr>
            <a:spLocks noGrp="1"/>
          </p:cNvSpPr>
          <p:nvPr>
            <p:ph idx="1"/>
          </p:nvPr>
        </p:nvSpPr>
        <p:spPr/>
        <p:txBody>
          <a:bodyPr/>
          <a:lstStyle/>
          <a:p>
            <a:r>
              <a:rPr kumimoji="1" lang="en-US" altLang="zh-CN" dirty="0" smtClean="0"/>
              <a:t>Assume</a:t>
            </a:r>
            <a:r>
              <a:rPr kumimoji="1" lang="zh-CN" altLang="en-US" dirty="0" smtClean="0"/>
              <a:t> </a:t>
            </a:r>
            <a:r>
              <a:rPr kumimoji="1" lang="en-US" altLang="zh-CN" dirty="0" smtClean="0"/>
              <a:t>the</a:t>
            </a:r>
            <a:r>
              <a:rPr kumimoji="1" lang="zh-CN" altLang="en-US" dirty="0" smtClean="0"/>
              <a:t> </a:t>
            </a:r>
            <a:r>
              <a:rPr kumimoji="1" lang="en-US" altLang="zh-CN" dirty="0" smtClean="0"/>
              <a:t>library</a:t>
            </a:r>
            <a:r>
              <a:rPr kumimoji="1" lang="zh-CN" altLang="en-US" dirty="0" smtClean="0"/>
              <a:t> </a:t>
            </a:r>
            <a:r>
              <a:rPr kumimoji="1" lang="en-US" altLang="zh-CN" dirty="0" smtClean="0"/>
              <a:t>system</a:t>
            </a:r>
            <a:r>
              <a:rPr kumimoji="1" lang="zh-CN" altLang="en-US" dirty="0" smtClean="0"/>
              <a:t> </a:t>
            </a:r>
            <a:r>
              <a:rPr kumimoji="1" lang="en-US" altLang="zh-CN" dirty="0" smtClean="0"/>
              <a:t>having</a:t>
            </a:r>
            <a:r>
              <a:rPr kumimoji="1" lang="zh-CN" altLang="en-US" dirty="0" smtClean="0"/>
              <a:t> </a:t>
            </a:r>
            <a:r>
              <a:rPr kumimoji="1" lang="en-US" altLang="zh-CN" dirty="0" smtClean="0"/>
              <a:t>the</a:t>
            </a:r>
            <a:r>
              <a:rPr kumimoji="1" lang="zh-CN" altLang="en-US" dirty="0" smtClean="0"/>
              <a:t> </a:t>
            </a:r>
            <a:r>
              <a:rPr kumimoji="1" lang="en-US" altLang="zh-CN" dirty="0" smtClean="0"/>
              <a:t>follow</a:t>
            </a:r>
            <a:r>
              <a:rPr kumimoji="1" lang="zh-CN" altLang="en-US" dirty="0" smtClean="0"/>
              <a:t> </a:t>
            </a:r>
            <a:r>
              <a:rPr kumimoji="1" lang="en-US" altLang="zh-CN" dirty="0" smtClean="0"/>
              <a:t>pages:</a:t>
            </a:r>
          </a:p>
          <a:p>
            <a:pPr lvl="1"/>
            <a:r>
              <a:rPr kumimoji="1" lang="en-US" altLang="zh-CN" dirty="0" smtClean="0"/>
              <a:t>Homepage</a:t>
            </a:r>
          </a:p>
          <a:p>
            <a:pPr lvl="1"/>
            <a:r>
              <a:rPr kumimoji="1" lang="en-US" altLang="zh-CN" dirty="0" smtClean="0"/>
              <a:t>A</a:t>
            </a:r>
            <a:r>
              <a:rPr kumimoji="1" lang="zh-CN" altLang="en-US" dirty="0" smtClean="0"/>
              <a:t> </a:t>
            </a:r>
            <a:r>
              <a:rPr kumimoji="1" lang="en-US" altLang="zh-CN" dirty="0" smtClean="0"/>
              <a:t>page</a:t>
            </a:r>
            <a:r>
              <a:rPr kumimoji="1" lang="zh-CN" altLang="en-US" dirty="0" smtClean="0"/>
              <a:t> </a:t>
            </a:r>
            <a:r>
              <a:rPr kumimoji="1" lang="en-US" altLang="zh-CN" dirty="0" smtClean="0"/>
              <a:t>list</a:t>
            </a:r>
            <a:r>
              <a:rPr kumimoji="1" lang="zh-CN" altLang="en-US" dirty="0" smtClean="0"/>
              <a:t> </a:t>
            </a:r>
            <a:r>
              <a:rPr kumimoji="1" lang="en-US" altLang="zh-CN" dirty="0" smtClean="0"/>
              <a:t>all</a:t>
            </a:r>
            <a:r>
              <a:rPr kumimoji="1" lang="zh-CN" altLang="en-US" dirty="0" smtClean="0"/>
              <a:t> </a:t>
            </a:r>
            <a:r>
              <a:rPr kumimoji="1" lang="en-US" altLang="zh-CN" dirty="0" smtClean="0"/>
              <a:t>books</a:t>
            </a:r>
          </a:p>
          <a:p>
            <a:pPr lvl="1"/>
            <a:r>
              <a:rPr kumimoji="1" lang="en-US" altLang="zh-CN" dirty="0" smtClean="0"/>
              <a:t>A</a:t>
            </a:r>
            <a:r>
              <a:rPr kumimoji="1" lang="zh-CN" altLang="en-US" dirty="0" smtClean="0"/>
              <a:t> </a:t>
            </a:r>
            <a:r>
              <a:rPr kumimoji="1" lang="en-US" altLang="zh-CN" dirty="0" smtClean="0"/>
              <a:t>page</a:t>
            </a:r>
            <a:r>
              <a:rPr kumimoji="1" lang="zh-CN" altLang="en-US" dirty="0" smtClean="0"/>
              <a:t> </a:t>
            </a:r>
            <a:r>
              <a:rPr kumimoji="1" lang="en-US" altLang="zh-CN" dirty="0" smtClean="0"/>
              <a:t>show</a:t>
            </a:r>
            <a:r>
              <a:rPr kumimoji="1" lang="zh-CN" altLang="en-US" dirty="0" smtClean="0"/>
              <a:t> </a:t>
            </a:r>
            <a:r>
              <a:rPr kumimoji="1" lang="en-US" altLang="zh-CN" dirty="0" smtClean="0"/>
              <a:t>detail</a:t>
            </a:r>
            <a:r>
              <a:rPr kumimoji="1" lang="zh-CN" altLang="en-US" dirty="0" smtClean="0"/>
              <a:t> </a:t>
            </a:r>
            <a:r>
              <a:rPr kumimoji="1" lang="en-US" altLang="zh-CN" dirty="0" smtClean="0"/>
              <a:t>of</a:t>
            </a:r>
            <a:r>
              <a:rPr kumimoji="1" lang="zh-CN" altLang="en-US" dirty="0" smtClean="0"/>
              <a:t> </a:t>
            </a:r>
            <a:r>
              <a:rPr kumimoji="1" lang="en-US" altLang="zh-CN" dirty="0" smtClean="0"/>
              <a:t>a</a:t>
            </a:r>
            <a:r>
              <a:rPr kumimoji="1" lang="zh-CN" altLang="en-US" dirty="0" smtClean="0"/>
              <a:t> </a:t>
            </a:r>
            <a:r>
              <a:rPr kumimoji="1" lang="en-US" altLang="zh-CN" dirty="0" smtClean="0"/>
              <a:t>book</a:t>
            </a:r>
          </a:p>
          <a:p>
            <a:r>
              <a:rPr kumimoji="1" lang="en-US" altLang="zh-CN" dirty="0" smtClean="0"/>
              <a:t>Using</a:t>
            </a:r>
            <a:r>
              <a:rPr kumimoji="1" lang="zh-CN" altLang="en-US" dirty="0" smtClean="0"/>
              <a:t> </a:t>
            </a:r>
            <a:r>
              <a:rPr kumimoji="1" lang="en-US" altLang="zh-CN" dirty="0" smtClean="0"/>
              <a:t>views,</a:t>
            </a:r>
            <a:r>
              <a:rPr kumimoji="1" lang="zh-CN" altLang="en-US" dirty="0" smtClean="0"/>
              <a:t> </a:t>
            </a:r>
            <a:r>
              <a:rPr kumimoji="1" lang="en-US" altLang="zh-CN" dirty="0" smtClean="0"/>
              <a:t>templates</a:t>
            </a:r>
            <a:r>
              <a:rPr kumimoji="1" lang="zh-CN" altLang="en-US" dirty="0" smtClean="0"/>
              <a:t> </a:t>
            </a:r>
            <a:r>
              <a:rPr kumimoji="1" lang="en-US" altLang="zh-CN" dirty="0" smtClean="0"/>
              <a:t>and</a:t>
            </a:r>
            <a:r>
              <a:rPr kumimoji="1" lang="zh-CN" altLang="en-US" dirty="0" smtClean="0"/>
              <a:t> </a:t>
            </a:r>
            <a:r>
              <a:rPr kumimoji="1" lang="en-US" altLang="zh-CN" dirty="0" err="1" smtClean="0"/>
              <a:t>queryset</a:t>
            </a:r>
            <a:r>
              <a:rPr kumimoji="1" lang="zh-CN" altLang="en-US" dirty="0" smtClean="0"/>
              <a:t> </a:t>
            </a:r>
            <a:r>
              <a:rPr kumimoji="1" lang="en-US" altLang="zh-CN" dirty="0" smtClean="0"/>
              <a:t>API</a:t>
            </a:r>
            <a:r>
              <a:rPr kumimoji="1" lang="zh-CN" altLang="en-US" dirty="0" smtClean="0"/>
              <a:t> </a:t>
            </a:r>
            <a:r>
              <a:rPr kumimoji="1" lang="en-US" altLang="zh-CN" dirty="0" smtClean="0"/>
              <a:t>to</a:t>
            </a:r>
            <a:r>
              <a:rPr kumimoji="1" lang="zh-CN" altLang="en-US" dirty="0" smtClean="0"/>
              <a:t> </a:t>
            </a:r>
            <a:r>
              <a:rPr kumimoji="1" lang="en-US" altLang="zh-CN" dirty="0" smtClean="0"/>
              <a:t>write</a:t>
            </a:r>
            <a:r>
              <a:rPr kumimoji="1" lang="zh-CN" altLang="en-US" dirty="0" smtClean="0"/>
              <a:t> </a:t>
            </a:r>
            <a:r>
              <a:rPr kumimoji="1" lang="en-US" altLang="zh-CN" dirty="0" smtClean="0"/>
              <a:t>below</a:t>
            </a:r>
            <a:r>
              <a:rPr kumimoji="1" lang="zh-CN" altLang="en-US" dirty="0" smtClean="0"/>
              <a:t> </a:t>
            </a:r>
            <a:r>
              <a:rPr kumimoji="1" lang="en-US" altLang="zh-CN" dirty="0" smtClean="0"/>
              <a:t>web</a:t>
            </a:r>
            <a:r>
              <a:rPr kumimoji="1" lang="zh-CN" altLang="en-US" dirty="0" smtClean="0"/>
              <a:t> </a:t>
            </a:r>
            <a:r>
              <a:rPr kumimoji="1" lang="en-US" altLang="zh-CN" dirty="0" smtClean="0"/>
              <a:t>page.</a:t>
            </a:r>
          </a:p>
        </p:txBody>
      </p:sp>
    </p:spTree>
    <p:extLst>
      <p:ext uri="{BB962C8B-B14F-4D97-AF65-F5344CB8AC3E}">
        <p14:creationId xmlns:p14="http://schemas.microsoft.com/office/powerpoint/2010/main" val="1813112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317727" y="2411518"/>
            <a:ext cx="4535216" cy="1077218"/>
          </a:xfrm>
          <a:prstGeom prst="rect">
            <a:avLst/>
          </a:prstGeom>
          <a:noFill/>
        </p:spPr>
        <p:txBody>
          <a:bodyPr wrap="none" lIns="91440" tIns="45720" rIns="91440" bIns="45720">
            <a:spAutoFit/>
          </a:bodyPr>
          <a:lstStyle/>
          <a:p>
            <a:pPr algn="ctr"/>
            <a:r>
              <a:rPr lang="en-US" altLang="zh-CN" sz="8000" b="1" cap="none" spc="0" dirty="0" smtClean="0">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Questions?</a:t>
            </a:r>
            <a:endParaRPr lang="zh-CN" altLang="en-US" sz="8000" b="1" cap="none" spc="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719137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Philosophy</a:t>
            </a:r>
            <a:endParaRPr kumimoji="1" lang="zh-CN" altLang="en-US" dirty="0"/>
          </a:p>
        </p:txBody>
      </p:sp>
      <p:sp>
        <p:nvSpPr>
          <p:cNvPr id="3" name="内容占位符 2"/>
          <p:cNvSpPr>
            <a:spLocks noGrp="1"/>
          </p:cNvSpPr>
          <p:nvPr>
            <p:ph idx="1"/>
          </p:nvPr>
        </p:nvSpPr>
        <p:spPr/>
        <p:txBody>
          <a:bodyPr/>
          <a:lstStyle/>
          <a:p>
            <a:r>
              <a:rPr kumimoji="1" lang="en-US" altLang="zh-CN" dirty="0"/>
              <a:t>A view function, or “view” for short, is simply a Python function that takes a web request and returns a web response. </a:t>
            </a:r>
            <a:endParaRPr kumimoji="1" lang="en-US" altLang="zh-CN" dirty="0" smtClean="0"/>
          </a:p>
          <a:p>
            <a:r>
              <a:rPr kumimoji="1" lang="en-US" altLang="zh-CN" dirty="0" smtClean="0"/>
              <a:t>This </a:t>
            </a:r>
            <a:r>
              <a:rPr kumimoji="1" lang="en-US" altLang="zh-CN" dirty="0"/>
              <a:t>response can be the HTML contents of a Web page, or a redirect, or a 404 error, or an XML document, or an image, etc.</a:t>
            </a:r>
            <a:endParaRPr kumimoji="1" lang="zh-CN" altLang="en-US" dirty="0"/>
          </a:p>
        </p:txBody>
      </p:sp>
    </p:spTree>
    <p:extLst>
      <p:ext uri="{BB962C8B-B14F-4D97-AF65-F5344CB8AC3E}">
        <p14:creationId xmlns:p14="http://schemas.microsoft.com/office/powerpoint/2010/main" val="979905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Views.py</a:t>
            </a:r>
            <a:endParaRPr kumimoji="1" lang="zh-CN" altLang="en-US" dirty="0"/>
          </a:p>
        </p:txBody>
      </p:sp>
      <p:sp>
        <p:nvSpPr>
          <p:cNvPr id="3" name="内容占位符 2"/>
          <p:cNvSpPr>
            <a:spLocks noGrp="1"/>
          </p:cNvSpPr>
          <p:nvPr>
            <p:ph idx="1"/>
          </p:nvPr>
        </p:nvSpPr>
        <p:spPr/>
        <p:txBody>
          <a:bodyPr/>
          <a:lstStyle/>
          <a:p>
            <a:r>
              <a:rPr kumimoji="1" lang="en-US" altLang="zh-CN" dirty="0" smtClean="0"/>
              <a:t>In</a:t>
            </a:r>
            <a:r>
              <a:rPr kumimoji="1" lang="zh-CN" altLang="en-US" dirty="0" smtClean="0"/>
              <a:t> </a:t>
            </a:r>
            <a:r>
              <a:rPr kumimoji="1" lang="en-US" altLang="zh-CN" dirty="0" smtClean="0"/>
              <a:t>Django,</a:t>
            </a:r>
            <a:r>
              <a:rPr kumimoji="1" lang="zh-CN" altLang="en-US" dirty="0" smtClean="0"/>
              <a:t> </a:t>
            </a:r>
            <a:r>
              <a:rPr kumimoji="1" lang="en-US" altLang="zh-CN" dirty="0" smtClean="0"/>
              <a:t>views </a:t>
            </a:r>
            <a:r>
              <a:rPr kumimoji="1" lang="en-US" altLang="zh-CN" dirty="0"/>
              <a:t>have to be created in the app </a:t>
            </a:r>
            <a:r>
              <a:rPr kumimoji="1" lang="en-US" altLang="zh-CN" dirty="0" err="1"/>
              <a:t>views.py</a:t>
            </a:r>
            <a:r>
              <a:rPr kumimoji="1" lang="en-US" altLang="zh-CN" dirty="0"/>
              <a:t> file</a:t>
            </a:r>
            <a:r>
              <a:rPr kumimoji="1" lang="en-US" altLang="zh-CN" dirty="0" smtClean="0"/>
              <a:t>.</a:t>
            </a:r>
            <a:endParaRPr kumimoji="1" lang="zh-CN" altLang="en-US" dirty="0"/>
          </a:p>
        </p:txBody>
      </p:sp>
      <p:grpSp>
        <p:nvGrpSpPr>
          <p:cNvPr id="42" name="组 41"/>
          <p:cNvGrpSpPr/>
          <p:nvPr/>
        </p:nvGrpSpPr>
        <p:grpSpPr>
          <a:xfrm>
            <a:off x="3988874" y="3186456"/>
            <a:ext cx="3745103" cy="2985744"/>
            <a:chOff x="901874" y="2244518"/>
            <a:chExt cx="3745103" cy="4216754"/>
          </a:xfrm>
        </p:grpSpPr>
        <p:sp>
          <p:nvSpPr>
            <p:cNvPr id="43" name="文本框 42"/>
            <p:cNvSpPr txBox="1"/>
            <p:nvPr/>
          </p:nvSpPr>
          <p:spPr>
            <a:xfrm>
              <a:off x="901874" y="2244518"/>
              <a:ext cx="1728591"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books</a:t>
              </a:r>
              <a:endParaRPr kumimoji="1" lang="en-US" altLang="zh-CN" sz="2400" b="1" dirty="0">
                <a:latin typeface="Courier" charset="0"/>
                <a:ea typeface="Courier" charset="0"/>
                <a:cs typeface="Courier" charset="0"/>
              </a:endParaRPr>
            </a:p>
          </p:txBody>
        </p:sp>
        <p:sp>
          <p:nvSpPr>
            <p:cNvPr id="44" name="文本框 43"/>
            <p:cNvSpPr txBox="1"/>
            <p:nvPr/>
          </p:nvSpPr>
          <p:spPr>
            <a:xfrm>
              <a:off x="1642997" y="2738958"/>
              <a:ext cx="2102285"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migrations</a:t>
              </a:r>
              <a:endParaRPr kumimoji="1" lang="en-US" altLang="zh-CN" sz="2400" b="1" dirty="0">
                <a:latin typeface="Courier" charset="0"/>
                <a:ea typeface="Courier" charset="0"/>
                <a:cs typeface="Courier" charset="0"/>
              </a:endParaRPr>
            </a:p>
          </p:txBody>
        </p:sp>
        <p:sp>
          <p:nvSpPr>
            <p:cNvPr id="45" name="文本框 44"/>
            <p:cNvSpPr txBox="1"/>
            <p:nvPr/>
          </p:nvSpPr>
          <p:spPr>
            <a:xfrm>
              <a:off x="2233629" y="3251224"/>
              <a:ext cx="2413348"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init</a:t>
              </a:r>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py</a:t>
              </a:r>
              <a:endParaRPr kumimoji="1" lang="en-US" altLang="zh-CN" sz="2400" b="1" dirty="0">
                <a:latin typeface="Courier" charset="0"/>
                <a:ea typeface="Courier" charset="0"/>
                <a:cs typeface="Courier" charset="0"/>
              </a:endParaRPr>
            </a:p>
          </p:txBody>
        </p:sp>
        <p:sp>
          <p:nvSpPr>
            <p:cNvPr id="46" name="文本框 45"/>
            <p:cNvSpPr txBox="1"/>
            <p:nvPr/>
          </p:nvSpPr>
          <p:spPr>
            <a:xfrm>
              <a:off x="1640911" y="5589713"/>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tests.py</a:t>
              </a:r>
              <a:endParaRPr kumimoji="1" lang="en-US" altLang="zh-CN" sz="2400" b="1" dirty="0">
                <a:latin typeface="Courier" charset="0"/>
                <a:ea typeface="Courier" charset="0"/>
                <a:cs typeface="Courier" charset="0"/>
              </a:endParaRPr>
            </a:p>
          </p:txBody>
        </p:sp>
        <p:cxnSp>
          <p:nvCxnSpPr>
            <p:cNvPr id="47" name="肘形连接符 46"/>
            <p:cNvCxnSpPr/>
            <p:nvPr/>
          </p:nvCxnSpPr>
          <p:spPr>
            <a:xfrm rot="16200000" flipH="1">
              <a:off x="1308028" y="2653970"/>
              <a:ext cx="353944"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48" name="肘形连接符 47"/>
            <p:cNvCxnSpPr/>
            <p:nvPr/>
          </p:nvCxnSpPr>
          <p:spPr>
            <a:xfrm rot="16200000" flipH="1">
              <a:off x="-3274" y="4163819"/>
              <a:ext cx="3003398" cy="312631"/>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49" name="肘形连接符 48"/>
            <p:cNvCxnSpPr>
              <a:endCxn id="49" idx="1"/>
            </p:cNvCxnSpPr>
            <p:nvPr/>
          </p:nvCxnSpPr>
          <p:spPr>
            <a:xfrm rot="16200000" flipH="1">
              <a:off x="1911738" y="3312591"/>
              <a:ext cx="414500" cy="279744"/>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50" name="肘形连接符 49"/>
            <p:cNvCxnSpPr/>
            <p:nvPr/>
          </p:nvCxnSpPr>
          <p:spPr>
            <a:xfrm flipV="1">
              <a:off x="1337674" y="3928918"/>
              <a:ext cx="321654" cy="4011"/>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652656" y="3669098"/>
              <a:ext cx="2413348"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init</a:t>
              </a:r>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py</a:t>
              </a:r>
              <a:endParaRPr kumimoji="1" lang="en-US" altLang="zh-CN" sz="2400" b="1" dirty="0">
                <a:latin typeface="Courier" charset="0"/>
                <a:ea typeface="Courier" charset="0"/>
                <a:cs typeface="Courier" charset="0"/>
              </a:endParaRPr>
            </a:p>
          </p:txBody>
        </p:sp>
        <p:sp>
          <p:nvSpPr>
            <p:cNvPr id="52" name="文本框 51"/>
            <p:cNvSpPr txBox="1"/>
            <p:nvPr/>
          </p:nvSpPr>
          <p:spPr>
            <a:xfrm>
              <a:off x="1642997" y="4166379"/>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admin.py</a:t>
              </a:r>
              <a:endParaRPr kumimoji="1" lang="en-US" altLang="zh-CN" sz="2400" b="1" dirty="0">
                <a:latin typeface="Courier" charset="0"/>
                <a:ea typeface="Courier" charset="0"/>
                <a:cs typeface="Courier" charset="0"/>
              </a:endParaRPr>
            </a:p>
          </p:txBody>
        </p:sp>
        <p:sp>
          <p:nvSpPr>
            <p:cNvPr id="53" name="文本框 52"/>
            <p:cNvSpPr txBox="1"/>
            <p:nvPr/>
          </p:nvSpPr>
          <p:spPr>
            <a:xfrm>
              <a:off x="1655783" y="4626756"/>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apps.py</a:t>
              </a:r>
              <a:endParaRPr kumimoji="1" lang="en-US" altLang="zh-CN" sz="2400" b="1" dirty="0">
                <a:latin typeface="Courier" charset="0"/>
                <a:ea typeface="Courier" charset="0"/>
                <a:cs typeface="Courier" charset="0"/>
              </a:endParaRPr>
            </a:p>
          </p:txBody>
        </p:sp>
        <p:sp>
          <p:nvSpPr>
            <p:cNvPr id="54" name="文本框 53"/>
            <p:cNvSpPr txBox="1"/>
            <p:nvPr/>
          </p:nvSpPr>
          <p:spPr>
            <a:xfrm>
              <a:off x="1652656" y="5107534"/>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models.py</a:t>
              </a:r>
              <a:endParaRPr kumimoji="1" lang="en-US" altLang="zh-CN" sz="2400" b="1" dirty="0">
                <a:latin typeface="Courier" charset="0"/>
                <a:ea typeface="Courier" charset="0"/>
                <a:cs typeface="Courier" charset="0"/>
              </a:endParaRPr>
            </a:p>
          </p:txBody>
        </p:sp>
        <p:cxnSp>
          <p:nvCxnSpPr>
            <p:cNvPr id="55" name="肘形连接符 54"/>
            <p:cNvCxnSpPr/>
            <p:nvPr/>
          </p:nvCxnSpPr>
          <p:spPr>
            <a:xfrm flipV="1">
              <a:off x="1340450" y="4502080"/>
              <a:ext cx="303090" cy="46561"/>
            </a:xfrm>
            <a:prstGeom prst="bentConnector3">
              <a:avLst>
                <a:gd name="adj1" fmla="val 1196"/>
              </a:avLst>
            </a:prstGeom>
            <a:ln w="38100"/>
          </p:spPr>
          <p:style>
            <a:lnRef idx="1">
              <a:schemeClr val="accent1"/>
            </a:lnRef>
            <a:fillRef idx="0">
              <a:schemeClr val="accent1"/>
            </a:fillRef>
            <a:effectRef idx="0">
              <a:schemeClr val="accent1"/>
            </a:effectRef>
            <a:fontRef idx="minor">
              <a:schemeClr val="tx1"/>
            </a:fontRef>
          </p:style>
        </p:cxnSp>
        <p:cxnSp>
          <p:nvCxnSpPr>
            <p:cNvPr id="56" name="肘形连接符 55"/>
            <p:cNvCxnSpPr/>
            <p:nvPr/>
          </p:nvCxnSpPr>
          <p:spPr>
            <a:xfrm rot="16200000" flipH="1">
              <a:off x="1211719" y="4544853"/>
              <a:ext cx="550966" cy="288101"/>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57" name="肘形连接符 56"/>
            <p:cNvCxnSpPr/>
            <p:nvPr/>
          </p:nvCxnSpPr>
          <p:spPr>
            <a:xfrm flipV="1">
              <a:off x="1352292" y="5443178"/>
              <a:ext cx="290706" cy="1702"/>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652656" y="5999607"/>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views.py</a:t>
              </a:r>
              <a:endParaRPr kumimoji="1" lang="en-US" altLang="zh-CN" sz="2400" b="1" dirty="0">
                <a:latin typeface="Courier" charset="0"/>
                <a:ea typeface="Courier" charset="0"/>
                <a:cs typeface="Courier" charset="0"/>
              </a:endParaRPr>
            </a:p>
          </p:txBody>
        </p:sp>
        <p:cxnSp>
          <p:nvCxnSpPr>
            <p:cNvPr id="59" name="肘形连接符 58"/>
            <p:cNvCxnSpPr/>
            <p:nvPr/>
          </p:nvCxnSpPr>
          <p:spPr>
            <a:xfrm rot="16200000" flipH="1">
              <a:off x="1190577" y="5862035"/>
              <a:ext cx="586993"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grpSp>
      <p:sp>
        <p:nvSpPr>
          <p:cNvPr id="60" name="椭圆 59"/>
          <p:cNvSpPr/>
          <p:nvPr/>
        </p:nvSpPr>
        <p:spPr>
          <a:xfrm>
            <a:off x="4178121" y="5931439"/>
            <a:ext cx="2600373" cy="39313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2588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checkerboard(across)">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Simple</a:t>
            </a:r>
            <a:r>
              <a:rPr kumimoji="1" lang="zh-CN" altLang="en-US" dirty="0" smtClean="0"/>
              <a:t> </a:t>
            </a:r>
            <a:r>
              <a:rPr kumimoji="1" lang="en-US" altLang="zh-CN" dirty="0" smtClean="0"/>
              <a:t>view</a:t>
            </a:r>
            <a:endParaRPr kumimoji="1" lang="zh-CN" altLang="en-US" dirty="0"/>
          </a:p>
        </p:txBody>
      </p:sp>
      <p:sp>
        <p:nvSpPr>
          <p:cNvPr id="3" name="内容占位符 2"/>
          <p:cNvSpPr>
            <a:spLocks noGrp="1"/>
          </p:cNvSpPr>
          <p:nvPr>
            <p:ph idx="1"/>
          </p:nvPr>
        </p:nvSpPr>
        <p:spPr/>
        <p:txBody>
          <a:bodyPr/>
          <a:lstStyle/>
          <a:p>
            <a:r>
              <a:rPr kumimoji="1" lang="en-US" altLang="zh-CN" dirty="0" smtClean="0"/>
              <a:t>Coding</a:t>
            </a:r>
            <a:r>
              <a:rPr kumimoji="1" lang="zh-CN" altLang="en-US" dirty="0" smtClean="0"/>
              <a:t> </a:t>
            </a:r>
            <a:r>
              <a:rPr kumimoji="1" lang="en-US" altLang="zh-CN" dirty="0" smtClean="0"/>
              <a:t>in</a:t>
            </a:r>
            <a:r>
              <a:rPr kumimoji="1" lang="zh-CN" altLang="en-US" dirty="0" smtClean="0"/>
              <a:t> </a:t>
            </a:r>
            <a:r>
              <a:rPr kumimoji="1" lang="en-US" altLang="zh-CN" dirty="0" smtClean="0"/>
              <a:t>books/</a:t>
            </a:r>
            <a:r>
              <a:rPr kumimoji="1" lang="en-US" altLang="zh-CN" dirty="0" err="1" smtClean="0"/>
              <a:t>views.py</a:t>
            </a:r>
            <a:endParaRPr kumimoji="1" lang="zh-CN" altLang="en-US" dirty="0"/>
          </a:p>
        </p:txBody>
      </p:sp>
      <p:sp>
        <p:nvSpPr>
          <p:cNvPr id="4" name="矩形 3"/>
          <p:cNvSpPr/>
          <p:nvPr/>
        </p:nvSpPr>
        <p:spPr>
          <a:xfrm>
            <a:off x="685800" y="2855436"/>
            <a:ext cx="7772400" cy="1938992"/>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http</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HttpResponse</a:t>
            </a:r>
            <a:endParaRPr lang="en-US" altLang="zh-CN" sz="2000" b="1" dirty="0">
              <a:latin typeface="Courier" charset="0"/>
              <a:ea typeface="Courier" charset="0"/>
              <a:cs typeface="Courier" charset="0"/>
            </a:endParaRPr>
          </a:p>
          <a:p>
            <a:pPr>
              <a:lnSpc>
                <a:spcPct val="150000"/>
              </a:lnSpc>
            </a:pPr>
            <a:endParaRPr lang="en-US" altLang="zh-CN" sz="2000" b="1" dirty="0" smtClean="0">
              <a:solidFill>
                <a:srgbClr val="000088"/>
              </a:solidFill>
              <a:latin typeface="Courier" charset="0"/>
              <a:ea typeface="Courier" charset="0"/>
              <a:cs typeface="Courier" charset="0"/>
            </a:endParaRPr>
          </a:p>
          <a:p>
            <a:pPr>
              <a:lnSpc>
                <a:spcPct val="150000"/>
              </a:lnSpc>
            </a:pPr>
            <a:r>
              <a:rPr lang="en-US" altLang="zh-CN" sz="2000" b="1" dirty="0" smtClean="0">
                <a:solidFill>
                  <a:srgbClr val="000088"/>
                </a:solidFill>
                <a:latin typeface="Courier" charset="0"/>
                <a:ea typeface="Courier" charset="0"/>
                <a:cs typeface="Courier" charset="0"/>
              </a:rPr>
              <a:t>def</a:t>
            </a:r>
            <a:r>
              <a:rPr lang="en-US" altLang="zh-CN" sz="2000" b="1" dirty="0" smtClean="0">
                <a:solidFill>
                  <a:srgbClr val="000000"/>
                </a:solidFill>
                <a:latin typeface="Courier" charset="0"/>
                <a:ea typeface="Courier" charset="0"/>
                <a:cs typeface="Courier" charset="0"/>
              </a:rPr>
              <a:t> home</a:t>
            </a:r>
            <a:r>
              <a:rPr lang="en-US" altLang="zh-CN" sz="2000" b="1" dirty="0" smtClean="0">
                <a:solidFill>
                  <a:srgbClr val="666600"/>
                </a:solidFill>
                <a:latin typeface="Courier" charset="0"/>
                <a:ea typeface="Courier" charset="0"/>
                <a:cs typeface="Courier" charset="0"/>
              </a:rPr>
              <a:t>(</a:t>
            </a:r>
            <a:r>
              <a:rPr lang="en-US" altLang="zh-CN" sz="2000" b="1" dirty="0">
                <a:latin typeface="Courier" charset="0"/>
                <a:ea typeface="Courier" charset="0"/>
                <a:cs typeface="Courier" charset="0"/>
              </a:rPr>
              <a:t>request</a:t>
            </a:r>
            <a:r>
              <a:rPr lang="en-US" altLang="zh-CN" sz="2000" b="1" dirty="0" smtClean="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pPr>
              <a:lnSpc>
                <a:spcPct val="150000"/>
              </a:lnSpc>
            </a:pPr>
            <a:r>
              <a:rPr lang="zh-CN" altLang="en-US" sz="2000" b="1" dirty="0" smtClean="0">
                <a:solidFill>
                  <a:srgbClr val="000088"/>
                </a:solidFill>
                <a:latin typeface="Courier" charset="0"/>
                <a:ea typeface="Courier" charset="0"/>
                <a:cs typeface="Courier" charset="0"/>
              </a:rPr>
              <a:t>    </a:t>
            </a:r>
            <a:r>
              <a:rPr lang="en-US" altLang="zh-CN" sz="2000" b="1" dirty="0" smtClean="0">
                <a:solidFill>
                  <a:srgbClr val="000088"/>
                </a:solidFill>
                <a:latin typeface="Courier" charset="0"/>
                <a:ea typeface="Courier" charset="0"/>
                <a:cs typeface="Courier" charset="0"/>
              </a:rPr>
              <a:t>return</a:t>
            </a:r>
            <a:r>
              <a:rPr lang="en-US" altLang="zh-CN" sz="2000" b="1" dirty="0" smtClean="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HttpResponse</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'Welcome to </a:t>
            </a:r>
            <a:r>
              <a:rPr lang="en-US" altLang="zh-CN" sz="2000" b="1" dirty="0" err="1">
                <a:solidFill>
                  <a:srgbClr val="008800"/>
                </a:solidFill>
                <a:latin typeface="Courier" charset="0"/>
                <a:ea typeface="Courier" charset="0"/>
                <a:cs typeface="Courier" charset="0"/>
              </a:rPr>
              <a:t>Libaray</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
        <p:nvSpPr>
          <p:cNvPr id="5" name="矩形 4"/>
          <p:cNvSpPr/>
          <p:nvPr/>
        </p:nvSpPr>
        <p:spPr>
          <a:xfrm>
            <a:off x="685800" y="4964837"/>
            <a:ext cx="7772400" cy="1569660"/>
          </a:xfrm>
          <a:prstGeom prst="rect">
            <a:avLst/>
          </a:prstGeom>
        </p:spPr>
        <p:txBody>
          <a:bodyPr wrap="square">
            <a:spAutoFit/>
          </a:bodyPr>
          <a:lstStyle/>
          <a:p>
            <a:r>
              <a:rPr lang="en-US" altLang="zh-CN" sz="2400" b="1" dirty="0">
                <a:solidFill>
                  <a:srgbClr val="000000"/>
                </a:solidFill>
              </a:rPr>
              <a:t>In this view, we use </a:t>
            </a:r>
            <a:r>
              <a:rPr lang="en-US" altLang="zh-CN" sz="2400" b="1" dirty="0" err="1">
                <a:solidFill>
                  <a:srgbClr val="0070C0"/>
                </a:solidFill>
              </a:rPr>
              <a:t>HttpResponse</a:t>
            </a:r>
            <a:r>
              <a:rPr lang="en-US" altLang="zh-CN" sz="2400" b="1" dirty="0">
                <a:solidFill>
                  <a:srgbClr val="0070C0"/>
                </a:solidFill>
              </a:rPr>
              <a:t> </a:t>
            </a:r>
            <a:r>
              <a:rPr lang="en-US" altLang="zh-CN" sz="2400" b="1" dirty="0">
                <a:solidFill>
                  <a:srgbClr val="000000"/>
                </a:solidFill>
              </a:rPr>
              <a:t>to render the HTML </a:t>
            </a:r>
            <a:r>
              <a:rPr lang="en-US" altLang="zh-CN" sz="2400" b="1" dirty="0" smtClean="0">
                <a:solidFill>
                  <a:srgbClr val="000000"/>
                </a:solidFill>
              </a:rPr>
              <a:t>.</a:t>
            </a:r>
          </a:p>
          <a:p>
            <a:r>
              <a:rPr lang="en-US" altLang="zh-CN" sz="2400" b="1" dirty="0" smtClean="0">
                <a:solidFill>
                  <a:srgbClr val="000000"/>
                </a:solidFill>
              </a:rPr>
              <a:t>To </a:t>
            </a:r>
            <a:r>
              <a:rPr lang="en-US" altLang="zh-CN" sz="2400" b="1" dirty="0">
                <a:solidFill>
                  <a:srgbClr val="000000"/>
                </a:solidFill>
              </a:rPr>
              <a:t>see this view as a page we just need to map it to a </a:t>
            </a:r>
            <a:r>
              <a:rPr lang="en-US" altLang="zh-CN" sz="2400" b="1" dirty="0">
                <a:solidFill>
                  <a:srgbClr val="0070C0"/>
                </a:solidFill>
              </a:rPr>
              <a:t>URL</a:t>
            </a:r>
            <a:endParaRPr lang="zh-CN" altLang="en-US" sz="2400" b="1" dirty="0">
              <a:solidFill>
                <a:srgbClr val="0070C0"/>
              </a:solidFill>
            </a:endParaRPr>
          </a:p>
        </p:txBody>
      </p:sp>
    </p:spTree>
    <p:extLst>
      <p:ext uri="{BB962C8B-B14F-4D97-AF65-F5344CB8AC3E}">
        <p14:creationId xmlns:p14="http://schemas.microsoft.com/office/powerpoint/2010/main" val="2125714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url</a:t>
            </a:r>
            <a:r>
              <a:rPr kumimoji="1" lang="zh-CN" altLang="en-US" dirty="0" smtClean="0"/>
              <a:t> </a:t>
            </a:r>
            <a:r>
              <a:rPr kumimoji="1" lang="en-US" altLang="zh-CN" dirty="0" smtClean="0"/>
              <a:t>mapping</a:t>
            </a:r>
            <a:endParaRPr kumimoji="1" lang="zh-CN" altLang="en-US" dirty="0"/>
          </a:p>
        </p:txBody>
      </p:sp>
      <p:sp>
        <p:nvSpPr>
          <p:cNvPr id="3" name="内容占位符 2"/>
          <p:cNvSpPr>
            <a:spLocks noGrp="1"/>
          </p:cNvSpPr>
          <p:nvPr>
            <p:ph idx="1"/>
          </p:nvPr>
        </p:nvSpPr>
        <p:spPr/>
        <p:txBody>
          <a:bodyPr/>
          <a:lstStyle/>
          <a:p>
            <a:r>
              <a:rPr kumimoji="1" lang="en-US" altLang="zh-CN" dirty="0"/>
              <a:t>We </a:t>
            </a:r>
            <a:r>
              <a:rPr kumimoji="1" lang="en-US" altLang="zh-CN" dirty="0" smtClean="0"/>
              <a:t>access to</a:t>
            </a:r>
            <a:r>
              <a:rPr kumimoji="1" lang="zh-CN" altLang="en-US" dirty="0" smtClean="0"/>
              <a:t> </a:t>
            </a:r>
            <a:r>
              <a:rPr kumimoji="1" lang="en-US" altLang="zh-CN" dirty="0" smtClean="0"/>
              <a:t>view </a:t>
            </a:r>
            <a:r>
              <a:rPr kumimoji="1" lang="en-US" altLang="zh-CN" dirty="0"/>
              <a:t>via a URL. Django has his own way for URL mapping and it's done by editing your project </a:t>
            </a:r>
            <a:r>
              <a:rPr kumimoji="1" lang="en-US" altLang="zh-CN" dirty="0" err="1"/>
              <a:t>url.py</a:t>
            </a:r>
            <a:r>
              <a:rPr kumimoji="1" lang="en-US" altLang="zh-CN" dirty="0"/>
              <a:t> file</a:t>
            </a:r>
            <a:endParaRPr kumimoji="1" lang="zh-CN" altLang="en-US" dirty="0"/>
          </a:p>
        </p:txBody>
      </p:sp>
      <p:grpSp>
        <p:nvGrpSpPr>
          <p:cNvPr id="5" name="组 4"/>
          <p:cNvGrpSpPr/>
          <p:nvPr/>
        </p:nvGrpSpPr>
        <p:grpSpPr>
          <a:xfrm>
            <a:off x="4572000" y="4146804"/>
            <a:ext cx="3176916" cy="2338192"/>
            <a:chOff x="901874" y="2244518"/>
            <a:chExt cx="3176916" cy="3302219"/>
          </a:xfrm>
        </p:grpSpPr>
        <p:sp>
          <p:nvSpPr>
            <p:cNvPr id="6" name="文本框 5"/>
            <p:cNvSpPr txBox="1"/>
            <p:nvPr/>
          </p:nvSpPr>
          <p:spPr>
            <a:xfrm>
              <a:off x="901874" y="2244518"/>
              <a:ext cx="1728591" cy="652008"/>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library</a:t>
              </a:r>
              <a:endParaRPr kumimoji="1" lang="en-US" altLang="zh-CN" sz="2400" b="1" dirty="0">
                <a:latin typeface="Courier" charset="0"/>
                <a:ea typeface="Courier" charset="0"/>
                <a:cs typeface="Courier" charset="0"/>
              </a:endParaRPr>
            </a:p>
          </p:txBody>
        </p:sp>
        <p:cxnSp>
          <p:nvCxnSpPr>
            <p:cNvPr id="11" name="肘形连接符 10"/>
            <p:cNvCxnSpPr/>
            <p:nvPr/>
          </p:nvCxnSpPr>
          <p:spPr>
            <a:xfrm rot="16200000" flipH="1">
              <a:off x="239814" y="3855913"/>
              <a:ext cx="2515658" cy="313152"/>
            </a:xfrm>
            <a:prstGeom prst="bentConnector3">
              <a:avLst>
                <a:gd name="adj1" fmla="val 99196"/>
              </a:avLst>
            </a:prstGeom>
            <a:ln w="38100"/>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665442" y="2915695"/>
              <a:ext cx="2413348"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init</a:t>
              </a:r>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py</a:t>
              </a:r>
              <a:endParaRPr kumimoji="1" lang="en-US" altLang="zh-CN" sz="2400" b="1" dirty="0">
                <a:latin typeface="Courier" charset="0"/>
                <a:ea typeface="Courier" charset="0"/>
                <a:cs typeface="Courier" charset="0"/>
              </a:endParaRPr>
            </a:p>
          </p:txBody>
        </p:sp>
        <p:sp>
          <p:nvSpPr>
            <p:cNvPr id="15" name="文本框 14"/>
            <p:cNvSpPr txBox="1"/>
            <p:nvPr/>
          </p:nvSpPr>
          <p:spPr>
            <a:xfrm>
              <a:off x="1665442" y="3550397"/>
              <a:ext cx="2413348" cy="652008"/>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settings.py</a:t>
              </a:r>
              <a:endParaRPr kumimoji="1" lang="en-US" altLang="zh-CN" sz="2400" b="1" dirty="0">
                <a:latin typeface="Courier" charset="0"/>
                <a:ea typeface="Courier" charset="0"/>
                <a:cs typeface="Courier" charset="0"/>
              </a:endParaRPr>
            </a:p>
          </p:txBody>
        </p:sp>
        <p:sp>
          <p:nvSpPr>
            <p:cNvPr id="16" name="文本框 15"/>
            <p:cNvSpPr txBox="1"/>
            <p:nvPr/>
          </p:nvSpPr>
          <p:spPr>
            <a:xfrm>
              <a:off x="1665442" y="4228588"/>
              <a:ext cx="2413348" cy="652008"/>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urls.py</a:t>
              </a:r>
              <a:endParaRPr kumimoji="1" lang="en-US" altLang="zh-CN" sz="2400" b="1" dirty="0">
                <a:latin typeface="Courier" charset="0"/>
                <a:ea typeface="Courier" charset="0"/>
                <a:cs typeface="Courier" charset="0"/>
              </a:endParaRPr>
            </a:p>
          </p:txBody>
        </p:sp>
        <p:sp>
          <p:nvSpPr>
            <p:cNvPr id="17" name="文本框 16"/>
            <p:cNvSpPr txBox="1"/>
            <p:nvPr/>
          </p:nvSpPr>
          <p:spPr>
            <a:xfrm>
              <a:off x="1665442" y="4894729"/>
              <a:ext cx="2413348" cy="652008"/>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wsgi.py</a:t>
              </a:r>
              <a:endParaRPr kumimoji="1" lang="en-US" altLang="zh-CN" sz="2400" b="1" dirty="0">
                <a:latin typeface="Courier" charset="0"/>
                <a:ea typeface="Courier" charset="0"/>
                <a:cs typeface="Courier" charset="0"/>
              </a:endParaRPr>
            </a:p>
          </p:txBody>
        </p:sp>
        <p:cxnSp>
          <p:nvCxnSpPr>
            <p:cNvPr id="18" name="肘形连接符 17"/>
            <p:cNvCxnSpPr/>
            <p:nvPr/>
          </p:nvCxnSpPr>
          <p:spPr>
            <a:xfrm rot="16200000" flipH="1">
              <a:off x="1175869" y="2919860"/>
              <a:ext cx="620583"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16200000" flipH="1">
              <a:off x="1211719" y="3483233"/>
              <a:ext cx="550966" cy="288101"/>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rot="16200000" flipH="1">
              <a:off x="1195319" y="4159472"/>
              <a:ext cx="581684"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grpSp>
      <p:sp>
        <p:nvSpPr>
          <p:cNvPr id="29" name="椭圆 28"/>
          <p:cNvSpPr/>
          <p:nvPr/>
        </p:nvSpPr>
        <p:spPr>
          <a:xfrm>
            <a:off x="4775021" y="5587496"/>
            <a:ext cx="2600373" cy="39313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9983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url</a:t>
            </a:r>
            <a:endParaRPr kumimoji="1" lang="zh-CN" altLang="en-US" dirty="0"/>
          </a:p>
        </p:txBody>
      </p:sp>
      <p:sp>
        <p:nvSpPr>
          <p:cNvPr id="4" name="矩形 3"/>
          <p:cNvSpPr/>
          <p:nvPr/>
        </p:nvSpPr>
        <p:spPr>
          <a:xfrm>
            <a:off x="685800" y="2121408"/>
            <a:ext cx="7772400" cy="2246769"/>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conf</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urls</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include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url</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books</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views</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home</a:t>
            </a:r>
            <a:endParaRPr lang="en-US" altLang="zh-CN" sz="2000" b="1" dirty="0">
              <a:latin typeface="Courier" charset="0"/>
              <a:ea typeface="Courier" charset="0"/>
              <a:cs typeface="Courier" charset="0"/>
            </a:endParaRPr>
          </a:p>
          <a:p>
            <a:endParaRPr lang="en-US" altLang="zh-CN" sz="2000" b="1" dirty="0" smtClean="0">
              <a:solidFill>
                <a:srgbClr val="000000"/>
              </a:solidFill>
              <a:latin typeface="Courier" charset="0"/>
              <a:ea typeface="Courier" charset="0"/>
              <a:cs typeface="Courier" charset="0"/>
            </a:endParaRPr>
          </a:p>
          <a:p>
            <a:r>
              <a:rPr lang="en-US" altLang="zh-CN" sz="2000" b="1" dirty="0" err="1" smtClean="0">
                <a:solidFill>
                  <a:srgbClr val="000000"/>
                </a:solidFill>
                <a:latin typeface="Courier" charset="0"/>
                <a:ea typeface="Courier" charset="0"/>
                <a:cs typeface="Courier" charset="0"/>
              </a:rPr>
              <a:t>urlpatterns</a:t>
            </a:r>
            <a:r>
              <a:rPr lang="en-US" altLang="zh-CN" sz="2000" b="1" dirty="0" smtClean="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err="1" smtClean="0">
                <a:solidFill>
                  <a:srgbClr val="000000"/>
                </a:solidFill>
                <a:latin typeface="Courier" charset="0"/>
                <a:ea typeface="Courier" charset="0"/>
                <a:cs typeface="Courier" charset="0"/>
              </a:rPr>
              <a:t>url</a:t>
            </a:r>
            <a:r>
              <a:rPr lang="en-US" altLang="zh-CN" sz="2000" b="1" dirty="0" smtClean="0">
                <a:solidFill>
                  <a:srgbClr val="666600"/>
                </a:solidFill>
                <a:latin typeface="Courier" charset="0"/>
                <a:ea typeface="Courier" charset="0"/>
                <a:cs typeface="Courier" charset="0"/>
              </a:rPr>
              <a:t>(</a:t>
            </a:r>
            <a:r>
              <a:rPr lang="en-US" altLang="zh-CN" sz="2000" b="1" dirty="0" err="1" smtClean="0">
                <a:solidFill>
                  <a:srgbClr val="000000"/>
                </a:solidFill>
                <a:latin typeface="Courier" charset="0"/>
                <a:ea typeface="Courier" charset="0"/>
                <a:cs typeface="Courier" charset="0"/>
              </a:rPr>
              <a:t>r</a:t>
            </a:r>
            <a:r>
              <a:rPr lang="en-US" altLang="zh-CN" sz="2000" b="1" dirty="0" err="1">
                <a:solidFill>
                  <a:srgbClr val="008800"/>
                </a:solidFill>
                <a:latin typeface="Courier" charset="0"/>
                <a:ea typeface="Courier" charset="0"/>
                <a:cs typeface="Courier" charset="0"/>
              </a:rPr>
              <a:t>'^admin</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include</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urls</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err="1" smtClean="0">
                <a:solidFill>
                  <a:srgbClr val="000000"/>
                </a:solidFill>
                <a:latin typeface="Courier" charset="0"/>
                <a:ea typeface="Courier" charset="0"/>
                <a:cs typeface="Courier" charset="0"/>
              </a:rPr>
              <a:t>url</a:t>
            </a:r>
            <a:r>
              <a:rPr lang="en-US" altLang="zh-CN" sz="2000" b="1" dirty="0" smtClean="0">
                <a:solidFill>
                  <a:srgbClr val="666600"/>
                </a:solidFill>
                <a:latin typeface="Courier" charset="0"/>
                <a:ea typeface="Courier" charset="0"/>
                <a:cs typeface="Courier" charset="0"/>
              </a:rPr>
              <a:t>(</a:t>
            </a:r>
            <a:r>
              <a:rPr lang="en-US" altLang="zh-CN" sz="2000" b="1" dirty="0" smtClean="0">
                <a:solidFill>
                  <a:srgbClr val="000000"/>
                </a:solidFill>
                <a:latin typeface="Courier" charset="0"/>
                <a:ea typeface="Courier" charset="0"/>
                <a:cs typeface="Courier" charset="0"/>
              </a:rPr>
              <a:t>r</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home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name</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'home'</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
        <p:nvSpPr>
          <p:cNvPr id="5" name="矩形 4"/>
          <p:cNvSpPr/>
          <p:nvPr/>
        </p:nvSpPr>
        <p:spPr>
          <a:xfrm>
            <a:off x="685800" y="4395609"/>
            <a:ext cx="7772400" cy="1938992"/>
          </a:xfrm>
          <a:prstGeom prst="rect">
            <a:avLst/>
          </a:prstGeom>
        </p:spPr>
        <p:txBody>
          <a:bodyPr wrap="square">
            <a:spAutoFit/>
          </a:bodyPr>
          <a:lstStyle/>
          <a:p>
            <a:pPr>
              <a:lnSpc>
                <a:spcPct val="150000"/>
              </a:lnSpc>
            </a:pPr>
            <a:r>
              <a:rPr lang="en-US" altLang="zh-CN" sz="2000" b="1" dirty="0">
                <a:solidFill>
                  <a:srgbClr val="000000"/>
                </a:solidFill>
              </a:rPr>
              <a:t>When a user makes a request for a page on your web app, Django controller takes over to look for the corresponding view via the </a:t>
            </a:r>
            <a:r>
              <a:rPr lang="en-US" altLang="zh-CN" sz="2000" b="1" dirty="0" err="1">
                <a:solidFill>
                  <a:srgbClr val="000000"/>
                </a:solidFill>
              </a:rPr>
              <a:t>url.py</a:t>
            </a:r>
            <a:r>
              <a:rPr lang="en-US" altLang="zh-CN" sz="2000" b="1" dirty="0">
                <a:solidFill>
                  <a:srgbClr val="000000"/>
                </a:solidFill>
              </a:rPr>
              <a:t> </a:t>
            </a:r>
            <a:r>
              <a:rPr lang="en-US" altLang="zh-CN" sz="2000" b="1" dirty="0" smtClean="0">
                <a:solidFill>
                  <a:srgbClr val="000000"/>
                </a:solidFill>
              </a:rPr>
              <a:t>file.</a:t>
            </a:r>
          </a:p>
          <a:p>
            <a:pPr>
              <a:lnSpc>
                <a:spcPct val="150000"/>
              </a:lnSpc>
            </a:pPr>
            <a:r>
              <a:rPr lang="en-US" altLang="zh-CN" sz="2000" b="1" dirty="0" smtClean="0">
                <a:solidFill>
                  <a:srgbClr val="000000"/>
                </a:solidFill>
              </a:rPr>
              <a:t>If</a:t>
            </a:r>
            <a:r>
              <a:rPr lang="zh-CN" altLang="en-US" sz="2000" b="1" dirty="0" smtClean="0">
                <a:solidFill>
                  <a:srgbClr val="000000"/>
                </a:solidFill>
              </a:rPr>
              <a:t> </a:t>
            </a:r>
            <a:r>
              <a:rPr lang="en-US" altLang="zh-CN" sz="2000" b="1" dirty="0" smtClean="0">
                <a:solidFill>
                  <a:srgbClr val="000000"/>
                </a:solidFill>
              </a:rPr>
              <a:t>not</a:t>
            </a:r>
            <a:r>
              <a:rPr lang="zh-CN" altLang="en-US" sz="2000" b="1" dirty="0" smtClean="0">
                <a:solidFill>
                  <a:srgbClr val="000000"/>
                </a:solidFill>
              </a:rPr>
              <a:t> </a:t>
            </a:r>
            <a:r>
              <a:rPr lang="en-US" altLang="zh-CN" sz="2000" b="1" dirty="0" smtClean="0">
                <a:solidFill>
                  <a:srgbClr val="000000"/>
                </a:solidFill>
              </a:rPr>
              <a:t>fount,</a:t>
            </a:r>
            <a:r>
              <a:rPr lang="zh-CN" altLang="en-US" sz="2000" b="1" dirty="0" smtClean="0">
                <a:solidFill>
                  <a:srgbClr val="000000"/>
                </a:solidFill>
              </a:rPr>
              <a:t> </a:t>
            </a:r>
            <a:r>
              <a:rPr lang="en-US" altLang="zh-CN" sz="2000" b="1" dirty="0" smtClean="0">
                <a:solidFill>
                  <a:srgbClr val="000000"/>
                </a:solidFill>
              </a:rPr>
              <a:t>a</a:t>
            </a:r>
            <a:r>
              <a:rPr lang="zh-CN" altLang="en-US" sz="2000" b="1" dirty="0" smtClean="0">
                <a:solidFill>
                  <a:srgbClr val="000000"/>
                </a:solidFill>
              </a:rPr>
              <a:t> </a:t>
            </a:r>
            <a:r>
              <a:rPr lang="en-US" altLang="zh-CN" sz="2000" b="1" dirty="0" smtClean="0">
                <a:solidFill>
                  <a:srgbClr val="000000"/>
                </a:solidFill>
              </a:rPr>
              <a:t>404</a:t>
            </a:r>
            <a:r>
              <a:rPr lang="zh-CN" altLang="en-US" sz="2000" b="1" dirty="0" smtClean="0">
                <a:solidFill>
                  <a:srgbClr val="000000"/>
                </a:solidFill>
              </a:rPr>
              <a:t> </a:t>
            </a:r>
            <a:r>
              <a:rPr lang="en-US" altLang="zh-CN" sz="2000" b="1" dirty="0" smtClean="0">
                <a:solidFill>
                  <a:srgbClr val="000000"/>
                </a:solidFill>
              </a:rPr>
              <a:t>not</a:t>
            </a:r>
            <a:r>
              <a:rPr lang="zh-CN" altLang="en-US" sz="2000" b="1" dirty="0" smtClean="0">
                <a:solidFill>
                  <a:srgbClr val="000000"/>
                </a:solidFill>
              </a:rPr>
              <a:t> </a:t>
            </a:r>
            <a:r>
              <a:rPr lang="en-US" altLang="zh-CN" sz="2000" b="1" dirty="0" smtClean="0">
                <a:solidFill>
                  <a:srgbClr val="000000"/>
                </a:solidFill>
              </a:rPr>
              <a:t>fount</a:t>
            </a:r>
            <a:r>
              <a:rPr lang="zh-CN" altLang="en-US" sz="2000" b="1" dirty="0" smtClean="0">
                <a:solidFill>
                  <a:srgbClr val="000000"/>
                </a:solidFill>
              </a:rPr>
              <a:t> </a:t>
            </a:r>
            <a:r>
              <a:rPr lang="en-US" altLang="zh-CN" sz="2000" b="1" dirty="0" smtClean="0">
                <a:solidFill>
                  <a:srgbClr val="000000"/>
                </a:solidFill>
              </a:rPr>
              <a:t>error</a:t>
            </a:r>
            <a:r>
              <a:rPr lang="zh-CN" altLang="en-US" sz="2000" b="1" dirty="0" smtClean="0">
                <a:solidFill>
                  <a:srgbClr val="000000"/>
                </a:solidFill>
              </a:rPr>
              <a:t> </a:t>
            </a:r>
            <a:r>
              <a:rPr lang="en-US" altLang="zh-CN" sz="2000" b="1" dirty="0" smtClean="0">
                <a:solidFill>
                  <a:srgbClr val="000000"/>
                </a:solidFill>
              </a:rPr>
              <a:t>is</a:t>
            </a:r>
            <a:r>
              <a:rPr lang="zh-CN" altLang="en-US" sz="2000" b="1" dirty="0" smtClean="0">
                <a:solidFill>
                  <a:srgbClr val="000000"/>
                </a:solidFill>
              </a:rPr>
              <a:t> </a:t>
            </a:r>
            <a:r>
              <a:rPr lang="en-US" altLang="zh-CN" sz="2000" b="1" dirty="0" smtClean="0">
                <a:solidFill>
                  <a:srgbClr val="000000"/>
                </a:solidFill>
              </a:rPr>
              <a:t>returned</a:t>
            </a:r>
            <a:endParaRPr lang="zh-CN" altLang="en-US" sz="2000" b="1" dirty="0"/>
          </a:p>
        </p:txBody>
      </p:sp>
    </p:spTree>
    <p:extLst>
      <p:ext uri="{BB962C8B-B14F-4D97-AF65-F5344CB8AC3E}">
        <p14:creationId xmlns:p14="http://schemas.microsoft.com/office/powerpoint/2010/main" val="896173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runserver</a:t>
            </a:r>
            <a:endParaRPr kumimoji="1" lang="zh-CN" altLang="en-US" dirty="0"/>
          </a:p>
        </p:txBody>
      </p:sp>
      <p:sp>
        <p:nvSpPr>
          <p:cNvPr id="3" name="内容占位符 2"/>
          <p:cNvSpPr>
            <a:spLocks noGrp="1"/>
          </p:cNvSpPr>
          <p:nvPr>
            <p:ph idx="1"/>
          </p:nvPr>
        </p:nvSpPr>
        <p:spPr/>
        <p:txBody>
          <a:bodyPr/>
          <a:lstStyle/>
          <a:p>
            <a:r>
              <a:rPr kumimoji="1" lang="en-US" altLang="zh-CN" dirty="0" err="1" smtClean="0"/>
              <a:t>Runserver</a:t>
            </a:r>
            <a:r>
              <a:rPr kumimoji="1" lang="en-US" altLang="zh-CN" dirty="0" smtClean="0"/>
              <a:t>:</a:t>
            </a:r>
            <a:r>
              <a:rPr kumimoji="1" lang="zh-CN" altLang="en-US" dirty="0" smtClean="0"/>
              <a:t>  </a:t>
            </a:r>
            <a:r>
              <a:rPr kumimoji="1" lang="en-US" altLang="zh-CN" dirty="0" smtClean="0"/>
              <a:t>python</a:t>
            </a:r>
            <a:r>
              <a:rPr kumimoji="1" lang="zh-CN" altLang="en-US" dirty="0" smtClean="0"/>
              <a:t> </a:t>
            </a:r>
            <a:r>
              <a:rPr kumimoji="1" lang="en-US" altLang="zh-CN" dirty="0" err="1" smtClean="0"/>
              <a:t>manage.py</a:t>
            </a:r>
            <a:r>
              <a:rPr kumimoji="1" lang="zh-CN" altLang="en-US" dirty="0" smtClean="0"/>
              <a:t> </a:t>
            </a:r>
            <a:r>
              <a:rPr kumimoji="1" lang="en-US" altLang="zh-CN" dirty="0" err="1" smtClean="0"/>
              <a:t>runserver</a:t>
            </a:r>
            <a:endParaRPr kumimoji="1" lang="en-US" altLang="zh-CN" dirty="0" smtClean="0"/>
          </a:p>
          <a:p>
            <a:r>
              <a:rPr kumimoji="1" lang="en-US" altLang="zh-CN" dirty="0" smtClean="0"/>
              <a:t>Open</a:t>
            </a:r>
            <a:r>
              <a:rPr kumimoji="1" lang="zh-CN" altLang="en-US" dirty="0" smtClean="0"/>
              <a:t> </a:t>
            </a:r>
            <a:r>
              <a:rPr kumimoji="1" lang="en-US" altLang="zh-CN" dirty="0" smtClean="0"/>
              <a:t>link:</a:t>
            </a:r>
            <a:r>
              <a:rPr kumimoji="1" lang="zh-CN" altLang="en-US" dirty="0" smtClean="0"/>
              <a:t>  </a:t>
            </a:r>
            <a:r>
              <a:rPr kumimoji="1" lang="en-US" altLang="zh-CN" dirty="0" smtClean="0"/>
              <a:t>127.0.0.1:8000</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581400"/>
            <a:ext cx="7772400" cy="2717800"/>
          </a:xfrm>
          <a:prstGeom prst="rect">
            <a:avLst/>
          </a:prstGeom>
        </p:spPr>
      </p:pic>
    </p:spTree>
    <p:extLst>
      <p:ext uri="{BB962C8B-B14F-4D97-AF65-F5344CB8AC3E}">
        <p14:creationId xmlns:p14="http://schemas.microsoft.com/office/powerpoint/2010/main" val="21277444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3201</TotalTime>
  <Words>720</Words>
  <Application>Microsoft Macintosh PowerPoint</Application>
  <PresentationFormat>全屏显示(4:3)</PresentationFormat>
  <Paragraphs>150</Paragraphs>
  <Slides>38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Calibri</vt:lpstr>
      <vt:lpstr>Courier</vt:lpstr>
      <vt:lpstr>DengXian</vt:lpstr>
      <vt:lpstr>Mangal</vt:lpstr>
      <vt:lpstr>Rockwell</vt:lpstr>
      <vt:lpstr>Rockwell Condensed</vt:lpstr>
      <vt:lpstr>Rockwell Extra Bold</vt:lpstr>
      <vt:lpstr>Times New Roman</vt:lpstr>
      <vt:lpstr>Wingdings</vt:lpstr>
      <vt:lpstr>方正姚体</vt:lpstr>
      <vt:lpstr>木活字</vt:lpstr>
      <vt:lpstr>DJANGO VIEWS AND TEPLATES</vt:lpstr>
      <vt:lpstr>views</vt:lpstr>
      <vt:lpstr>Django MVT pattern</vt:lpstr>
      <vt:lpstr>Philosophy</vt:lpstr>
      <vt:lpstr>Views.py</vt:lpstr>
      <vt:lpstr>Simple view</vt:lpstr>
      <vt:lpstr>url mapping</vt:lpstr>
      <vt:lpstr>url</vt:lpstr>
      <vt:lpstr>runserver</vt:lpstr>
      <vt:lpstr>Simple view with parameters</vt:lpstr>
      <vt:lpstr>Simple view with parameters</vt:lpstr>
      <vt:lpstr>Simple view with parameters</vt:lpstr>
      <vt:lpstr>Simple view with style</vt:lpstr>
      <vt:lpstr>There is a problem</vt:lpstr>
      <vt:lpstr>templates</vt:lpstr>
      <vt:lpstr>Philosophy</vt:lpstr>
      <vt:lpstr>Philosophy</vt:lpstr>
      <vt:lpstr>Settints.py</vt:lpstr>
      <vt:lpstr>Template</vt:lpstr>
      <vt:lpstr>Template</vt:lpstr>
      <vt:lpstr>Template</vt:lpstr>
      <vt:lpstr>Template</vt:lpstr>
      <vt:lpstr>First template</vt:lpstr>
      <vt:lpstr>First template – view.py</vt:lpstr>
      <vt:lpstr>First template</vt:lpstr>
      <vt:lpstr>First template</vt:lpstr>
      <vt:lpstr>Displaying Variables</vt:lpstr>
      <vt:lpstr>A shortcut: render()</vt:lpstr>
      <vt:lpstr>A shortcut: render()</vt:lpstr>
      <vt:lpstr>A shortcut: render()</vt:lpstr>
      <vt:lpstr>Raising a 404 error</vt:lpstr>
      <vt:lpstr>Raising a 404 error</vt:lpstr>
      <vt:lpstr>Raising a 404 error</vt:lpstr>
      <vt:lpstr>Raising a 404 error</vt:lpstr>
      <vt:lpstr>A shortcut: get_object_or_404()</vt:lpstr>
      <vt:lpstr>A shortcut: get_object_or_404()</vt:lpstr>
      <vt:lpstr>Library system</vt:lpstr>
      <vt:lpstr>Questions?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introduction</dc:title>
  <dc:creator>Jacqueline Jiang</dc:creator>
  <cp:lastModifiedBy>Jacqueline Jiang</cp:lastModifiedBy>
  <cp:revision>570</cp:revision>
  <dcterms:created xsi:type="dcterms:W3CDTF">2017-05-27T08:15:31Z</dcterms:created>
  <dcterms:modified xsi:type="dcterms:W3CDTF">2017-11-13T09:45:30Z</dcterms:modified>
</cp:coreProperties>
</file>