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69" r:id="rId5"/>
    <p:sldId id="288" r:id="rId6"/>
    <p:sldId id="259" r:id="rId7"/>
    <p:sldId id="260" r:id="rId8"/>
    <p:sldId id="261" r:id="rId9"/>
    <p:sldId id="265" r:id="rId10"/>
    <p:sldId id="262" r:id="rId11"/>
    <p:sldId id="266" r:id="rId12"/>
    <p:sldId id="263" r:id="rId13"/>
    <p:sldId id="270" r:id="rId14"/>
    <p:sldId id="264" r:id="rId15"/>
    <p:sldId id="285" r:id="rId16"/>
    <p:sldId id="286" r:id="rId17"/>
    <p:sldId id="267" r:id="rId18"/>
    <p:sldId id="272" r:id="rId19"/>
    <p:sldId id="268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/>
    <p:restoredTop sz="94592"/>
  </p:normalViewPr>
  <p:slideViewPr>
    <p:cSldViewPr>
      <p:cViewPr varScale="1">
        <p:scale>
          <a:sx n="104" d="100"/>
          <a:sy n="104" d="100"/>
        </p:scale>
        <p:origin x="141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09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6FA58-AC52-2B4F-A261-29368DEDA9BE}" type="datetimeFigureOut">
              <a:rPr kumimoji="1" lang="zh-CN" altLang="en-US" smtClean="0"/>
              <a:t>2017/12/18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6AD2E-CF09-1E4C-A9A1-4A566C75C4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1146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962F7-5739-AA48-A2F1-D4EDA62F5378}" type="datetimeFigureOut">
              <a:rPr kumimoji="1" lang="zh-CN" altLang="en-US" smtClean="0"/>
              <a:t>2017/12/18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FA072-74A0-4A4F-9F4A-74FD354E9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307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1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1863-E3FC-4592-A2EB-4C45FD44AA0C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DCD54573-B295-4DD8-A521-8312DFDD00FE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1863-E3FC-4592-A2EB-4C45FD44AA0C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4573-B295-4DD8-A521-8312DFDD00FE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1863-E3FC-4592-A2EB-4C45FD44AA0C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4573-B295-4DD8-A521-8312DFDD00FE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 b="1"/>
            </a:lvl1pPr>
            <a:lvl2pPr>
              <a:defRPr sz="2000" b="1"/>
            </a:lvl2pPr>
            <a:lvl3pPr>
              <a:defRPr sz="1800" b="1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1863-E3FC-4592-A2EB-4C45FD44AA0C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4573-B295-4DD8-A521-8312DFDD00FE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A6F1863-E3FC-4592-A2EB-4C45FD44AA0C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CD54573-B295-4DD8-A521-8312DFDD00FE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1863-E3FC-4592-A2EB-4C45FD44AA0C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4573-B295-4DD8-A521-8312DFDD00FE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1863-E3FC-4592-A2EB-4C45FD44AA0C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4573-B295-4DD8-A521-8312DFDD00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A6F1863-E3FC-4592-A2EB-4C45FD44AA0C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4573-B295-4DD8-A521-8312DFDD00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1863-E3FC-4592-A2EB-4C45FD44AA0C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4573-B295-4DD8-A521-8312DFDD00FE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1863-E3FC-4592-A2EB-4C45FD44AA0C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4573-B295-4DD8-A521-8312DFDD00FE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1863-E3FC-4592-A2EB-4C45FD44AA0C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4573-B295-4DD8-A521-8312DFDD00FE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A6F1863-E3FC-4592-A2EB-4C45FD44AA0C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CD54573-B295-4DD8-A521-8312DFDD0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82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jangoproject.com/en/1.11/ref/forms/field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jangoproject.com/en/1.11/ref/forms/widgets/" TargetMode="Externa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jangoproject.com/en/1.11/topics/forms/modelforms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Django form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8382000" y="6462178"/>
            <a:ext cx="738315" cy="395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b="1" smtClean="0">
                <a:latin typeface="Times New Roman" charset="0"/>
                <a:ea typeface="Times New Roman" charset="0"/>
                <a:cs typeface="Times New Roman" charset="0"/>
              </a:rPr>
              <a:t>江琳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741057"/>
          </a:xfrm>
        </p:spPr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Views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95020"/>
            <a:ext cx="9144000" cy="501675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.forms 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LoginForm</a:t>
            </a:r>
            <a:b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Index(View):</a:t>
            </a:r>
            <a:b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/>
            </a:r>
            <a:b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def 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get(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, request):</a:t>
            </a:r>
            <a:b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 form = LoginForm</a:t>
            </a:r>
            <a:b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render(request, 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" charset="0"/>
                <a:ea typeface="Courier" charset="0"/>
                <a:cs typeface="Courier" charset="0"/>
              </a:rPr>
              <a:t>‘backstage/index.html’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, {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" charset="0"/>
                <a:ea typeface="Courier" charset="0"/>
                <a:cs typeface="Courier" charset="0"/>
              </a:rPr>
              <a:t>‘form’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:form})</a:t>
            </a:r>
            <a:b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/>
            </a:r>
            <a:b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def 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post(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, request):</a:t>
            </a:r>
            <a:b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 form = LoginForm(request.POST)</a:t>
            </a:r>
            <a:b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form.is_valid():</a:t>
            </a:r>
            <a:b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     user = authenticate(</a:t>
            </a:r>
            <a:b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" charset="0"/>
                <a:ea typeface="Courier" charset="0"/>
                <a:cs typeface="Courier" charset="0"/>
              </a:rPr>
              <a:t>username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=form.cleaned_data[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" charset="0"/>
                <a:ea typeface="Courier" charset="0"/>
                <a:cs typeface="Courier" charset="0"/>
              </a:rPr>
              <a:t>‘username’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],</a:t>
            </a:r>
            <a:b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" charset="0"/>
                <a:ea typeface="Courier" charset="0"/>
                <a:cs typeface="Courier" charset="0"/>
              </a:rPr>
              <a:t>password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=form.cleaned_data[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" charset="0"/>
                <a:ea typeface="Courier" charset="0"/>
                <a:cs typeface="Courier" charset="0"/>
              </a:rPr>
              <a:t>‘password’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])</a:t>
            </a:r>
            <a:b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user 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and 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user.is_superuser:</a:t>
            </a:r>
            <a:b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         login(request, user)</a:t>
            </a:r>
            <a:b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redirect(reverse(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" charset="0"/>
                <a:ea typeface="Courier" charset="0"/>
                <a:cs typeface="Courier" charset="0"/>
              </a:rPr>
              <a:t>‘bs_list’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)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)</a:t>
            </a:r>
            <a:b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16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altLang="zh-CN" sz="1600" b="1" dirty="0" smtClean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altLang="zh-CN" sz="16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zh-CN" altLang="en-US" sz="1600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600" b="1" dirty="0" err="1" smtClean="0">
                <a:latin typeface="Courier" charset="0"/>
                <a:ea typeface="Courier" charset="0"/>
                <a:cs typeface="Courier" charset="0"/>
              </a:rPr>
              <a:t>messages.error</a:t>
            </a:r>
            <a:r>
              <a:rPr lang="en-US" altLang="zh-CN" sz="1600" b="1" dirty="0" smtClean="0">
                <a:latin typeface="Courier" charset="0"/>
                <a:ea typeface="Courier" charset="0"/>
                <a:cs typeface="Courier" charset="0"/>
              </a:rPr>
              <a:t>(request</a:t>
            </a: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1600" b="1" dirty="0" smtClean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‘username </a:t>
            </a:r>
            <a:r>
              <a:rPr lang="en-US" altLang="zh-CN" sz="16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or password is incorrect</a:t>
            </a:r>
            <a:r>
              <a:rPr lang="zh-CN" altLang="en-US" sz="1600" b="1" dirty="0" smtClean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！</a:t>
            </a:r>
            <a:r>
              <a:rPr lang="en-US" altLang="zh-CN" sz="1600" b="1" dirty="0" smtClean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altLang="zh-CN" sz="1600" b="1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zh-CN" altLang="en-US" sz="1600" b="1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altLang="zh-CN" sz="16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redirect(reverse</a:t>
            </a:r>
            <a:r>
              <a:rPr lang="en-US" altLang="zh-CN" sz="16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600" b="1" dirty="0" smtClean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‘index</a:t>
            </a:r>
            <a:r>
              <a:rPr lang="en-US" altLang="zh-CN" sz="1600" b="1" dirty="0" smtClean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altLang="zh-CN" sz="1600" b="1" dirty="0" smtClean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en-US" altLang="zh-CN" sz="1600" b="1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zh-CN" altLang="en-US" sz="1600" b="1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16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altLang="zh-CN" sz="1600" b="1" dirty="0" smtClean="0">
                <a:latin typeface="Courier" charset="0"/>
                <a:ea typeface="Courier" charset="0"/>
                <a:cs typeface="Courier" charset="0"/>
              </a:rPr>
              <a:t>render(request, </a:t>
            </a:r>
            <a:r>
              <a:rPr lang="en-US" altLang="zh-CN" sz="1600" b="1" dirty="0" smtClean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'backstage/</a:t>
            </a:r>
            <a:r>
              <a:rPr lang="en-US" altLang="zh-CN" sz="1600" b="1" dirty="0" err="1" smtClean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index.html</a:t>
            </a:r>
            <a:r>
              <a:rPr lang="en-US" altLang="zh-CN" sz="1600" b="1" dirty="0" smtClean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1600" b="1" dirty="0" smtClean="0">
                <a:latin typeface="Courier" charset="0"/>
                <a:ea typeface="Courier" charset="0"/>
                <a:cs typeface="Courier" charset="0"/>
              </a:rPr>
              <a:t>, {</a:t>
            </a:r>
            <a:r>
              <a:rPr lang="en-US" altLang="zh-CN" sz="1600" b="1" dirty="0" smtClean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'form'</a:t>
            </a:r>
            <a:r>
              <a:rPr lang="en-US" altLang="zh-CN" sz="1600" b="1" dirty="0" smtClean="0">
                <a:latin typeface="Courier" charset="0"/>
                <a:ea typeface="Courier" charset="0"/>
                <a:cs typeface="Courier" charset="0"/>
              </a:rPr>
              <a:t>: form})</a:t>
            </a:r>
            <a:endParaRPr kumimoji="0" lang="zh-CN" altLang="zh-CN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899592" y="2924944"/>
            <a:ext cx="23762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6804248" y="3140968"/>
            <a:ext cx="16539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043608" y="3861048"/>
            <a:ext cx="3600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1403648" y="4077072"/>
            <a:ext cx="1872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3131840" y="4581128"/>
            <a:ext cx="3600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61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en-US" altLang="zh-CN" dirty="0" smtClean="0"/>
              <a:t>Now we don’t need to do much in index.html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3792" y="2492896"/>
            <a:ext cx="8316416" cy="317009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form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method=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{%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csrf_token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p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{%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msg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messages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span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class=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.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tags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}}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&gt;{{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msg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}}&lt;/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span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{%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endfor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&lt;/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p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altLang="zh-CN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{{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.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as_p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}}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 charset="0"/>
                <a:ea typeface="Courier" charset="0"/>
                <a:cs typeface="Courier" charset="0"/>
              </a:rPr>
              <a:t/>
            </a:r>
            <a:b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input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type=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"submit"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value=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&gt;</a:t>
            </a:r>
            <a:endParaRPr kumimoji="0" lang="zh-CN" altLang="zh-CN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043608" y="5013176"/>
            <a:ext cx="23762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7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Django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If we arrive at this view with a GET request, it will create an empty form instance and place it in the template context to be rendered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508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Django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the form is submitted using a POST request, the view will once again create a form instance and populate it with data from the request: 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form</a:t>
            </a:r>
            <a:r>
              <a:rPr lang="en-US" altLang="zh-CN" dirty="0">
                <a:solidFill>
                  <a:srgbClr val="0070C0"/>
                </a:solidFill>
              </a:rPr>
              <a:t> = </a:t>
            </a:r>
            <a:r>
              <a:rPr lang="en-US" altLang="zh-CN" dirty="0" err="1">
                <a:solidFill>
                  <a:srgbClr val="0070C0"/>
                </a:solidFill>
              </a:rPr>
              <a:t>LoginForm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request.POST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>
                <a:solidFill>
                  <a:srgbClr val="0070C0"/>
                </a:solidFill>
              </a:rPr>
              <a:t> 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This </a:t>
            </a:r>
            <a:r>
              <a:rPr lang="en-US" altLang="zh-CN" dirty="0"/>
              <a:t>is called “binding data to the form”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Django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 Form instance has an </a:t>
            </a:r>
            <a:r>
              <a:rPr lang="en-US" altLang="zh-CN" dirty="0" err="1" smtClean="0">
                <a:solidFill>
                  <a:srgbClr val="0070C0"/>
                </a:solidFill>
              </a:rPr>
              <a:t>is_valid</a:t>
            </a:r>
            <a:r>
              <a:rPr lang="en-US" altLang="zh-CN" dirty="0" smtClean="0">
                <a:solidFill>
                  <a:srgbClr val="0070C0"/>
                </a:solidFill>
              </a:rPr>
              <a:t>() </a:t>
            </a:r>
            <a:r>
              <a:rPr lang="en-US" altLang="zh-CN" dirty="0" smtClean="0"/>
              <a:t>method, which runs validation routines for all its fields. When this method is called, if all fields contain valid data, it will:</a:t>
            </a:r>
          </a:p>
          <a:p>
            <a:pPr lvl="1"/>
            <a:r>
              <a:rPr lang="en-US" altLang="zh-CN" dirty="0" smtClean="0"/>
              <a:t>return True</a:t>
            </a:r>
          </a:p>
          <a:p>
            <a:pPr lvl="1"/>
            <a:r>
              <a:rPr lang="en-US" altLang="zh-CN" dirty="0" smtClean="0"/>
              <a:t>place the form’s data in its </a:t>
            </a:r>
            <a:r>
              <a:rPr lang="en-US" altLang="zh-CN" dirty="0" err="1" smtClean="0">
                <a:solidFill>
                  <a:srgbClr val="0070C0"/>
                </a:solidFill>
              </a:rPr>
              <a:t>cleaned_data</a:t>
            </a:r>
            <a:r>
              <a:rPr lang="en-US" altLang="zh-CN" dirty="0" smtClean="0"/>
              <a:t> attribute.</a:t>
            </a:r>
          </a:p>
          <a:p>
            <a:r>
              <a:rPr lang="en-US" altLang="zh-CN" dirty="0"/>
              <a:t>it’s not True, we go back to the template with the form.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19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Django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104327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mtClean="0"/>
              <a:t>Assume we limit the length of username is 16 in maximum.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1764" y="3192113"/>
            <a:ext cx="8420472" cy="34163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LoginForm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forms.Form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username = 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forms.CharField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b="1" dirty="0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widget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forms.TextInput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(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b="1" dirty="0" err="1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attrs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={</a:t>
            </a:r>
            <a:r>
              <a:rPr lang="en-US" altLang="zh-CN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'placeholder'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altLang="zh-CN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'username'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}))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password = 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forms.CharField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b="1" dirty="0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widget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forms.PasswordInput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(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b="1" dirty="0" err="1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attrs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={</a:t>
            </a:r>
            <a:r>
              <a:rPr lang="en-US" altLang="zh-CN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'placeholder'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altLang="zh-CN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'password'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}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))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clean_username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b="1" dirty="0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    username = </a:t>
            </a:r>
            <a:r>
              <a:rPr lang="en-US" altLang="zh-CN" b="1" dirty="0" err="1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.cleaned_data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'username'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(username) &gt; </a:t>
            </a:r>
            <a:r>
              <a:rPr lang="en-US" altLang="zh-CN" b="1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16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raise 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ValidationError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'username is to long'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username</a:t>
            </a:r>
            <a:endParaRPr lang="zh-CN" alt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94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Django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Form.is_vaild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length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longer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16.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38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Build-in field classes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When you create a Form class, the most important part is defining the fields of the form.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2676" y="3429000"/>
            <a:ext cx="7918648" cy="317009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django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forms</a:t>
            </a:r>
            <a:b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/>
            </a:r>
            <a:b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LoginForm(forms.Form):</a:t>
            </a:r>
            <a:b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username = forms.CharField(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" charset="0"/>
                <a:ea typeface="Courier" charset="0"/>
                <a:cs typeface="Courier" charset="0"/>
              </a:rPr>
              <a:t>widget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=forms.TextInput(</a:t>
            </a:r>
            <a:b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" charset="0"/>
                <a:ea typeface="Courier" charset="0"/>
                <a:cs typeface="Courier" charset="0"/>
              </a:rPr>
              <a:t>attrs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={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" charset="0"/>
                <a:ea typeface="Courier" charset="0"/>
                <a:cs typeface="Courier" charset="0"/>
              </a:rPr>
              <a:t>'placeholder'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" charset="0"/>
                <a:ea typeface="Courier" charset="0"/>
                <a:cs typeface="Courier" charset="0"/>
              </a:rPr>
              <a:t>'username'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}))</a:t>
            </a:r>
            <a:b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password = forms.CharField(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" charset="0"/>
                <a:ea typeface="Courier" charset="0"/>
                <a:cs typeface="Courier" charset="0"/>
              </a:rPr>
              <a:t>widget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=forms.PasswordInput(</a:t>
            </a:r>
            <a:b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" charset="0"/>
                <a:ea typeface="Courier" charset="0"/>
                <a:cs typeface="Courier" charset="0"/>
              </a:rPr>
              <a:t>attrs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={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" charset="0"/>
                <a:ea typeface="Courier" charset="0"/>
                <a:cs typeface="Courier" charset="0"/>
              </a:rPr>
              <a:t>'placeholder'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" charset="0"/>
                <a:ea typeface="Courier" charset="0"/>
                <a:cs typeface="Courier" charset="0"/>
              </a:rPr>
              <a:t>'password'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  <a:b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))</a:t>
            </a:r>
            <a:endParaRPr kumimoji="0" lang="zh-CN" altLang="zh-CN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619672" y="5013176"/>
            <a:ext cx="13681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1619672" y="5949280"/>
            <a:ext cx="13681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5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Build-in </a:t>
            </a:r>
            <a:r>
              <a:rPr lang="en-US" altLang="zh-CN" dirty="0" smtClean="0"/>
              <a:t>field classes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hlinkClick r:id="rId2"/>
              </a:rPr>
              <a:t>https://docs.djangoproject.com/en/1.11/ref/forms/fields/</a:t>
            </a:r>
            <a:endParaRPr lang="en-US" altLang="zh-CN" dirty="0"/>
          </a:p>
          <a:p>
            <a:r>
              <a:rPr kumimoji="1" lang="en-US" altLang="zh-CN" dirty="0" err="1"/>
              <a:t>BooleanField</a:t>
            </a:r>
            <a:endParaRPr kumimoji="1" lang="en-US" altLang="zh-CN" dirty="0"/>
          </a:p>
          <a:p>
            <a:r>
              <a:rPr kumimoji="1" lang="en-US" altLang="zh-CN" dirty="0" err="1"/>
              <a:t>CharField</a:t>
            </a:r>
            <a:endParaRPr kumimoji="1" lang="en-US" altLang="zh-CN" dirty="0"/>
          </a:p>
          <a:p>
            <a:r>
              <a:rPr kumimoji="1" lang="en-US" altLang="zh-CN" dirty="0" err="1"/>
              <a:t>ChoiceField</a:t>
            </a:r>
            <a:endParaRPr kumimoji="1" lang="en-US" altLang="zh-CN" dirty="0"/>
          </a:p>
          <a:p>
            <a:r>
              <a:rPr kumimoji="1" lang="en-US" altLang="zh-CN" dirty="0" err="1" smtClean="0"/>
              <a:t>DateTimeField</a:t>
            </a:r>
            <a:endParaRPr kumimoji="1" lang="en-US" altLang="zh-CN" dirty="0"/>
          </a:p>
          <a:p>
            <a:r>
              <a:rPr kumimoji="1" lang="en-US" altLang="zh-CN" dirty="0" err="1" smtClean="0"/>
              <a:t>FileField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3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Build-in 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widgets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widget is Django’s representation of an HTML input element. The widget handles the rendering of the HTML, and the extraction of data from a GET/POST dictionary that corresponds to the widget.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35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HTML, a form is a collection of elements inside </a:t>
            </a:r>
            <a:r>
              <a:rPr lang="en-US" altLang="zh-CN" dirty="0">
                <a:solidFill>
                  <a:srgbClr val="0070C0"/>
                </a:solidFill>
              </a:rPr>
              <a:t>&lt;form&gt;...&lt;/form&gt;</a:t>
            </a:r>
            <a:r>
              <a:rPr lang="en-US" altLang="zh-CN" dirty="0"/>
              <a:t> that allow a visitor to do things like enter text, select options, manipulate objects or controls, and so on, and then send that information back to the server.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08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Build-in field</a:t>
            </a:r>
            <a:r>
              <a:rPr lang="zh-CN" altLang="en-US" dirty="0"/>
              <a:t> </a:t>
            </a:r>
            <a:r>
              <a:rPr lang="en-US" altLang="zh-CN" dirty="0"/>
              <a:t>widgets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109156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err="1">
                <a:hlinkClick r:id="rId2"/>
              </a:rPr>
              <a:t>docs.djangoproject.com</a:t>
            </a:r>
            <a:r>
              <a:rPr kumimoji="1" lang="en-US" altLang="zh-CN" dirty="0">
                <a:hlinkClick r:id="rId2"/>
              </a:rPr>
              <a:t>/</a:t>
            </a:r>
            <a:r>
              <a:rPr kumimoji="1" lang="en-US" altLang="zh-CN" dirty="0" err="1">
                <a:hlinkClick r:id="rId2"/>
              </a:rPr>
              <a:t>en</a:t>
            </a:r>
            <a:r>
              <a:rPr kumimoji="1" lang="en-US" altLang="zh-CN" dirty="0">
                <a:hlinkClick r:id="rId2"/>
              </a:rPr>
              <a:t>/1.11/ref/forms/widgets/</a:t>
            </a:r>
            <a:endParaRPr kumimoji="1"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6911" y="3284984"/>
            <a:ext cx="7918648" cy="31700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django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forms</a:t>
            </a:r>
            <a:b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/>
            </a:r>
            <a:b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LoginForm(forms.Form):</a:t>
            </a:r>
            <a:b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username = forms.CharField(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" charset="0"/>
                <a:ea typeface="Courier" charset="0"/>
                <a:cs typeface="Courier" charset="0"/>
              </a:rPr>
              <a:t>widget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=forms.TextInput(</a:t>
            </a:r>
            <a:b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" charset="0"/>
                <a:ea typeface="Courier" charset="0"/>
                <a:cs typeface="Courier" charset="0"/>
              </a:rPr>
              <a:t>attrs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={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" charset="0"/>
                <a:ea typeface="Courier" charset="0"/>
                <a:cs typeface="Courier" charset="0"/>
              </a:rPr>
              <a:t>'placeholder'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" charset="0"/>
                <a:ea typeface="Courier" charset="0"/>
                <a:cs typeface="Courier" charset="0"/>
              </a:rPr>
              <a:t>'username'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}))</a:t>
            </a:r>
            <a:b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password = forms.CharField(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" charset="0"/>
                <a:ea typeface="Courier" charset="0"/>
                <a:cs typeface="Courier" charset="0"/>
              </a:rPr>
              <a:t>widget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=forms.PasswordInput(</a:t>
            </a:r>
            <a:b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" charset="0"/>
                <a:ea typeface="Courier" charset="0"/>
                <a:cs typeface="Courier" charset="0"/>
              </a:rPr>
              <a:t>attrs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={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" charset="0"/>
                <a:ea typeface="Courier" charset="0"/>
                <a:cs typeface="Courier" charset="0"/>
              </a:rPr>
              <a:t>'placeholder'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" charset="0"/>
                <a:ea typeface="Courier" charset="0"/>
                <a:cs typeface="Courier" charset="0"/>
              </a:rPr>
              <a:t>'password'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  <a:b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))</a:t>
            </a:r>
            <a:endParaRPr kumimoji="0" lang="zh-CN" altLang="zh-CN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3203848" y="4869160"/>
            <a:ext cx="35283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1979712" y="5157192"/>
            <a:ext cx="52565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2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/>
              <a:t>modelform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576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modelform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If you’re building a database-driven app, chances are you’ll have forms that map closely to Django models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For instance, we have Book model in our Library Management System, and we want to create a form that lets administrator create new book.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4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modelform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For this reason, Django provides a helper class that lets you create a Form class from a Django </a:t>
            </a:r>
            <a:r>
              <a:rPr kumimoji="1" lang="en-US" altLang="zh-CN" dirty="0" smtClean="0"/>
              <a:t>model.</a:t>
            </a:r>
          </a:p>
          <a:p>
            <a:r>
              <a:rPr kumimoji="1" lang="en-US" altLang="zh-CN" dirty="0" smtClean="0"/>
              <a:t>Do you remember we have a </a:t>
            </a:r>
            <a:r>
              <a:rPr lang="en-US" altLang="zh-CN" dirty="0" err="1" smtClean="0"/>
              <a:t>CreateAuthor</a:t>
            </a:r>
            <a:r>
              <a:rPr lang="en-US" altLang="zh-CN" dirty="0" smtClean="0"/>
              <a:t> view used to create author of book? </a:t>
            </a:r>
            <a:r>
              <a:rPr lang="en-US" altLang="zh-CN" smtClean="0"/>
              <a:t>Lets modify it.</a:t>
            </a:r>
            <a:endParaRPr kumimoji="1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96062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2136339"/>
            <a:ext cx="7772400" cy="286232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CreateAuthor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form_class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AuthorForm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'backstage/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create_author.html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b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get_success_url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messages.success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.request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'Create Success!'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resolve_url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create_author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403648" y="2780928"/>
            <a:ext cx="35283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393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731528"/>
          </a:xfrm>
        </p:spPr>
        <p:txBody>
          <a:bodyPr/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forms.py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3023419"/>
            <a:ext cx="7772400" cy="224676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django.forms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altLang="zh-CN" sz="2000" b="1" dirty="0" err="1" smtClean="0">
                <a:latin typeface="Courier" charset="0"/>
                <a:ea typeface="Courier" charset="0"/>
                <a:cs typeface="Courier" charset="0"/>
              </a:rPr>
              <a:t>ModelForm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.models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Author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AuthorForm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ModelForm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Meta: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    model = Author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    fields = 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'__all__'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65512" y="5651433"/>
            <a:ext cx="6192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Set the fields attribute to the special value '__all__' to indicate that all fields in the model should be used.</a:t>
            </a:r>
            <a:endParaRPr lang="zh-CN" altLang="en-US" sz="2400" b="1" dirty="0"/>
          </a:p>
        </p:txBody>
      </p:sp>
      <p:cxnSp>
        <p:nvCxnSpPr>
          <p:cNvPr id="7" name="直线箭头连接符 6"/>
          <p:cNvCxnSpPr/>
          <p:nvPr/>
        </p:nvCxnSpPr>
        <p:spPr>
          <a:xfrm flipH="1" flipV="1">
            <a:off x="4716016" y="5157192"/>
            <a:ext cx="1440160" cy="576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415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modelform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34" y="2120900"/>
            <a:ext cx="7745132" cy="4051300"/>
          </a:xfrm>
        </p:spPr>
      </p:pic>
    </p:spTree>
    <p:extLst>
      <p:ext uri="{BB962C8B-B14F-4D97-AF65-F5344CB8AC3E}">
        <p14:creationId xmlns:p14="http://schemas.microsoft.com/office/powerpoint/2010/main" val="1943535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Validation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Model validation </a:t>
            </a:r>
            <a:r>
              <a:rPr kumimoji="1" lang="en-US" altLang="zh-CN" dirty="0" smtClean="0"/>
              <a:t>is </a:t>
            </a:r>
            <a:r>
              <a:rPr kumimoji="1" lang="en-US" altLang="zh-CN" dirty="0"/>
              <a:t>triggered </a:t>
            </a:r>
            <a:r>
              <a:rPr kumimoji="1" lang="en-US" altLang="zh-CN" dirty="0" smtClean="0"/>
              <a:t>after the form’s </a:t>
            </a:r>
            <a:r>
              <a:rPr kumimoji="1" lang="en-US" altLang="zh-CN" dirty="0" smtClean="0">
                <a:solidFill>
                  <a:srgbClr val="0070C0"/>
                </a:solidFill>
              </a:rPr>
              <a:t>clean()</a:t>
            </a:r>
            <a:r>
              <a:rPr kumimoji="1" lang="en-US" altLang="zh-CN" dirty="0" smtClean="0"/>
              <a:t> method is called.</a:t>
            </a:r>
          </a:p>
          <a:p>
            <a:r>
              <a:rPr kumimoji="1" lang="en-US" altLang="zh-CN" dirty="0"/>
              <a:t>You can override the </a:t>
            </a:r>
            <a:r>
              <a:rPr kumimoji="1" lang="en-US" altLang="zh-CN" dirty="0">
                <a:solidFill>
                  <a:srgbClr val="0070C0"/>
                </a:solidFill>
              </a:rPr>
              <a:t>clean()</a:t>
            </a:r>
            <a:r>
              <a:rPr kumimoji="1" lang="en-US" altLang="zh-CN" dirty="0"/>
              <a:t> method on a model form to provide additional </a:t>
            </a:r>
            <a:r>
              <a:rPr kumimoji="1" lang="en-US" altLang="zh-CN" dirty="0" smtClean="0"/>
              <a:t>validation.</a:t>
            </a:r>
          </a:p>
          <a:p>
            <a:r>
              <a:rPr kumimoji="1" lang="en-US" altLang="zh-CN" dirty="0" smtClean="0"/>
              <a:t>Let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clean()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method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avoid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repeated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author.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406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Validation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1540" y="2088296"/>
            <a:ext cx="8280920" cy="440120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django.forms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ModelForm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ValidationError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.models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Author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AuthorForm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ModelForm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Meta: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    model = Author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    fields = 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'__all__'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clean_name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    name = </a:t>
            </a:r>
            <a:r>
              <a:rPr lang="en-US" altLang="zh-CN" sz="2000" b="1" dirty="0" err="1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.cleaned_data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'name'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Author.objects.filter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=name).exists():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raise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ValidationError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'Author is already exist!'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name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79512" y="4365103"/>
            <a:ext cx="8532948" cy="230425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602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Validation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Now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already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exist,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message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26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form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1307592"/>
          </a:xfrm>
        </p:spPr>
        <p:txBody>
          <a:bodyPr/>
          <a:lstStyle/>
          <a:p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remember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backstage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login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index.html</a:t>
            </a:r>
            <a:r>
              <a:rPr lang="en-US" altLang="zh-CN" dirty="0" smtClean="0"/>
              <a:t>?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457468"/>
            <a:ext cx="3813865" cy="284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5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Validation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20900"/>
            <a:ext cx="7772400" cy="4476452"/>
          </a:xfrm>
        </p:spPr>
      </p:pic>
      <p:sp>
        <p:nvSpPr>
          <p:cNvPr id="5" name="椭圆 4"/>
          <p:cNvSpPr/>
          <p:nvPr/>
        </p:nvSpPr>
        <p:spPr>
          <a:xfrm>
            <a:off x="1979712" y="3212976"/>
            <a:ext cx="3312368" cy="43204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271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>
                <a:hlinkClick r:id="rId2"/>
              </a:rPr>
              <a:t>https://docs.djangoproject.com/en/1.11/topics/forms/</a:t>
            </a:r>
          </a:p>
          <a:p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://docs.djangoproject.com/en/1.11/ref/forms/fields</a:t>
            </a:r>
            <a:r>
              <a:rPr kumimoji="1" lang="en-US" altLang="zh-CN" dirty="0" smtClean="0">
                <a:hlinkClick r:id="rId2"/>
              </a:rPr>
              <a:t>/</a:t>
            </a:r>
          </a:p>
          <a:p>
            <a:r>
              <a:rPr kumimoji="1" lang="en-US" altLang="zh-CN" dirty="0">
                <a:hlinkClick r:id="rId2"/>
              </a:rPr>
              <a:t>https://docs.djangoproject.com/en/1.11/ref/forms/widgets/</a:t>
            </a:r>
          </a:p>
          <a:p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://docs.djangoproject.com/en/1.11/topics/forms/modelforms/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182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317727" y="2411518"/>
            <a:ext cx="453521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Questions?</a:t>
            </a:r>
            <a:endParaRPr lang="zh-CN" alt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74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3215" y="620688"/>
            <a:ext cx="9144000" cy="535531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 smtClean="0"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form </a:t>
            </a:r>
            <a:r>
              <a:rPr lang="en-US" altLang="zh-CN" b="1" dirty="0" smtClean="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method=</a:t>
            </a:r>
            <a:r>
              <a:rPr lang="en-US" altLang="zh-CN" b="1" dirty="0" smtClean="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    {% </a:t>
            </a:r>
            <a:r>
              <a:rPr lang="en-US" altLang="zh-CN" b="1" dirty="0" err="1" smtClean="0"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altLang="zh-CN" b="1" dirty="0" smtClean="0"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 smtClean="0"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p </a:t>
            </a:r>
            <a:r>
              <a:rPr lang="en-US" altLang="zh-CN" b="1" dirty="0" smtClean="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style=</a:t>
            </a:r>
            <a:r>
              <a:rPr lang="en-US" altLang="zh-CN" b="1" dirty="0" smtClean="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b="1" dirty="0" smtClean="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height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altLang="zh-CN" b="1" dirty="0" smtClean="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15</a:t>
            </a:r>
            <a:r>
              <a:rPr lang="en-US" altLang="zh-CN" b="1" dirty="0" smtClean="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px"</a:t>
            </a: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        {% </a:t>
            </a:r>
            <a:r>
              <a:rPr lang="en-US" altLang="zh-CN" b="1" dirty="0" smtClean="0"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altLang="zh-CN" b="1" dirty="0" err="1" smtClean="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altLang="zh-CN" b="1" dirty="0" smtClean="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 smtClean="0"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altLang="zh-CN" b="1" dirty="0" smtClean="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messages 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 smtClean="0"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span </a:t>
            </a:r>
            <a:r>
              <a:rPr lang="en-US" altLang="zh-CN" b="1" dirty="0" smtClean="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class=</a:t>
            </a:r>
            <a:r>
              <a:rPr lang="en-US" altLang="zh-CN" b="1" dirty="0" smtClean="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altLang="zh-CN" b="1" dirty="0" err="1" smtClean="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altLang="zh-CN" b="1" dirty="0" err="1" smtClean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b="1" dirty="0" err="1" smtClean="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tags</a:t>
            </a:r>
            <a:r>
              <a:rPr lang="en-US" altLang="zh-CN" b="1" dirty="0" smtClean="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}}</a:t>
            </a:r>
            <a:r>
              <a:rPr lang="en-US" altLang="zh-CN" b="1" dirty="0" smtClean="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altLang="zh-CN" b="1" dirty="0" err="1" smtClean="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altLang="zh-CN" b="1" dirty="0" smtClean="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}}</a:t>
            </a: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b="1" dirty="0" smtClean="0"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span</a:t>
            </a: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        {% </a:t>
            </a:r>
            <a:r>
              <a:rPr lang="en-US" altLang="zh-CN" b="1" dirty="0" err="1" smtClean="0"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en-US" altLang="zh-CN" b="1" dirty="0" smtClean="0"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b="1" dirty="0" smtClean="0"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 smtClean="0"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 smtClean="0"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Username:</a:t>
            </a: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b="1" dirty="0" smtClean="0"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 smtClean="0"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input </a:t>
            </a:r>
            <a:r>
              <a:rPr lang="en-US" altLang="zh-CN" b="1" dirty="0" smtClean="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type=</a:t>
            </a:r>
            <a:r>
              <a:rPr lang="en-US" altLang="zh-CN" b="1" dirty="0" smtClean="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"text" </a:t>
            </a:r>
            <a:r>
              <a:rPr lang="en-US" altLang="zh-CN" b="1" dirty="0" smtClean="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placeholder=</a:t>
            </a:r>
            <a:r>
              <a:rPr lang="en-US" altLang="zh-CN" b="1" dirty="0" smtClean="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"username" </a:t>
            </a:r>
            <a:r>
              <a:rPr lang="en-US" altLang="zh-CN" b="1" dirty="0" smtClean="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name=</a:t>
            </a:r>
            <a:r>
              <a:rPr lang="en-US" altLang="zh-CN" b="1" dirty="0" smtClean="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"username"</a:t>
            </a: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b="1" dirty="0" smtClean="0"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 smtClean="0"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 smtClean="0"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Password:</a:t>
            </a: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b="1" dirty="0" smtClean="0"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 smtClean="0"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input </a:t>
            </a:r>
            <a:r>
              <a:rPr lang="en-US" altLang="zh-CN" b="1" dirty="0" smtClean="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type=</a:t>
            </a:r>
            <a:r>
              <a:rPr lang="en-US" altLang="zh-CN" b="1" dirty="0" smtClean="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"password" </a:t>
            </a:r>
            <a:r>
              <a:rPr lang="en-US" altLang="zh-CN" b="1" dirty="0" smtClean="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placeholder=</a:t>
            </a:r>
            <a:r>
              <a:rPr lang="en-US" altLang="zh-CN" b="1" dirty="0" smtClean="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"password" </a:t>
            </a:r>
            <a:r>
              <a:rPr lang="en-US" altLang="zh-CN" b="1" dirty="0" smtClean="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name=</a:t>
            </a:r>
            <a:r>
              <a:rPr lang="en-US" altLang="zh-CN" b="1" dirty="0" smtClean="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"password"</a:t>
            </a: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b="1" dirty="0" smtClean="0"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 smtClean="0"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input </a:t>
            </a:r>
            <a:r>
              <a:rPr lang="en-US" altLang="zh-CN" b="1" dirty="0" smtClean="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type=</a:t>
            </a:r>
            <a:r>
              <a:rPr lang="en-US" altLang="zh-CN" b="1" dirty="0" smtClean="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"submit" </a:t>
            </a:r>
            <a:r>
              <a:rPr lang="en-US" altLang="zh-CN" b="1" dirty="0" smtClean="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value=</a:t>
            </a:r>
            <a:r>
              <a:rPr lang="en-US" altLang="zh-CN" b="1" dirty="0" smtClean="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b="1" dirty="0" smtClean="0"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altLang="zh-CN" b="1" dirty="0" smtClean="0">
                <a:effectLst/>
                <a:latin typeface="Courier" charset="0"/>
                <a:ea typeface="Courier" charset="0"/>
                <a:cs typeface="Courier" charset="0"/>
              </a:rPr>
              <a:t>&gt;</a:t>
            </a:r>
            <a:endParaRPr kumimoji="0" lang="zh-CN" altLang="zh-CN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0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form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2251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Django</a:t>
            </a:r>
            <a:r>
              <a:rPr lang="en-US" altLang="zh-CN" dirty="0" smtClean="0"/>
              <a:t> 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Django’s</a:t>
            </a:r>
            <a:r>
              <a:rPr lang="en-US" altLang="zh-CN" dirty="0" smtClean="0"/>
              <a:t> form is simplify and automate, and it more securely than most programmers would be able to do in code they wrote themselves.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50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Django</a:t>
            </a:r>
            <a:r>
              <a:rPr lang="en-US" altLang="zh-CN" dirty="0" smtClean="0"/>
              <a:t> 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Let’s rewrite the backstage login page using 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 Form.</a:t>
            </a:r>
          </a:p>
          <a:p>
            <a:r>
              <a:rPr lang="en-US" altLang="zh-CN" dirty="0" smtClean="0"/>
              <a:t>Firstly, we need create a file named forms.py in the application of books.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9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Froms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already know what we want our HTML form to look like. Our starting point for it in 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 is this: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3933056"/>
            <a:ext cx="9144000" cy="25545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django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forms</a:t>
            </a:r>
            <a:b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/>
            </a:r>
            <a:b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LoginForm(forms.Form):</a:t>
            </a:r>
            <a:b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username = forms.CharField(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" charset="0"/>
                <a:ea typeface="Courier" charset="0"/>
                <a:cs typeface="Courier" charset="0"/>
              </a:rPr>
              <a:t>widget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=forms.TextInput(</a:t>
            </a:r>
            <a:b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" charset="0"/>
                <a:ea typeface="Courier" charset="0"/>
                <a:cs typeface="Courier" charset="0"/>
              </a:rPr>
              <a:t>attrs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={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" charset="0"/>
                <a:ea typeface="Courier" charset="0"/>
                <a:cs typeface="Courier" charset="0"/>
              </a:rPr>
              <a:t>'placeholder'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" charset="0"/>
                <a:ea typeface="Courier" charset="0"/>
                <a:cs typeface="Courier" charset="0"/>
              </a:rPr>
              <a:t>'username'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}))</a:t>
            </a:r>
            <a:b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password = forms.CharField(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" charset="0"/>
                <a:ea typeface="Courier" charset="0"/>
                <a:cs typeface="Courier" charset="0"/>
              </a:rPr>
              <a:t>widget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=forms.PasswordInput(</a:t>
            </a:r>
            <a:b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" charset="0"/>
                <a:ea typeface="Courier" charset="0"/>
                <a:cs typeface="Courier" charset="0"/>
              </a:rPr>
              <a:t>attrs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={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" charset="0"/>
                <a:ea typeface="Courier" charset="0"/>
                <a:cs typeface="Courier" charset="0"/>
              </a:rPr>
              <a:t>'placeholder'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" charset="0"/>
                <a:ea typeface="Courier" charset="0"/>
                <a:cs typeface="Courier" charset="0"/>
              </a:rPr>
              <a:t>'password'</a:t>
            </a: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  <a:b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kumimoji="0" lang="zh-CN" altLang="zh-CN" sz="2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))</a:t>
            </a:r>
            <a:endParaRPr kumimoji="0" lang="zh-CN" altLang="zh-CN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1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Froms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 defines a Form class with two fields username and password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31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424</TotalTime>
  <Words>478</Words>
  <Application>Microsoft Macintosh PowerPoint</Application>
  <PresentationFormat>全屏显示(4:3)</PresentationFormat>
  <Paragraphs>84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Calibri</vt:lpstr>
      <vt:lpstr>Courier</vt:lpstr>
      <vt:lpstr>DengXian</vt:lpstr>
      <vt:lpstr>Rockwell</vt:lpstr>
      <vt:lpstr>Rockwell Condensed</vt:lpstr>
      <vt:lpstr>Rockwell Extra Bold</vt:lpstr>
      <vt:lpstr>Times New Roman</vt:lpstr>
      <vt:lpstr>Wingdings</vt:lpstr>
      <vt:lpstr>方正姚体</vt:lpstr>
      <vt:lpstr>木活字</vt:lpstr>
      <vt:lpstr>Django form</vt:lpstr>
      <vt:lpstr>Html form</vt:lpstr>
      <vt:lpstr>Html form</vt:lpstr>
      <vt:lpstr>PowerPoint 演示文稿</vt:lpstr>
      <vt:lpstr>form</vt:lpstr>
      <vt:lpstr>Django form</vt:lpstr>
      <vt:lpstr>Django form</vt:lpstr>
      <vt:lpstr>the Froms</vt:lpstr>
      <vt:lpstr>the Froms</vt:lpstr>
      <vt:lpstr>The Views</vt:lpstr>
      <vt:lpstr>The Template</vt:lpstr>
      <vt:lpstr>Django form</vt:lpstr>
      <vt:lpstr>Django form</vt:lpstr>
      <vt:lpstr>Django form</vt:lpstr>
      <vt:lpstr>Django form</vt:lpstr>
      <vt:lpstr>Django form</vt:lpstr>
      <vt:lpstr>Build-in field classes </vt:lpstr>
      <vt:lpstr>Build-in field classes </vt:lpstr>
      <vt:lpstr>Build-in field widgets</vt:lpstr>
      <vt:lpstr>Build-in field widgets</vt:lpstr>
      <vt:lpstr>modelform</vt:lpstr>
      <vt:lpstr>modelform</vt:lpstr>
      <vt:lpstr>modelform</vt:lpstr>
      <vt:lpstr>The view</vt:lpstr>
      <vt:lpstr>The form</vt:lpstr>
      <vt:lpstr>modelform</vt:lpstr>
      <vt:lpstr>Validation</vt:lpstr>
      <vt:lpstr>Validation</vt:lpstr>
      <vt:lpstr>Validation</vt:lpstr>
      <vt:lpstr>Validation</vt:lpstr>
      <vt:lpstr>reference</vt:lpstr>
      <vt:lpstr>Questions?</vt:lpstr>
    </vt:vector>
  </TitlesOfParts>
  <Company>CHINA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form</dc:title>
  <dc:creator>USER</dc:creator>
  <cp:lastModifiedBy>Jacqueline Jiang</cp:lastModifiedBy>
  <cp:revision>102</cp:revision>
  <dcterms:created xsi:type="dcterms:W3CDTF">2017-09-05T12:20:57Z</dcterms:created>
  <dcterms:modified xsi:type="dcterms:W3CDTF">2017-12-18T03:32:20Z</dcterms:modified>
</cp:coreProperties>
</file>