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8" r:id="rId3"/>
    <p:sldId id="289" r:id="rId4"/>
    <p:sldId id="290" r:id="rId5"/>
    <p:sldId id="291" r:id="rId6"/>
    <p:sldId id="294" r:id="rId7"/>
    <p:sldId id="292" r:id="rId8"/>
    <p:sldId id="293" r:id="rId9"/>
    <p:sldId id="295" r:id="rId10"/>
    <p:sldId id="296" r:id="rId11"/>
    <p:sldId id="297" r:id="rId12"/>
    <p:sldId id="274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287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/>
    <p:restoredTop sz="94592"/>
  </p:normalViewPr>
  <p:slideViewPr>
    <p:cSldViewPr>
      <p:cViewPr varScale="1">
        <p:scale>
          <a:sx n="104" d="100"/>
          <a:sy n="104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09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6FA58-AC52-2B4F-A261-29368DEDA9BE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6AD2E-CF09-1E4C-A9A1-4A566C75C4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146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962F7-5739-AA48-A2F1-D4EDA62F5378}" type="datetimeFigureOut">
              <a:rPr kumimoji="1" lang="zh-CN" altLang="en-US" smtClean="0"/>
              <a:t>2017/12/25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FA072-74A0-4A4F-9F4A-74FD354E91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330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1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="1"/>
            </a:lvl1pPr>
            <a:lvl2pPr>
              <a:defRPr sz="2000" b="1"/>
            </a:lvl2pPr>
            <a:lvl3pPr>
              <a:defRPr sz="18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A6F1863-E3FC-4592-A2EB-4C45FD44AA0C}" type="datetimeFigureOut">
              <a:rPr lang="zh-CN" altLang="en-US" smtClean="0"/>
              <a:t>2017/12/25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CD54573-B295-4DD8-A521-8312DFDD0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8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2.0/ref/templates/builtins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djangoproject.com/en/2.0/ref/templates/builtins/#built-in-filter-referen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getbootstrap.com/docs/3.3/getting-starte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Django Template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0" y="6462178"/>
            <a:ext cx="738315" cy="39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smtClean="0">
                <a:latin typeface="Times New Roman" charset="0"/>
                <a:ea typeface="Times New Roman" charset="0"/>
                <a:cs typeface="Times New Roman" charset="0"/>
              </a:rPr>
              <a:t>江琳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0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9851" y="1800220"/>
            <a:ext cx="7772400" cy="58751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Let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navbar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boostrap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6872"/>
            <a:ext cx="7746809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95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94" y="351558"/>
            <a:ext cx="9144000" cy="649408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16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nav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-default"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"container-fluid"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-header"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button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"button"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-toggle collapsed"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data-toggle=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"collapse"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data-target=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"#bs-example-navbar-collapse-1"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aria-expanded=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"false"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-only"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&gt;Toggle navigation&lt;/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"icon-bar"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"icon-bar"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"icon-bar"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button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-brand" </a:t>
            </a:r>
            <a:r>
              <a:rPr lang="en-US" altLang="zh-CN" sz="16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"/"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&gt;Library System&lt;/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"collapse 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-collapse"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id=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"bs-example-navbar-collapse-1"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-form 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-right"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"get"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action=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book_list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%}"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"form-group"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"form-control"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placeholder=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"Search"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"keyword"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button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sz="16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16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en-US" altLang="zh-CN" sz="16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-default"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&gt;Submit&lt;/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button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  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  &lt;/</a:t>
            </a:r>
            <a:r>
              <a:rPr lang="en-US" altLang="zh-CN" sz="16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16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nav</a:t>
            </a:r>
            <a:r>
              <a:rPr lang="en-US" altLang="zh-CN" sz="1600" b="1" dirty="0">
                <a:latin typeface="Courier" charset="0"/>
                <a:ea typeface="Courier" charset="0"/>
                <a:cs typeface="Courier" charset="0"/>
              </a:rPr>
              <a:t>&gt; </a:t>
            </a:r>
            <a:endParaRPr lang="zh-CN" alt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Build-in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template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tags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and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filter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57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Build-in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tags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docs.djangoproject.com/en/2.0/ref/templates/builtins/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163576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Loops over each item in an array, making the item available in a context variable.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331390"/>
            <a:ext cx="7772400" cy="235385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athlete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athlete_list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&lt;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{{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athlete.name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5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if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976569"/>
            <a:ext cx="7772400" cy="1163576"/>
          </a:xfrm>
        </p:spPr>
        <p:txBody>
          <a:bodyPr>
            <a:normAutofit lnSpcReduction="10000"/>
          </a:bodyPr>
          <a:lstStyle/>
          <a:p>
            <a:r>
              <a:rPr kumimoji="1" lang="en-US" altLang="zh-CN"/>
              <a:t>The {% if %} tag evaluates a variable, and if that variable is “true”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060796"/>
            <a:ext cx="7772400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athlete_list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Number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of athletes: </a:t>
            </a:r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{{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athlete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athlete_in_locker_room_list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Athletes should be out of the locker room soon!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No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athletes. 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5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235584"/>
          </a:xfrm>
        </p:spPr>
        <p:txBody>
          <a:bodyPr/>
          <a:lstStyle/>
          <a:p>
            <a:r>
              <a:rPr kumimoji="1" lang="en-US" altLang="zh-CN" dirty="0"/>
              <a:t>Returns an absolute path </a:t>
            </a:r>
            <a:r>
              <a:rPr kumimoji="1" lang="en-US" altLang="zh-CN"/>
              <a:t>reference </a:t>
            </a:r>
            <a:r>
              <a:rPr kumimoji="1" lang="en-US" altLang="zh-CN" smtClean="0"/>
              <a:t>matching </a:t>
            </a:r>
            <a:r>
              <a:rPr kumimoji="1" lang="en-US" altLang="zh-CN" dirty="0"/>
              <a:t>a given view and optional </a:t>
            </a:r>
            <a:r>
              <a:rPr kumimoji="1" lang="en-US" altLang="zh-CN"/>
              <a:t>parameters</a:t>
            </a:r>
            <a:r>
              <a:rPr kumimoji="1" lang="en-US" altLang="zh-CN" smtClean="0"/>
              <a:t>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359930"/>
            <a:ext cx="7772400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BA2121"/>
                </a:solidFill>
                <a:latin typeface="Courier" charset="0"/>
                <a:ea typeface="Courier" charset="0"/>
                <a:cs typeface="Courier" charset="0"/>
              </a:rPr>
              <a:t>'some-</a:t>
            </a:r>
            <a:r>
              <a:rPr lang="en-US" altLang="zh-CN" sz="2000" b="1" dirty="0" err="1">
                <a:solidFill>
                  <a:srgbClr val="BA2121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solidFill>
                  <a:srgbClr val="BA2121"/>
                </a:solidFill>
                <a:latin typeface="Courier" charset="0"/>
                <a:ea typeface="Courier" charset="0"/>
                <a:cs typeface="Courier" charset="0"/>
              </a:rPr>
              <a:t>-name'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v1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19177C"/>
                </a:solidFill>
                <a:latin typeface="Courier" charset="0"/>
                <a:ea typeface="Courier" charset="0"/>
                <a:cs typeface="Courier" charset="0"/>
              </a:rPr>
              <a:t>v2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4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extends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307592"/>
          </a:xfrm>
        </p:spPr>
        <p:txBody>
          <a:bodyPr/>
          <a:lstStyle/>
          <a:p>
            <a:r>
              <a:rPr kumimoji="1" lang="en-US" altLang="zh-CN" dirty="0"/>
              <a:t>Signals that this template extends a parent template.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4709" y="3456432"/>
            <a:ext cx="7772400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{%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extends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BA2121"/>
                </a:solidFill>
                <a:latin typeface="Courier" charset="0"/>
                <a:ea typeface="Courier" charset="0"/>
                <a:cs typeface="Courier" charset="0"/>
              </a:rPr>
              <a:t>"./</a:t>
            </a:r>
            <a:r>
              <a:rPr lang="en-US" altLang="zh-CN" sz="2000" b="1" dirty="0" err="1" smtClean="0">
                <a:solidFill>
                  <a:srgbClr val="BA2121"/>
                </a:solidFill>
                <a:latin typeface="Courier" charset="0"/>
                <a:ea typeface="Courier" charset="0"/>
                <a:cs typeface="Courier" charset="0"/>
              </a:rPr>
              <a:t>base.html</a:t>
            </a:r>
            <a:r>
              <a:rPr lang="en-US" altLang="zh-CN" sz="2000" b="1" dirty="0">
                <a:solidFill>
                  <a:srgbClr val="BA2121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BC7A00"/>
                </a:solidFill>
                <a:latin typeface="Courier" charset="0"/>
                <a:ea typeface="Courier" charset="0"/>
                <a:cs typeface="Courier" charset="0"/>
              </a:rPr>
              <a:t>%}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5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block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Defines a block that can be overridden by child </a:t>
            </a:r>
            <a:r>
              <a:rPr kumimoji="1" lang="en-US" altLang="zh-CN" dirty="0" smtClean="0"/>
              <a:t>templates.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47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about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navbar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part.</a:t>
            </a:r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fact,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navbar</a:t>
            </a:r>
            <a:r>
              <a:rPr kumimoji="1" lang="en-US" altLang="zh-CN" dirty="0" smtClean="0"/>
              <a:t>”.</a:t>
            </a:r>
          </a:p>
          <a:p>
            <a:r>
              <a:rPr kumimoji="1" lang="en-US" altLang="zh-CN" dirty="0" smtClean="0"/>
              <a:t>Instead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navbar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base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extended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other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35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Static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2251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57174"/>
            <a:ext cx="7772400" cy="116357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base.html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include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code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</a:t>
            </a:r>
            <a:r>
              <a:rPr kumimoji="1" lang="en-US" altLang="zh-CN" dirty="0" err="1" smtClean="0"/>
              <a:t>Navbar</a:t>
            </a:r>
            <a:r>
              <a:rPr kumimoji="1" lang="en-US" altLang="zh-CN" dirty="0" smtClean="0"/>
              <a:t>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bootstrap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852936"/>
            <a:ext cx="7772400" cy="397031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title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STATIC_URL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bootstrap/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/jquery-3.2.1.min.js"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javascript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STATIC_URL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bootstrap/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bootstrap.min.js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javascript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link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"stylesheet"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STATIC_URL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bootstrap/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bootstrap.min.css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195736" y="3366518"/>
            <a:ext cx="4392488" cy="42252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43608" y="5805264"/>
            <a:ext cx="4392488" cy="792088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834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276872"/>
            <a:ext cx="7772400" cy="281551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&lt;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nav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altLang="zh-CN" sz="2000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2000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-default”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{#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navbar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code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#}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&lt;/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nav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content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%}{%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  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2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803536"/>
          </a:xfrm>
        </p:spPr>
        <p:txBody>
          <a:bodyPr/>
          <a:lstStyle/>
          <a:p>
            <a:r>
              <a:rPr kumimoji="1" lang="en-US" altLang="zh-CN" dirty="0" smtClean="0"/>
              <a:t>Rewriting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homepage.html</a:t>
            </a:r>
            <a:endParaRPr kumimoji="1" lang="en-US" altLang="zh-CN" dirty="0" smtClean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780928"/>
            <a:ext cx="7772400" cy="34163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extends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base.html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title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%}Library System{%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new-books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#ccc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margin-top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center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}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5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060848"/>
            <a:ext cx="7772400" cy="470898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block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content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new-books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&gt; 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h2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Books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h2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&gt; 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lastest_books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%}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 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book_detail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book.id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&gt; 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font-size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font-weight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bold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book.name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}}&lt;/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   &lt;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&gt;--{{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book.author.name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}}&lt;/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span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&gt; 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%}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 &lt;/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endblock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%}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5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Build-in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filter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smtClean="0">
                <a:hlinkClick r:id="rId2"/>
              </a:rPr>
              <a:t>docs.djangoproject.com/en/2.0/ref/templates/builtins</a:t>
            </a:r>
            <a:r>
              <a:rPr kumimoji="1" lang="en-US" altLang="zh-CN" dirty="0">
                <a:hlinkClick r:id="rId2"/>
              </a:rPr>
              <a:t>/#</a:t>
            </a:r>
            <a:r>
              <a:rPr kumimoji="1" lang="en-US" altLang="zh-CN" dirty="0" smtClean="0">
                <a:hlinkClick r:id="rId2"/>
              </a:rPr>
              <a:t>built-in-filter-reference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8540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660005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Converts a string into </a:t>
            </a:r>
            <a:r>
              <a:rPr kumimoji="1" lang="en-US" altLang="zh-CN" dirty="0" err="1"/>
              <a:t>titlecase</a:t>
            </a:r>
            <a:r>
              <a:rPr kumimoji="1" lang="en-US" altLang="zh-CN" dirty="0"/>
              <a:t> by making words start with an uppercase character and the remaining characters lowercase. 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6" y="3781413"/>
            <a:ext cx="2859504" cy="652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5800" y="3750963"/>
            <a:ext cx="403021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sk-SK" altLang="zh-CN" sz="36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sk-SK" altLang="zh-CN" sz="3600" b="1" dirty="0" err="1">
                <a:latin typeface="Courier" charset="0"/>
                <a:ea typeface="Courier" charset="0"/>
                <a:cs typeface="Courier" charset="0"/>
              </a:rPr>
              <a:t>obj.name</a:t>
            </a:r>
            <a:r>
              <a:rPr lang="sk-SK" altLang="zh-CN" sz="3600" b="1" dirty="0">
                <a:latin typeface="Courier" charset="0"/>
                <a:ea typeface="Courier" charset="0"/>
                <a:cs typeface="Courier" charset="0"/>
              </a:rPr>
              <a:t> }}</a:t>
            </a:r>
            <a:endParaRPr lang="zh-CN" altLang="en-US" sz="36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直线箭头连接符 5"/>
          <p:cNvCxnSpPr>
            <a:stCxn id="7" idx="3"/>
            <a:endCxn id="6" idx="1"/>
          </p:cNvCxnSpPr>
          <p:nvPr/>
        </p:nvCxnSpPr>
        <p:spPr>
          <a:xfrm flipV="1">
            <a:off x="4716016" y="4107619"/>
            <a:ext cx="882680" cy="30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5800" y="5013176"/>
            <a:ext cx="573105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3600" b="1" dirty="0" err="1">
                <a:latin typeface="Courier" charset="0"/>
                <a:ea typeface="Courier" charset="0"/>
                <a:cs typeface="Courier" charset="0"/>
              </a:rPr>
              <a:t>obj.name|title</a:t>
            </a:r>
            <a:r>
              <a:rPr lang="en-US" altLang="zh-CN" sz="3600" b="1" dirty="0">
                <a:latin typeface="Courier" charset="0"/>
                <a:ea typeface="Courier" charset="0"/>
                <a:cs typeface="Courier" charset="0"/>
              </a:rPr>
              <a:t> }}</a:t>
            </a:r>
            <a:endParaRPr lang="zh-CN" altLang="en-US" sz="36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43" y="5864181"/>
            <a:ext cx="3427257" cy="883313"/>
          </a:xfrm>
          <a:prstGeom prst="rect">
            <a:avLst/>
          </a:prstGeom>
        </p:spPr>
      </p:pic>
      <p:cxnSp>
        <p:nvCxnSpPr>
          <p:cNvPr id="9" name="直线箭头连接符 8"/>
          <p:cNvCxnSpPr>
            <a:endCxn id="8" idx="1"/>
          </p:cNvCxnSpPr>
          <p:nvPr/>
        </p:nvCxnSpPr>
        <p:spPr>
          <a:xfrm>
            <a:off x="3551328" y="5659507"/>
            <a:ext cx="1479615" cy="64633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lower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681916"/>
          </a:xfrm>
        </p:spPr>
        <p:txBody>
          <a:bodyPr/>
          <a:lstStyle/>
          <a:p>
            <a:r>
              <a:rPr kumimoji="1" lang="en-US" altLang="zh-CN" dirty="0"/>
              <a:t>Converts a string into all lowercase.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96" y="2883386"/>
            <a:ext cx="2859504" cy="6524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5800" y="2852936"/>
            <a:ext cx="403021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sk-SK" altLang="zh-CN" sz="36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sk-SK" altLang="zh-CN" sz="3600" b="1" dirty="0" err="1">
                <a:latin typeface="Courier" charset="0"/>
                <a:ea typeface="Courier" charset="0"/>
                <a:cs typeface="Courier" charset="0"/>
              </a:rPr>
              <a:t>obj.name</a:t>
            </a:r>
            <a:r>
              <a:rPr lang="sk-SK" altLang="zh-CN" sz="3600" b="1" dirty="0">
                <a:latin typeface="Courier" charset="0"/>
                <a:ea typeface="Courier" charset="0"/>
                <a:cs typeface="Courier" charset="0"/>
              </a:rPr>
              <a:t> }}</a:t>
            </a:r>
            <a:endParaRPr lang="zh-CN" altLang="en-US" sz="3600" b="1" dirty="0">
              <a:latin typeface="Courier" charset="0"/>
              <a:ea typeface="Courier" charset="0"/>
              <a:cs typeface="Courier" charset="0"/>
            </a:endParaRPr>
          </a:p>
        </p:txBody>
      </p:sp>
      <p:cxnSp>
        <p:nvCxnSpPr>
          <p:cNvPr id="6" name="直线箭头连接符 5"/>
          <p:cNvCxnSpPr/>
          <p:nvPr/>
        </p:nvCxnSpPr>
        <p:spPr>
          <a:xfrm flipV="1">
            <a:off x="4716016" y="3209592"/>
            <a:ext cx="882680" cy="304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5800" y="3921981"/>
            <a:ext cx="5731056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3600" b="1" dirty="0" err="1" smtClean="0">
                <a:latin typeface="Courier" charset="0"/>
                <a:ea typeface="Courier" charset="0"/>
                <a:cs typeface="Courier" charset="0"/>
              </a:rPr>
              <a:t>obj.name|lower</a:t>
            </a:r>
            <a:r>
              <a:rPr lang="en-US" altLang="zh-CN" sz="3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3600" b="1" dirty="0">
                <a:latin typeface="Courier" charset="0"/>
                <a:ea typeface="Courier" charset="0"/>
                <a:cs typeface="Courier" charset="0"/>
              </a:rPr>
              <a:t>}}</a:t>
            </a:r>
            <a:endParaRPr lang="zh-CN" altLang="en-US" sz="36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56" y="5298600"/>
            <a:ext cx="3299716" cy="794696"/>
          </a:xfrm>
          <a:prstGeom prst="rect">
            <a:avLst/>
          </a:prstGeom>
        </p:spPr>
      </p:pic>
      <p:cxnSp>
        <p:nvCxnSpPr>
          <p:cNvPr id="11" name="直线箭头连接符 10"/>
          <p:cNvCxnSpPr>
            <a:stCxn id="7" idx="2"/>
            <a:endCxn id="8" idx="1"/>
          </p:cNvCxnSpPr>
          <p:nvPr/>
        </p:nvCxnSpPr>
        <p:spPr>
          <a:xfrm>
            <a:off x="3551328" y="4568312"/>
            <a:ext cx="1606028" cy="112763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upper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803536"/>
          </a:xfrm>
        </p:spPr>
        <p:txBody>
          <a:bodyPr/>
          <a:lstStyle/>
          <a:p>
            <a:r>
              <a:rPr kumimoji="1" lang="en-US" altLang="zh-CN"/>
              <a:t>Converts a string into all uppercase.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068960"/>
            <a:ext cx="5731056" cy="64633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3600" b="1" dirty="0" err="1" smtClean="0">
                <a:latin typeface="Courier" charset="0"/>
                <a:ea typeface="Courier" charset="0"/>
                <a:cs typeface="Courier" charset="0"/>
              </a:rPr>
              <a:t>obj.name|upper</a:t>
            </a:r>
            <a:r>
              <a:rPr lang="en-US" altLang="zh-CN" sz="36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3600" b="1" dirty="0">
                <a:latin typeface="Courier" charset="0"/>
                <a:ea typeface="Courier" charset="0"/>
                <a:cs typeface="Courier" charset="0"/>
              </a:rPr>
              <a:t>}}</a:t>
            </a:r>
            <a:endParaRPr lang="zh-CN" altLang="en-US" sz="36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797152"/>
            <a:ext cx="3772593" cy="720080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>
            <a:off x="3551328" y="3715291"/>
            <a:ext cx="1538817" cy="10818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truncatechars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Truncates a string if it is longer than the specified number of characters. Truncated strings will end with a translatable ellipsis sequence (“…”).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8419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truncatechars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5800" y="2492896"/>
            <a:ext cx="7487947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{{ obj.intro|truncatechars:'60' }}</a:t>
            </a:r>
            <a:endParaRPr lang="zh-CN" alt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533" y="4077072"/>
            <a:ext cx="6406480" cy="1299428"/>
          </a:xfrm>
          <a:prstGeom prst="rect">
            <a:avLst/>
          </a:prstGeom>
        </p:spPr>
      </p:pic>
      <p:cxnSp>
        <p:nvCxnSpPr>
          <p:cNvPr id="8" name="直线箭头连接符 7"/>
          <p:cNvCxnSpPr>
            <a:stCxn id="5" idx="2"/>
            <a:endCxn id="6" idx="0"/>
          </p:cNvCxnSpPr>
          <p:nvPr/>
        </p:nvCxnSpPr>
        <p:spPr>
          <a:xfrm flipH="1">
            <a:off x="4429773" y="3016116"/>
            <a:ext cx="1" cy="106095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5868145" y="4980456"/>
            <a:ext cx="576064" cy="536776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13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Aside from the HTML generated by the server, web applications generally need to serve additional files — such as images, JavaScript, or CSS — necessary to render the complete web page. In Django, we refer to these files as “static files”.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15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truncatewords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163576"/>
          </a:xfrm>
        </p:spPr>
        <p:txBody>
          <a:bodyPr>
            <a:normAutofit lnSpcReduction="10000"/>
          </a:bodyPr>
          <a:lstStyle/>
          <a:p>
            <a:r>
              <a:rPr kumimoji="1" lang="en-US" altLang="zh-CN"/>
              <a:t>Truncates a string after a certain number of words.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1237" y="3312416"/>
            <a:ext cx="7487947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2800" b="1" dirty="0" smtClean="0">
                <a:latin typeface="Courier" charset="0"/>
                <a:ea typeface="Courier" charset="0"/>
                <a:cs typeface="Courier" charset="0"/>
              </a:rPr>
              <a:t>obj.intro|truncatewords</a:t>
            </a:r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en-US" altLang="zh-CN" sz="2800" b="1" dirty="0" smtClean="0">
                <a:latin typeface="Courier" charset="0"/>
                <a:ea typeface="Courier" charset="0"/>
                <a:cs typeface="Courier" charset="0"/>
              </a:rPr>
              <a:t>'6' </a:t>
            </a:r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}}</a:t>
            </a:r>
            <a:endParaRPr lang="zh-CN" alt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280" y="4725144"/>
            <a:ext cx="6241859" cy="979664"/>
          </a:xfrm>
          <a:prstGeom prst="rect">
            <a:avLst/>
          </a:prstGeom>
        </p:spPr>
      </p:pic>
      <p:cxnSp>
        <p:nvCxnSpPr>
          <p:cNvPr id="7" name="直线箭头连接符 6"/>
          <p:cNvCxnSpPr>
            <a:stCxn id="4" idx="2"/>
            <a:endCxn id="5" idx="0"/>
          </p:cNvCxnSpPr>
          <p:nvPr/>
        </p:nvCxnSpPr>
        <p:spPr>
          <a:xfrm flipH="1">
            <a:off x="4395210" y="3835636"/>
            <a:ext cx="1" cy="88950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8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length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1739640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Returns the length of the value. This works for both strings and lists</a:t>
            </a:r>
            <a:r>
              <a:rPr kumimoji="1" lang="en-US" altLang="zh-CN" dirty="0" smtClean="0"/>
              <a:t>.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17317" y="3888480"/>
            <a:ext cx="6109365" cy="5847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3200" b="1" dirty="0" err="1">
                <a:latin typeface="Courier" charset="0"/>
                <a:ea typeface="Courier" charset="0"/>
                <a:cs typeface="Courier" charset="0"/>
              </a:rPr>
              <a:t>object_list|length</a:t>
            </a:r>
            <a:r>
              <a:rPr lang="en-US" altLang="zh-CN" sz="3200" b="1" dirty="0">
                <a:latin typeface="Courier" charset="0"/>
                <a:ea typeface="Courier" charset="0"/>
                <a:cs typeface="Courier" charset="0"/>
              </a:rPr>
              <a:t> }}</a:t>
            </a:r>
            <a:endParaRPr lang="zh-CN" altLang="en-US" sz="32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yesno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2891768"/>
          </a:xfrm>
        </p:spPr>
        <p:txBody>
          <a:bodyPr/>
          <a:lstStyle/>
          <a:p>
            <a:r>
              <a:rPr kumimoji="1" lang="en-US" altLang="zh-CN"/>
              <a:t>Maps values for True, False, and (optionally) None, to the strings “yes”, “no”, “maybe”, or a custom mapping passed as a comma-separated list, and returns one of those strings according to the value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5427" y="5055832"/>
            <a:ext cx="7273145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2800" b="1" dirty="0" err="1">
                <a:latin typeface="Courier" charset="0"/>
                <a:ea typeface="Courier" charset="0"/>
                <a:cs typeface="Courier" charset="0"/>
              </a:rPr>
              <a:t>value|yesno</a:t>
            </a:r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:"</a:t>
            </a:r>
            <a:r>
              <a:rPr lang="en-US" altLang="zh-CN" sz="2800" b="1" dirty="0" err="1">
                <a:latin typeface="Courier" charset="0"/>
                <a:ea typeface="Courier" charset="0"/>
                <a:cs typeface="Courier" charset="0"/>
              </a:rPr>
              <a:t>yeah,no,maybe</a:t>
            </a:r>
            <a:r>
              <a:rPr lang="en-US" altLang="zh-CN" sz="2800" b="1" dirty="0">
                <a:latin typeface="Courier" charset="0"/>
                <a:ea typeface="Courier" charset="0"/>
                <a:cs typeface="Courier" charset="0"/>
              </a:rPr>
              <a:t>" }}</a:t>
            </a:r>
            <a:endParaRPr lang="zh-CN" altLang="en-US" sz="28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17727" y="2411518"/>
            <a:ext cx="45352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43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685800" y="2882456"/>
            <a:ext cx="7772400" cy="2916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settings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31528"/>
          </a:xfrm>
        </p:spPr>
        <p:txBody>
          <a:bodyPr/>
          <a:lstStyle/>
          <a:p>
            <a:r>
              <a:rPr kumimoji="1" lang="en-US" altLang="zh-CN" dirty="0" smtClean="0"/>
              <a:t>Step1: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called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“static”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2994764" y="2880368"/>
            <a:ext cx="3154471" cy="2771748"/>
            <a:chOff x="1835696" y="2636912"/>
            <a:chExt cx="3154471" cy="2771748"/>
          </a:xfrm>
        </p:grpSpPr>
        <p:sp>
          <p:nvSpPr>
            <p:cNvPr id="18" name="文本框 17"/>
            <p:cNvSpPr txBox="1"/>
            <p:nvPr/>
          </p:nvSpPr>
          <p:spPr>
            <a:xfrm>
              <a:off x="2576819" y="4550615"/>
              <a:ext cx="2413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smtClean="0">
                  <a:latin typeface="Courier" charset="0"/>
                  <a:ea typeface="Courier" charset="0"/>
                  <a:cs typeface="Courier" charset="0"/>
                </a:rPr>
                <a:t>static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grpSp>
          <p:nvGrpSpPr>
            <p:cNvPr id="23" name="组 22"/>
            <p:cNvGrpSpPr/>
            <p:nvPr/>
          </p:nvGrpSpPr>
          <p:grpSpPr>
            <a:xfrm>
              <a:off x="1835696" y="2636912"/>
              <a:ext cx="3154471" cy="2771748"/>
              <a:chOff x="1835696" y="2636912"/>
              <a:chExt cx="3154471" cy="2771748"/>
            </a:xfrm>
          </p:grpSpPr>
          <p:grpSp>
            <p:nvGrpSpPr>
              <p:cNvPr id="4" name="组 3"/>
              <p:cNvGrpSpPr/>
              <p:nvPr/>
            </p:nvGrpSpPr>
            <p:grpSpPr>
              <a:xfrm>
                <a:off x="1835696" y="2636912"/>
                <a:ext cx="3154471" cy="2771748"/>
                <a:chOff x="901874" y="2244518"/>
                <a:chExt cx="3154471" cy="2771748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>
                  <a:off x="901874" y="2244518"/>
                  <a:ext cx="1728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b="1" dirty="0">
                      <a:latin typeface="Courier" charset="0"/>
                      <a:ea typeface="Courier" charset="0"/>
                      <a:cs typeface="Courier" charset="0"/>
                    </a:rPr>
                    <a:t>library</a:t>
                  </a: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1642997" y="2738958"/>
                  <a:ext cx="172859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b="1" dirty="0">
                      <a:latin typeface="Courier" charset="0"/>
                      <a:ea typeface="Courier" charset="0"/>
                      <a:cs typeface="Courier" charset="0"/>
                    </a:rPr>
                    <a:t>library</a:t>
                  </a: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1642997" y="3217757"/>
                  <a:ext cx="24133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b="1" dirty="0" smtClean="0">
                      <a:latin typeface="Courier" charset="0"/>
                      <a:ea typeface="Courier" charset="0"/>
                      <a:cs typeface="Courier" charset="0"/>
                    </a:rPr>
                    <a:t>accounts</a:t>
                  </a:r>
                  <a:endParaRPr kumimoji="1" lang="en-US" altLang="zh-CN" sz="2400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42997" y="3696556"/>
                  <a:ext cx="24133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b="1" dirty="0" smtClean="0">
                      <a:latin typeface="Courier" charset="0"/>
                      <a:ea typeface="Courier" charset="0"/>
                      <a:cs typeface="Courier" charset="0"/>
                    </a:rPr>
                    <a:t>books</a:t>
                  </a:r>
                  <a:endParaRPr kumimoji="1" lang="en-US" altLang="zh-CN" sz="2400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  <p:sp>
              <p:nvSpPr>
                <p:cNvPr id="11" name="文本框 10"/>
                <p:cNvSpPr txBox="1"/>
                <p:nvPr/>
              </p:nvSpPr>
              <p:spPr>
                <a:xfrm>
                  <a:off x="1642997" y="4554601"/>
                  <a:ext cx="24133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sz="2400" b="1" dirty="0" err="1">
                      <a:latin typeface="Courier" charset="0"/>
                      <a:ea typeface="Courier" charset="0"/>
                      <a:cs typeface="Courier" charset="0"/>
                    </a:rPr>
                    <a:t>m</a:t>
                  </a:r>
                  <a:r>
                    <a:rPr kumimoji="1" lang="en-US" altLang="zh-CN" sz="2400" b="1" dirty="0" err="1" smtClean="0">
                      <a:latin typeface="Courier" charset="0"/>
                      <a:ea typeface="Courier" charset="0"/>
                      <a:cs typeface="Courier" charset="0"/>
                    </a:rPr>
                    <a:t>anage.py</a:t>
                  </a:r>
                  <a:endParaRPr kumimoji="1" lang="en-US" altLang="zh-CN" sz="2400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  <p:cxnSp>
              <p:nvCxnSpPr>
                <p:cNvPr id="12" name="肘形连接符 11"/>
                <p:cNvCxnSpPr/>
                <p:nvPr/>
              </p:nvCxnSpPr>
              <p:spPr>
                <a:xfrm rot="16200000" flipH="1">
                  <a:off x="1320933" y="2647726"/>
                  <a:ext cx="353943" cy="290186"/>
                </a:xfrm>
                <a:prstGeom prst="bentConnector2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肘形连接符 12"/>
                <p:cNvCxnSpPr>
                  <a:endCxn id="11" idx="1"/>
                </p:cNvCxnSpPr>
                <p:nvPr/>
              </p:nvCxnSpPr>
              <p:spPr>
                <a:xfrm rot="16200000" flipH="1">
                  <a:off x="541053" y="3683490"/>
                  <a:ext cx="1913702" cy="290186"/>
                </a:xfrm>
                <a:prstGeom prst="bentConnector2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肘形连接符 19"/>
              <p:cNvCxnSpPr/>
              <p:nvPr/>
            </p:nvCxnSpPr>
            <p:spPr>
              <a:xfrm rot="16200000" flipH="1">
                <a:off x="2254753" y="3592316"/>
                <a:ext cx="353943" cy="290186"/>
              </a:xfrm>
              <a:prstGeom prst="bentConnector2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肘形连接符 20"/>
              <p:cNvCxnSpPr/>
              <p:nvPr/>
            </p:nvCxnSpPr>
            <p:spPr>
              <a:xfrm rot="16200000" flipH="1">
                <a:off x="2254752" y="4059044"/>
                <a:ext cx="353943" cy="290186"/>
              </a:xfrm>
              <a:prstGeom prst="bentConnector2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肘形连接符 21"/>
              <p:cNvCxnSpPr/>
              <p:nvPr/>
            </p:nvCxnSpPr>
            <p:spPr>
              <a:xfrm rot="16200000" flipH="1">
                <a:off x="2254751" y="4558543"/>
                <a:ext cx="353943" cy="290186"/>
              </a:xfrm>
              <a:prstGeom prst="bentConnector2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椭圆 28"/>
          <p:cNvSpPr/>
          <p:nvPr/>
        </p:nvSpPr>
        <p:spPr>
          <a:xfrm>
            <a:off x="3131840" y="4794071"/>
            <a:ext cx="2520280" cy="461665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26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settings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875544"/>
          </a:xfrm>
        </p:spPr>
        <p:txBody>
          <a:bodyPr/>
          <a:lstStyle/>
          <a:p>
            <a:r>
              <a:rPr kumimoji="1" lang="en-US" altLang="zh-CN" dirty="0" smtClean="0"/>
              <a:t>Step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settings.py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85800" y="3105835"/>
            <a:ext cx="7772400" cy="175432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Courier" charset="0"/>
                <a:ea typeface="Courier" charset="0"/>
                <a:cs typeface="Courier" charset="0"/>
              </a:rPr>
              <a:t>STATIC_URL = '/static</a:t>
            </a: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/’</a:t>
            </a:r>
            <a:endParaRPr lang="en-US" altLang="zh-CN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STATICFILES_DIRS </a:t>
            </a:r>
            <a:r>
              <a:rPr lang="zh-CN" altLang="en-US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endParaRPr lang="en-US" altLang="zh-CN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b="1" dirty="0">
                <a:latin typeface="Courier" charset="0"/>
                <a:ea typeface="Courier" charset="0"/>
                <a:cs typeface="Courier" charset="0"/>
              </a:rPr>
              <a:t>os.path.join(BASE_DIR, "static")</a:t>
            </a: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,</a:t>
            </a:r>
            <a:endParaRPr lang="en-US" altLang="zh-CN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endParaRPr lang="en-US" altLang="zh-CN" b="1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36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settings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764216"/>
            <a:ext cx="7772400" cy="659520"/>
          </a:xfrm>
        </p:spPr>
        <p:txBody>
          <a:bodyPr/>
          <a:lstStyle/>
          <a:p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TEMPLATES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7504" y="2333685"/>
            <a:ext cx="8928992" cy="45243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dirty="0"/>
              <a:t>TEMPLATES = [</a:t>
            </a:r>
            <a:br>
              <a:rPr lang="en-US" altLang="zh-CN" dirty="0"/>
            </a:br>
            <a:r>
              <a:rPr lang="en-US" altLang="zh-CN" dirty="0"/>
              <a:t>   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8080"/>
                </a:solidFill>
              </a:rPr>
              <a:t>'BACKEND'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django.template.backends.django.DjangoTemplates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8080"/>
                </a:solidFill>
              </a:rPr>
              <a:t>'DIRS'</a:t>
            </a:r>
            <a:r>
              <a:rPr lang="en-US" altLang="zh-CN" dirty="0"/>
              <a:t>: [</a:t>
            </a:r>
            <a:r>
              <a:rPr lang="en-US" altLang="zh-CN" dirty="0" err="1"/>
              <a:t>os.path.join</a:t>
            </a:r>
            <a:r>
              <a:rPr lang="en-US" altLang="zh-CN" dirty="0"/>
              <a:t>(BASE_DIR, </a:t>
            </a:r>
            <a:r>
              <a:rPr lang="en-US" altLang="zh-CN" b="1" dirty="0">
                <a:solidFill>
                  <a:srgbClr val="008080"/>
                </a:solidFill>
              </a:rPr>
              <a:t>'templates'</a:t>
            </a:r>
            <a:r>
              <a:rPr lang="en-US" altLang="zh-CN" dirty="0"/>
              <a:t>)],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8080"/>
                </a:solidFill>
              </a:rPr>
              <a:t>'APP_DIRS'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80"/>
                </a:solidFill>
              </a:rPr>
              <a:t>True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8080"/>
                </a:solidFill>
              </a:rPr>
              <a:t>'OPTIONS'</a:t>
            </a:r>
            <a:r>
              <a:rPr lang="en-US" altLang="zh-CN" dirty="0"/>
              <a:t>: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context_processors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: [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django.template.context_processors.debug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django.template.context_processors.request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django.contrib.auth.context_processors.auth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django.contrib.messages.context_processors.messages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    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b="1" dirty="0" err="1">
                <a:solidFill>
                  <a:srgbClr val="008080"/>
                </a:solidFill>
              </a:rPr>
              <a:t>django.template.context_processors.static</a:t>
            </a:r>
            <a:r>
              <a:rPr lang="en-US" altLang="zh-CN" b="1" dirty="0">
                <a:solidFill>
                  <a:srgbClr val="008080"/>
                </a:solidFill>
              </a:rPr>
              <a:t>'</a:t>
            </a:r>
            <a:r>
              <a:rPr lang="en-US" altLang="zh-CN" dirty="0"/>
              <a:t>,</a:t>
            </a:r>
            <a:br>
              <a:rPr lang="en-US" altLang="zh-CN" dirty="0"/>
            </a:br>
            <a:r>
              <a:rPr lang="en-US" altLang="zh-CN" dirty="0"/>
              <a:t>            ],</a:t>
            </a:r>
            <a:br>
              <a:rPr lang="en-US" altLang="zh-CN" dirty="0"/>
            </a:br>
            <a:r>
              <a:rPr lang="en-US" altLang="zh-CN" dirty="0"/>
              <a:t>        },</a:t>
            </a:r>
            <a:br>
              <a:rPr lang="en-US" altLang="zh-CN" dirty="0"/>
            </a:br>
            <a:r>
              <a:rPr lang="en-US" altLang="zh-CN" dirty="0"/>
              <a:t>    },</a:t>
            </a:r>
            <a:br>
              <a:rPr lang="en-US" altLang="zh-CN" dirty="0"/>
            </a:b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56820" y="5301208"/>
            <a:ext cx="5931403" cy="533673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53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0070C0"/>
                </a:solidFill>
              </a:rPr>
              <a:t>Bootstrap</a:t>
            </a:r>
            <a:r>
              <a:rPr kumimoji="1" lang="zh-CN" altLang="en-US" dirty="0" smtClean="0">
                <a:solidFill>
                  <a:srgbClr val="0070C0"/>
                </a:solidFill>
              </a:rPr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web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framework.</a:t>
            </a:r>
          </a:p>
          <a:p>
            <a:r>
              <a:rPr kumimoji="1" lang="en-US" altLang="zh-CN" dirty="0" smtClean="0"/>
              <a:t>Getting</a:t>
            </a:r>
            <a:r>
              <a:rPr kumimoji="1" lang="zh-CN" altLang="en-US" dirty="0" smtClean="0"/>
              <a:t> </a:t>
            </a:r>
            <a:r>
              <a:rPr kumimoji="1" lang="en-US" altLang="zh-CN" smtClean="0"/>
              <a:t>bootstrap:</a:t>
            </a:r>
            <a:r>
              <a:rPr kumimoji="1" lang="zh-CN" altLang="en-US" dirty="0" smtClean="0"/>
              <a:t> </a:t>
            </a:r>
            <a:r>
              <a:rPr kumimoji="1" lang="en-US" altLang="zh-CN" sz="1800" dirty="0">
                <a:hlinkClick r:id="rId2"/>
              </a:rPr>
              <a:t>http://</a:t>
            </a:r>
            <a:r>
              <a:rPr kumimoji="1" lang="en-US" altLang="zh-CN" sz="1800" dirty="0" smtClean="0">
                <a:hlinkClick r:id="rId2"/>
              </a:rPr>
              <a:t>getbootstrap.com/docs/3.3/getting-started/</a:t>
            </a:r>
            <a:endParaRPr kumimoji="1" lang="en-US" altLang="zh-CN" sz="1800" dirty="0" smtClean="0"/>
          </a:p>
          <a:p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boostrop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downlown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“static”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8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02860" y="2080144"/>
            <a:ext cx="7772400" cy="29160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8" name="组 27"/>
          <p:cNvGrpSpPr/>
          <p:nvPr/>
        </p:nvGrpSpPr>
        <p:grpSpPr>
          <a:xfrm>
            <a:off x="2555776" y="2630346"/>
            <a:ext cx="4671039" cy="1852497"/>
            <a:chOff x="2771800" y="2708920"/>
            <a:chExt cx="4671039" cy="1852497"/>
          </a:xfrm>
        </p:grpSpPr>
        <p:grpSp>
          <p:nvGrpSpPr>
            <p:cNvPr id="8" name="组 7"/>
            <p:cNvGrpSpPr/>
            <p:nvPr/>
          </p:nvGrpSpPr>
          <p:grpSpPr>
            <a:xfrm>
              <a:off x="2771800" y="2708920"/>
              <a:ext cx="3096344" cy="1325437"/>
              <a:chOff x="901874" y="2244518"/>
              <a:chExt cx="2469714" cy="132543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901874" y="2244518"/>
                <a:ext cx="17285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Courier" charset="0"/>
                    <a:ea typeface="Courier" charset="0"/>
                    <a:cs typeface="Courier" charset="0"/>
                  </a:rPr>
                  <a:t>static</a:t>
                </a:r>
                <a:endParaRPr kumimoji="1" lang="en-US" altLang="zh-CN" sz="2400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642997" y="2738958"/>
                <a:ext cx="172859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b="1" dirty="0" smtClean="0">
                    <a:latin typeface="Courier" charset="0"/>
                    <a:ea typeface="Courier" charset="0"/>
                    <a:cs typeface="Courier" charset="0"/>
                  </a:rPr>
                  <a:t>bootstrap</a:t>
                </a:r>
                <a:endParaRPr kumimoji="1" lang="en-US" altLang="zh-CN" sz="2400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cxnSp>
            <p:nvCxnSpPr>
              <p:cNvPr id="17" name="肘形连接符 16"/>
              <p:cNvCxnSpPr/>
              <p:nvPr/>
            </p:nvCxnSpPr>
            <p:spPr>
              <a:xfrm rot="16200000" flipH="1">
                <a:off x="1320933" y="2647726"/>
                <a:ext cx="353943" cy="290186"/>
              </a:xfrm>
              <a:prstGeom prst="bentConnector2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肘形连接符 18"/>
            <p:cNvCxnSpPr/>
            <p:nvPr/>
          </p:nvCxnSpPr>
          <p:spPr>
            <a:xfrm rot="16200000" flipH="1">
              <a:off x="4869925" y="3557703"/>
              <a:ext cx="353943" cy="363814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275660" y="3689488"/>
              <a:ext cx="2167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css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256007" y="4099752"/>
              <a:ext cx="21671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b="1" dirty="0" err="1" smtClean="0">
                  <a:latin typeface="Courier" charset="0"/>
                  <a:ea typeface="Courier" charset="0"/>
                  <a:cs typeface="Courier" charset="0"/>
                </a:rPr>
                <a:t>js</a:t>
              </a:r>
              <a:endParaRPr kumimoji="1" lang="en-US" altLang="zh-CN" sz="2400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22" name="肘形连接符 21"/>
            <p:cNvCxnSpPr>
              <a:endCxn id="21" idx="1"/>
            </p:cNvCxnSpPr>
            <p:nvPr/>
          </p:nvCxnSpPr>
          <p:spPr>
            <a:xfrm rot="16200000" flipH="1">
              <a:off x="4853344" y="3927921"/>
              <a:ext cx="414311" cy="391016"/>
            </a:xfrm>
            <a:prstGeom prst="bentConnector2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91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2372" y="1646505"/>
            <a:ext cx="7772400" cy="731528"/>
          </a:xfrm>
        </p:spPr>
        <p:txBody>
          <a:bodyPr/>
          <a:lstStyle/>
          <a:p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homepage.html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572" y="2195185"/>
            <a:ext cx="9144000" cy="466281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&gt; 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mr-IN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“UTF-8”</a:t>
            </a:r>
            <a:r>
              <a:rPr lang="mr-IN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 &lt;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Library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System&lt;/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altLang="zh-CN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zh-CN" altLang="en-US" b="1" dirty="0" smtClean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zh-CN" b="1" dirty="0" smtClean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 </a:t>
            </a:r>
            <a:r>
              <a:rPr lang="en-US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"{{ STATIC_URL }}bootstrap/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/jquery-3.2.1.min.js"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"text/</a:t>
            </a:r>
            <a:r>
              <a:rPr lang="en-US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javascript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en-US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charset=</a:t>
            </a:r>
            <a:r>
              <a:rPr lang="en-US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&gt;&lt;/</a:t>
            </a:r>
            <a:r>
              <a:rPr lang="en-US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</a:t>
            </a:r>
            <a:r>
              <a:rPr lang="en-US" altLang="zh-CN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altLang="zh-CN" b="1" dirty="0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altLang="zh-CN" b="1" dirty="0" err="1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javascript</a:t>
            </a:r>
            <a:r>
              <a:rPr lang="mr-IN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zh-CN" altLang="en-US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 smtClean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src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"{{ STATIC_URL }}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boostrap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js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boostrap.min.js</a:t>
            </a:r>
            <a:r>
              <a:rPr lang="mr-IN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altLang="zh-CN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mr-IN" altLang="zh-CN" b="1" dirty="0" smtClean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script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rel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stylesheet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"{{ STATIC_URL }}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boostrap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css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boostrap.min.css</a:t>
            </a:r>
            <a:r>
              <a:rPr lang="mr-IN" altLang="zh-CN" b="1" dirty="0" smtClean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 &lt;/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839</TotalTime>
  <Words>531</Words>
  <Application>Microsoft Macintosh PowerPoint</Application>
  <PresentationFormat>全屏显示(4:3)</PresentationFormat>
  <Paragraphs>107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Calibri</vt:lpstr>
      <vt:lpstr>Courier</vt:lpstr>
      <vt:lpstr>DengXian</vt:lpstr>
      <vt:lpstr>Rockwell</vt:lpstr>
      <vt:lpstr>Rockwell Condensed</vt:lpstr>
      <vt:lpstr>Rockwell Extra Bold</vt:lpstr>
      <vt:lpstr>Times New Roman</vt:lpstr>
      <vt:lpstr>Wingdings</vt:lpstr>
      <vt:lpstr>方正姚体</vt:lpstr>
      <vt:lpstr>木活字</vt:lpstr>
      <vt:lpstr>Django Template</vt:lpstr>
      <vt:lpstr>Static files</vt:lpstr>
      <vt:lpstr>Static files</vt:lpstr>
      <vt:lpstr>settings</vt:lpstr>
      <vt:lpstr>settings</vt:lpstr>
      <vt:lpstr>settings</vt:lpstr>
      <vt:lpstr>example</vt:lpstr>
      <vt:lpstr>example</vt:lpstr>
      <vt:lpstr>example</vt:lpstr>
      <vt:lpstr>example</vt:lpstr>
      <vt:lpstr>PowerPoint 演示文稿</vt:lpstr>
      <vt:lpstr>Build-in template tags and filter</vt:lpstr>
      <vt:lpstr>Build-in template tags</vt:lpstr>
      <vt:lpstr>for</vt:lpstr>
      <vt:lpstr>if</vt:lpstr>
      <vt:lpstr>url</vt:lpstr>
      <vt:lpstr>extends</vt:lpstr>
      <vt:lpstr>block</vt:lpstr>
      <vt:lpstr>example</vt:lpstr>
      <vt:lpstr>example</vt:lpstr>
      <vt:lpstr>example</vt:lpstr>
      <vt:lpstr>example</vt:lpstr>
      <vt:lpstr>example</vt:lpstr>
      <vt:lpstr>Build-in template filter</vt:lpstr>
      <vt:lpstr>title</vt:lpstr>
      <vt:lpstr>lower</vt:lpstr>
      <vt:lpstr>upper</vt:lpstr>
      <vt:lpstr>truncatechars</vt:lpstr>
      <vt:lpstr>truncatechars</vt:lpstr>
      <vt:lpstr>truncatewords</vt:lpstr>
      <vt:lpstr>length</vt:lpstr>
      <vt:lpstr>yesno</vt:lpstr>
      <vt:lpstr>Questions?</vt:lpstr>
    </vt:vector>
  </TitlesOfParts>
  <Company>CHINA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</dc:title>
  <dc:creator>USER</dc:creator>
  <cp:lastModifiedBy>Jacqueline Jiang</cp:lastModifiedBy>
  <cp:revision>245</cp:revision>
  <dcterms:created xsi:type="dcterms:W3CDTF">2017-09-05T12:20:57Z</dcterms:created>
  <dcterms:modified xsi:type="dcterms:W3CDTF">2017-12-25T06:34:36Z</dcterms:modified>
</cp:coreProperties>
</file>