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314" r:id="rId3"/>
    <p:sldId id="341" r:id="rId4"/>
    <p:sldId id="340" r:id="rId5"/>
    <p:sldId id="342" r:id="rId6"/>
    <p:sldId id="315" r:id="rId7"/>
    <p:sldId id="316" r:id="rId8"/>
    <p:sldId id="317" r:id="rId9"/>
    <p:sldId id="318" r:id="rId10"/>
    <p:sldId id="319" r:id="rId11"/>
    <p:sldId id="320" r:id="rId12"/>
    <p:sldId id="34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44" r:id="rId23"/>
    <p:sldId id="334" r:id="rId24"/>
    <p:sldId id="335" r:id="rId25"/>
    <p:sldId id="336" r:id="rId26"/>
    <p:sldId id="339" r:id="rId27"/>
    <p:sldId id="345" r:id="rId28"/>
    <p:sldId id="346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2068" autoAdjust="0"/>
  </p:normalViewPr>
  <p:slideViewPr>
    <p:cSldViewPr snapToGrid="0">
      <p:cViewPr varScale="1">
        <p:scale>
          <a:sx n="54" d="100"/>
          <a:sy n="54" d="100"/>
        </p:scale>
        <p:origin x="-10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55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0510BF9-987A-4369-8171-C7A3A124F650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25A9DD9-3DDC-406F-AB9B-FD13B2047E1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4EF8305-3D2F-4A18-A0E9-F234107DC0C1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07EEAF8-212E-47CD-8F7E-816CABE4943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3DA3EF8-DD96-4885-8E38-DDD57B57195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ADF37C-B010-4B24-9A3F-C4592D5ECDFD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4E256D1-4E8C-442D-ADD2-796ECE7FB2E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E6BA48E-4C2B-4326-B981-2C46EDAD717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4C81248-603B-409D-9235-981AC31EB65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2D5EF39-CBAE-430A-8C27-8C80A5EB76EB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52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BD36AB9-9945-49CC-AB1F-2CCCE0D1503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介绍案例背景和需求，演示脚本编写及操作过程，需要确保</a:t>
            </a:r>
            <a:r>
              <a:rPr lang="en-US" altLang="zh-CN" dirty="0" err="1" smtClean="0"/>
              <a:t>crond</a:t>
            </a:r>
            <a:r>
              <a:rPr lang="zh-CN" altLang="en-US" dirty="0" smtClean="0"/>
              <a:t>任务在正常运行。案例背景：</a:t>
            </a:r>
          </a:p>
          <a:p>
            <a:pPr eaLnBrk="1" hangingPunct="1"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由于公司的文件服务器空间有限，需要定期进行清理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页面中已省略为脚本文件添加“</a:t>
            </a:r>
            <a:r>
              <a:rPr lang="en-US" altLang="zh-CN" dirty="0" smtClean="0"/>
              <a:t>x”</a:t>
            </a:r>
            <a:r>
              <a:rPr lang="zh-CN" altLang="en-US" dirty="0" smtClean="0"/>
              <a:t>权限的步骤，演示过程中注意不要遗忘</a:t>
            </a:r>
          </a:p>
          <a:p>
            <a:pPr eaLnBrk="1" hangingPunct="1">
              <a:buFontTx/>
              <a:buChar char="•"/>
              <a:defRPr/>
            </a:pPr>
            <a:r>
              <a:rPr lang="zh-CN" altLang="en-US" dirty="0" smtClean="0"/>
              <a:t>验证结果也包括两个部分：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）执行脚本能正常获得结果；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）计划任务能按时执行（可适当修改系统时间）</a:t>
            </a: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#!/bin/bash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date  &gt;&gt;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/log/pubdir.log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ls</a:t>
            </a:r>
            <a:r>
              <a:rPr lang="en-US" altLang="zh-CN" b="1" dirty="0" smtClean="0">
                <a:solidFill>
                  <a:srgbClr val="0000FF"/>
                </a:solidFill>
              </a:rPr>
              <a:t>  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lhR</a:t>
            </a:r>
            <a:r>
              <a:rPr lang="en-US" altLang="zh-CN" b="1" dirty="0" smtClean="0">
                <a:solidFill>
                  <a:srgbClr val="0000FF"/>
                </a:solidFill>
              </a:rPr>
              <a:t>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/ftp/pub  &gt;&gt;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/log/pubdir.log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rm</a:t>
            </a:r>
            <a:r>
              <a:rPr lang="en-US" altLang="zh-CN" b="1" dirty="0" smtClean="0">
                <a:solidFill>
                  <a:srgbClr val="0000FF"/>
                </a:solidFill>
              </a:rPr>
              <a:t>  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rf</a:t>
            </a:r>
            <a:r>
              <a:rPr lang="en-US" altLang="zh-CN" b="1" dirty="0" smtClean="0">
                <a:solidFill>
                  <a:srgbClr val="0000FF"/>
                </a:solidFill>
              </a:rPr>
              <a:t>  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b="1" dirty="0" smtClean="0">
                <a:solidFill>
                  <a:srgbClr val="0000FF"/>
                </a:solidFill>
              </a:rPr>
              <a:t>/ftp/pub/*</a:t>
            </a:r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30 17 * * 5  /opt/ftpclean.sh</a:t>
            </a:r>
          </a:p>
          <a:p>
            <a:pPr eaLnBrk="1" hangingPunct="1">
              <a:buFontTx/>
              <a:buChar char="•"/>
              <a:defRPr/>
            </a:pPr>
            <a:endParaRPr lang="en-US" altLang="zh-CN" dirty="0" smtClean="0"/>
          </a:p>
          <a:p>
            <a:pPr eaLnBrk="1" hangingPunct="1">
              <a:buFontTx/>
              <a:buChar char="•"/>
              <a:defRPr/>
            </a:pPr>
            <a:r>
              <a:rPr lang="en-US" altLang="zh-CN" dirty="0" err="1" smtClean="0"/>
              <a:t>Chkconfig</a:t>
            </a:r>
            <a:r>
              <a:rPr lang="en-US" altLang="zh-CN" dirty="0" smtClean="0"/>
              <a:t> –level 35 </a:t>
            </a:r>
            <a:r>
              <a:rPr lang="en-US" altLang="zh-CN" dirty="0" err="1" smtClean="0"/>
              <a:t>crond</a:t>
            </a:r>
            <a:r>
              <a:rPr lang="en-US" altLang="zh-CN" dirty="0" smtClean="0"/>
              <a:t> on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BB4CFBE-561D-4D0D-BB1B-96BF771C5F45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A2663E2-CC1B-44AD-9D6E-88E132BF0ABA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BC8E963-4476-4304-A404-ABA42EBEC40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0C69775-CC3A-4885-BF3C-7748BE5810A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F6B023A-07BE-426F-841F-71138B9B52C7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275745-3366-4F9A-B97D-A780CA8662D4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81FD6CB-4078-4385-994A-A21743E8B218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A43C41C-73B0-4CC4-8E41-21EB1ECED96E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smtClean="0"/>
              <a:t>10 Shell </a:t>
            </a:r>
            <a:r>
              <a:rPr lang="zh-CN" altLang="en-US" sz="3600" dirty="0" smtClean="0"/>
              <a:t>基础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的命令历史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调用历史命令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!n</a:t>
            </a:r>
            <a:r>
              <a:rPr lang="zh-CN" altLang="en-US" smtClean="0"/>
              <a:t>：执行历史记录中的第</a:t>
            </a:r>
            <a:r>
              <a:rPr lang="en-US" altLang="zh-CN" smtClean="0"/>
              <a:t>n</a:t>
            </a:r>
            <a:r>
              <a:rPr lang="zh-CN" altLang="en-US" smtClean="0"/>
              <a:t>条命令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!str</a:t>
            </a:r>
            <a:r>
              <a:rPr lang="zh-CN" altLang="en-US" smtClean="0"/>
              <a:t>：执行历史记录中以“</a:t>
            </a:r>
            <a:r>
              <a:rPr lang="en-US" altLang="zh-CN" smtClean="0"/>
              <a:t>str”</a:t>
            </a:r>
            <a:r>
              <a:rPr lang="zh-CN" altLang="en-US" smtClean="0"/>
              <a:t>开头的命令</a:t>
            </a:r>
          </a:p>
          <a:p>
            <a:pPr eaLnBrk="1" hangingPunct="1"/>
            <a:r>
              <a:rPr lang="zh-CN" altLang="en-US" smtClean="0"/>
              <a:t>设置记录历史命令的条数</a:t>
            </a:r>
          </a:p>
          <a:p>
            <a:pPr lvl="1" eaLnBrk="1" hangingPunct="1"/>
            <a:r>
              <a:rPr lang="zh-CN" altLang="en-US" smtClean="0"/>
              <a:t>修改 </a:t>
            </a:r>
            <a:r>
              <a:rPr lang="pt-BR" altLang="zh-CN" smtClean="0"/>
              <a:t>HISTSIZE </a:t>
            </a:r>
            <a:r>
              <a:rPr lang="zh-CN" altLang="pt-BR" smtClean="0"/>
              <a:t>参数（默认为</a:t>
            </a:r>
            <a:r>
              <a:rPr lang="pt-BR" altLang="zh-CN" smtClean="0"/>
              <a:t>1000</a:t>
            </a:r>
            <a:r>
              <a:rPr lang="zh-CN" altLang="pt-BR" smtClean="0"/>
              <a:t>条）</a:t>
            </a:r>
            <a:endParaRPr lang="zh-CN" altLang="en-US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47184" y="3789363"/>
            <a:ext cx="10676467" cy="2089150"/>
          </a:xfrm>
          <a:prstGeom prst="roundRect">
            <a:avLst>
              <a:gd name="adj" fmla="val 75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</a:t>
            </a:r>
            <a:r>
              <a:rPr lang="en-US" altLang="zh-CN" sz="1800" b="1">
                <a:solidFill>
                  <a:srgbClr val="FF0000"/>
                </a:solidFill>
              </a:rPr>
              <a:t>!562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crontab -l -u jerry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no crontab for jerry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vi </a:t>
            </a:r>
            <a:r>
              <a:rPr lang="en-US" altLang="zh-CN" sz="1800" b="1">
                <a:solidFill>
                  <a:srgbClr val="FF0000"/>
                </a:solidFill>
              </a:rPr>
              <a:t>/etc/profile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HISTSIZE=200</a:t>
            </a:r>
          </a:p>
        </p:txBody>
      </p:sp>
    </p:spTree>
    <p:extLst>
      <p:ext uri="{BB962C8B-B14F-4D97-AF65-F5344CB8AC3E}">
        <p14:creationId xmlns:p14="http://schemas.microsoft.com/office/powerpoint/2010/main" val="9404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的命令别名 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95395B0-75C3-4426-835A-90EF7A184C9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 smtClean="0"/>
              <a:t>命令别名</a:t>
            </a:r>
          </a:p>
          <a:p>
            <a:pPr lvl="1" eaLnBrk="1" hangingPunct="1"/>
            <a:r>
              <a:rPr lang="zh-CN" altLang="en-US" dirty="0" smtClean="0"/>
              <a:t>为使用频率较高的复杂命令行设置简短的调用名称</a:t>
            </a:r>
          </a:p>
          <a:p>
            <a:pPr lvl="1" eaLnBrk="1" hangingPunct="1"/>
            <a:r>
              <a:rPr lang="zh-CN" altLang="en-US" dirty="0" smtClean="0"/>
              <a:t>存放位置：</a:t>
            </a:r>
            <a:r>
              <a:rPr lang="en-US" altLang="zh-CN" dirty="0" smtClean="0">
                <a:solidFill>
                  <a:srgbClr val="FF0000"/>
                </a:solidFill>
              </a:rPr>
              <a:t>~/.</a:t>
            </a:r>
            <a:r>
              <a:rPr lang="en-US" altLang="zh-CN" dirty="0" err="1" smtClean="0">
                <a:solidFill>
                  <a:srgbClr val="FF0000"/>
                </a:solidFill>
              </a:rPr>
              <a:t>bashrc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查看命令别名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FF0000"/>
                </a:solidFill>
              </a:rPr>
              <a:t>alias  [</a:t>
            </a:r>
            <a:r>
              <a:rPr lang="zh-CN" altLang="en-US" dirty="0" smtClean="0">
                <a:solidFill>
                  <a:srgbClr val="FF0000"/>
                </a:solidFill>
              </a:rPr>
              <a:t>别名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设置命令别名</a:t>
            </a:r>
          </a:p>
          <a:p>
            <a:pPr lvl="1" eaLnBrk="1" hangingPunct="1"/>
            <a:r>
              <a:rPr lang="zh-CN" altLang="pt-BR" dirty="0" smtClean="0"/>
              <a:t>执行：</a:t>
            </a:r>
            <a:r>
              <a:rPr lang="pt-BR" altLang="zh-CN" dirty="0" smtClean="0">
                <a:solidFill>
                  <a:srgbClr val="FF0000"/>
                </a:solidFill>
              </a:rPr>
              <a:t>alias  </a:t>
            </a:r>
            <a:r>
              <a:rPr lang="zh-CN" altLang="pt-BR" dirty="0" smtClean="0">
                <a:solidFill>
                  <a:srgbClr val="FF0000"/>
                </a:solidFill>
              </a:rPr>
              <a:t>别名</a:t>
            </a:r>
            <a:r>
              <a:rPr lang="pt-BR" altLang="zh-CN" dirty="0" smtClean="0">
                <a:solidFill>
                  <a:srgbClr val="FF0000"/>
                </a:solidFill>
              </a:rPr>
              <a:t>='</a:t>
            </a:r>
            <a:r>
              <a:rPr lang="zh-CN" altLang="pt-BR" dirty="0" smtClean="0">
                <a:solidFill>
                  <a:srgbClr val="FF0000"/>
                </a:solidFill>
              </a:rPr>
              <a:t>实际执行的命令</a:t>
            </a:r>
            <a:r>
              <a:rPr lang="pt-BR" altLang="zh-CN" dirty="0" smtClean="0">
                <a:solidFill>
                  <a:srgbClr val="FF0000"/>
                </a:solidFill>
              </a:rPr>
              <a:t>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 smtClean="0"/>
              <a:t>取消已设置的命令别名 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err="1" smtClean="0">
                <a:solidFill>
                  <a:srgbClr val="FF0000"/>
                </a:solidFill>
              </a:rPr>
              <a:t>unalias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pt-BR" dirty="0" smtClean="0">
                <a:solidFill>
                  <a:srgbClr val="FF0000"/>
                </a:solidFill>
              </a:rPr>
              <a:t>别名</a:t>
            </a:r>
          </a:p>
          <a:p>
            <a:pPr lvl="1" eaLnBrk="1" hangingPunct="1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unalias</a:t>
            </a:r>
            <a:r>
              <a:rPr lang="en-US" altLang="zh-CN" dirty="0" smtClean="0">
                <a:solidFill>
                  <a:srgbClr val="FF0000"/>
                </a:solidFill>
              </a:rPr>
              <a:t>  -a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079910" y="2591364"/>
            <a:ext cx="4078817" cy="3168650"/>
          </a:xfrm>
          <a:prstGeom prst="roundRect">
            <a:avLst>
              <a:gd name="adj" fmla="val 546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rgbClr val="FF0000"/>
                </a:solidFill>
              </a:rPr>
              <a:t>alias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/>
              <a:t>alias cp='cp -i'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l.='ls -d .*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ll='ls -l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ls='ls --color=tty'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mv='mv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alias rm='rm -i'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999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Shell</a:t>
            </a:r>
            <a:r>
              <a:rPr lang="zh-CN" altLang="en-US" dirty="0"/>
              <a:t>入门案例</a:t>
            </a:r>
          </a:p>
        </p:txBody>
      </p:sp>
    </p:spTree>
    <p:extLst>
      <p:ext uri="{BB962C8B-B14F-4D97-AF65-F5344CB8AC3E}">
        <p14:creationId xmlns:p14="http://schemas.microsoft.com/office/powerpoint/2010/main" val="22777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变量的应用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62672B7-78FB-4CD4-8DB4-80D3E9BDCE5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</a:t>
            </a:r>
          </a:p>
          <a:p>
            <a:pPr lvl="1" eaLnBrk="1" hangingPunct="1"/>
            <a:r>
              <a:rPr lang="zh-CN" altLang="en-US" smtClean="0"/>
              <a:t>为灵活管理</a:t>
            </a:r>
            <a:r>
              <a:rPr lang="en-US" altLang="zh-CN" smtClean="0"/>
              <a:t>Linux</a:t>
            </a:r>
            <a:r>
              <a:rPr lang="zh-CN" altLang="en-US" smtClean="0"/>
              <a:t>系统提供特定参数，有两层意思：</a:t>
            </a:r>
          </a:p>
          <a:p>
            <a:pPr lvl="2" eaLnBrk="1" hangingPunct="1"/>
            <a:r>
              <a:rPr lang="zh-CN" altLang="en-US" smtClean="0"/>
              <a:t> 变量名：使用固定的名称，由系统预设或用户定义</a:t>
            </a:r>
          </a:p>
          <a:p>
            <a:pPr lvl="2" eaLnBrk="1" hangingPunct="1"/>
            <a:r>
              <a:rPr lang="zh-CN" altLang="en-US" smtClean="0"/>
              <a:t> 变量值：能够根据用户设置、系统环境变化而变化</a:t>
            </a:r>
          </a:p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变量的种类</a:t>
            </a:r>
          </a:p>
          <a:p>
            <a:pPr lvl="1" eaLnBrk="1" hangingPunct="1"/>
            <a:r>
              <a:rPr lang="zh-CN" altLang="en-US" smtClean="0"/>
              <a:t>用户自定义变量：由用户自己定义、修改和使用</a:t>
            </a:r>
          </a:p>
          <a:p>
            <a:pPr lvl="1" eaLnBrk="1" hangingPunct="1"/>
            <a:r>
              <a:rPr lang="zh-CN" altLang="en-US" smtClean="0"/>
              <a:t>环境变量：由系统维护，用于设置用户的</a:t>
            </a:r>
            <a:r>
              <a:rPr lang="en-US" altLang="zh-CN" smtClean="0"/>
              <a:t>Shell</a:t>
            </a:r>
            <a:r>
              <a:rPr lang="zh-CN" altLang="en-US" smtClean="0"/>
              <a:t>工作环境，只有极少数的变量用户可以修改</a:t>
            </a:r>
          </a:p>
          <a:p>
            <a:pPr lvl="1" eaLnBrk="1" hangingPunct="1"/>
            <a:r>
              <a:rPr lang="zh-CN" altLang="en-US" smtClean="0"/>
              <a:t>预定义变量：</a:t>
            </a:r>
            <a:r>
              <a:rPr lang="en-US" altLang="zh-CN" smtClean="0"/>
              <a:t>Bash</a:t>
            </a:r>
            <a:r>
              <a:rPr lang="zh-CN" altLang="en-US" smtClean="0"/>
              <a:t>预定义的特殊变量，不能直接修改</a:t>
            </a:r>
          </a:p>
          <a:p>
            <a:pPr lvl="1" eaLnBrk="1" hangingPunct="1"/>
            <a:r>
              <a:rPr lang="zh-CN" altLang="en-US" smtClean="0"/>
              <a:t>位置变量：通过命令行给程序传递执行参数</a:t>
            </a:r>
          </a:p>
        </p:txBody>
      </p:sp>
    </p:spTree>
    <p:extLst>
      <p:ext uri="{BB962C8B-B14F-4D97-AF65-F5344CB8AC3E}">
        <p14:creationId xmlns:p14="http://schemas.microsoft.com/office/powerpoint/2010/main" val="27472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88AEB00-07AB-4618-973B-EBF25111AFA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8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定义新的变量</a:t>
            </a:r>
          </a:p>
          <a:p>
            <a:pPr lvl="1" eaLnBrk="1" hangingPunct="1"/>
            <a:r>
              <a:rPr lang="zh-CN" altLang="en-US" smtClean="0"/>
              <a:t>变量名要以英文字母或下划线开头，区分大小写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变量值</a:t>
            </a:r>
          </a:p>
          <a:p>
            <a:pPr eaLnBrk="1" hangingPunct="1"/>
            <a:r>
              <a:rPr lang="zh-CN" altLang="en-US" smtClean="0"/>
              <a:t>查看变量的值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echo  $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8350" y="3429001"/>
            <a:ext cx="10676467" cy="1368425"/>
          </a:xfrm>
          <a:prstGeom prst="roundRect">
            <a:avLst>
              <a:gd name="adj" fmla="val 9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DAY</a:t>
            </a:r>
            <a:r>
              <a:rPr lang="en-US" altLang="zh-CN" sz="1800" b="1">
                <a:solidFill>
                  <a:srgbClr val="FF0000"/>
                </a:solidFill>
              </a:rPr>
              <a:t>=</a:t>
            </a:r>
            <a:r>
              <a:rPr lang="en-US" altLang="zh-CN" sz="1800" b="1"/>
              <a:t>Sunday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/>
              <a:t>echo </a:t>
            </a:r>
            <a:r>
              <a:rPr lang="pt-BR" altLang="zh-CN" sz="1800" b="1">
                <a:solidFill>
                  <a:srgbClr val="FF0000"/>
                </a:solidFill>
              </a:rPr>
              <a:t>$</a:t>
            </a:r>
            <a:r>
              <a:rPr lang="pt-BR" altLang="zh-CN" sz="1800" b="1"/>
              <a:t>DAY</a:t>
            </a:r>
            <a:endParaRPr lang="en-US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Sunday </a:t>
            </a:r>
          </a:p>
        </p:txBody>
      </p:sp>
      <p:sp>
        <p:nvSpPr>
          <p:cNvPr id="515082" name="AutoShape 10"/>
          <p:cNvSpPr>
            <a:spLocks noChangeArrowheads="1"/>
          </p:cNvSpPr>
          <p:nvPr/>
        </p:nvSpPr>
        <p:spPr bwMode="auto">
          <a:xfrm>
            <a:off x="5905501" y="4365626"/>
            <a:ext cx="3071284" cy="684213"/>
          </a:xfrm>
          <a:prstGeom prst="wedgeRoundRectCallout">
            <a:avLst>
              <a:gd name="adj1" fmla="val -45588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通过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$</a:t>
            </a:r>
            <a:r>
              <a:rPr lang="zh-CN" altLang="en-US" sz="1800" b="1">
                <a:ea typeface="楷体_GB2312" pitchFamily="49" charset="-122"/>
              </a:rPr>
              <a:t>符号引用指定名称的变量值</a:t>
            </a:r>
          </a:p>
        </p:txBody>
      </p:sp>
    </p:spTree>
    <p:extLst>
      <p:ext uri="{BB962C8B-B14F-4D97-AF65-F5344CB8AC3E}">
        <p14:creationId xmlns:p14="http://schemas.microsoft.com/office/powerpoint/2010/main" val="40489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5150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EC3EA9E-8133-4576-8878-66333504B59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从键盘输入内容为变量赋值</a:t>
            </a:r>
          </a:p>
          <a:p>
            <a:pPr lvl="1" eaLnBrk="1" hangingPunct="1"/>
            <a:r>
              <a:rPr lang="zh-CN" altLang="en-US" smtClean="0"/>
              <a:t> 格式： </a:t>
            </a:r>
            <a:r>
              <a:rPr lang="en-US" altLang="zh-CN" smtClean="0">
                <a:solidFill>
                  <a:srgbClr val="FF0000"/>
                </a:solidFill>
              </a:rPr>
              <a:t>read  [-p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"</a:t>
            </a:r>
            <a:r>
              <a:rPr lang="zh-CN" altLang="en-US" smtClean="0">
                <a:solidFill>
                  <a:srgbClr val="FF0000"/>
                </a:solidFill>
              </a:rPr>
              <a:t>信息</a:t>
            </a:r>
            <a:r>
              <a:rPr lang="en-US" altLang="zh-CN" smtClean="0">
                <a:solidFill>
                  <a:srgbClr val="FF0000"/>
                </a:solidFill>
              </a:rPr>
              <a:t>"]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  <a:p>
            <a:pPr eaLnBrk="1" hangingPunct="1"/>
            <a:r>
              <a:rPr lang="zh-CN" altLang="en-US" smtClean="0"/>
              <a:t>结合不同的引号为变量赋值</a:t>
            </a:r>
          </a:p>
          <a:p>
            <a:pPr lvl="1" eaLnBrk="1" hangingPunct="1"/>
            <a:r>
              <a:rPr lang="zh-CN" altLang="en-US" smtClean="0"/>
              <a:t>双引号 </a:t>
            </a:r>
            <a:r>
              <a:rPr lang="zh-CN" altLang="en-US" smtClean="0">
                <a:solidFill>
                  <a:srgbClr val="FF0000"/>
                </a:solidFill>
              </a:rPr>
              <a:t>“ ”</a:t>
            </a:r>
            <a:r>
              <a:rPr lang="zh-CN" altLang="en-US" smtClean="0"/>
              <a:t> ：允许通过</a:t>
            </a:r>
            <a:r>
              <a:rPr lang="en-US" altLang="zh-CN" smtClean="0"/>
              <a:t>$</a:t>
            </a:r>
            <a:r>
              <a:rPr lang="zh-CN" altLang="en-US" smtClean="0"/>
              <a:t>符号引用其他变量值</a:t>
            </a:r>
          </a:p>
          <a:p>
            <a:pPr lvl="1" eaLnBrk="1" hangingPunct="1"/>
            <a:r>
              <a:rPr lang="zh-CN" altLang="en-US" smtClean="0"/>
              <a:t>单引号 </a:t>
            </a:r>
            <a:r>
              <a:rPr lang="zh-CN" altLang="en-US" smtClean="0">
                <a:solidFill>
                  <a:srgbClr val="FF0000"/>
                </a:solidFill>
              </a:rPr>
              <a:t>‘ ’</a:t>
            </a:r>
            <a:r>
              <a:rPr lang="zh-CN" altLang="en-US" smtClean="0"/>
              <a:t> ：禁止引用其他变量值，</a:t>
            </a:r>
            <a:r>
              <a:rPr lang="en-US" altLang="zh-CN" smtClean="0"/>
              <a:t>$</a:t>
            </a:r>
            <a:r>
              <a:rPr lang="zh-CN" altLang="en-US" smtClean="0"/>
              <a:t>视为普通字符</a:t>
            </a:r>
          </a:p>
          <a:p>
            <a:pPr lvl="1" eaLnBrk="1" hangingPunct="1"/>
            <a:r>
              <a:rPr lang="zh-CN" altLang="en-US" smtClean="0"/>
              <a:t>反撇号 </a:t>
            </a:r>
            <a:r>
              <a:rPr lang="en-US" altLang="zh-CN" smtClean="0">
                <a:solidFill>
                  <a:srgbClr val="FF0000"/>
                </a:solidFill>
              </a:rPr>
              <a:t>` `</a:t>
            </a:r>
            <a:r>
              <a:rPr lang="en-US" altLang="zh-CN" smtClean="0"/>
              <a:t> </a:t>
            </a:r>
            <a:r>
              <a:rPr lang="zh-CN" altLang="en-US" smtClean="0"/>
              <a:t>：将命令执行的结果输出给变量</a:t>
            </a:r>
          </a:p>
        </p:txBody>
      </p:sp>
    </p:spTree>
    <p:extLst>
      <p:ext uri="{BB962C8B-B14F-4D97-AF65-F5344CB8AC3E}">
        <p14:creationId xmlns:p14="http://schemas.microsoft.com/office/powerpoint/2010/main" val="35111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变量的赋值与引用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5EACF44-0145-4975-88E6-2CBA2B09DF8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设置变量的作用范围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e</a:t>
            </a:r>
            <a:r>
              <a:rPr lang="en-US" altLang="en-US" smtClean="0">
                <a:solidFill>
                  <a:srgbClr val="FF0000"/>
                </a:solidFill>
                <a:ea typeface="华文新魏" pitchFamily="2" charset="-122"/>
              </a:rPr>
              <a:t>xport</a:t>
            </a:r>
            <a:r>
              <a:rPr lang="en-US" altLang="zh-CN" smtClean="0">
                <a:solidFill>
                  <a:srgbClr val="FF0000"/>
                </a:solidFill>
              </a:rPr>
              <a:t> 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...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export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变量值  </a:t>
            </a:r>
            <a:r>
              <a:rPr lang="en-US" altLang="zh-CN" smtClean="0">
                <a:solidFill>
                  <a:srgbClr val="FF0000"/>
                </a:solidFill>
              </a:rPr>
              <a:t>[...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  <a:r>
              <a:rPr lang="en-US" altLang="zh-CN" smtClean="0">
                <a:solidFill>
                  <a:srgbClr val="FF0000"/>
                </a:solidFill>
              </a:rPr>
              <a:t>n=</a:t>
            </a:r>
            <a:r>
              <a:rPr lang="zh-CN" altLang="en-US" smtClean="0">
                <a:solidFill>
                  <a:srgbClr val="FF0000"/>
                </a:solidFill>
              </a:rPr>
              <a:t>变量值</a:t>
            </a:r>
            <a:r>
              <a:rPr lang="en-US" altLang="zh-CN" smtClean="0">
                <a:solidFill>
                  <a:srgbClr val="FF0000"/>
                </a:solidFill>
              </a:rPr>
              <a:t>n]</a:t>
            </a:r>
          </a:p>
          <a:p>
            <a:pPr eaLnBrk="1" hangingPunct="1"/>
            <a:r>
              <a:rPr lang="zh-CN" altLang="en-US" smtClean="0"/>
              <a:t>清除用户定义的变量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unset   </a:t>
            </a:r>
            <a:r>
              <a:rPr lang="zh-CN" altLang="en-US" smtClean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846320" y="3189289"/>
            <a:ext cx="7106497" cy="34798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echo $</a:t>
            </a:r>
            <a:r>
              <a:rPr lang="en-US" altLang="zh-CN" sz="1800" b="1" dirty="0" err="1"/>
              <a:t>FILESVR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filesvr.benet.com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en-US" altLang="zh-CN" sz="1800" b="1" dirty="0">
                <a:solidFill>
                  <a:srgbClr val="FF0000"/>
                </a:solidFill>
              </a:rPr>
              <a:t>export </a:t>
            </a:r>
            <a:r>
              <a:rPr lang="en-US" altLang="zh-CN" sz="1800" b="1" dirty="0" err="1">
                <a:solidFill>
                  <a:srgbClr val="FF0000"/>
                </a:solidFill>
              </a:rPr>
              <a:t>FILESVR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en-US" altLang="zh-CN" sz="1800" b="1" dirty="0" err="1"/>
              <a:t>zsh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echo $</a:t>
            </a:r>
            <a:r>
              <a:rPr lang="en-US" altLang="zh-CN" sz="1800" b="1" dirty="0" err="1"/>
              <a:t>FILESVR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filesvr.benet.com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nl-NL" altLang="zh-CN" sz="1800" b="1" dirty="0"/>
              <a:t>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nl-NL" altLang="zh-CN" sz="1800" b="1" dirty="0">
                <a:solidFill>
                  <a:srgbClr val="FF0000"/>
                </a:solidFill>
              </a:rPr>
              <a:t>unset  FILESVR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nl-NL" altLang="zh-CN" sz="1800" b="1" dirty="0"/>
              <a:t>echo $_</a:t>
            </a:r>
            <a:r>
              <a:rPr lang="nl-NL" altLang="zh-CN" sz="1800" b="1" dirty="0" smtClean="0"/>
              <a:t>abc</a:t>
            </a:r>
            <a:endParaRPr lang="nl-NL" altLang="zh-CN" sz="1800" b="1" dirty="0"/>
          </a:p>
        </p:txBody>
      </p:sp>
      <p:sp>
        <p:nvSpPr>
          <p:cNvPr id="517129" name="AutoShape 9"/>
          <p:cNvSpPr>
            <a:spLocks noChangeArrowheads="1"/>
          </p:cNvSpPr>
          <p:nvPr/>
        </p:nvSpPr>
        <p:spPr bwMode="auto">
          <a:xfrm>
            <a:off x="9167284" y="3649663"/>
            <a:ext cx="2785533" cy="468312"/>
          </a:xfrm>
          <a:prstGeom prst="wedgeRoundRectCallout">
            <a:avLst>
              <a:gd name="adj1" fmla="val -103496"/>
              <a:gd name="adj2" fmla="val 550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输出为全局变量</a:t>
            </a:r>
          </a:p>
        </p:txBody>
      </p:sp>
      <p:sp>
        <p:nvSpPr>
          <p:cNvPr id="517130" name="AutoShape 10"/>
          <p:cNvSpPr>
            <a:spLocks noChangeArrowheads="1"/>
          </p:cNvSpPr>
          <p:nvPr/>
        </p:nvSpPr>
        <p:spPr bwMode="auto">
          <a:xfrm>
            <a:off x="9166014" y="6056155"/>
            <a:ext cx="2688167" cy="468313"/>
          </a:xfrm>
          <a:prstGeom prst="wedgeRoundRectCallout">
            <a:avLst>
              <a:gd name="adj1" fmla="val -107728"/>
              <a:gd name="adj2" fmla="val -457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清除该变量内容</a:t>
            </a:r>
          </a:p>
        </p:txBody>
      </p:sp>
    </p:spTree>
    <p:extLst>
      <p:ext uri="{BB962C8B-B14F-4D97-AF65-F5344CB8AC3E}">
        <p14:creationId xmlns:p14="http://schemas.microsoft.com/office/powerpoint/2010/main" val="23911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517129" grpId="0" animBg="1"/>
      <p:bldP spid="5171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</a:p>
        </p:txBody>
      </p:sp>
      <p:sp>
        <p:nvSpPr>
          <p:cNvPr id="27652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环境变量配置文件</a:t>
            </a:r>
          </a:p>
          <a:p>
            <a:pPr lvl="1" eaLnBrk="1" hangingPunct="1"/>
            <a:r>
              <a:rPr lang="zh-CN" altLang="en-US" smtClean="0"/>
              <a:t>全局配置文件：</a:t>
            </a:r>
            <a:r>
              <a:rPr lang="en-US" altLang="zh-CN" smtClean="0">
                <a:solidFill>
                  <a:srgbClr val="FF0000"/>
                </a:solidFill>
              </a:rPr>
              <a:t>/etc/profile</a:t>
            </a:r>
            <a:r>
              <a:rPr lang="en-US" altLang="zh-CN" smtClean="0"/>
              <a:t> </a:t>
            </a:r>
          </a:p>
          <a:p>
            <a:pPr lvl="1" eaLnBrk="1" hangingPunct="1"/>
            <a:r>
              <a:rPr lang="zh-CN" altLang="en-US" smtClean="0"/>
              <a:t>用户配置文件：</a:t>
            </a:r>
            <a:r>
              <a:rPr lang="en-US" altLang="zh-CN" smtClean="0">
                <a:solidFill>
                  <a:srgbClr val="FF0000"/>
                </a:solidFill>
              </a:rPr>
              <a:t>~/.bash_profile</a:t>
            </a:r>
          </a:p>
          <a:p>
            <a:pPr eaLnBrk="1" hangingPunct="1"/>
            <a:r>
              <a:rPr lang="zh-CN" altLang="en-US" smtClean="0"/>
              <a:t>查看环境变量 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set</a:t>
            </a:r>
            <a:r>
              <a:rPr lang="zh-CN" altLang="en-US" smtClean="0"/>
              <a:t>命令可以查看所有的</a:t>
            </a:r>
            <a:r>
              <a:rPr lang="en-US" altLang="zh-CN" smtClean="0"/>
              <a:t>Shell</a:t>
            </a:r>
            <a:r>
              <a:rPr lang="zh-CN" altLang="en-US" smtClean="0"/>
              <a:t>变量，其中包括环境变量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8350" y="3375025"/>
            <a:ext cx="10676467" cy="2933700"/>
          </a:xfrm>
          <a:prstGeom prst="roundRect">
            <a:avLst>
              <a:gd name="adj" fmla="val 606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en-US" altLang="zh-CN" sz="1800" b="1">
                <a:solidFill>
                  <a:srgbClr val="FF0000"/>
                </a:solidFill>
              </a:rPr>
              <a:t>set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SHELL=/bin/bash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TERM=xterm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UID=0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USER=root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consoletype=pty</a:t>
            </a:r>
          </a:p>
        </p:txBody>
      </p:sp>
    </p:spTree>
    <p:extLst>
      <p:ext uri="{BB962C8B-B14F-4D97-AF65-F5344CB8AC3E}">
        <p14:creationId xmlns:p14="http://schemas.microsoft.com/office/powerpoint/2010/main" val="7785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环境变量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常见的环境变量：</a:t>
            </a:r>
          </a:p>
          <a:p>
            <a:pPr lvl="2" eaLnBrk="1" hangingPunct="1"/>
            <a:r>
              <a:rPr lang="zh-CN" altLang="en-US" smtClean="0"/>
              <a:t> </a:t>
            </a:r>
            <a:r>
              <a:rPr lang="en-US" altLang="zh-CN" smtClean="0"/>
              <a:t>$USER </a:t>
            </a:r>
            <a:r>
              <a:rPr lang="zh-CN" altLang="en-US" smtClean="0"/>
              <a:t>、</a:t>
            </a:r>
            <a:r>
              <a:rPr lang="en-US" altLang="zh-CN" smtClean="0"/>
              <a:t>$LOGNAME</a:t>
            </a:r>
          </a:p>
          <a:p>
            <a:pPr lvl="2" eaLnBrk="1" hangingPunct="1"/>
            <a:r>
              <a:rPr lang="en-US" altLang="zh-CN" smtClean="0"/>
              <a:t> $UID </a:t>
            </a:r>
            <a:r>
              <a:rPr lang="zh-CN" altLang="en-US" smtClean="0"/>
              <a:t>、 </a:t>
            </a:r>
            <a:r>
              <a:rPr lang="en-US" altLang="zh-CN" smtClean="0"/>
              <a:t>$SHELL </a:t>
            </a:r>
            <a:r>
              <a:rPr lang="zh-CN" altLang="en-US" smtClean="0"/>
              <a:t>、</a:t>
            </a:r>
            <a:r>
              <a:rPr lang="en-US" altLang="zh-CN" smtClean="0"/>
              <a:t>$HOME</a:t>
            </a:r>
          </a:p>
          <a:p>
            <a:pPr lvl="2" eaLnBrk="1" hangingPunct="1"/>
            <a:r>
              <a:rPr lang="en-US" altLang="zh-CN" smtClean="0"/>
              <a:t> $PWD</a:t>
            </a:r>
            <a:r>
              <a:rPr lang="zh-CN" altLang="en-US" smtClean="0"/>
              <a:t>、 </a:t>
            </a:r>
            <a:r>
              <a:rPr lang="en-US" altLang="zh-CN" smtClean="0">
                <a:solidFill>
                  <a:srgbClr val="FF0000"/>
                </a:solidFill>
              </a:rPr>
              <a:t>$PATH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 $PS1</a:t>
            </a:r>
            <a:r>
              <a:rPr lang="zh-CN" altLang="en-US" smtClean="0"/>
              <a:t>、</a:t>
            </a:r>
            <a:r>
              <a:rPr lang="en-US" altLang="zh-CN" smtClean="0"/>
              <a:t>$PS2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912284" y="3213100"/>
            <a:ext cx="10676467" cy="2806700"/>
          </a:xfrm>
          <a:prstGeom prst="roundRect">
            <a:avLst>
              <a:gd name="adj" fmla="val 781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/usr/kerberos/sbin:/usr/kerberos/bin:/usr/local/sbin:/usr/local/bin:/sbin:/bin:/usr/sbin:/usr/bin:/root/bin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en-US" altLang="zh-CN" sz="1800" b="1">
                <a:solidFill>
                  <a:srgbClr val="FF0000"/>
                </a:solidFill>
              </a:rPr>
              <a:t>PATH="/opt/bin:$PATH"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echo $PATH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/opt/bin:</a:t>
            </a:r>
            <a:r>
              <a:rPr lang="en-US" altLang="zh-CN" sz="1800" b="1">
                <a:solidFill>
                  <a:schemeClr val="tx1"/>
                </a:solidFill>
              </a:rPr>
              <a:t>/</a:t>
            </a:r>
            <a:r>
              <a:rPr lang="en-US" altLang="zh-CN" sz="1800" b="1"/>
              <a:t>usr/kerberos/sbin:/usr/kerberos/bin:/usr/local/sbin:/usr/local/bin:/sbin:/bin:/usr/sbin:/usr/bin:/root/bin</a:t>
            </a:r>
          </a:p>
        </p:txBody>
      </p:sp>
    </p:spTree>
    <p:extLst>
      <p:ext uri="{BB962C8B-B14F-4D97-AF65-F5344CB8AC3E}">
        <p14:creationId xmlns:p14="http://schemas.microsoft.com/office/powerpoint/2010/main" val="2052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位置变量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表示为 </a:t>
            </a:r>
            <a:r>
              <a:rPr lang="en-US" altLang="zh-CN" smtClean="0">
                <a:solidFill>
                  <a:srgbClr val="FF0000"/>
                </a:solidFill>
              </a:rPr>
              <a:t>$n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1~9</a:t>
            </a:r>
            <a:r>
              <a:rPr lang="zh-CN" altLang="en-US" smtClean="0"/>
              <a:t>之间的数字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566989"/>
            <a:ext cx="10676467" cy="503237"/>
          </a:xfrm>
          <a:prstGeom prst="roundRect">
            <a:avLst>
              <a:gd name="adj" fmla="val 3123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</a:t>
            </a:r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./exam01   one   two   three   four   five   six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176867" y="3143250"/>
            <a:ext cx="3215217" cy="431800"/>
          </a:xfrm>
          <a:prstGeom prst="wedgeRoundRectCallout">
            <a:avLst>
              <a:gd name="adj1" fmla="val 40519"/>
              <a:gd name="adj2" fmla="val -941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$1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个位置参数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607984" y="3168650"/>
            <a:ext cx="3166533" cy="433388"/>
          </a:xfrm>
          <a:prstGeom prst="wedgeRoundRectCallout">
            <a:avLst>
              <a:gd name="adj1" fmla="val -42454"/>
              <a:gd name="adj2" fmla="val -89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$2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个位置参数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5399618" y="1970088"/>
            <a:ext cx="3119967" cy="431800"/>
          </a:xfrm>
          <a:prstGeom prst="wedgeRoundRectCallout">
            <a:avLst>
              <a:gd name="adj1" fmla="val 42199"/>
              <a:gd name="adj2" fmla="val 96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$6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个位置参数</a:t>
            </a:r>
          </a:p>
        </p:txBody>
      </p:sp>
    </p:spTree>
    <p:extLst>
      <p:ext uri="{BB962C8B-B14F-4D97-AF65-F5344CB8AC3E}">
        <p14:creationId xmlns:p14="http://schemas.microsoft.com/office/powerpoint/2010/main" val="42615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变量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/>
              <a:t>入门案例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预定义变量 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EBDDAD4-3803-450C-A6EC-7AAA234FE56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表示形式如下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$#</a:t>
            </a:r>
            <a:r>
              <a:rPr lang="zh-CN" altLang="en-US" smtClean="0"/>
              <a:t>：命令行中位置参数的个数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$*</a:t>
            </a:r>
            <a:r>
              <a:rPr lang="zh-CN" altLang="en-US" smtClean="0"/>
              <a:t>：所有位置参数的内容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$?</a:t>
            </a:r>
            <a:r>
              <a:rPr lang="zh-CN" altLang="en-US" smtClean="0"/>
              <a:t>：上一条命令执行后返回的状态，当返回状态值为</a:t>
            </a:r>
            <a:r>
              <a:rPr lang="en-US" altLang="zh-CN" smtClean="0"/>
              <a:t>0</a:t>
            </a:r>
            <a:r>
              <a:rPr lang="zh-CN" altLang="en-US" smtClean="0"/>
              <a:t>时表示执行正常，非</a:t>
            </a:r>
            <a:r>
              <a:rPr lang="en-US" altLang="zh-CN" smtClean="0"/>
              <a:t>0</a:t>
            </a:r>
            <a:r>
              <a:rPr lang="zh-CN" altLang="en-US" smtClean="0"/>
              <a:t>值表示执行异常或出错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$$</a:t>
            </a:r>
            <a:r>
              <a:rPr lang="zh-CN" altLang="en-US" smtClean="0"/>
              <a:t>：当前所在进程的进程号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$!</a:t>
            </a:r>
            <a:r>
              <a:rPr lang="zh-CN" altLang="en-US" smtClean="0"/>
              <a:t>：后台运行的最后一个进程号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$0</a:t>
            </a:r>
            <a:r>
              <a:rPr lang="zh-CN" altLang="en-US" smtClean="0"/>
              <a:t>：当前执行的进程</a:t>
            </a:r>
            <a:r>
              <a:rPr lang="en-US" altLang="zh-CN" smtClean="0"/>
              <a:t>/</a:t>
            </a:r>
            <a:r>
              <a:rPr lang="zh-CN" altLang="en-US" smtClean="0"/>
              <a:t>程序名</a:t>
            </a:r>
          </a:p>
        </p:txBody>
      </p:sp>
    </p:spTree>
    <p:extLst>
      <p:ext uri="{BB962C8B-B14F-4D97-AF65-F5344CB8AC3E}">
        <p14:creationId xmlns:p14="http://schemas.microsoft.com/office/powerpoint/2010/main" val="41306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内容占位符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766233" y="1539876"/>
            <a:ext cx="10676467" cy="4392613"/>
          </a:xfrm>
          <a:prstGeom prst="roundRect">
            <a:avLst>
              <a:gd name="adj" fmla="val 4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bash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echo  </a:t>
            </a:r>
            <a:r>
              <a:rPr lang="pt-BR" altLang="zh-CN" sz="1800" b="1">
                <a:solidFill>
                  <a:srgbClr val="FF0000"/>
                </a:solidFill>
                <a:ea typeface="楷体_GB2312" pitchFamily="49" charset="-122"/>
              </a:rPr>
              <a:t>$0  $$</a:t>
            </a:r>
            <a:endParaRPr lang="zh-CN" altLang="pt-BR" sz="1800" b="1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bash 5887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exxit</a:t>
            </a:r>
            <a:endParaRPr lang="zh-CN" altLang="pt-BR" sz="1800" b="1">
              <a:solidFill>
                <a:schemeClr val="tx2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bash: exxit: command not found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echo </a:t>
            </a:r>
            <a:r>
              <a:rPr lang="pt-BR" altLang="zh-CN" sz="1800" b="1">
                <a:solidFill>
                  <a:srgbClr val="FF0000"/>
                </a:solidFill>
                <a:ea typeface="楷体_GB2312" pitchFamily="49" charset="-122"/>
              </a:rPr>
              <a:t>$?</a:t>
            </a:r>
            <a:endParaRPr lang="zh-CN" altLang="pt-BR" sz="1800" b="1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127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[root@localhost ~]# 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exit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echo </a:t>
            </a:r>
            <a:r>
              <a:rPr lang="pt-BR" altLang="zh-CN" sz="1800" b="1">
                <a:solidFill>
                  <a:srgbClr val="FF0000"/>
                </a:solidFill>
                <a:ea typeface="楷体_GB2312" pitchFamily="49" charset="-122"/>
              </a:rPr>
              <a:t>$?</a:t>
            </a: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zh-CN" altLang="pt-BR" sz="1800" b="1">
              <a:solidFill>
                <a:schemeClr val="tx2"/>
              </a:solidFill>
              <a:ea typeface="楷体_GB2312" pitchFamily="49" charset="-122"/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pt-BR" altLang="zh-CN" sz="1800" b="1">
                <a:solidFill>
                  <a:schemeClr val="tx2"/>
                </a:solidFill>
                <a:ea typeface="楷体_GB2312" pitchFamily="49" charset="-122"/>
              </a:rPr>
              <a:t>0</a:t>
            </a:r>
            <a:endParaRPr lang="en-US" altLang="zh-CN" sz="18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191251" y="1268413"/>
            <a:ext cx="3361267" cy="684212"/>
          </a:xfrm>
          <a:prstGeom prst="wedgeRoundRectCallout">
            <a:avLst>
              <a:gd name="adj1" fmla="val -42190"/>
              <a:gd name="adj2" fmla="val 84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查看当前所执行进程的名称、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号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903384" y="2312988"/>
            <a:ext cx="2978149" cy="468312"/>
          </a:xfrm>
          <a:prstGeom prst="wedgeRoundRectCallout">
            <a:avLst>
              <a:gd name="adj1" fmla="val -41898"/>
              <a:gd name="adj2" fmla="val 893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执行一条错误命令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615518" y="4005263"/>
            <a:ext cx="3168649" cy="684212"/>
          </a:xfrm>
          <a:prstGeom prst="wedgeRoundRectCallout">
            <a:avLst>
              <a:gd name="adj1" fmla="val -42384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返回非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值，表示上一条命令异常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15518" y="5553076"/>
            <a:ext cx="3168649" cy="684213"/>
          </a:xfrm>
          <a:prstGeom prst="wedgeRoundRectCallout">
            <a:avLst>
              <a:gd name="adj1" fmla="val -42384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1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值，表示上一条命令正常</a:t>
            </a:r>
          </a:p>
        </p:txBody>
      </p:sp>
    </p:spTree>
    <p:extLst>
      <p:ext uri="{BB962C8B-B14F-4D97-AF65-F5344CB8AC3E}">
        <p14:creationId xmlns:p14="http://schemas.microsoft.com/office/powerpoint/2010/main" val="26819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入门案例</a:t>
            </a:r>
          </a:p>
        </p:txBody>
      </p:sp>
    </p:spTree>
    <p:extLst>
      <p:ext uri="{BB962C8B-B14F-4D97-AF65-F5344CB8AC3E}">
        <p14:creationId xmlns:p14="http://schemas.microsoft.com/office/powerpoint/2010/main" val="15897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脚本的概念 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</a:t>
            </a:r>
          </a:p>
          <a:p>
            <a:pPr lvl="1" eaLnBrk="1" hangingPunct="1"/>
            <a:r>
              <a:rPr lang="zh-CN" altLang="en-US" smtClean="0"/>
              <a:t>用途：完成特定的、较复杂的系统管理任务</a:t>
            </a:r>
          </a:p>
          <a:p>
            <a:pPr lvl="1" eaLnBrk="1" hangingPunct="1"/>
            <a:r>
              <a:rPr lang="zh-CN" altLang="en-US" smtClean="0"/>
              <a:t>格式：集中保存多条</a:t>
            </a:r>
            <a:r>
              <a:rPr lang="en-US" altLang="zh-CN" smtClean="0"/>
              <a:t>Linux</a:t>
            </a:r>
            <a:r>
              <a:rPr lang="zh-CN" altLang="en-US" smtClean="0"/>
              <a:t>命令，普通文本文件</a:t>
            </a:r>
          </a:p>
          <a:p>
            <a:pPr lvl="1" eaLnBrk="1" hangingPunct="1"/>
            <a:r>
              <a:rPr lang="zh-CN" altLang="en-US" smtClean="0"/>
              <a:t>执行方式：按照预设的顺序依次解释执行</a:t>
            </a:r>
          </a:p>
        </p:txBody>
      </p:sp>
    </p:spTree>
    <p:extLst>
      <p:ext uri="{BB962C8B-B14F-4D97-AF65-F5344CB8AC3E}">
        <p14:creationId xmlns:p14="http://schemas.microsoft.com/office/powerpoint/2010/main" val="26307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编写可执行的</a:t>
            </a:r>
            <a:r>
              <a:rPr lang="en-US" altLang="zh-CN" smtClean="0"/>
              <a:t>Shell</a:t>
            </a:r>
            <a:r>
              <a:rPr lang="zh-CN" altLang="en-US" smtClean="0"/>
              <a:t>脚本 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522228C-4718-41B3-95E8-932D74DBB52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建立包含执行语句的脚本文件 </a:t>
            </a:r>
          </a:p>
          <a:p>
            <a:pPr lvl="1" eaLnBrk="1" hangingPunct="1"/>
            <a:r>
              <a:rPr lang="zh-CN" altLang="en-US" smtClean="0"/>
              <a:t>脚本文件中包括的内容 </a:t>
            </a:r>
          </a:p>
          <a:p>
            <a:pPr lvl="2" eaLnBrk="1" hangingPunct="1"/>
            <a:r>
              <a:rPr lang="zh-CN" altLang="en-US" smtClean="0"/>
              <a:t> 运行环境设置：</a:t>
            </a:r>
            <a:r>
              <a:rPr lang="en-US" altLang="zh-CN" smtClean="0">
                <a:solidFill>
                  <a:srgbClr val="FF0000"/>
                </a:solidFill>
              </a:rPr>
              <a:t>#!/bin/bash</a:t>
            </a:r>
            <a:r>
              <a:rPr lang="en-US" altLang="zh-CN" smtClean="0"/>
              <a:t> </a:t>
            </a:r>
          </a:p>
          <a:p>
            <a:pPr lvl="2" eaLnBrk="1" hangingPunct="1"/>
            <a:r>
              <a:rPr lang="en-US" altLang="zh-CN" smtClean="0"/>
              <a:t> </a:t>
            </a:r>
            <a:r>
              <a:rPr lang="zh-CN" altLang="en-US" smtClean="0"/>
              <a:t>注释信息：以</a:t>
            </a:r>
            <a:r>
              <a:rPr lang="en-US" altLang="zh-CN" smtClean="0">
                <a:solidFill>
                  <a:srgbClr val="FF0000"/>
                </a:solidFill>
              </a:rPr>
              <a:t>#</a:t>
            </a:r>
            <a:r>
              <a:rPr lang="zh-CN" altLang="en-US" smtClean="0"/>
              <a:t>开始的说明性文字 </a:t>
            </a:r>
          </a:p>
          <a:p>
            <a:pPr lvl="2" eaLnBrk="1" hangingPunct="1"/>
            <a:r>
              <a:rPr lang="zh-CN" altLang="en-US" smtClean="0"/>
              <a:t> 可执行的</a:t>
            </a:r>
            <a:r>
              <a:rPr lang="en-US" altLang="zh-CN" smtClean="0"/>
              <a:t>Linux</a:t>
            </a:r>
            <a:r>
              <a:rPr lang="zh-CN" altLang="en-US" smtClean="0"/>
              <a:t>命令行</a:t>
            </a:r>
          </a:p>
          <a:p>
            <a:pPr eaLnBrk="1" hangingPunct="1"/>
            <a:r>
              <a:rPr lang="zh-CN" altLang="en-US" smtClean="0"/>
              <a:t>为脚本文件添加可执行权限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91117" y="3673475"/>
            <a:ext cx="10676467" cy="3068638"/>
          </a:xfrm>
          <a:prstGeom prst="roundRect">
            <a:avLst>
              <a:gd name="adj" fmla="val 547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Linux:~ # vi repboot.sh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en-US" altLang="zh-CN" sz="1600" b="1" dirty="0">
                <a:solidFill>
                  <a:srgbClr val="0000FF"/>
                </a:solidFill>
              </a:rPr>
              <a:t> To show usage of /boot directory and mode of kernel file.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echo "</a:t>
            </a:r>
            <a:r>
              <a:rPr lang="en-US" altLang="zh-CN" sz="1600" b="1" dirty="0" err="1">
                <a:solidFill>
                  <a:srgbClr val="0000FF"/>
                </a:solidFill>
              </a:rPr>
              <a:t>Useage</a:t>
            </a:r>
            <a:r>
              <a:rPr lang="en-US" altLang="zh-CN" sz="1600" b="1" dirty="0">
                <a:solidFill>
                  <a:srgbClr val="0000FF"/>
                </a:solidFill>
              </a:rPr>
              <a:t> of /boot: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du -</a:t>
            </a:r>
            <a:r>
              <a:rPr lang="en-US" altLang="zh-CN" sz="1600" b="1" dirty="0" err="1">
                <a:solidFill>
                  <a:srgbClr val="0000FF"/>
                </a:solidFill>
              </a:rPr>
              <a:t>sh</a:t>
            </a:r>
            <a:r>
              <a:rPr lang="en-US" altLang="zh-CN" sz="1600" b="1" dirty="0">
                <a:solidFill>
                  <a:srgbClr val="0000FF"/>
                </a:solidFill>
              </a:rPr>
              <a:t> /boot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</a:rPr>
              <a:t>echo "The mode of kernel file:"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 err="1">
                <a:solidFill>
                  <a:srgbClr val="0000FF"/>
                </a:solidFill>
              </a:rPr>
              <a:t>ls</a:t>
            </a:r>
            <a:r>
              <a:rPr lang="en-US" altLang="zh-CN" sz="1600" b="1" dirty="0">
                <a:solidFill>
                  <a:srgbClr val="0000FF"/>
                </a:solidFill>
              </a:rPr>
              <a:t> -</a:t>
            </a:r>
            <a:r>
              <a:rPr lang="en-US" altLang="zh-CN" sz="1600" b="1" dirty="0" err="1">
                <a:solidFill>
                  <a:srgbClr val="0000FF"/>
                </a:solidFill>
              </a:rPr>
              <a:t>lh</a:t>
            </a:r>
            <a:r>
              <a:rPr lang="en-US" altLang="zh-CN" sz="1600" b="1" dirty="0">
                <a:solidFill>
                  <a:srgbClr val="0000FF"/>
                </a:solidFill>
              </a:rPr>
              <a:t> /boot/</a:t>
            </a:r>
            <a:r>
              <a:rPr lang="en-US" altLang="zh-CN" sz="1600" b="1" dirty="0" err="1">
                <a:solidFill>
                  <a:srgbClr val="0000FF"/>
                </a:solidFill>
              </a:rPr>
              <a:t>vmlinuz</a:t>
            </a:r>
            <a:r>
              <a:rPr lang="en-US" altLang="zh-CN" sz="1600" b="1" dirty="0">
                <a:solidFill>
                  <a:srgbClr val="0000FF"/>
                </a:solidFill>
              </a:rPr>
              <a:t>-*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600" b="1" dirty="0"/>
              <a:t>Linux:~ # </a:t>
            </a:r>
            <a:r>
              <a:rPr lang="en-US" altLang="zh-CN" sz="1600" b="1" dirty="0" err="1"/>
              <a:t>chmod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</a:t>
            </a:r>
            <a:r>
              <a:rPr lang="en-US" altLang="zh-CN" sz="1600" b="1" dirty="0" err="1">
                <a:solidFill>
                  <a:srgbClr val="FF0000"/>
                </a:solidFill>
              </a:rPr>
              <a:t>+x</a:t>
            </a:r>
            <a:r>
              <a:rPr lang="en-US" altLang="zh-CN" sz="1600" b="1" dirty="0"/>
              <a:t> repboot.sh </a:t>
            </a:r>
          </a:p>
        </p:txBody>
      </p:sp>
    </p:spTree>
    <p:extLst>
      <p:ext uri="{BB962C8B-B14F-4D97-AF65-F5344CB8AC3E}">
        <p14:creationId xmlns:p14="http://schemas.microsoft.com/office/powerpoint/2010/main" val="39323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</a:t>
            </a:r>
            <a:r>
              <a:rPr lang="en-US" altLang="zh-CN" smtClean="0"/>
              <a:t>Shell</a:t>
            </a:r>
            <a:r>
              <a:rPr lang="zh-CN" altLang="en-US" smtClean="0"/>
              <a:t>脚本程序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5C03E7E-2425-4065-9C00-6F7B9E4FF8E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直接执行具有“</a:t>
            </a:r>
            <a:r>
              <a:rPr lang="en-US" altLang="zh-CN" smtClean="0"/>
              <a:t>x”</a:t>
            </a:r>
            <a:r>
              <a:rPr lang="zh-CN" altLang="en-US" smtClean="0"/>
              <a:t>权限的脚本文件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./repboot.sh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zh-CN" altLang="en-US" smtClean="0"/>
              <a:t>使用指定的解释器程序执行脚本内容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bash  repboot.sh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sh  repboot.sh</a:t>
            </a:r>
          </a:p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source</a:t>
            </a:r>
            <a:r>
              <a:rPr lang="zh-CN" altLang="en-US" smtClean="0"/>
              <a:t>命令（或 </a:t>
            </a:r>
            <a:r>
              <a:rPr lang="en-US" altLang="zh-CN" smtClean="0"/>
              <a:t>. </a:t>
            </a:r>
            <a:r>
              <a:rPr lang="zh-CN" altLang="en-US" smtClean="0"/>
              <a:t>）读取脚本内容执行</a:t>
            </a:r>
          </a:p>
          <a:p>
            <a:pPr lvl="1" eaLnBrk="1" hangingPunct="1"/>
            <a:r>
              <a:rPr lang="zh-CN" altLang="en-US" smtClean="0"/>
              <a:t> 例如：</a:t>
            </a:r>
            <a:r>
              <a:rPr lang="en-US" altLang="zh-CN" smtClean="0">
                <a:solidFill>
                  <a:srgbClr val="FF0000"/>
                </a:solidFill>
              </a:rPr>
              <a:t>source  repboot.sh</a:t>
            </a:r>
            <a:r>
              <a:rPr lang="en-US" altLang="zh-CN" smtClean="0"/>
              <a:t>  </a:t>
            </a:r>
            <a:r>
              <a:rPr lang="zh-CN" altLang="en-US" smtClean="0"/>
              <a:t>或  </a:t>
            </a:r>
            <a:r>
              <a:rPr lang="en-US" altLang="zh-CN" smtClean="0">
                <a:solidFill>
                  <a:srgbClr val="FF0000"/>
                </a:solidFill>
              </a:rPr>
              <a:t>.   hello.sh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8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8916" name="内容占位符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766233" y="1520825"/>
            <a:ext cx="10676467" cy="3563938"/>
          </a:xfrm>
          <a:prstGeom prst="roundRect">
            <a:avLst>
              <a:gd name="adj" fmla="val 585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vi /opt/dbbak.sh</a:t>
            </a:r>
            <a:endParaRPr lang="fr-FR" altLang="zh-CN" sz="1800" b="1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DAY=`</a:t>
            </a:r>
            <a:r>
              <a:rPr lang="fr-FR" altLang="zh-CN" sz="1800" b="1">
                <a:solidFill>
                  <a:srgbClr val="FF0000"/>
                </a:solidFill>
              </a:rPr>
              <a:t>date +%Y%m%d</a:t>
            </a:r>
            <a:r>
              <a:rPr lang="fr-FR" altLang="zh-CN" sz="1800" b="1">
                <a:solidFill>
                  <a:srgbClr val="0000FF"/>
                </a:solidFill>
              </a:rPr>
              <a:t>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SIZE=`du -sh /var/lib/mysql`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echo "Date: $DAY" &gt;&gt;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echo "Data Size: $Size" &gt;&gt;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cd /opt/dbbak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tar zcvf </a:t>
            </a:r>
            <a:r>
              <a:rPr lang="fr-FR" altLang="zh-CN" sz="1800" b="1">
                <a:solidFill>
                  <a:srgbClr val="FF0000"/>
                </a:solidFill>
              </a:rPr>
              <a:t>mysqlbak-${DAY}.tar.gz</a:t>
            </a:r>
            <a:r>
              <a:rPr lang="fr-FR" altLang="zh-CN" sz="1800" b="1">
                <a:solidFill>
                  <a:srgbClr val="0000FF"/>
                </a:solidFill>
              </a:rPr>
              <a:t> /var/lib/mysql /tmp/dbinfo.txt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>
                <a:solidFill>
                  <a:srgbClr val="0000FF"/>
                </a:solidFill>
              </a:rPr>
              <a:t>rm -f /tmp/dbinfo.txt</a:t>
            </a: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766233" y="5157788"/>
            <a:ext cx="10676467" cy="971550"/>
          </a:xfrm>
          <a:prstGeom prst="roundRect">
            <a:avLst>
              <a:gd name="adj" fmla="val 181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Linux:~ # crontab -e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55 23 */3 * *  /opt/dbbak.sh</a:t>
            </a:r>
          </a:p>
        </p:txBody>
      </p:sp>
    </p:spTree>
    <p:extLst>
      <p:ext uri="{BB962C8B-B14F-4D97-AF65-F5344CB8AC3E}">
        <p14:creationId xmlns:p14="http://schemas.microsoft.com/office/powerpoint/2010/main" val="32369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脚本应用示例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F84C872-3456-457B-9A08-EA18233F8F6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8" name="Rectangle 1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 eaLnBrk="1" hangingPunct="1"/>
            <a:r>
              <a:rPr lang="zh-CN" altLang="en-US" dirty="0" smtClean="0"/>
              <a:t>每周五</a:t>
            </a:r>
            <a:r>
              <a:rPr lang="en-US" altLang="zh-CN" dirty="0" smtClean="0"/>
              <a:t>17:30</a:t>
            </a:r>
            <a:r>
              <a:rPr lang="zh-CN" altLang="en-US" dirty="0" smtClean="0"/>
              <a:t>清理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服务器的公共共享目录</a:t>
            </a:r>
          </a:p>
          <a:p>
            <a:pPr lvl="2" eaLnBrk="1" hangingPunct="1"/>
            <a:r>
              <a:rPr lang="zh-CN" altLang="en-US" dirty="0" smtClean="0"/>
              <a:t> 检查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 </a:t>
            </a:r>
            <a:r>
              <a:rPr lang="zh-CN" altLang="en-US" dirty="0" smtClean="0"/>
              <a:t>目录，将其中所有子目录及文件的详细列表、当时的时间信息追加保存到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/log/pubdir.log </a:t>
            </a:r>
            <a:r>
              <a:rPr lang="zh-CN" altLang="en-US" dirty="0" smtClean="0"/>
              <a:t>日志文件中，然后清空该目录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8350" y="3357563"/>
            <a:ext cx="10676467" cy="2087562"/>
          </a:xfrm>
          <a:prstGeom prst="roundRect">
            <a:avLst>
              <a:gd name="adj" fmla="val 807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vi /</a:t>
            </a:r>
            <a:r>
              <a:rPr lang="en-US" altLang="zh-CN" sz="1800" b="1" dirty="0" smtClean="0"/>
              <a:t>opt/bak.sh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date  &gt;&gt;  /</a:t>
            </a:r>
            <a:r>
              <a:rPr lang="en-US" altLang="zh-CN" sz="1800" b="1" dirty="0" err="1">
                <a:solidFill>
                  <a:srgbClr val="0000FF"/>
                </a:solidFill>
              </a:rPr>
              <a:t>var</a:t>
            </a:r>
            <a:r>
              <a:rPr lang="en-US" altLang="zh-CN" sz="1800" b="1" dirty="0">
                <a:solidFill>
                  <a:srgbClr val="0000FF"/>
                </a:solidFill>
              </a:rPr>
              <a:t>/log/pubdir.log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ls</a:t>
            </a:r>
            <a:r>
              <a:rPr lang="en-US" altLang="zh-CN" sz="1800" b="1" dirty="0">
                <a:solidFill>
                  <a:srgbClr val="0000FF"/>
                </a:solidFill>
              </a:rPr>
              <a:t>  -</a:t>
            </a:r>
            <a:r>
              <a:rPr lang="en-US" altLang="zh-CN" sz="1800" b="1" dirty="0" err="1">
                <a:solidFill>
                  <a:srgbClr val="0000FF"/>
                </a:solidFill>
              </a:rPr>
              <a:t>lhR</a:t>
            </a:r>
            <a:r>
              <a:rPr lang="en-US" altLang="zh-CN" sz="1800" b="1" dirty="0">
                <a:solidFill>
                  <a:srgbClr val="0000FF"/>
                </a:solidFill>
              </a:rPr>
              <a:t>  /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tmp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1800" b="1" dirty="0">
                <a:solidFill>
                  <a:srgbClr val="0000FF"/>
                </a:solidFill>
              </a:rPr>
              <a:t>&gt;&gt;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/home/</a:t>
            </a:r>
            <a:r>
              <a:rPr lang="en-US" altLang="zh-CN" b="1" dirty="0" smtClean="0">
                <a:solidFill>
                  <a:srgbClr val="0000FF"/>
                </a:solidFill>
              </a:rPr>
              <a:t>bak.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log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rm</a:t>
            </a:r>
            <a:r>
              <a:rPr lang="en-US" altLang="zh-CN" sz="1800" b="1" dirty="0">
                <a:solidFill>
                  <a:srgbClr val="0000FF"/>
                </a:solidFill>
              </a:rPr>
              <a:t>  -</a:t>
            </a:r>
            <a:r>
              <a:rPr lang="en-US" altLang="zh-CN" sz="1800" b="1" dirty="0" err="1">
                <a:solidFill>
                  <a:srgbClr val="0000FF"/>
                </a:solidFill>
              </a:rPr>
              <a:t>rf</a:t>
            </a:r>
            <a:r>
              <a:rPr lang="en-US" altLang="zh-CN" sz="1800" b="1" dirty="0">
                <a:solidFill>
                  <a:srgbClr val="0000FF"/>
                </a:solidFill>
              </a:rPr>
              <a:t>  /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var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/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tmp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/*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766233" y="5597525"/>
            <a:ext cx="10676467" cy="973138"/>
          </a:xfrm>
          <a:prstGeom prst="roundRect">
            <a:avLst>
              <a:gd name="adj" fmla="val 20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en-US" altLang="zh-CN" sz="1800" b="1" dirty="0" err="1"/>
              <a:t>crontab</a:t>
            </a:r>
            <a:r>
              <a:rPr lang="en-US" altLang="zh-CN" sz="1800" b="1" dirty="0"/>
              <a:t> -e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30 17 * * 5  /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opt/bak.sh</a:t>
            </a:r>
            <a:endParaRPr lang="en-US" altLang="zh-CN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脚本应用示例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22C66BA-C173-4B0B-A877-A7502673ACB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2" name="Rectangle 1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2:</a:t>
            </a:r>
          </a:p>
          <a:p>
            <a:pPr lvl="1" eaLnBrk="1" hangingPunct="1"/>
            <a:r>
              <a:rPr lang="zh-CN" altLang="en-US" smtClean="0"/>
              <a:t>每隔</a:t>
            </a:r>
            <a:r>
              <a:rPr lang="en-US" altLang="zh-CN" smtClean="0"/>
              <a:t>3</a:t>
            </a:r>
            <a:r>
              <a:rPr lang="zh-CN" altLang="en-US" smtClean="0"/>
              <a:t>天对数据库目录做一次完整备份</a:t>
            </a:r>
          </a:p>
          <a:p>
            <a:pPr lvl="2" eaLnBrk="1" hangingPunct="1"/>
            <a:r>
              <a:rPr lang="zh-CN" altLang="en-US" smtClean="0"/>
              <a:t> 统计 </a:t>
            </a:r>
            <a:r>
              <a:rPr lang="en-US" altLang="zh-CN" smtClean="0"/>
              <a:t>/var/lib/mysql </a:t>
            </a:r>
            <a:r>
              <a:rPr lang="zh-CN" altLang="en-US" smtClean="0"/>
              <a:t>目录占用的空间大小、查看当前的日期，并记录到临时文件 </a:t>
            </a:r>
            <a:r>
              <a:rPr lang="en-US" altLang="zh-CN" smtClean="0"/>
              <a:t>/tmp/dbinfo.txt </a:t>
            </a:r>
            <a:r>
              <a:rPr lang="zh-CN" altLang="en-US" smtClean="0"/>
              <a:t>中</a:t>
            </a:r>
          </a:p>
          <a:p>
            <a:pPr lvl="2" eaLnBrk="1" hangingPunct="1"/>
            <a:r>
              <a:rPr lang="zh-CN" altLang="en-US" smtClean="0"/>
              <a:t> 将 </a:t>
            </a:r>
            <a:r>
              <a:rPr lang="en-US" altLang="zh-CN" smtClean="0"/>
              <a:t>/tmp/dbinfo.txt </a:t>
            </a:r>
            <a:r>
              <a:rPr lang="zh-CN" altLang="en-US" smtClean="0"/>
              <a:t>文件、</a:t>
            </a:r>
            <a:r>
              <a:rPr lang="en-US" altLang="zh-CN" smtClean="0"/>
              <a:t>/var/lib/mysql </a:t>
            </a:r>
            <a:r>
              <a:rPr lang="zh-CN" altLang="en-US" smtClean="0"/>
              <a:t>目录进行压缩归档，备份到</a:t>
            </a:r>
            <a:r>
              <a:rPr lang="en-US" altLang="zh-CN" smtClean="0"/>
              <a:t>/opt/dbbak/</a:t>
            </a:r>
            <a:r>
              <a:rPr lang="zh-CN" altLang="en-US" smtClean="0"/>
              <a:t>目录中</a:t>
            </a:r>
          </a:p>
          <a:p>
            <a:pPr lvl="2" eaLnBrk="1" hangingPunct="1"/>
            <a:r>
              <a:rPr lang="zh-CN" altLang="en-US" smtClean="0"/>
              <a:t> 备份后的包文件名中要包含当天的日期信息</a:t>
            </a:r>
          </a:p>
          <a:p>
            <a:pPr lvl="2" eaLnBrk="1" hangingPunct="1"/>
            <a:r>
              <a:rPr lang="zh-CN" altLang="en-US" smtClean="0"/>
              <a:t> 最后删除临时文件</a:t>
            </a:r>
            <a:r>
              <a:rPr lang="en-US" altLang="zh-CN" smtClean="0"/>
              <a:t>/tmp/dbinfo.txt</a:t>
            </a:r>
          </a:p>
        </p:txBody>
      </p:sp>
    </p:spTree>
    <p:extLst>
      <p:ext uri="{BB962C8B-B14F-4D97-AF65-F5344CB8AC3E}">
        <p14:creationId xmlns:p14="http://schemas.microsoft.com/office/powerpoint/2010/main" val="40152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96065" y="1143000"/>
            <a:ext cx="9143999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Shell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命令行解释器</a:t>
            </a:r>
            <a:r>
              <a:rPr lang="zh-CN" altLang="en-US" dirty="0" smtClean="0"/>
              <a:t>，它为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zh-CN" altLang="en-US" dirty="0" smtClean="0"/>
              <a:t>提供了一个向</a:t>
            </a:r>
            <a:r>
              <a:rPr lang="en-US" altLang="zh-CN" dirty="0" smtClean="0"/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内核</a:t>
            </a:r>
            <a:r>
              <a:rPr lang="zh-CN" altLang="en-US" dirty="0" smtClean="0"/>
              <a:t>发送请求以便运行程序的界面系统级程序，用户可以用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来启动、挂起、停止甚至是编写一些程序。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39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76284" y="976163"/>
            <a:ext cx="7002075" cy="55546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91085" y="1877683"/>
            <a:ext cx="4940353" cy="40324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椭圆 6"/>
          <p:cNvSpPr/>
          <p:nvPr/>
        </p:nvSpPr>
        <p:spPr>
          <a:xfrm>
            <a:off x="3902496" y="2797462"/>
            <a:ext cx="2878631" cy="25348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椭圆 7"/>
          <p:cNvSpPr/>
          <p:nvPr/>
        </p:nvSpPr>
        <p:spPr>
          <a:xfrm>
            <a:off x="4522638" y="3172384"/>
            <a:ext cx="1519381" cy="1316564"/>
          </a:xfrm>
          <a:prstGeom prst="ellipse">
            <a:avLst/>
          </a:prstGeom>
          <a:solidFill>
            <a:srgbClr val="ED9F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4916171" y="3646000"/>
            <a:ext cx="10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硬件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474" y="4742966"/>
            <a:ext cx="75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内核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22638" y="5431367"/>
            <a:ext cx="22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Shell</a:t>
            </a:r>
            <a:r>
              <a:rPr lang="zh-CN" altLang="en-US" b="1" dirty="0" smtClean="0"/>
              <a:t>命令解释器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43712" y="6016723"/>
            <a:ext cx="22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外层应用程序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45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91033" y="1663700"/>
            <a:ext cx="7886700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Shell</a:t>
            </a:r>
            <a:r>
              <a:rPr lang="zh-CN" altLang="en-US" dirty="0" smtClean="0"/>
              <a:t>还是一个功能相当强大的</a:t>
            </a:r>
            <a:r>
              <a:rPr lang="zh-CN" altLang="en-US" dirty="0" smtClean="0">
                <a:solidFill>
                  <a:srgbClr val="FF0000"/>
                </a:solidFill>
              </a:rPr>
              <a:t>编程语言</a:t>
            </a:r>
            <a:r>
              <a:rPr lang="zh-CN" altLang="en-US" dirty="0" smtClean="0"/>
              <a:t>，易编写，易调试，灵活性较强。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解释执行的脚本语言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中可以直接</a:t>
            </a:r>
            <a:r>
              <a:rPr lang="zh-CN" altLang="en-US" dirty="0" smtClean="0">
                <a:solidFill>
                  <a:srgbClr val="FF0000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系统命令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1025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Shell</a:t>
            </a:r>
            <a:r>
              <a:rPr lang="zh-CN" altLang="en-US" dirty="0" smtClean="0"/>
              <a:t>的分类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AB12CE7-6007-4DC5-AC5B-973A9FD27DB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grpSp>
        <p:nvGrpSpPr>
          <p:cNvPr id="494639" name="Group 47"/>
          <p:cNvGrpSpPr>
            <a:grpSpLocks/>
          </p:cNvGrpSpPr>
          <p:nvPr/>
        </p:nvGrpSpPr>
        <p:grpSpPr bwMode="auto">
          <a:xfrm>
            <a:off x="2590800" y="2251077"/>
            <a:ext cx="7154333" cy="3122613"/>
            <a:chOff x="1224" y="1418"/>
            <a:chExt cx="3380" cy="1967"/>
          </a:xfrm>
        </p:grpSpPr>
        <p:grpSp>
          <p:nvGrpSpPr>
            <p:cNvPr id="14346" name="Group 29"/>
            <p:cNvGrpSpPr>
              <a:grpSpLocks/>
            </p:cNvGrpSpPr>
            <p:nvPr/>
          </p:nvGrpSpPr>
          <p:grpSpPr bwMode="auto">
            <a:xfrm>
              <a:off x="1224" y="2240"/>
              <a:ext cx="1021" cy="300"/>
              <a:chOff x="997" y="2262"/>
              <a:chExt cx="1021" cy="300"/>
            </a:xfrm>
          </p:grpSpPr>
          <p:sp>
            <p:nvSpPr>
              <p:cNvPr id="14365" name="AutoShape 7"/>
              <p:cNvSpPr>
                <a:spLocks noChangeArrowheads="1"/>
              </p:cNvSpPr>
              <p:nvPr/>
            </p:nvSpPr>
            <p:spPr bwMode="auto">
              <a:xfrm>
                <a:off x="997" y="2262"/>
                <a:ext cx="1021" cy="300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6" name="Text Box 8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Ksh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47" name="Line 15"/>
            <p:cNvSpPr>
              <a:spLocks noChangeShapeType="1"/>
            </p:cNvSpPr>
            <p:nvPr/>
          </p:nvSpPr>
          <p:spPr bwMode="auto">
            <a:xfrm>
              <a:off x="1734" y="1775"/>
              <a:ext cx="0" cy="413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48" name="Line 18"/>
            <p:cNvSpPr>
              <a:spLocks noChangeShapeType="1"/>
            </p:cNvSpPr>
            <p:nvPr/>
          </p:nvSpPr>
          <p:spPr bwMode="auto">
            <a:xfrm>
              <a:off x="2358" y="2404"/>
              <a:ext cx="1134" cy="0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14349" name="Group 30"/>
            <p:cNvGrpSpPr>
              <a:grpSpLocks/>
            </p:cNvGrpSpPr>
            <p:nvPr/>
          </p:nvGrpSpPr>
          <p:grpSpPr bwMode="auto">
            <a:xfrm>
              <a:off x="1224" y="1418"/>
              <a:ext cx="1021" cy="300"/>
              <a:chOff x="997" y="2262"/>
              <a:chExt cx="1021" cy="300"/>
            </a:xfrm>
          </p:grpSpPr>
          <p:sp>
            <p:nvSpPr>
              <p:cNvPr id="14363" name="AutoShape 31"/>
              <p:cNvSpPr>
                <a:spLocks noChangeArrowheads="1"/>
              </p:cNvSpPr>
              <p:nvPr/>
            </p:nvSpPr>
            <p:spPr bwMode="auto">
              <a:xfrm>
                <a:off x="997" y="2262"/>
                <a:ext cx="1021" cy="300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Bsh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50" name="Group 33"/>
            <p:cNvGrpSpPr>
              <a:grpSpLocks/>
            </p:cNvGrpSpPr>
            <p:nvPr/>
          </p:nvGrpSpPr>
          <p:grpSpPr bwMode="auto">
            <a:xfrm>
              <a:off x="3583" y="1424"/>
              <a:ext cx="1021" cy="300"/>
              <a:chOff x="997" y="2262"/>
              <a:chExt cx="1021" cy="300"/>
            </a:xfrm>
          </p:grpSpPr>
          <p:sp>
            <p:nvSpPr>
              <p:cNvPr id="14361" name="AutoShape 34"/>
              <p:cNvSpPr>
                <a:spLocks noChangeArrowheads="1"/>
              </p:cNvSpPr>
              <p:nvPr/>
            </p:nvSpPr>
            <p:spPr bwMode="auto">
              <a:xfrm>
                <a:off x="997" y="2262"/>
                <a:ext cx="1021" cy="300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2" name="Text Box 35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Csh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4351" name="Group 36"/>
            <p:cNvGrpSpPr>
              <a:grpSpLocks/>
            </p:cNvGrpSpPr>
            <p:nvPr/>
          </p:nvGrpSpPr>
          <p:grpSpPr bwMode="auto">
            <a:xfrm>
              <a:off x="3583" y="2240"/>
              <a:ext cx="1021" cy="300"/>
              <a:chOff x="997" y="2262"/>
              <a:chExt cx="1021" cy="300"/>
            </a:xfrm>
          </p:grpSpPr>
          <p:sp>
            <p:nvSpPr>
              <p:cNvPr id="14359" name="AutoShape 37"/>
              <p:cNvSpPr>
                <a:spLocks noChangeArrowheads="1"/>
              </p:cNvSpPr>
              <p:nvPr/>
            </p:nvSpPr>
            <p:spPr bwMode="auto">
              <a:xfrm>
                <a:off x="997" y="2262"/>
                <a:ext cx="1021" cy="300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60" name="Text Box 38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0000"/>
                    </a:solidFill>
                    <a:ea typeface="楷体_GB2312" pitchFamily="49" charset="-122"/>
                  </a:rPr>
                  <a:t>Bash</a:t>
                </a:r>
                <a:endParaRPr lang="en-US" altLang="zh-CN" sz="1800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52" name="Line 39"/>
            <p:cNvSpPr>
              <a:spLocks noChangeShapeType="1"/>
            </p:cNvSpPr>
            <p:nvPr/>
          </p:nvSpPr>
          <p:spPr bwMode="auto">
            <a:xfrm>
              <a:off x="2336" y="1594"/>
              <a:ext cx="1225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53" name="Line 40"/>
            <p:cNvSpPr>
              <a:spLocks noChangeShapeType="1"/>
            </p:cNvSpPr>
            <p:nvPr/>
          </p:nvSpPr>
          <p:spPr bwMode="auto">
            <a:xfrm flipH="1">
              <a:off x="2291" y="1594"/>
              <a:ext cx="1224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grpSp>
          <p:nvGrpSpPr>
            <p:cNvPr id="14354" name="Group 41"/>
            <p:cNvGrpSpPr>
              <a:grpSpLocks/>
            </p:cNvGrpSpPr>
            <p:nvPr/>
          </p:nvGrpSpPr>
          <p:grpSpPr bwMode="auto">
            <a:xfrm>
              <a:off x="1224" y="3085"/>
              <a:ext cx="1021" cy="300"/>
              <a:chOff x="997" y="2262"/>
              <a:chExt cx="1021" cy="300"/>
            </a:xfrm>
          </p:grpSpPr>
          <p:sp>
            <p:nvSpPr>
              <p:cNvPr id="14357" name="AutoShape 42"/>
              <p:cNvSpPr>
                <a:spLocks noChangeArrowheads="1"/>
              </p:cNvSpPr>
              <p:nvPr/>
            </p:nvSpPr>
            <p:spPr bwMode="auto">
              <a:xfrm>
                <a:off x="997" y="2262"/>
                <a:ext cx="1021" cy="300"/>
              </a:xfrm>
              <a:prstGeom prst="roundRect">
                <a:avLst>
                  <a:gd name="adj" fmla="val 39657"/>
                </a:avLst>
              </a:prstGeom>
              <a:solidFill>
                <a:srgbClr val="FFCC99"/>
              </a:solidFill>
              <a:ln w="9525" algn="ctr">
                <a:solidFill>
                  <a:srgbClr val="FF6600"/>
                </a:solidFill>
                <a:round/>
                <a:headEnd/>
                <a:tailEnd/>
              </a:ln>
              <a:effectLst>
                <a:prstShdw prst="shdw17" dist="17961" dir="2700000">
                  <a:srgbClr val="993D00"/>
                </a:prst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1213" y="2291"/>
                <a:ext cx="62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6666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chemeClr val="bg1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defTabSz="1028700" eaLnBrk="0" hangingPunct="0"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000000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chemeClr val="tx2"/>
                    </a:solidFill>
                    <a:ea typeface="楷体_GB2312" pitchFamily="49" charset="-122"/>
                  </a:rPr>
                  <a:t>Zsh</a:t>
                </a:r>
                <a:endParaRPr lang="en-US" altLang="zh-CN" sz="18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4355" name="Line 44"/>
            <p:cNvSpPr>
              <a:spLocks noChangeShapeType="1"/>
            </p:cNvSpPr>
            <p:nvPr/>
          </p:nvSpPr>
          <p:spPr bwMode="auto">
            <a:xfrm>
              <a:off x="1746" y="2611"/>
              <a:ext cx="0" cy="413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14356" name="Line 45"/>
            <p:cNvSpPr>
              <a:spLocks noChangeShapeType="1"/>
            </p:cNvSpPr>
            <p:nvPr/>
          </p:nvSpPr>
          <p:spPr bwMode="auto">
            <a:xfrm flipH="1">
              <a:off x="2291" y="2501"/>
              <a:ext cx="1224" cy="635"/>
            </a:xfrm>
            <a:prstGeom prst="line">
              <a:avLst/>
            </a:prstGeom>
            <a:noFill/>
            <a:ln w="60325" cmpd="tri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143934" y="2890838"/>
            <a:ext cx="2927351" cy="684212"/>
          </a:xfrm>
          <a:prstGeom prst="wedgeRoundRectCallout">
            <a:avLst>
              <a:gd name="adj1" fmla="val 41250"/>
              <a:gd name="adj2" fmla="val 841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兼具</a:t>
            </a:r>
            <a:r>
              <a:rPr lang="en-US" altLang="zh-CN" sz="1800" b="1">
                <a:ea typeface="楷体_GB2312" pitchFamily="49" charset="-122"/>
              </a:rPr>
              <a:t>Bsh</a:t>
            </a:r>
            <a:r>
              <a:rPr lang="zh-CN" altLang="en-US" sz="1800" b="1">
                <a:ea typeface="楷体_GB2312" pitchFamily="49" charset="-122"/>
              </a:rPr>
              <a:t>的语法和</a:t>
            </a:r>
            <a:r>
              <a:rPr lang="en-US" altLang="zh-CN" sz="1800" b="1">
                <a:ea typeface="楷体_GB2312" pitchFamily="49" charset="-122"/>
              </a:rPr>
              <a:t>Csh</a:t>
            </a:r>
            <a:r>
              <a:rPr lang="zh-CN" altLang="en-US" sz="1800" b="1">
                <a:ea typeface="楷体_GB2312" pitchFamily="49" charset="-122"/>
              </a:rPr>
              <a:t>的交互特性 </a:t>
            </a: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577851" y="1054100"/>
            <a:ext cx="3359149" cy="973138"/>
          </a:xfrm>
          <a:prstGeom prst="wedgeRoundRectCallout">
            <a:avLst>
              <a:gd name="adj1" fmla="val 42060"/>
              <a:gd name="adj2" fmla="val 811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70</a:t>
            </a:r>
            <a:r>
              <a:rPr lang="zh-CN" altLang="en-US" sz="1800" b="1">
                <a:ea typeface="楷体_GB2312" pitchFamily="49" charset="-122"/>
              </a:rPr>
              <a:t>年代中期诞生于贝尔实验室，有较强的脚本编程功能</a:t>
            </a:r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4944534" y="1052513"/>
            <a:ext cx="3985684" cy="971550"/>
          </a:xfrm>
          <a:prstGeom prst="wedgeRoundRectCallout">
            <a:avLst>
              <a:gd name="adj1" fmla="val 42088"/>
              <a:gd name="adj2" fmla="val 77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80</a:t>
            </a:r>
            <a:r>
              <a:rPr lang="zh-CN" altLang="en-US" sz="1800" b="1">
                <a:ea typeface="楷体_GB2312" pitchFamily="49" charset="-122"/>
              </a:rPr>
              <a:t>年代早期诞生于加利福尼亚大学 ，使用</a:t>
            </a:r>
            <a:r>
              <a:rPr lang="en-US" altLang="zh-CN" sz="1800" b="1">
                <a:ea typeface="楷体_GB2312" pitchFamily="49" charset="-122"/>
              </a:rPr>
              <a:t>C</a:t>
            </a:r>
            <a:r>
              <a:rPr lang="zh-CN" altLang="en-US" sz="1800" b="1">
                <a:ea typeface="楷体_GB2312" pitchFamily="49" charset="-122"/>
              </a:rPr>
              <a:t>语言风格，命令交互方便</a:t>
            </a:r>
          </a:p>
        </p:txBody>
      </p:sp>
      <p:sp>
        <p:nvSpPr>
          <p:cNvPr id="494614" name="AutoShape 22"/>
          <p:cNvSpPr>
            <a:spLocks noChangeArrowheads="1"/>
          </p:cNvSpPr>
          <p:nvPr/>
        </p:nvSpPr>
        <p:spPr bwMode="auto">
          <a:xfrm>
            <a:off x="8305801" y="4224338"/>
            <a:ext cx="3647017" cy="684212"/>
          </a:xfrm>
          <a:prstGeom prst="wedgeRoundRectCallout">
            <a:avLst>
              <a:gd name="adj1" fmla="val -40019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ea typeface="楷体_GB2312" pitchFamily="49" charset="-122"/>
              </a:rPr>
              <a:t>Bsh</a:t>
            </a:r>
            <a:r>
              <a:rPr lang="zh-CN" altLang="en-US" sz="1800" b="1">
                <a:ea typeface="楷体_GB2312" pitchFamily="49" charset="-122"/>
              </a:rPr>
              <a:t>的升级版，</a:t>
            </a:r>
            <a:r>
              <a:rPr lang="en-US" altLang="zh-CN" sz="1800" b="1">
                <a:ea typeface="楷体_GB2312" pitchFamily="49" charset="-122"/>
              </a:rPr>
              <a:t>Linux</a:t>
            </a:r>
            <a:r>
              <a:rPr lang="zh-CN" altLang="en-US" sz="1800" b="1">
                <a:ea typeface="楷体_GB2312" pitchFamily="49" charset="-122"/>
              </a:rPr>
              <a:t>系统中的默认</a:t>
            </a:r>
            <a:r>
              <a:rPr lang="en-US" altLang="zh-CN" sz="1800" b="1">
                <a:ea typeface="楷体_GB2312" pitchFamily="49" charset="-122"/>
              </a:rPr>
              <a:t>Shell</a:t>
            </a:r>
          </a:p>
        </p:txBody>
      </p:sp>
      <p:sp>
        <p:nvSpPr>
          <p:cNvPr id="494638" name="AutoShape 46"/>
          <p:cNvSpPr>
            <a:spLocks noChangeArrowheads="1"/>
          </p:cNvSpPr>
          <p:nvPr/>
        </p:nvSpPr>
        <p:spPr bwMode="auto">
          <a:xfrm>
            <a:off x="3312585" y="5610226"/>
            <a:ext cx="4415367" cy="684213"/>
          </a:xfrm>
          <a:prstGeom prst="wedgeRoundRectCallout">
            <a:avLst>
              <a:gd name="adj1" fmla="val -41037"/>
              <a:gd name="adj2" fmla="val -926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兼具各种</a:t>
            </a:r>
            <a:r>
              <a:rPr lang="en-US" altLang="zh-CN" sz="1800" b="1">
                <a:ea typeface="楷体_GB2312" pitchFamily="49" charset="-122"/>
              </a:rPr>
              <a:t>Shell</a:t>
            </a:r>
            <a:r>
              <a:rPr lang="zh-CN" altLang="en-US" sz="1800" b="1">
                <a:ea typeface="楷体_GB2312" pitchFamily="49" charset="-122"/>
              </a:rPr>
              <a:t>程序优点，交互式操作效率更高 </a:t>
            </a:r>
          </a:p>
        </p:txBody>
      </p:sp>
    </p:spTree>
    <p:extLst>
      <p:ext uri="{BB962C8B-B14F-4D97-AF65-F5344CB8AC3E}">
        <p14:creationId xmlns:p14="http://schemas.microsoft.com/office/powerpoint/2010/main" val="11506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3" grpId="0" animBg="1"/>
      <p:bldP spid="494611" grpId="0" animBg="1"/>
      <p:bldP spid="494612" grpId="0" animBg="1"/>
      <p:bldP spid="494614" grpId="0" animBg="1"/>
      <p:bldP spid="4946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环境的切换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登录</a:t>
            </a:r>
            <a:r>
              <a:rPr lang="en-US" altLang="zh-CN" smtClean="0"/>
              <a:t>Shell</a:t>
            </a:r>
          </a:p>
          <a:p>
            <a:pPr lvl="1" eaLnBrk="1" hangingPunct="1"/>
            <a:r>
              <a:rPr lang="zh-CN" altLang="en-US" smtClean="0"/>
              <a:t>指</a:t>
            </a:r>
            <a:r>
              <a:rPr lang="zh-CN" altLang="pt-BR" smtClean="0"/>
              <a:t>用户每次登录系统后自动加载的</a:t>
            </a:r>
            <a:r>
              <a:rPr lang="pt-BR" altLang="zh-CN" smtClean="0"/>
              <a:t>Shell</a:t>
            </a:r>
            <a:r>
              <a:rPr lang="zh-CN" altLang="pt-BR" smtClean="0"/>
              <a:t>程序，大多数</a:t>
            </a:r>
            <a:r>
              <a:rPr lang="pt-BR" altLang="zh-CN" smtClean="0"/>
              <a:t>Linux</a:t>
            </a:r>
            <a:r>
              <a:rPr lang="zh-CN" altLang="pt-BR" smtClean="0"/>
              <a:t>系统</a:t>
            </a:r>
            <a:r>
              <a:rPr lang="zh-CN" altLang="en-US" smtClean="0"/>
              <a:t>采用 </a:t>
            </a:r>
            <a:r>
              <a:rPr lang="en-US" altLang="zh-CN" smtClean="0"/>
              <a:t>/bin/bash </a:t>
            </a:r>
            <a:r>
              <a:rPr lang="zh-CN" altLang="en-US" smtClean="0"/>
              <a:t>作为默认登录</a:t>
            </a:r>
            <a:r>
              <a:rPr lang="en-US" altLang="zh-CN" smtClean="0"/>
              <a:t>Shell</a:t>
            </a:r>
          </a:p>
          <a:p>
            <a:pPr lvl="1" eaLnBrk="1" hangingPunct="1"/>
            <a:r>
              <a:rPr lang="en-US" altLang="zh-CN" smtClean="0"/>
              <a:t>/etc/shells </a:t>
            </a:r>
            <a:r>
              <a:rPr lang="zh-CN" altLang="en-US" smtClean="0"/>
              <a:t>文件记录了系统支持的有效登录</a:t>
            </a:r>
            <a:r>
              <a:rPr lang="en-US" altLang="zh-CN" smtClean="0"/>
              <a:t>Shell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1007533" y="3085466"/>
            <a:ext cx="10676467" cy="2881313"/>
          </a:xfrm>
          <a:prstGeom prst="roundRect">
            <a:avLst>
              <a:gd name="adj" fmla="val 622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cat /</a:t>
            </a:r>
            <a:r>
              <a:rPr lang="en-US" altLang="zh-CN" sz="1800" b="1" dirty="0" err="1"/>
              <a:t>etc</a:t>
            </a:r>
            <a:r>
              <a:rPr lang="en-US" altLang="zh-CN" sz="1800" b="1" dirty="0"/>
              <a:t>/shells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/bin/</a:t>
            </a:r>
            <a:r>
              <a:rPr lang="en-US" altLang="zh-CN" sz="1800" b="1" dirty="0" err="1"/>
              <a:t>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nologin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/bin/</a:t>
            </a:r>
            <a:r>
              <a:rPr lang="en-US" altLang="zh-CN" sz="1800" b="1" dirty="0" err="1"/>
              <a:t>tcsh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/bin/</a:t>
            </a:r>
            <a:r>
              <a:rPr lang="en-US" altLang="zh-CN" sz="1800" b="1" dirty="0" err="1"/>
              <a:t>csh</a:t>
            </a:r>
            <a:endParaRPr lang="en-US" altLang="zh-CN" sz="1800" b="1" dirty="0"/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/bin/</a:t>
            </a:r>
            <a:r>
              <a:rPr lang="en-US" altLang="zh-CN" sz="1800" b="1" dirty="0" err="1"/>
              <a:t>ksh</a:t>
            </a:r>
            <a:r>
              <a:rPr lang="en-US" altLang="zh-CN" sz="1800" b="1" dirty="0"/>
              <a:t> </a:t>
            </a:r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007533" y="3663316"/>
            <a:ext cx="10972800" cy="23034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 dirty="0"/>
              <a:t>如何切换</a:t>
            </a:r>
            <a:r>
              <a:rPr lang="en-US" altLang="zh-CN" sz="2800" b="1" dirty="0"/>
              <a:t>Shell</a:t>
            </a:r>
            <a:r>
              <a:rPr lang="zh-CN" altLang="en-US" sz="2800" b="1" dirty="0"/>
              <a:t>环境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 dirty="0">
                <a:solidFill>
                  <a:srgbClr val="003366"/>
                </a:solidFill>
              </a:rPr>
              <a:t>临时切换：直接执行其他</a:t>
            </a:r>
            <a:r>
              <a:rPr lang="en-US" altLang="zh-CN" sz="2400" b="1" dirty="0">
                <a:solidFill>
                  <a:srgbClr val="003366"/>
                </a:solidFill>
              </a:rPr>
              <a:t>Shell</a:t>
            </a:r>
            <a:r>
              <a:rPr lang="zh-CN" altLang="en-US" sz="2400" b="1" dirty="0">
                <a:solidFill>
                  <a:srgbClr val="003366"/>
                </a:solidFill>
              </a:rPr>
              <a:t>程序，</a:t>
            </a:r>
            <a:r>
              <a:rPr lang="zh-CN" altLang="en-US" sz="2400" b="1" dirty="0" smtClean="0">
                <a:solidFill>
                  <a:srgbClr val="003366"/>
                </a:solidFill>
              </a:rPr>
              <a:t>例如</a:t>
            </a:r>
            <a:r>
              <a:rPr lang="en-US" altLang="zh-CN" sz="2400" b="1" dirty="0" err="1" smtClean="0">
                <a:solidFill>
                  <a:srgbClr val="003366"/>
                </a:solidFill>
              </a:rPr>
              <a:t>sh</a:t>
            </a:r>
            <a:r>
              <a:rPr lang="zh-CN" altLang="en-US" sz="2400" b="1" dirty="0" smtClean="0">
                <a:solidFill>
                  <a:srgbClr val="003366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3366"/>
                </a:solidFill>
              </a:rPr>
              <a:t>tcsh</a:t>
            </a:r>
            <a:r>
              <a:rPr lang="zh-CN" altLang="en-US" sz="2400" b="1" dirty="0">
                <a:solidFill>
                  <a:srgbClr val="003366"/>
                </a:solidFill>
              </a:rPr>
              <a:t>等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 dirty="0">
                <a:solidFill>
                  <a:srgbClr val="003366"/>
                </a:solidFill>
              </a:rPr>
              <a:t>更改用户登录</a:t>
            </a:r>
            <a:r>
              <a:rPr lang="en-US" altLang="zh-CN" sz="2400" b="1" dirty="0">
                <a:solidFill>
                  <a:srgbClr val="003366"/>
                </a:solidFill>
              </a:rPr>
              <a:t>Shell</a:t>
            </a:r>
            <a:r>
              <a:rPr lang="zh-CN" altLang="en-US" sz="2400" b="1" dirty="0">
                <a:solidFill>
                  <a:srgbClr val="003366"/>
                </a:solidFill>
              </a:rPr>
              <a:t>：</a:t>
            </a:r>
          </a:p>
          <a:p>
            <a:pPr marL="1143000" lvl="2" indent="-2286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 dirty="0"/>
              <a:t> 需修改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</a:t>
            </a:r>
            <a:r>
              <a:rPr lang="zh-CN" altLang="en-US" sz="2000" dirty="0"/>
              <a:t>文件中用户记录的最后一个字段</a:t>
            </a:r>
          </a:p>
          <a:p>
            <a:pPr marL="1143000" lvl="2" indent="-228600" algn="l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 dirty="0"/>
              <a:t> 或执行：</a:t>
            </a:r>
            <a:r>
              <a:rPr lang="en-US" altLang="zh-CN" sz="2000" dirty="0" err="1">
                <a:solidFill>
                  <a:srgbClr val="FF0000"/>
                </a:solidFill>
              </a:rPr>
              <a:t>usermod</a:t>
            </a:r>
            <a:r>
              <a:rPr lang="en-US" altLang="zh-CN" sz="2000" dirty="0">
                <a:solidFill>
                  <a:srgbClr val="FF0000"/>
                </a:solidFill>
              </a:rPr>
              <a:t> -s  Shell</a:t>
            </a:r>
            <a:r>
              <a:rPr lang="zh-CN" altLang="en-US" sz="2000" dirty="0">
                <a:solidFill>
                  <a:srgbClr val="FF0000"/>
                </a:solidFill>
              </a:rPr>
              <a:t>程序路径  用户名</a:t>
            </a:r>
          </a:p>
        </p:txBody>
      </p:sp>
    </p:spTree>
    <p:extLst>
      <p:ext uri="{BB962C8B-B14F-4D97-AF65-F5344CB8AC3E}">
        <p14:creationId xmlns:p14="http://schemas.microsoft.com/office/powerpoint/2010/main" val="881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59089" grpId="1" animBg="1"/>
      <p:bldP spid="5580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的常用功能 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460090" y="1219201"/>
            <a:ext cx="10122310" cy="4937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Tab</a:t>
            </a:r>
            <a:r>
              <a:rPr lang="zh-CN" altLang="en-US" dirty="0" smtClean="0"/>
              <a:t>键自动补齐</a:t>
            </a:r>
          </a:p>
          <a:p>
            <a:pPr eaLnBrk="1" hangingPunct="1"/>
            <a:r>
              <a:rPr lang="zh-CN" altLang="en-US" dirty="0" smtClean="0"/>
              <a:t>命令编辑快捷键</a:t>
            </a:r>
          </a:p>
          <a:p>
            <a:pPr eaLnBrk="1" hangingPunct="1"/>
            <a:r>
              <a:rPr lang="zh-CN" altLang="en-US" dirty="0" smtClean="0"/>
              <a:t>命令历史</a:t>
            </a:r>
          </a:p>
          <a:p>
            <a:pPr eaLnBrk="1" hangingPunct="1"/>
            <a:r>
              <a:rPr lang="zh-CN" altLang="en-US" dirty="0" smtClean="0"/>
              <a:t>命令别名</a:t>
            </a:r>
          </a:p>
          <a:p>
            <a:pPr eaLnBrk="1" hangingPunct="1"/>
            <a:r>
              <a:rPr lang="zh-CN" altLang="en-US" dirty="0" smtClean="0"/>
              <a:t>标准输入输出</a:t>
            </a:r>
          </a:p>
          <a:p>
            <a:pPr eaLnBrk="1" hangingPunct="1"/>
            <a:r>
              <a:rPr lang="zh-CN" altLang="en-US" dirty="0" smtClean="0"/>
              <a:t>重定向操作</a:t>
            </a:r>
          </a:p>
          <a:p>
            <a:pPr eaLnBrk="1" hangingPunct="1"/>
            <a:r>
              <a:rPr lang="zh-CN" altLang="en-US" dirty="0" smtClean="0"/>
              <a:t>管道操作</a:t>
            </a:r>
          </a:p>
        </p:txBody>
      </p:sp>
    </p:spTree>
    <p:extLst>
      <p:ext uri="{BB962C8B-B14F-4D97-AF65-F5344CB8AC3E}">
        <p14:creationId xmlns:p14="http://schemas.microsoft.com/office/powerpoint/2010/main" val="14194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Bash</a:t>
            </a:r>
            <a:r>
              <a:rPr lang="zh-CN" altLang="en-US" smtClean="0"/>
              <a:t>的命令历史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6E2CC5-33A2-4322-B6A9-F6EF42C9E6C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mtClean="0"/>
              <a:t>命令历史</a:t>
            </a:r>
          </a:p>
          <a:p>
            <a:pPr lvl="1" eaLnBrk="1" hangingPunct="1"/>
            <a:r>
              <a:rPr lang="zh-CN" altLang="pt-BR" smtClean="0"/>
              <a:t>保存用户曾经执行过的命令操作</a:t>
            </a:r>
          </a:p>
          <a:p>
            <a:pPr lvl="1" eaLnBrk="1" hangingPunct="1"/>
            <a:r>
              <a:rPr lang="zh-CN" altLang="pt-BR" smtClean="0"/>
              <a:t>存放位置：</a:t>
            </a:r>
            <a:r>
              <a:rPr lang="pt-BR" altLang="zh-CN" smtClean="0">
                <a:solidFill>
                  <a:srgbClr val="FF0000"/>
                </a:solidFill>
              </a:rPr>
              <a:t>~/.bash_history</a:t>
            </a:r>
            <a:r>
              <a:rPr lang="pt-BR" altLang="zh-CN" smtClean="0"/>
              <a:t> </a:t>
            </a:r>
            <a:r>
              <a:rPr lang="zh-CN" altLang="pt-BR" smtClean="0"/>
              <a:t>文件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查看历史命令 </a:t>
            </a:r>
          </a:p>
          <a:p>
            <a:pPr lvl="1" eaLnBrk="1" hangingPunct="1"/>
            <a:r>
              <a:rPr lang="zh-CN" altLang="en-US" smtClean="0"/>
              <a:t>使用↑、↓按键逐条翻看，允许编辑并重复执行</a:t>
            </a:r>
          </a:p>
          <a:p>
            <a:pPr lvl="1" eaLnBrk="1" hangingPunct="1"/>
            <a:r>
              <a:rPr lang="zh-CN" altLang="en-US" smtClean="0"/>
              <a:t>执行：</a:t>
            </a:r>
            <a:r>
              <a:rPr lang="en-US" altLang="zh-CN" smtClean="0">
                <a:solidFill>
                  <a:srgbClr val="FF0000"/>
                </a:solidFill>
              </a:rPr>
              <a:t>history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清除历史命令</a:t>
            </a:r>
          </a:p>
          <a:p>
            <a:pPr lvl="1" eaLnBrk="1" hangingPunct="1"/>
            <a:r>
              <a:rPr lang="zh-CN" altLang="en-US" smtClean="0"/>
              <a:t>执行：</a:t>
            </a:r>
            <a:r>
              <a:rPr lang="en-US" altLang="zh-CN" smtClean="0">
                <a:solidFill>
                  <a:srgbClr val="FF0000"/>
                </a:solidFill>
              </a:rPr>
              <a:t>history -c</a:t>
            </a:r>
            <a:endParaRPr lang="pt-BR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929217" y="4941889"/>
            <a:ext cx="10676467" cy="1512887"/>
          </a:xfrm>
          <a:prstGeom prst="roundRect">
            <a:avLst>
              <a:gd name="adj" fmla="val 6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</a:t>
            </a:r>
            <a:r>
              <a:rPr lang="en-US" altLang="zh-CN" sz="1800" b="1" dirty="0">
                <a:solidFill>
                  <a:srgbClr val="FF0000"/>
                </a:solidFill>
              </a:rPr>
              <a:t>history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……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556  </a:t>
            </a:r>
            <a:r>
              <a:rPr lang="en-US" altLang="zh-CN" sz="1800" b="1" dirty="0" err="1"/>
              <a:t>useradd</a:t>
            </a:r>
            <a:r>
              <a:rPr lang="en-US" altLang="zh-CN" sz="1800" b="1" dirty="0"/>
              <a:t>  jerry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557  </a:t>
            </a:r>
            <a:r>
              <a:rPr lang="en-US" altLang="zh-CN" sz="1800" b="1" dirty="0" err="1"/>
              <a:t>passwd</a:t>
            </a:r>
            <a:r>
              <a:rPr lang="en-US" altLang="zh-CN" sz="1800" b="1" dirty="0"/>
              <a:t>  jerry</a:t>
            </a:r>
          </a:p>
        </p:txBody>
      </p:sp>
    </p:spTree>
    <p:extLst>
      <p:ext uri="{BB962C8B-B14F-4D97-AF65-F5344CB8AC3E}">
        <p14:creationId xmlns:p14="http://schemas.microsoft.com/office/powerpoint/2010/main" val="30725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6820</TotalTime>
  <Words>1811</Words>
  <Application>Microsoft Office PowerPoint</Application>
  <PresentationFormat>自定义</PresentationFormat>
  <Paragraphs>301</Paragraphs>
  <Slides>29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丝状</vt:lpstr>
      <vt:lpstr>测试综合技能</vt:lpstr>
      <vt:lpstr>目录</vt:lpstr>
      <vt:lpstr>Shell是什么？</vt:lpstr>
      <vt:lpstr>Shell是什么？</vt:lpstr>
      <vt:lpstr>Shell是什么？</vt:lpstr>
      <vt:lpstr>Shell的分类</vt:lpstr>
      <vt:lpstr>Shell环境的切换</vt:lpstr>
      <vt:lpstr>Bash的常用功能 </vt:lpstr>
      <vt:lpstr>Bash的命令历史</vt:lpstr>
      <vt:lpstr>Bash的命令历史</vt:lpstr>
      <vt:lpstr>Bash的命令别名 </vt:lpstr>
      <vt:lpstr>目录</vt:lpstr>
      <vt:lpstr>Shell变量的应用</vt:lpstr>
      <vt:lpstr>变量的赋值与引用</vt:lpstr>
      <vt:lpstr>变量的赋值与引用</vt:lpstr>
      <vt:lpstr>变量的赋值与引用</vt:lpstr>
      <vt:lpstr>环境变量</vt:lpstr>
      <vt:lpstr>环境变量</vt:lpstr>
      <vt:lpstr>位置变量</vt:lpstr>
      <vt:lpstr>预定义变量 </vt:lpstr>
      <vt:lpstr>PowerPoint 演示文稿</vt:lpstr>
      <vt:lpstr>目录</vt:lpstr>
      <vt:lpstr>Shell脚本的概念 </vt:lpstr>
      <vt:lpstr>编写可执行的Shell脚本 </vt:lpstr>
      <vt:lpstr>运行Shell脚本程序</vt:lpstr>
      <vt:lpstr>PowerPoint 演示文稿</vt:lpstr>
      <vt:lpstr>Shell脚本应用示例</vt:lpstr>
      <vt:lpstr>Shell脚本应用示例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307</cp:revision>
  <dcterms:created xsi:type="dcterms:W3CDTF">2017-06-13T01:11:38Z</dcterms:created>
  <dcterms:modified xsi:type="dcterms:W3CDTF">2017-09-04T08:02:28Z</dcterms:modified>
</cp:coreProperties>
</file>