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314" r:id="rId3"/>
    <p:sldId id="459" r:id="rId4"/>
    <p:sldId id="460" r:id="rId5"/>
    <p:sldId id="461" r:id="rId6"/>
    <p:sldId id="462" r:id="rId7"/>
    <p:sldId id="463" r:id="rId8"/>
    <p:sldId id="457" r:id="rId9"/>
    <p:sldId id="470" r:id="rId10"/>
    <p:sldId id="466" r:id="rId11"/>
    <p:sldId id="467" r:id="rId12"/>
    <p:sldId id="468" r:id="rId13"/>
    <p:sldId id="464" r:id="rId14"/>
    <p:sldId id="428" r:id="rId15"/>
    <p:sldId id="430" r:id="rId16"/>
    <p:sldId id="432" r:id="rId17"/>
    <p:sldId id="435" r:id="rId18"/>
    <p:sldId id="437" r:id="rId19"/>
    <p:sldId id="438" r:id="rId20"/>
    <p:sldId id="439" r:id="rId21"/>
    <p:sldId id="443" r:id="rId22"/>
    <p:sldId id="440" r:id="rId23"/>
    <p:sldId id="441" r:id="rId24"/>
    <p:sldId id="442" r:id="rId25"/>
    <p:sldId id="444" r:id="rId26"/>
    <p:sldId id="445" r:id="rId27"/>
    <p:sldId id="446" r:id="rId28"/>
    <p:sldId id="447" r:id="rId29"/>
    <p:sldId id="448" r:id="rId30"/>
    <p:sldId id="469" r:id="rId31"/>
    <p:sldId id="45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28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 autoAdjust="0"/>
    <p:restoredTop sz="90669" autoAdjust="0"/>
  </p:normalViewPr>
  <p:slideViewPr>
    <p:cSldViewPr snapToGrid="0">
      <p:cViewPr varScale="1">
        <p:scale>
          <a:sx n="64" d="100"/>
          <a:sy n="64" d="100"/>
        </p:scale>
        <p:origin x="-5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6871A6D-5C52-4E6B-BFCB-F2E8030D1520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河北师范大学软件学院官网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当服务启动后，将会有多个人来访问，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会创建多个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进程来同时处理多个用户的请求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8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bad.sh</a:t>
            </a:r>
            <a:r>
              <a:rPr lang="zh-CN" altLang="en-US" dirty="0" smtClean="0"/>
              <a:t>脚本后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16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需要解释 </a:t>
            </a:r>
            <a:r>
              <a:rPr lang="en-US" altLang="zh-CN" dirty="0" smtClean="0"/>
              <a:t>F,S ,PRI,NI,WCHAN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7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了解进程，先会查看进程，哪些进程占用了哪些资源，首先要知道怎样查看进程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0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3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0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14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561196F7-DE58-458A-B409-F0907949AF0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C882579E-43EC-4C03-9DC1-2B7E678B614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1D4F9FED-43B4-4D6F-8EDC-31E57E7C529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158A95A-5A73-4898-AFDC-62E5CC2CA492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176B54E0-3081-474B-A9FE-2019A88394D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07AC7857-FBB2-4B23-9E75-2FC85164EC8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CF053358-EF7F-4DE0-B518-BC2D0B9ACAD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59B9D9BF-A06B-436F-B9B7-9ED239EF573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6403F55-0FC0-46C4-A5FF-D4187274911D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l"/>
            </a:pPr>
            <a:r>
              <a:rPr lang="en-US" altLang="zh-CN" smtClean="0"/>
              <a:t>id</a:t>
            </a:r>
            <a:r>
              <a:rPr lang="zh-CN" altLang="en-US" smtClean="0"/>
              <a:t>，也称标记字段，由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4</a:t>
            </a:r>
            <a:r>
              <a:rPr lang="zh-CN" altLang="en-US" smtClean="0"/>
              <a:t>个字符组成，用以区别于其他行的配置，所以</a:t>
            </a:r>
            <a:r>
              <a:rPr lang="en-US" altLang="zh-CN" smtClean="0"/>
              <a:t>id</a:t>
            </a:r>
            <a:r>
              <a:rPr lang="zh-CN" altLang="en-US" smtClean="0"/>
              <a:t>标记字段必须是唯一的</a:t>
            </a:r>
          </a:p>
          <a:p>
            <a:pPr marL="228600" indent="-228600" eaLnBrk="1" hangingPunct="1">
              <a:buFont typeface="Wingdings" pitchFamily="2" charset="2"/>
              <a:buChar char="l"/>
            </a:pPr>
            <a:r>
              <a:rPr lang="en-US" altLang="zh-CN" smtClean="0"/>
              <a:t>runlevels</a:t>
            </a:r>
            <a:r>
              <a:rPr lang="zh-CN" altLang="en-US" smtClean="0"/>
              <a:t>，运行级别字段，</a:t>
            </a:r>
            <a:r>
              <a:rPr lang="zh-CN" altLang="en-US" smtClean="0">
                <a:latin typeface="Arial" pitchFamily="34" charset="0"/>
                <a:ea typeface="楷体_GB2312" pitchFamily="49" charset="-122"/>
              </a:rPr>
              <a:t>用于指定该记录在哪些运行级别中运行，</a:t>
            </a:r>
            <a:r>
              <a:rPr lang="zh-CN" altLang="en-US" smtClean="0"/>
              <a:t>取值数字</a:t>
            </a:r>
            <a:r>
              <a:rPr lang="en-US" altLang="zh-CN" smtClean="0"/>
              <a:t>0~6</a:t>
            </a:r>
            <a:r>
              <a:rPr lang="zh-CN" altLang="en-US" smtClean="0"/>
              <a:t>，后面会对其进行详细解释</a:t>
            </a:r>
          </a:p>
          <a:p>
            <a:pPr marL="228600" indent="-228600" eaLnBrk="1" hangingPunct="1">
              <a:buFont typeface="Wingdings" pitchFamily="2" charset="2"/>
              <a:buChar char="l"/>
            </a:pPr>
            <a:r>
              <a:rPr lang="en-US" altLang="zh-CN" smtClean="0"/>
              <a:t>action </a:t>
            </a:r>
            <a:r>
              <a:rPr lang="zh-CN" altLang="en-US" smtClean="0"/>
              <a:t>，动作类型字段，动作类型字段描述了该行配置所对应的操作类别，一般为固定值，较常用的类型如下：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 </a:t>
            </a:r>
            <a:r>
              <a:rPr lang="en-US" altLang="zh-CN" b="1" smtClean="0"/>
              <a:t>initdefault</a:t>
            </a:r>
            <a:r>
              <a:rPr lang="zh-CN" altLang="en-US" smtClean="0"/>
              <a:t>：设置初始化系统后默认进入的运行级别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 </a:t>
            </a:r>
            <a:r>
              <a:rPr lang="en-US" altLang="zh-CN" b="1" smtClean="0"/>
              <a:t>sysinit</a:t>
            </a:r>
            <a:r>
              <a:rPr lang="zh-CN" altLang="en-US" smtClean="0"/>
              <a:t>：设置系统初始化的操作脚本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 </a:t>
            </a:r>
            <a:r>
              <a:rPr lang="en-US" altLang="zh-CN" b="1" smtClean="0"/>
              <a:t>wait</a:t>
            </a:r>
            <a:r>
              <a:rPr lang="zh-CN" altLang="en-US" smtClean="0"/>
              <a:t>：</a:t>
            </a:r>
            <a:r>
              <a:rPr lang="en-US" altLang="zh-CN" smtClean="0"/>
              <a:t>init</a:t>
            </a:r>
            <a:r>
              <a:rPr lang="zh-CN" altLang="en-US" smtClean="0"/>
              <a:t>进程将等待该行配置所对应的脚本操作完成后，再继续执行其他操作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 </a:t>
            </a:r>
            <a:r>
              <a:rPr lang="en-US" altLang="zh-CN" b="1" smtClean="0"/>
              <a:t>ctrlaltdel</a:t>
            </a:r>
            <a:r>
              <a:rPr lang="zh-CN" altLang="en-US" smtClean="0"/>
              <a:t>：设置当用户按下</a:t>
            </a:r>
            <a:r>
              <a:rPr lang="en-US" altLang="zh-CN" smtClean="0"/>
              <a:t>Ctrl+Alt+Delete</a:t>
            </a:r>
            <a:r>
              <a:rPr lang="zh-CN" altLang="en-US" smtClean="0"/>
              <a:t>组合键后的操作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</a:t>
            </a:r>
            <a:r>
              <a:rPr lang="en-US" altLang="zh-CN" b="1" smtClean="0"/>
              <a:t>powerfail</a:t>
            </a:r>
            <a:r>
              <a:rPr lang="zh-CN" altLang="en-US" smtClean="0"/>
              <a:t>：设置当系统收到断电信号（使用不间断电源）时采取何种动作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</a:t>
            </a:r>
            <a:r>
              <a:rPr lang="en-US" altLang="zh-CN" b="1" smtClean="0"/>
              <a:t>powerokwait</a:t>
            </a:r>
            <a:r>
              <a:rPr lang="zh-CN" altLang="en-US" smtClean="0"/>
              <a:t>：设置当系统收到恢复供电信号时采取何种动作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</a:t>
            </a:r>
            <a:r>
              <a:rPr lang="en-US" altLang="zh-CN" b="1" smtClean="0"/>
              <a:t>respawn</a:t>
            </a:r>
            <a:r>
              <a:rPr lang="zh-CN" altLang="en-US" smtClean="0"/>
              <a:t>：一旦该行配置所对应的进程被终止，则重新启动该进程</a:t>
            </a:r>
          </a:p>
          <a:p>
            <a:pPr marL="228600" indent="-228600" eaLnBrk="1" hangingPunct="1">
              <a:buFont typeface="Wingdings" pitchFamily="2" charset="2"/>
              <a:buChar char="l"/>
            </a:pPr>
            <a:r>
              <a:rPr lang="en-US" altLang="zh-CN" smtClean="0"/>
              <a:t>process</a:t>
            </a:r>
            <a:r>
              <a:rPr lang="zh-CN" altLang="en-US" smtClean="0"/>
              <a:t>，程序或脚本字段，此字段用于指定该行配置所对应的实际操作，可以是具体的命令、脚本程序等</a:t>
            </a:r>
          </a:p>
          <a:p>
            <a:pPr marL="228600" indent="-228600" eaLnBrk="1" hangingPunct="1"/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0C441CA-42EB-4460-8BEF-77112B080738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kumimoji="0" lang="en-US" altLang="zh-CN" smtClean="0"/>
              <a:t>Linux</a:t>
            </a:r>
            <a:r>
              <a:rPr kumimoji="0" lang="zh-CN" altLang="en-US" smtClean="0"/>
              <a:t>系统在运行时，采用的每一种服务搭配称之为“</a:t>
            </a:r>
            <a:r>
              <a:rPr kumimoji="0" lang="zh-CN" altLang="en-US" b="1" smtClean="0"/>
              <a:t>运行级别</a:t>
            </a:r>
            <a:r>
              <a:rPr kumimoji="0" lang="zh-CN" altLang="en-US" smtClean="0"/>
              <a:t>”</a:t>
            </a:r>
          </a:p>
          <a:p>
            <a:pPr eaLnBrk="1" hangingPunct="1">
              <a:buFont typeface="Wingdings" pitchFamily="2" charset="2"/>
              <a:buChar char="l"/>
            </a:pPr>
            <a:r>
              <a:rPr kumimoji="0" lang="zh-CN" altLang="en-US" smtClean="0"/>
              <a:t>运行级别类似于</a:t>
            </a:r>
            <a:r>
              <a:rPr kumimoji="0" lang="en-US" altLang="zh-CN" smtClean="0"/>
              <a:t>Windows</a:t>
            </a:r>
            <a:r>
              <a:rPr kumimoji="0" lang="zh-CN" altLang="en-US" smtClean="0"/>
              <a:t>系统中的正常启动、安全模式、带网络支持的安全模式</a:t>
            </a:r>
            <a:r>
              <a:rPr kumimoji="0" lang="en-US" altLang="zh-CN" smtClean="0"/>
              <a:t>……</a:t>
            </a:r>
            <a:r>
              <a:rPr kumimoji="0" lang="zh-CN" altLang="en-US" smtClean="0"/>
              <a:t>等概念</a:t>
            </a:r>
          </a:p>
          <a:p>
            <a:pPr eaLnBrk="1" hangingPunct="1">
              <a:buFont typeface="Wingdings" pitchFamily="2" charset="2"/>
              <a:buChar char="l"/>
            </a:pPr>
            <a:r>
              <a:rPr kumimoji="0" lang="zh-CN" altLang="en-US" smtClean="0"/>
              <a:t>不同的运行级别使用了不同的服务程序组合，也类似于”套餐“的概念，例如：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mtClean="0"/>
              <a:t>    动感地带手机资费的</a:t>
            </a:r>
            <a:r>
              <a:rPr kumimoji="0" lang="en-US" altLang="zh-CN" smtClean="0"/>
              <a:t>10</a:t>
            </a:r>
            <a:r>
              <a:rPr kumimoji="0" lang="zh-CN" altLang="en-US" smtClean="0"/>
              <a:t>元短信套餐、</a:t>
            </a:r>
            <a:r>
              <a:rPr kumimoji="0" lang="en-US" altLang="zh-CN" smtClean="0"/>
              <a:t>15</a:t>
            </a:r>
            <a:r>
              <a:rPr kumimoji="0" lang="zh-CN" altLang="en-US" smtClean="0"/>
              <a:t>元音乐套餐、</a:t>
            </a:r>
            <a:r>
              <a:rPr kumimoji="0" lang="en-US" altLang="zh-CN" smtClean="0"/>
              <a:t>20</a:t>
            </a:r>
            <a:r>
              <a:rPr kumimoji="0" lang="zh-CN" altLang="en-US" smtClean="0"/>
              <a:t>元畅聊套餐</a:t>
            </a:r>
            <a:r>
              <a:rPr kumimoji="0" lang="en-US" altLang="zh-CN" smtClean="0"/>
              <a:t>……</a:t>
            </a:r>
            <a:r>
              <a:rPr kumimoji="0" lang="zh-CN" altLang="en-US" smtClean="0"/>
              <a:t>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mtClean="0"/>
              <a:t>    肯德基的 鸡腿鳕鱼堡套餐、口水鸡薯条套餐、外带全家福套餐</a:t>
            </a:r>
            <a:r>
              <a:rPr kumimoji="0" lang="en-US" altLang="zh-CN" smtClean="0"/>
              <a:t>……</a:t>
            </a:r>
            <a:r>
              <a:rPr kumimoji="0" lang="zh-CN" altLang="en-US" smtClean="0"/>
              <a:t>等</a:t>
            </a:r>
          </a:p>
          <a:p>
            <a:pPr eaLnBrk="1" hangingPunct="1">
              <a:buFont typeface="Wingdings" pitchFamily="2" charset="2"/>
              <a:buChar char="l"/>
            </a:pPr>
            <a:endParaRPr kumimoji="0"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AB90D45-0E13-455E-A27F-FC60D4DE7B71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可由本章问题列表中的问题“新安装的</a:t>
            </a:r>
            <a:r>
              <a:rPr lang="en-US" altLang="zh-CN" smtClean="0"/>
              <a:t>Linux</a:t>
            </a:r>
            <a:r>
              <a:rPr lang="zh-CN" altLang="en-US" smtClean="0"/>
              <a:t>服务器，每次开机后自动进入图形界面，为了减少服务器的资源消耗，应如何设置以关闭图形模式？”引入。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kumimoji="0" lang="zh-CN" altLang="en-US" smtClean="0"/>
              <a:t>介绍如何通过修改</a:t>
            </a:r>
            <a:r>
              <a:rPr kumimoji="0" lang="en-US" altLang="zh-CN" smtClean="0"/>
              <a:t>inittab</a:t>
            </a:r>
            <a:r>
              <a:rPr kumimoji="0" lang="zh-CN" altLang="en-US" smtClean="0"/>
              <a:t>文件设置系统的默认运行级别。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74D790F-E084-47E0-87A4-A5BD749E8F25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输出结果中分别包含切换前的级别和目前的级别，如果之前未切换过运行级别，第一列将显示“</a:t>
            </a:r>
            <a:r>
              <a:rPr lang="en-US" altLang="zh-CN" smtClean="0"/>
              <a:t>N” 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使用</a:t>
            </a:r>
            <a:r>
              <a:rPr lang="en-US" altLang="zh-CN" smtClean="0"/>
              <a:t>init</a:t>
            </a:r>
            <a:r>
              <a:rPr lang="zh-CN" altLang="en-US" smtClean="0"/>
              <a:t>程序命令切换运行级别，只要使用与运行级别相对应的数字（</a:t>
            </a:r>
            <a:r>
              <a:rPr lang="en-US" altLang="zh-CN" smtClean="0"/>
              <a:t>0~6</a:t>
            </a:r>
            <a:r>
              <a:rPr lang="zh-CN" altLang="en-US" smtClean="0"/>
              <a:t>）作为命令参数即可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64580A3-1647-4822-BD80-180821F87C87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kumimoji="0" lang="zh-CN" altLang="en-US" smtClean="0"/>
              <a:t>可以适当介绍系统服务的含义、</a:t>
            </a:r>
            <a:r>
              <a:rPr kumimoji="0" lang="en-US" altLang="zh-CN" smtClean="0"/>
              <a:t>/etc/init.d/</a:t>
            </a:r>
            <a:r>
              <a:rPr kumimoji="0" lang="zh-CN" altLang="en-US" smtClean="0"/>
              <a:t>目录中各种服务脚本，以及系统服务名称的特点（以字母“</a:t>
            </a:r>
            <a:r>
              <a:rPr kumimoji="0" lang="en-US" altLang="zh-CN" smtClean="0"/>
              <a:t>d”</a:t>
            </a:r>
            <a:r>
              <a:rPr kumimoji="0" lang="zh-CN" altLang="en-US" smtClean="0"/>
              <a:t>结尾，表示</a:t>
            </a:r>
            <a:r>
              <a:rPr kumimoji="0" lang="en-US" altLang="zh-CN" smtClean="0"/>
              <a:t>Daemon</a:t>
            </a:r>
            <a:r>
              <a:rPr kumimoji="0" lang="zh-CN" altLang="en-US" smtClean="0"/>
              <a:t>，守护进程）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/etc/init.d</a:t>
            </a:r>
            <a:r>
              <a:rPr lang="en-US" altLang="zh-CN" smtClean="0"/>
              <a:t> </a:t>
            </a:r>
            <a:r>
              <a:rPr lang="zh-CN" altLang="en-US" smtClean="0"/>
              <a:t>是一个符号链接，目标为 </a:t>
            </a:r>
            <a:r>
              <a:rPr lang="en-US" altLang="zh-CN" smtClean="0"/>
              <a:t>/etc/</a:t>
            </a:r>
            <a:r>
              <a:rPr lang="en-US" altLang="en-US" smtClean="0"/>
              <a:t>rc.d/init.d</a:t>
            </a:r>
            <a:r>
              <a:rPr lang="en-US" altLang="zh-CN" smtClean="0"/>
              <a:t> </a:t>
            </a:r>
            <a:r>
              <a:rPr lang="zh-CN" altLang="en-US" smtClean="0"/>
              <a:t>，通过这两个目录都可以找到系统服务对应的脚本文件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3AAC723-E733-4234-9B43-DF6DE9ADC2DB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5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   Linux</a:t>
            </a:r>
            <a:r>
              <a:rPr lang="zh-CN" altLang="en-US" sz="3600" dirty="0" smtClean="0"/>
              <a:t>进程与服务管理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0095" y="0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系统的运行级别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F1B5681-3EA1-45B0-890E-DDB993940FFB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10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6388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查看运行级别</a:t>
            </a:r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altLang="zh-CN" dirty="0" err="1" smtClean="0"/>
              <a:t>runlevel</a:t>
            </a:r>
            <a:r>
              <a:rPr lang="zh-CN" altLang="en-US" dirty="0" smtClean="0"/>
              <a:t>命令，分别显示：</a:t>
            </a:r>
          </a:p>
          <a:p>
            <a:pPr lvl="2" eaLnBrk="1" hangingPunct="1"/>
            <a:r>
              <a:rPr lang="zh-CN" altLang="en-US" dirty="0" smtClean="0"/>
              <a:t> 切换前的运行级别、当前运行级别</a:t>
            </a:r>
          </a:p>
          <a:p>
            <a:pPr eaLnBrk="1" hangingPunct="1"/>
            <a:r>
              <a:rPr lang="zh-CN" altLang="en-US" dirty="0" smtClean="0"/>
              <a:t>临时切换运行级别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命令结合 </a:t>
            </a:r>
            <a:r>
              <a:rPr lang="en-US" altLang="zh-CN" dirty="0" smtClean="0"/>
              <a:t>0-6 </a:t>
            </a:r>
            <a:r>
              <a:rPr lang="zh-CN" altLang="en-US" dirty="0" smtClean="0"/>
              <a:t>的运行级别参数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3249614"/>
            <a:ext cx="10676467" cy="2987675"/>
          </a:xfrm>
          <a:prstGeom prst="roundRect">
            <a:avLst>
              <a:gd name="adj" fmla="val 58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runlevel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N</a:t>
            </a:r>
            <a:r>
              <a:rPr lang="en-US" altLang="zh-CN" sz="1800" b="1">
                <a:ea typeface="黑体" pitchFamily="49" charset="-122"/>
              </a:rPr>
              <a:t> 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init </a:t>
            </a: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3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runlevel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5 3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init </a:t>
            </a: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6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init </a:t>
            </a: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0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383868" y="4113213"/>
            <a:ext cx="3839633" cy="684212"/>
          </a:xfrm>
          <a:prstGeom prst="wedgeRoundRectCallout">
            <a:avLst>
              <a:gd name="adj1" fmla="val -44269"/>
              <a:gd name="adj2" fmla="val -89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第一个字符为”</a:t>
            </a:r>
            <a:r>
              <a:rPr lang="en-US" altLang="zh-CN" sz="1800" b="1">
                <a:ea typeface="楷体_GB2312" pitchFamily="49" charset="-122"/>
              </a:rPr>
              <a:t>N“</a:t>
            </a:r>
            <a:r>
              <a:rPr lang="zh-CN" altLang="en-US" sz="1800" b="1">
                <a:ea typeface="楷体_GB2312" pitchFamily="49" charset="-122"/>
              </a:rPr>
              <a:t>表示之前未切换过运行级别</a:t>
            </a:r>
          </a:p>
        </p:txBody>
      </p:sp>
    </p:spTree>
    <p:extLst>
      <p:ext uri="{BB962C8B-B14F-4D97-AF65-F5344CB8AC3E}">
        <p14:creationId xmlns:p14="http://schemas.microsoft.com/office/powerpoint/2010/main" val="12841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系统服务的启动控制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772B5BF-7544-4679-8C3E-E7C4B553C469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11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查看系统服务的启动状态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chkconfig --list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chkconfig --list </a:t>
            </a:r>
            <a:r>
              <a:rPr lang="zh-CN" altLang="en-US" smtClean="0">
                <a:solidFill>
                  <a:srgbClr val="FF0000"/>
                </a:solidFill>
              </a:rPr>
              <a:t>服务名称</a:t>
            </a:r>
          </a:p>
          <a:p>
            <a:pPr lvl="1" eaLnBrk="1" hangingPunct="1"/>
            <a:r>
              <a:rPr lang="zh-CN" altLang="en-US" smtClean="0"/>
              <a:t>服务脚本位置：</a:t>
            </a:r>
            <a:r>
              <a:rPr lang="en-US" altLang="en-US" smtClean="0">
                <a:ea typeface="华文新魏" pitchFamily="2" charset="-122"/>
              </a:rPr>
              <a:t>/etc/init.d </a:t>
            </a:r>
            <a:r>
              <a:rPr lang="en-US" altLang="en-US" smtClean="0"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en-US" smtClean="0">
                <a:ea typeface="华文新魏" pitchFamily="2" charset="-122"/>
              </a:rPr>
              <a:t> </a:t>
            </a:r>
            <a:r>
              <a:rPr lang="en-US" altLang="zh-CN" smtClean="0"/>
              <a:t>/etc/</a:t>
            </a:r>
            <a:r>
              <a:rPr lang="en-US" altLang="en-US" smtClean="0">
                <a:ea typeface="华文新魏" pitchFamily="2" charset="-122"/>
              </a:rPr>
              <a:t>rc.d/init.d</a:t>
            </a:r>
            <a:endParaRPr lang="en-US" altLang="zh-CN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2924176"/>
            <a:ext cx="10676467" cy="2879725"/>
          </a:xfrm>
          <a:prstGeom prst="roundRect">
            <a:avLst>
              <a:gd name="adj" fmla="val 733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chkconfig --list network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network         0: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1: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2: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3: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4: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5: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6:</a:t>
            </a:r>
            <a:r>
              <a:rPr lang="zh-CN" altLang="en-US" sz="1800" b="1">
                <a:ea typeface="黑体" pitchFamily="49" charset="-122"/>
              </a:rPr>
              <a:t>关闭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chkconfig --list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acpid           0: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1: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2: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3: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4: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5: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6:</a:t>
            </a:r>
            <a:r>
              <a:rPr lang="zh-CN" altLang="en-US" sz="1800" b="1">
                <a:ea typeface="黑体" pitchFamily="49" charset="-122"/>
              </a:rPr>
              <a:t>关闭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anacron         0: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1: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2: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3: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4: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5: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6:</a:t>
            </a:r>
            <a:r>
              <a:rPr lang="zh-CN" altLang="en-US" sz="1800" b="1">
                <a:ea typeface="黑体" pitchFamily="49" charset="-122"/>
              </a:rPr>
              <a:t>关闭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apmd            0: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1: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2: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3: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4: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5: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6:</a:t>
            </a:r>
            <a:r>
              <a:rPr lang="zh-CN" altLang="en-US" sz="1800" b="1">
                <a:ea typeface="黑体" pitchFamily="49" charset="-122"/>
              </a:rPr>
              <a:t>关闭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21159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系统服务的启动控制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E2B94B0-45B0-4353-A9C2-7E1FAA5D80E7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12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设置系统服务的启动状态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chkconfig  --level  </a:t>
            </a:r>
            <a:r>
              <a:rPr lang="zh-CN" altLang="en-US" smtClean="0">
                <a:solidFill>
                  <a:srgbClr val="FF0000"/>
                </a:solidFill>
              </a:rPr>
              <a:t>级别列表 服务名  </a:t>
            </a:r>
            <a:r>
              <a:rPr lang="en-US" altLang="zh-CN" smtClean="0">
                <a:solidFill>
                  <a:srgbClr val="FF0000"/>
                </a:solidFill>
              </a:rPr>
              <a:t>on|off</a:t>
            </a:r>
            <a:endParaRPr lang="en-US" altLang="zh-CN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814917" y="2528889"/>
            <a:ext cx="10676467" cy="1404937"/>
          </a:xfrm>
          <a:prstGeom prst="roundRect">
            <a:avLst>
              <a:gd name="adj" fmla="val 146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  <a:ea typeface="黑体" pitchFamily="49" charset="-122"/>
              </a:rPr>
              <a:t>linux:~/DeskTop # </a:t>
            </a:r>
            <a:r>
              <a:rPr lang="en-US" altLang="zh-CN" sz="1800" b="1">
                <a:ea typeface="黑体" pitchFamily="49" charset="-122"/>
              </a:rPr>
              <a:t>chkconfig --level 2345 network </a:t>
            </a: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on</a:t>
            </a:r>
            <a:r>
              <a:rPr lang="en-US" altLang="zh-CN" sz="1800" b="1">
                <a:ea typeface="黑体" pitchFamily="49" charset="-122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  <a:ea typeface="黑体" pitchFamily="49" charset="-122"/>
              </a:rPr>
              <a:t>linux:~/DeskTop # </a:t>
            </a:r>
            <a:r>
              <a:rPr lang="en-US" altLang="zh-CN" sz="1800" b="1">
                <a:ea typeface="黑体" pitchFamily="49" charset="-122"/>
              </a:rPr>
              <a:t>chkconfig --list network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network         0: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1: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2: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3: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4: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5: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6:</a:t>
            </a:r>
            <a:r>
              <a:rPr lang="zh-CN" altLang="en-US" sz="1800" b="1">
                <a:ea typeface="黑体" pitchFamily="49" charset="-122"/>
              </a:rPr>
              <a:t>关闭</a:t>
            </a:r>
          </a:p>
        </p:txBody>
      </p:sp>
    </p:spTree>
    <p:extLst>
      <p:ext uri="{BB962C8B-B14F-4D97-AF65-F5344CB8AC3E}">
        <p14:creationId xmlns:p14="http://schemas.microsoft.com/office/powerpoint/2010/main" val="290693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系统启动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运行级别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进程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计划任务管理</a:t>
            </a:r>
          </a:p>
        </p:txBody>
      </p:sp>
    </p:spTree>
    <p:extLst>
      <p:ext uri="{BB962C8B-B14F-4D97-AF65-F5344CB8AC3E}">
        <p14:creationId xmlns:p14="http://schemas.microsoft.com/office/powerpoint/2010/main" val="37144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自身的虚拟地址空间运行的一个单独的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r>
              <a:rPr lang="zh-CN" altLang="en-US" dirty="0" smtClean="0"/>
              <a:t>什么是程序</a:t>
            </a:r>
            <a:endParaRPr lang="en-US" altLang="zh-CN" dirty="0" smtClean="0"/>
          </a:p>
          <a:p>
            <a:pPr lvl="1"/>
            <a:r>
              <a:rPr lang="zh-CN" altLang="en-US" dirty="0"/>
              <a:t>程序本身只是指令、数据及其组织形式的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r>
              <a:rPr lang="zh-CN" altLang="en-US" dirty="0" smtClean="0"/>
              <a:t>进程与程序的关系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进程不是程序，但是由程序产生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程序是静态指令集合，不占用系统资源进程是随时都可能发生变化的、动态的使用系统运行资源的程序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0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 l="5528" t="928" r="7030" b="1145"/>
          <a:stretch/>
        </p:blipFill>
        <p:spPr>
          <a:xfrm>
            <a:off x="1511299" y="1930400"/>
            <a:ext cx="2082801" cy="21717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35012" y="41275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http://software.hebtu.edu.cn/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笔记本电脑 图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6" y="814387"/>
            <a:ext cx="1393824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笔记本电脑 图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6" y="2719387"/>
            <a:ext cx="1393824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笔记本电脑 图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6" y="4497387"/>
            <a:ext cx="1393824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7910512" y="57404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445000" y="1358900"/>
            <a:ext cx="3340100" cy="9144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4457700" y="3251200"/>
            <a:ext cx="3355976" cy="317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4419600" y="3784600"/>
            <a:ext cx="3416300" cy="12573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 rot="20823528">
            <a:off x="4849812" y="9779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 rot="221229">
            <a:off x="4964113" y="2730501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 rot="946356">
            <a:off x="5611815" y="4241799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3706812" y="21590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httpd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3503612" y="28448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httpd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3490912" y="34036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httpd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29" name="直接箭头连接符 28"/>
          <p:cNvCxnSpPr>
            <a:stCxn id="9" idx="1"/>
          </p:cNvCxnSpPr>
          <p:nvPr/>
        </p:nvCxnSpPr>
        <p:spPr>
          <a:xfrm flipH="1" flipV="1">
            <a:off x="3632200" y="4076702"/>
            <a:ext cx="4278312" cy="203834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 rot="1339498">
            <a:off x="5599114" y="5448491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2830512" y="36957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……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交互</a:t>
            </a:r>
            <a:r>
              <a:rPr lang="zh-CN" altLang="en-US" dirty="0"/>
              <a:t>进程：</a:t>
            </a:r>
            <a:r>
              <a:rPr lang="zh-CN" altLang="en-US" dirty="0" smtClean="0"/>
              <a:t>由一个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启动的进程。交互进程既可以在前台运行，也可以在后台运行</a:t>
            </a:r>
          </a:p>
          <a:p>
            <a:r>
              <a:rPr lang="zh-CN" altLang="en-US" dirty="0" smtClean="0"/>
              <a:t> 批处理进程：这种进程和终端没有联系，是一个进程序列</a:t>
            </a:r>
          </a:p>
          <a:p>
            <a:r>
              <a:rPr lang="zh-CN" altLang="en-US" dirty="0" smtClean="0"/>
              <a:t> </a:t>
            </a:r>
            <a:r>
              <a:rPr lang="zh-CN" altLang="en-US" dirty="0"/>
              <a:t>守护进程：</a:t>
            </a:r>
            <a:r>
              <a:rPr lang="en-US" altLang="zh-CN" dirty="0"/>
              <a:t>Linux</a:t>
            </a:r>
            <a:r>
              <a:rPr lang="zh-CN" altLang="en-US" dirty="0"/>
              <a:t>系统启动时启动的进程，并在后台</a:t>
            </a:r>
            <a:r>
              <a:rPr lang="zh-CN" altLang="en-US" dirty="0" smtClean="0"/>
              <a:t>运行</a:t>
            </a:r>
            <a:endParaRPr lang="zh-CN" altLang="en-US" dirty="0"/>
          </a:p>
          <a:p>
            <a:pPr lvl="1"/>
            <a:r>
              <a:rPr lang="zh-CN" altLang="en-US" dirty="0" smtClean="0"/>
              <a:t>开机即开始运行，等待请求处理任务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5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查看系统进程占用资源情况，使用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9" y="1928966"/>
            <a:ext cx="6866667" cy="358095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629525" y="1839035"/>
            <a:ext cx="4329113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PID   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TTY    </a:t>
            </a:r>
            <a:r>
              <a:rPr lang="zh-CN" altLang="en-US" dirty="0" smtClean="0"/>
              <a:t>哪个终端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“？</a:t>
            </a:r>
            <a:r>
              <a:rPr lang="zh-CN" altLang="en-US" dirty="0"/>
              <a:t>”</a:t>
            </a:r>
            <a:r>
              <a:rPr lang="zh-CN" altLang="en-US" dirty="0" smtClean="0"/>
              <a:t> 该进程不占用终端</a:t>
            </a:r>
            <a:endParaRPr lang="en-US" altLang="zh-CN" dirty="0" smtClean="0"/>
          </a:p>
          <a:p>
            <a:r>
              <a:rPr lang="en-US" altLang="zh-CN" dirty="0" smtClean="0"/>
              <a:t>TIME   </a:t>
            </a:r>
            <a:r>
              <a:rPr lang="zh-CN" altLang="en-US" dirty="0" smtClean="0"/>
              <a:t>运行持续时间</a:t>
            </a:r>
            <a:endParaRPr lang="en-US" altLang="zh-CN" dirty="0" smtClean="0"/>
          </a:p>
          <a:p>
            <a:r>
              <a:rPr lang="en-US" altLang="zh-CN" dirty="0" smtClean="0"/>
              <a:t>CMD     </a:t>
            </a:r>
            <a:r>
              <a:rPr lang="zh-CN" altLang="en-US" dirty="0" smtClean="0"/>
              <a:t>进程名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查看占用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资源的情况 ，使用：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Af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”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5" y="1809325"/>
            <a:ext cx="11452649" cy="2184268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978285" y="4107976"/>
            <a:ext cx="5527983" cy="4863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UID    </a:t>
            </a:r>
            <a:r>
              <a:rPr lang="zh-CN" altLang="en-US" dirty="0" smtClean="0"/>
              <a:t>进程是由哪个用户运行的</a:t>
            </a:r>
            <a:endParaRPr lang="en-US" altLang="zh-CN" dirty="0" smtClean="0"/>
          </a:p>
          <a:p>
            <a:r>
              <a:rPr lang="en-US" altLang="zh-CN" dirty="0" smtClean="0"/>
              <a:t>PPID   </a:t>
            </a:r>
            <a:r>
              <a:rPr lang="zh-CN" altLang="en-US" dirty="0" smtClean="0"/>
              <a:t>进程的父进程</a:t>
            </a:r>
            <a:endParaRPr lang="en-US" altLang="zh-CN" dirty="0" smtClean="0"/>
          </a:p>
          <a:p>
            <a:r>
              <a:rPr lang="en-US" altLang="zh-CN" dirty="0" smtClean="0"/>
              <a:t>C          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资源的比例</a:t>
            </a:r>
            <a:endParaRPr lang="en-US" altLang="zh-CN" dirty="0" smtClean="0"/>
          </a:p>
          <a:p>
            <a:r>
              <a:rPr lang="en-US" altLang="zh-CN" dirty="0" smtClean="0"/>
              <a:t>STIME   </a:t>
            </a:r>
            <a:r>
              <a:rPr lang="zh-CN" altLang="en-US" dirty="0" smtClean="0"/>
              <a:t>进程开始运行时间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5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查看更加完整的进程信息，如内存占用量，使用：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Afl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2" y="1777399"/>
            <a:ext cx="11813483" cy="204636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200362" y="3804313"/>
            <a:ext cx="585553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 flag </a:t>
            </a:r>
            <a:r>
              <a:rPr lang="zh-CN" altLang="en-US" dirty="0" smtClean="0"/>
              <a:t>旗标</a:t>
            </a:r>
            <a:endParaRPr lang="en-US" altLang="zh-CN" dirty="0" smtClean="0"/>
          </a:p>
          <a:p>
            <a:r>
              <a:rPr lang="en-US" altLang="zh-CN" dirty="0" smtClean="0"/>
              <a:t>S </a:t>
            </a:r>
            <a:r>
              <a:rPr lang="zh-CN" altLang="en-US" dirty="0" smtClean="0"/>
              <a:t>进程运行状态</a:t>
            </a:r>
            <a:endParaRPr lang="en-US" altLang="zh-CN" dirty="0" smtClean="0"/>
          </a:p>
          <a:p>
            <a:r>
              <a:rPr lang="en-US" altLang="zh-CN" dirty="0" smtClean="0"/>
              <a:t>PRI </a:t>
            </a:r>
            <a:r>
              <a:rPr lang="zh-CN" altLang="en-US" dirty="0" smtClean="0"/>
              <a:t>进程运行优先级</a:t>
            </a:r>
            <a:endParaRPr lang="en-US" altLang="zh-CN" dirty="0" smtClean="0"/>
          </a:p>
          <a:p>
            <a:r>
              <a:rPr lang="en-US" altLang="zh-CN" dirty="0" smtClean="0"/>
              <a:t>NI  nice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81294" y="4009030"/>
            <a:ext cx="585553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ADDR  </a:t>
            </a:r>
            <a:r>
              <a:rPr lang="zh-CN" altLang="en-US" dirty="0" smtClean="0"/>
              <a:t>进程的存储地址</a:t>
            </a:r>
            <a:endParaRPr lang="en-US" altLang="zh-CN" dirty="0" smtClean="0"/>
          </a:p>
          <a:p>
            <a:r>
              <a:rPr lang="en-US" altLang="zh-CN" dirty="0" smtClean="0"/>
              <a:t>SZ    </a:t>
            </a:r>
            <a:r>
              <a:rPr lang="zh-CN" altLang="en-US" dirty="0" smtClean="0"/>
              <a:t>占用内存大小</a:t>
            </a:r>
            <a:endParaRPr lang="en-US" altLang="zh-CN" dirty="0" smtClean="0"/>
          </a:p>
          <a:p>
            <a:r>
              <a:rPr lang="en-US" altLang="zh-CN" dirty="0" smtClean="0"/>
              <a:t>WCHAN  </a:t>
            </a:r>
            <a:r>
              <a:rPr lang="zh-CN" altLang="en-US" dirty="0" smtClean="0"/>
              <a:t>进程是否在运行中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6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系统启动</a:t>
            </a:r>
            <a:r>
              <a:rPr lang="zh-CN" altLang="en-US" dirty="0" smtClean="0">
                <a:solidFill>
                  <a:srgbClr val="FF0000"/>
                </a:solidFill>
              </a:rPr>
              <a:t>流程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Linux</a:t>
            </a:r>
            <a:r>
              <a:rPr lang="zh-CN" altLang="en-US" dirty="0"/>
              <a:t>运行级别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进程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/>
              <a:t>计划任务管理</a:t>
            </a:r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查找带有</a:t>
            </a:r>
            <a:r>
              <a:rPr lang="en-US" altLang="zh-CN" dirty="0" err="1" smtClean="0"/>
              <a:t>sshd</a:t>
            </a:r>
            <a:r>
              <a:rPr lang="zh-CN" altLang="en-US" dirty="0" smtClean="0"/>
              <a:t>命令的命令，使用：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 |grep </a:t>
            </a:r>
            <a:r>
              <a:rPr lang="en-US" altLang="zh-CN" dirty="0" err="1" smtClean="0"/>
              <a:t>sshd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页查看，使用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 |less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9" y="1935796"/>
            <a:ext cx="11576072" cy="96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612" y="1016000"/>
            <a:ext cx="11012488" cy="56134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500" dirty="0" smtClean="0"/>
              <a:t>查看进程命令：</a:t>
            </a:r>
            <a:r>
              <a:rPr lang="en-US" altLang="zh-CN" sz="4500" dirty="0" err="1" smtClean="0"/>
              <a:t>ps</a:t>
            </a:r>
            <a:r>
              <a:rPr lang="en-US" altLang="zh-CN" sz="4500" dirty="0" smtClean="0"/>
              <a:t>(</a:t>
            </a:r>
            <a:r>
              <a:rPr lang="en-US" altLang="zh-CN" sz="4500" dirty="0" smtClean="0">
                <a:solidFill>
                  <a:srgbClr val="FF0000"/>
                </a:solidFill>
              </a:rPr>
              <a:t>P</a:t>
            </a:r>
            <a:r>
              <a:rPr lang="en-US" altLang="zh-CN" sz="4500" dirty="0" smtClean="0"/>
              <a:t>rocesses </a:t>
            </a:r>
            <a:r>
              <a:rPr lang="en-US" altLang="zh-CN" sz="4500" dirty="0">
                <a:solidFill>
                  <a:srgbClr val="FF0000"/>
                </a:solidFill>
              </a:rPr>
              <a:t>S</a:t>
            </a:r>
            <a:r>
              <a:rPr lang="en-US" altLang="zh-CN" sz="4500" dirty="0"/>
              <a:t>tatus</a:t>
            </a:r>
            <a:r>
              <a:rPr lang="en-US" altLang="zh-CN" sz="4500" dirty="0" smtClean="0"/>
              <a:t>)</a:t>
            </a:r>
          </a:p>
          <a:p>
            <a:r>
              <a:rPr lang="zh-CN" altLang="en-US" sz="4500" dirty="0" smtClean="0"/>
              <a:t>语法格式：</a:t>
            </a:r>
            <a:r>
              <a:rPr lang="en-US" altLang="zh-CN" sz="4500" dirty="0" err="1" smtClean="0"/>
              <a:t>ps</a:t>
            </a:r>
            <a:r>
              <a:rPr lang="en-US" altLang="zh-CN" sz="4500" dirty="0" smtClean="0"/>
              <a:t> (</a:t>
            </a:r>
            <a:r>
              <a:rPr lang="zh-CN" altLang="en-US" sz="4500" dirty="0"/>
              <a:t>选项</a:t>
            </a:r>
            <a:r>
              <a:rPr lang="en-US" altLang="zh-CN" sz="4500" dirty="0" smtClean="0"/>
              <a:t>)</a:t>
            </a:r>
          </a:p>
          <a:p>
            <a:r>
              <a:rPr lang="zh-CN" altLang="en-US" sz="4500" dirty="0" smtClean="0"/>
              <a:t>常用选项：</a:t>
            </a:r>
            <a:endParaRPr lang="en-US" altLang="zh-CN" sz="4500" dirty="0" smtClean="0"/>
          </a:p>
          <a:p>
            <a:pPr lvl="1">
              <a:lnSpc>
                <a:spcPct val="120000"/>
              </a:lnSpc>
            </a:pPr>
            <a:r>
              <a:rPr lang="zh-CN" altLang="en-US" sz="3100" dirty="0" smtClean="0"/>
              <a:t> </a:t>
            </a:r>
            <a:r>
              <a:rPr lang="en-US" altLang="zh-CN" sz="3100" dirty="0" smtClean="0"/>
              <a:t>l  </a:t>
            </a:r>
            <a:r>
              <a:rPr lang="zh-CN" altLang="en-US" sz="3100" dirty="0" smtClean="0"/>
              <a:t>长格式输出</a:t>
            </a:r>
          </a:p>
          <a:p>
            <a:pPr lvl="1">
              <a:lnSpc>
                <a:spcPct val="120000"/>
              </a:lnSpc>
            </a:pPr>
            <a:r>
              <a:rPr lang="zh-CN" altLang="en-US" sz="3100" dirty="0" smtClean="0"/>
              <a:t> </a:t>
            </a:r>
            <a:r>
              <a:rPr lang="en-US" altLang="zh-CN" sz="3100" dirty="0" smtClean="0"/>
              <a:t>u  </a:t>
            </a:r>
            <a:r>
              <a:rPr lang="zh-CN" altLang="en-US" sz="3100" dirty="0" smtClean="0"/>
              <a:t>按用户名和启动时间的顺序来显示进程</a:t>
            </a:r>
          </a:p>
          <a:p>
            <a:pPr lvl="1">
              <a:lnSpc>
                <a:spcPct val="120000"/>
              </a:lnSpc>
            </a:pPr>
            <a:r>
              <a:rPr lang="zh-CN" altLang="en-US" sz="3100" dirty="0" smtClean="0"/>
              <a:t> </a:t>
            </a:r>
            <a:r>
              <a:rPr lang="en-US" altLang="zh-CN" sz="3100" dirty="0" smtClean="0"/>
              <a:t>j  </a:t>
            </a:r>
            <a:r>
              <a:rPr lang="zh-CN" altLang="en-US" sz="3100" dirty="0" smtClean="0"/>
              <a:t>用任务格式来显示进程</a:t>
            </a:r>
          </a:p>
          <a:p>
            <a:pPr lvl="1">
              <a:lnSpc>
                <a:spcPct val="120000"/>
              </a:lnSpc>
            </a:pPr>
            <a:r>
              <a:rPr lang="en-US" altLang="zh-CN" sz="3100" dirty="0" smtClean="0"/>
              <a:t>-f  </a:t>
            </a:r>
            <a:r>
              <a:rPr lang="zh-CN" altLang="en-US" sz="3100" dirty="0" smtClean="0"/>
              <a:t>列出更加完整的信息</a:t>
            </a:r>
          </a:p>
          <a:p>
            <a:pPr lvl="1">
              <a:lnSpc>
                <a:spcPct val="120000"/>
              </a:lnSpc>
            </a:pPr>
            <a:r>
              <a:rPr lang="zh-CN" altLang="en-US" sz="3100" dirty="0" smtClean="0"/>
              <a:t> </a:t>
            </a:r>
            <a:r>
              <a:rPr lang="en-US" altLang="zh-CN" sz="3100" dirty="0" smtClean="0"/>
              <a:t>a  </a:t>
            </a:r>
            <a:r>
              <a:rPr lang="zh-CN" altLang="en-US" sz="3100" dirty="0" smtClean="0"/>
              <a:t>显示所有用户的所有进程（包括其它用户）</a:t>
            </a:r>
          </a:p>
          <a:p>
            <a:pPr lvl="1">
              <a:lnSpc>
                <a:spcPct val="120000"/>
              </a:lnSpc>
            </a:pPr>
            <a:r>
              <a:rPr lang="zh-CN" altLang="en-US" sz="3100" dirty="0" smtClean="0"/>
              <a:t> </a:t>
            </a:r>
            <a:r>
              <a:rPr lang="en-US" altLang="zh-CN" sz="3100" dirty="0" smtClean="0"/>
              <a:t>x  </a:t>
            </a:r>
            <a:r>
              <a:rPr lang="zh-CN" altLang="en-US" sz="3100" dirty="0" smtClean="0"/>
              <a:t>显示无控制终端的进程	</a:t>
            </a:r>
            <a:endParaRPr lang="en-US" altLang="zh-CN" sz="3100" dirty="0" smtClean="0"/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 r  </a:t>
            </a:r>
            <a:r>
              <a:rPr lang="zh-CN" altLang="en-US" sz="3200" dirty="0"/>
              <a:t>显示运行中的</a:t>
            </a:r>
            <a:r>
              <a:rPr lang="zh-CN" altLang="en-US" sz="3200" dirty="0" smtClean="0"/>
              <a:t>进程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--sort [+|-] </a:t>
            </a:r>
            <a:r>
              <a:rPr lang="zh-CN" altLang="en-US" sz="3200" dirty="0"/>
              <a:t>字段名按指定字段对</a:t>
            </a:r>
            <a:r>
              <a:rPr lang="en-US" altLang="zh-CN" sz="3200" dirty="0" err="1"/>
              <a:t>ps</a:t>
            </a:r>
            <a:r>
              <a:rPr lang="zh-CN" altLang="en-US" sz="3200" dirty="0"/>
              <a:t>输出进行排序，</a:t>
            </a:r>
            <a:r>
              <a:rPr lang="en-US" altLang="zh-CN" sz="3200" dirty="0"/>
              <a:t>+</a:t>
            </a:r>
            <a:r>
              <a:rPr lang="zh-CN" altLang="en-US" sz="3200" dirty="0"/>
              <a:t>表示升序，</a:t>
            </a:r>
            <a:r>
              <a:rPr lang="en-US" altLang="zh-CN" sz="3200" dirty="0"/>
              <a:t>-</a:t>
            </a:r>
            <a:r>
              <a:rPr lang="zh-CN" altLang="en-US" sz="3200" dirty="0"/>
              <a:t>表示</a:t>
            </a:r>
            <a:r>
              <a:rPr lang="zh-CN" altLang="en-US" sz="3200" dirty="0" smtClean="0"/>
              <a:t>降序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zh-CN" altLang="en-US" sz="3200" dirty="0"/>
              <a:t>特别注意，</a:t>
            </a:r>
            <a:r>
              <a:rPr lang="en-US" altLang="zh-CN" sz="3200" dirty="0" err="1"/>
              <a:t>ps</a:t>
            </a:r>
            <a:r>
              <a:rPr lang="zh-CN" altLang="en-US" sz="3200" dirty="0"/>
              <a:t>的选项是不带连字符“</a:t>
            </a:r>
            <a:r>
              <a:rPr lang="en-US" altLang="zh-CN" sz="3200" dirty="0"/>
              <a:t>-</a:t>
            </a:r>
            <a:r>
              <a:rPr lang="zh-CN" altLang="en-US" sz="3200" dirty="0"/>
              <a:t>”</a:t>
            </a:r>
            <a:r>
              <a:rPr lang="zh-CN" altLang="en-US" sz="3200" dirty="0" smtClean="0"/>
              <a:t>的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30511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动态查看进程运行情况，使用命令，</a:t>
            </a:r>
            <a:r>
              <a:rPr lang="en-US" altLang="zh-CN" dirty="0" smtClean="0"/>
              <a:t>top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2" y="1663148"/>
            <a:ext cx="11555155" cy="305165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04577" y="4765817"/>
            <a:ext cx="585553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光标上：系统整体性能</a:t>
            </a:r>
            <a:endParaRPr lang="en-US" altLang="zh-CN" dirty="0" smtClean="0"/>
          </a:p>
          <a:p>
            <a:r>
              <a:rPr lang="zh-CN" altLang="en-US" dirty="0" smtClean="0"/>
              <a:t>光标处：可以输入操作指令</a:t>
            </a:r>
            <a:endParaRPr lang="en-US" altLang="zh-CN" dirty="0" smtClean="0"/>
          </a:p>
          <a:p>
            <a:r>
              <a:rPr lang="zh-CN" altLang="en-US" dirty="0" smtClean="0"/>
              <a:t>光标下：各进程实时信息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449366" y="4599294"/>
            <a:ext cx="6274062" cy="410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0070C0"/>
                </a:solidFill>
              </a:rPr>
              <a:t>VIRT  :</a:t>
            </a:r>
            <a:r>
              <a:rPr lang="zh-CN" altLang="en-US" sz="2400" dirty="0" smtClean="0">
                <a:solidFill>
                  <a:srgbClr val="0070C0"/>
                </a:solidFill>
              </a:rPr>
              <a:t>进程使用虚拟内存总量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RES:</a:t>
            </a:r>
            <a:r>
              <a:rPr lang="zh-CN" altLang="en-US" sz="2400" dirty="0" smtClean="0">
                <a:solidFill>
                  <a:srgbClr val="0070C0"/>
                </a:solidFill>
              </a:rPr>
              <a:t>未被换出的物理内存大小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SHR</a:t>
            </a:r>
            <a:r>
              <a:rPr lang="zh-CN" altLang="en-US" sz="2400" dirty="0" smtClean="0">
                <a:solidFill>
                  <a:srgbClr val="0070C0"/>
                </a:solidFill>
              </a:rPr>
              <a:t>：共享内存大小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TIME+:</a:t>
            </a:r>
            <a:r>
              <a:rPr lang="zh-CN" altLang="en-US" sz="2400" dirty="0" smtClean="0">
                <a:solidFill>
                  <a:srgbClr val="0070C0"/>
                </a:solidFill>
              </a:rPr>
              <a:t>进程使用的</a:t>
            </a:r>
            <a:r>
              <a:rPr lang="en-US" altLang="zh-CN" sz="2400" dirty="0" smtClean="0">
                <a:solidFill>
                  <a:srgbClr val="0070C0"/>
                </a:solidFill>
              </a:rPr>
              <a:t>CPU</a:t>
            </a:r>
            <a:r>
              <a:rPr lang="zh-CN" altLang="en-US" sz="2400" dirty="0" smtClean="0">
                <a:solidFill>
                  <a:srgbClr val="0070C0"/>
                </a:solidFill>
              </a:rPr>
              <a:t>总时间（</a:t>
            </a:r>
            <a:r>
              <a:rPr lang="en-US" altLang="zh-CN" sz="2400" dirty="0" smtClean="0">
                <a:solidFill>
                  <a:srgbClr val="0070C0"/>
                </a:solidFill>
              </a:rPr>
              <a:t>1/100</a:t>
            </a:r>
            <a:r>
              <a:rPr lang="zh-CN" altLang="en-US" sz="2400" dirty="0" smtClean="0">
                <a:solidFill>
                  <a:srgbClr val="0070C0"/>
                </a:solidFill>
              </a:rPr>
              <a:t>秒）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8543499" y="3248167"/>
            <a:ext cx="150125" cy="6550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6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按内存降序排列，在光标处输入：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PID</a:t>
            </a:r>
            <a:r>
              <a:rPr lang="zh-CN" altLang="en-US" dirty="0" smtClean="0"/>
              <a:t>降序排列，在光标处输入：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降序排列，在光标处输入：</a:t>
            </a:r>
            <a:r>
              <a:rPr lang="en-US" altLang="zh-CN" dirty="0" smtClean="0"/>
              <a:t>P</a:t>
            </a:r>
          </a:p>
          <a:p>
            <a:r>
              <a:rPr lang="zh-CN" altLang="en-US" dirty="0" smtClean="0"/>
              <a:t>也可以按 “</a:t>
            </a:r>
            <a:r>
              <a:rPr lang="en-US" altLang="zh-CN" dirty="0"/>
              <a:t>&gt;</a:t>
            </a:r>
            <a:r>
              <a:rPr lang="zh-CN" altLang="en-US" dirty="0" smtClean="0"/>
              <a:t>”和“</a:t>
            </a:r>
            <a:r>
              <a:rPr lang="en-US" altLang="zh-CN" dirty="0"/>
              <a:t>&lt;</a:t>
            </a:r>
            <a:r>
              <a:rPr lang="zh-CN" altLang="en-US" dirty="0" smtClean="0"/>
              <a:t>”操作按当前字段的向右或向左字段排序</a:t>
            </a:r>
            <a:endParaRPr lang="en-US" altLang="zh-CN" dirty="0" smtClean="0"/>
          </a:p>
          <a:p>
            <a:r>
              <a:rPr lang="zh-CN" altLang="en-US" dirty="0"/>
              <a:t>按</a:t>
            </a:r>
            <a:r>
              <a:rPr lang="zh-CN" altLang="en-US" dirty="0" smtClean="0"/>
              <a:t>当前字段的反序排列，在光标处输入：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退出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1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当看到系统中占用资源量过大的进程，并认为其运行影响到其他进程，则可以使用 </a:t>
            </a:r>
            <a:r>
              <a:rPr lang="en-US" altLang="zh-CN" dirty="0" smtClean="0"/>
              <a:t>kill  + </a:t>
            </a:r>
            <a:r>
              <a:rPr lang="zh-CN" altLang="en-US" dirty="0" smtClean="0"/>
              <a:t>进程号  ，结束进程</a:t>
            </a:r>
            <a:endParaRPr lang="en-US" altLang="zh-CN" dirty="0" smtClean="0"/>
          </a:p>
          <a:p>
            <a:r>
              <a:rPr lang="zh-CN" altLang="en-US" dirty="0" smtClean="0"/>
              <a:t>怎样获取进程号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6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kill </a:t>
            </a:r>
            <a:r>
              <a:rPr lang="zh-CN" altLang="en-US" dirty="0" smtClean="0"/>
              <a:t>命令的使用</a:t>
            </a:r>
            <a:endParaRPr lang="zh-CN" altLang="en-US" b="0" dirty="0"/>
          </a:p>
          <a:p>
            <a:r>
              <a:rPr lang="zh-CN" altLang="en-US" dirty="0" smtClean="0"/>
              <a:t>用法：</a:t>
            </a:r>
            <a:r>
              <a:rPr lang="en-US" altLang="zh-CN" dirty="0" smtClean="0"/>
              <a:t>kill  [-signal] 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r>
              <a:rPr lang="en-US" altLang="zh-CN" dirty="0" err="1" smtClean="0"/>
              <a:t>pid</a:t>
            </a:r>
            <a:r>
              <a:rPr lang="zh-CN" altLang="en-US" dirty="0" smtClean="0"/>
              <a:t>：进程的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号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-signal</a:t>
            </a:r>
            <a:r>
              <a:rPr lang="zh-CN" altLang="en-US" dirty="0" smtClean="0"/>
              <a:t>：表示向进程发出的信号，如果没有指定任何信号，默认发送的信号为</a:t>
            </a:r>
            <a:r>
              <a:rPr lang="en-US" altLang="zh-CN" dirty="0" smtClean="0"/>
              <a:t>SIGTERM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-15</a:t>
            </a:r>
            <a:r>
              <a:rPr lang="zh-CN" altLang="en-US" dirty="0" smtClean="0"/>
              <a:t>），可将指定进程终止。若仍无法终止该进程，可使用更强力的</a:t>
            </a:r>
            <a:r>
              <a:rPr lang="en-US" altLang="zh-CN" dirty="0" smtClean="0"/>
              <a:t>SIGKILL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-9</a:t>
            </a:r>
            <a:r>
              <a:rPr lang="zh-CN" altLang="en-US" dirty="0" smtClean="0"/>
              <a:t>）信号尝试强制终止进程</a:t>
            </a:r>
            <a:r>
              <a:rPr lang="zh-CN" altLang="en-US" b="0" dirty="0" smtClean="0"/>
              <a:t>。</a:t>
            </a:r>
          </a:p>
          <a:p>
            <a:r>
              <a:rPr lang="zh-CN" altLang="en-US" b="0" dirty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7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43000"/>
            <a:ext cx="10864258" cy="5194300"/>
          </a:xfrm>
        </p:spPr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kill -9 [</a:t>
            </a:r>
            <a:r>
              <a:rPr lang="zh-CN" altLang="en-US" dirty="0" smtClean="0"/>
              <a:t>进程名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会终止掉进程，但是有可能丢失数据，终端无法回到初始状态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如果需要批量终止进程，该怎么办呢？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pkill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根据进程属性向一个或一批进程发送信号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终止所有用户为</a:t>
            </a:r>
            <a:r>
              <a:rPr lang="en-US" altLang="zh-CN" dirty="0" err="1" smtClean="0"/>
              <a:t>cassie</a:t>
            </a:r>
            <a:r>
              <a:rPr lang="zh-CN" altLang="en-US" dirty="0" smtClean="0"/>
              <a:t>的进程：</a:t>
            </a:r>
            <a:r>
              <a:rPr lang="en-US" altLang="zh-CN" dirty="0" err="1" smtClean="0"/>
              <a:t>pkill</a:t>
            </a:r>
            <a:r>
              <a:rPr lang="en-US" altLang="zh-CN" dirty="0" smtClean="0"/>
              <a:t> –u </a:t>
            </a:r>
            <a:r>
              <a:rPr lang="en-US" altLang="zh-CN" dirty="0" err="1" smtClean="0"/>
              <a:t>cassie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pkill</a:t>
            </a:r>
            <a:r>
              <a:rPr lang="en-US" altLang="zh-CN" dirty="0" smtClean="0"/>
              <a:t> </a:t>
            </a:r>
            <a:r>
              <a:rPr lang="zh-CN" altLang="en-US" dirty="0" smtClean="0"/>
              <a:t>终止单个进程：</a:t>
            </a:r>
            <a:r>
              <a:rPr lang="en-US" altLang="zh-CN" dirty="0" err="1" smtClean="0"/>
              <a:t>pkill</a:t>
            </a:r>
            <a:r>
              <a:rPr lang="en-US" altLang="zh-CN" dirty="0" smtClean="0"/>
              <a:t> + 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2"/>
            <a:r>
              <a:rPr lang="zh-CN" altLang="en-US" dirty="0"/>
              <a:t>如</a:t>
            </a:r>
            <a:r>
              <a:rPr lang="en-US" altLang="zh-CN" dirty="0" err="1"/>
              <a:t>pkill</a:t>
            </a:r>
            <a:r>
              <a:rPr lang="en-US" altLang="zh-CN" dirty="0"/>
              <a:t> </a:t>
            </a:r>
            <a:r>
              <a:rPr lang="en-US" altLang="zh-CN" dirty="0" err="1"/>
              <a:t>firfox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2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xkill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终止图形界面应用程序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用法：在命令行中输入 </a:t>
            </a:r>
            <a:r>
              <a:rPr lang="en-US" altLang="zh-CN" dirty="0" err="1" smtClean="0"/>
              <a:t>xkill</a:t>
            </a:r>
            <a:r>
              <a:rPr lang="zh-CN" altLang="en-US" dirty="0" smtClean="0"/>
              <a:t>，光标变成“十字”形，在计划要终止的图形界面应用程序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5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终止进程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kill </a:t>
            </a:r>
            <a:r>
              <a:rPr lang="zh-CN" altLang="en-US" dirty="0" smtClean="0"/>
              <a:t>原理总结：向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内核发送一个系统操作信号和某个程序的进程标志号，然后系统内核就可以对进程标志号指定的进程进行操作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服务器主进程，最好是按其正常的程序关闭，而不是用</a:t>
            </a:r>
            <a:r>
              <a:rPr lang="en-US" altLang="zh-CN" dirty="0"/>
              <a:t>kill</a:t>
            </a:r>
            <a:r>
              <a:rPr lang="zh-CN" altLang="en-US" dirty="0"/>
              <a:t>这样危险的动作。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引导流程总览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01F2D61-443A-44B5-AFDA-3536B5F1DC07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3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8441267" y="1878014"/>
            <a:ext cx="2233084" cy="39687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运行 </a:t>
            </a:r>
            <a:r>
              <a:rPr lang="en-US" altLang="zh-CN" sz="1400" b="1">
                <a:solidFill>
                  <a:srgbClr val="FF0000"/>
                </a:solidFill>
                <a:latin typeface="Times New Roman" pitchFamily="18" charset="0"/>
              </a:rPr>
              <a:t>INIT </a:t>
            </a: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进程</a:t>
            </a:r>
            <a:r>
              <a:rPr lang="zh-CN" alt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endParaRPr lang="zh-CN" altLang="en-US" sz="1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269" name="AutoShape 8"/>
          <p:cNvSpPr>
            <a:spLocks noChangeArrowheads="1"/>
          </p:cNvSpPr>
          <p:nvPr/>
        </p:nvSpPr>
        <p:spPr bwMode="auto">
          <a:xfrm>
            <a:off x="3852334" y="1878014"/>
            <a:ext cx="3968751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读取</a:t>
            </a: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</a:t>
            </a:r>
            <a:r>
              <a:rPr lang="en-US" altLang="zh-CN" sz="1400" b="1">
                <a:solidFill>
                  <a:srgbClr val="FF0000"/>
                </a:solidFill>
                <a:latin typeface="Times New Roman" pitchFamily="18" charset="0"/>
              </a:rPr>
              <a:t>inittab</a:t>
            </a: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配置文件 </a:t>
            </a: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3725334" y="2622550"/>
            <a:ext cx="3100917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执行 </a:t>
            </a: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/etc/rc.d/</a:t>
            </a:r>
            <a:r>
              <a:rPr lang="en-US" altLang="zh-CN" sz="1400" b="1">
                <a:solidFill>
                  <a:srgbClr val="FF0000"/>
                </a:solidFill>
                <a:latin typeface="Times New Roman" pitchFamily="18" charset="0"/>
              </a:rPr>
              <a:t>rc.sysinit </a:t>
            </a: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脚本</a:t>
            </a:r>
            <a:r>
              <a:rPr lang="zh-CN" alt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endParaRPr lang="zh-CN" altLang="en-US" sz="1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271" name="AutoShape 10"/>
          <p:cNvSpPr>
            <a:spLocks noChangeArrowheads="1"/>
          </p:cNvSpPr>
          <p:nvPr/>
        </p:nvSpPr>
        <p:spPr bwMode="auto">
          <a:xfrm>
            <a:off x="4347634" y="3365500"/>
            <a:ext cx="3100917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执行</a:t>
            </a:r>
            <a:r>
              <a:rPr lang="en-US" altLang="zh-CN" sz="1400" b="1">
                <a:solidFill>
                  <a:srgbClr val="FF0000"/>
                </a:solidFill>
                <a:latin typeface="Times New Roman" pitchFamily="18" charset="0"/>
              </a:rPr>
              <a:t>/etc/rc.d/rc</a:t>
            </a: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脚本 </a:t>
            </a:r>
          </a:p>
        </p:txBody>
      </p:sp>
      <p:sp>
        <p:nvSpPr>
          <p:cNvPr id="492555" name="AutoShape 11"/>
          <p:cNvSpPr>
            <a:spLocks noChangeArrowheads="1"/>
          </p:cNvSpPr>
          <p:nvPr/>
        </p:nvSpPr>
        <p:spPr bwMode="auto">
          <a:xfrm>
            <a:off x="3727451" y="4859339"/>
            <a:ext cx="6199716" cy="892175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linux</a:t>
            </a:r>
            <a:endParaRPr lang="zh-CN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9063567" y="2774950"/>
            <a:ext cx="493184" cy="1587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99FF">
                  <a:alpha val="0"/>
                </a:srgbClr>
              </a:gs>
            </a:gsLst>
            <a:lin ang="5400000" scaled="1"/>
          </a:gra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初</a:t>
            </a:r>
          </a:p>
          <a:p>
            <a:pPr algn="ctr"/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始</a:t>
            </a:r>
          </a:p>
          <a:p>
            <a:pPr algn="ctr"/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化</a:t>
            </a:r>
          </a:p>
          <a:p>
            <a:pPr algn="ctr"/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过</a:t>
            </a:r>
          </a:p>
          <a:p>
            <a:pPr algn="ctr"/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程</a:t>
            </a:r>
          </a:p>
        </p:txBody>
      </p:sp>
      <p:sp>
        <p:nvSpPr>
          <p:cNvPr id="11274" name="Line 14"/>
          <p:cNvSpPr>
            <a:spLocks noChangeShapeType="1"/>
          </p:cNvSpPr>
          <p:nvPr/>
        </p:nvSpPr>
        <p:spPr bwMode="auto">
          <a:xfrm>
            <a:off x="9556751" y="1487489"/>
            <a:ext cx="0" cy="3952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75" name="AutoShape 15"/>
          <p:cNvSpPr>
            <a:spLocks noChangeArrowheads="1"/>
          </p:cNvSpPr>
          <p:nvPr/>
        </p:nvSpPr>
        <p:spPr bwMode="auto">
          <a:xfrm>
            <a:off x="1369484" y="1889125"/>
            <a:ext cx="1674283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/etc/rc0.d/* </a:t>
            </a:r>
          </a:p>
        </p:txBody>
      </p:sp>
      <p:sp>
        <p:nvSpPr>
          <p:cNvPr id="11276" name="AutoShape 16"/>
          <p:cNvSpPr>
            <a:spLocks noChangeArrowheads="1"/>
          </p:cNvSpPr>
          <p:nvPr/>
        </p:nvSpPr>
        <p:spPr bwMode="auto">
          <a:xfrm>
            <a:off x="1369484" y="2382839"/>
            <a:ext cx="1674283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/etc/rc1.d/* </a:t>
            </a:r>
          </a:p>
        </p:txBody>
      </p:sp>
      <p:sp>
        <p:nvSpPr>
          <p:cNvPr id="11277" name="AutoShape 17"/>
          <p:cNvSpPr>
            <a:spLocks noChangeArrowheads="1"/>
          </p:cNvSpPr>
          <p:nvPr/>
        </p:nvSpPr>
        <p:spPr bwMode="auto">
          <a:xfrm>
            <a:off x="1369484" y="2879725"/>
            <a:ext cx="1674283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/etc/rc2.d/* </a:t>
            </a:r>
          </a:p>
        </p:txBody>
      </p:sp>
      <p:sp>
        <p:nvSpPr>
          <p:cNvPr id="11278" name="AutoShape 18"/>
          <p:cNvSpPr>
            <a:spLocks noChangeArrowheads="1"/>
          </p:cNvSpPr>
          <p:nvPr/>
        </p:nvSpPr>
        <p:spPr bwMode="auto">
          <a:xfrm>
            <a:off x="1369484" y="3373439"/>
            <a:ext cx="1674283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FF0000"/>
                </a:solidFill>
                <a:latin typeface="Times New Roman" pitchFamily="18" charset="0"/>
              </a:rPr>
              <a:t>/etc/rc3.d/*</a:t>
            </a: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279" name="AutoShape 19"/>
          <p:cNvSpPr>
            <a:spLocks noChangeArrowheads="1"/>
          </p:cNvSpPr>
          <p:nvPr/>
        </p:nvSpPr>
        <p:spPr bwMode="auto">
          <a:xfrm>
            <a:off x="1369484" y="3871914"/>
            <a:ext cx="1674283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/etc/rc4.d/* </a:t>
            </a:r>
          </a:p>
        </p:txBody>
      </p:sp>
      <p:sp>
        <p:nvSpPr>
          <p:cNvPr id="11280" name="AutoShape 20"/>
          <p:cNvSpPr>
            <a:spLocks noChangeArrowheads="1"/>
          </p:cNvSpPr>
          <p:nvPr/>
        </p:nvSpPr>
        <p:spPr bwMode="auto">
          <a:xfrm>
            <a:off x="1369484" y="4367214"/>
            <a:ext cx="1674283" cy="395287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/etc/rc5.d/* </a:t>
            </a:r>
          </a:p>
        </p:txBody>
      </p:sp>
      <p:sp>
        <p:nvSpPr>
          <p:cNvPr id="11281" name="AutoShape 21"/>
          <p:cNvSpPr>
            <a:spLocks noChangeArrowheads="1"/>
          </p:cNvSpPr>
          <p:nvPr/>
        </p:nvSpPr>
        <p:spPr bwMode="auto">
          <a:xfrm>
            <a:off x="1369484" y="4862514"/>
            <a:ext cx="1674283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/etc/rc6.d/* </a:t>
            </a:r>
          </a:p>
        </p:txBody>
      </p:sp>
      <p:sp>
        <p:nvSpPr>
          <p:cNvPr id="11282" name="AutoShape 22"/>
          <p:cNvSpPr>
            <a:spLocks noChangeArrowheads="1"/>
          </p:cNvSpPr>
          <p:nvPr/>
        </p:nvSpPr>
        <p:spPr bwMode="auto">
          <a:xfrm>
            <a:off x="5092700" y="4108450"/>
            <a:ext cx="3100917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启动 </a:t>
            </a: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mingetty </a:t>
            </a: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进程 </a:t>
            </a:r>
          </a:p>
        </p:txBody>
      </p:sp>
      <p:sp>
        <p:nvSpPr>
          <p:cNvPr id="11283" name="Line 24"/>
          <p:cNvSpPr>
            <a:spLocks noChangeShapeType="1"/>
          </p:cNvSpPr>
          <p:nvPr/>
        </p:nvSpPr>
        <p:spPr bwMode="auto">
          <a:xfrm>
            <a:off x="3354917" y="2087563"/>
            <a:ext cx="0" cy="29765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4" name="Line 25"/>
          <p:cNvSpPr>
            <a:spLocks noChangeShapeType="1"/>
          </p:cNvSpPr>
          <p:nvPr/>
        </p:nvSpPr>
        <p:spPr bwMode="auto">
          <a:xfrm flipH="1">
            <a:off x="3048001" y="2087563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5" name="Line 26"/>
          <p:cNvSpPr>
            <a:spLocks noChangeShapeType="1"/>
          </p:cNvSpPr>
          <p:nvPr/>
        </p:nvSpPr>
        <p:spPr bwMode="auto">
          <a:xfrm flipH="1">
            <a:off x="3043768" y="2584450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6" name="Line 27"/>
          <p:cNvSpPr>
            <a:spLocks noChangeShapeType="1"/>
          </p:cNvSpPr>
          <p:nvPr/>
        </p:nvSpPr>
        <p:spPr bwMode="auto">
          <a:xfrm flipH="1">
            <a:off x="3026834" y="3081338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7" name="Line 28"/>
          <p:cNvSpPr>
            <a:spLocks noChangeShapeType="1"/>
          </p:cNvSpPr>
          <p:nvPr/>
        </p:nvSpPr>
        <p:spPr bwMode="auto">
          <a:xfrm flipH="1">
            <a:off x="3043768" y="3578225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8" name="Line 29"/>
          <p:cNvSpPr>
            <a:spLocks noChangeShapeType="1"/>
          </p:cNvSpPr>
          <p:nvPr/>
        </p:nvSpPr>
        <p:spPr bwMode="auto">
          <a:xfrm flipH="1">
            <a:off x="3045885" y="4071938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9" name="Line 30"/>
          <p:cNvSpPr>
            <a:spLocks noChangeShapeType="1"/>
          </p:cNvSpPr>
          <p:nvPr/>
        </p:nvSpPr>
        <p:spPr bwMode="auto">
          <a:xfrm flipH="1">
            <a:off x="3045885" y="4567238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0" name="Line 31"/>
          <p:cNvSpPr>
            <a:spLocks noChangeShapeType="1"/>
          </p:cNvSpPr>
          <p:nvPr/>
        </p:nvSpPr>
        <p:spPr bwMode="auto">
          <a:xfrm flipH="1">
            <a:off x="3043768" y="5064125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1" name="Line 32"/>
          <p:cNvSpPr>
            <a:spLocks noChangeShapeType="1"/>
          </p:cNvSpPr>
          <p:nvPr/>
        </p:nvSpPr>
        <p:spPr bwMode="auto">
          <a:xfrm flipH="1">
            <a:off x="3354918" y="3568700"/>
            <a:ext cx="99271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2" name="Line 33"/>
          <p:cNvSpPr>
            <a:spLocks noChangeShapeType="1"/>
          </p:cNvSpPr>
          <p:nvPr/>
        </p:nvSpPr>
        <p:spPr bwMode="auto">
          <a:xfrm flipH="1">
            <a:off x="7821085" y="2081213"/>
            <a:ext cx="62018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3" name="Line 34"/>
          <p:cNvSpPr>
            <a:spLocks noChangeShapeType="1"/>
          </p:cNvSpPr>
          <p:nvPr/>
        </p:nvSpPr>
        <p:spPr bwMode="auto">
          <a:xfrm>
            <a:off x="5590117" y="2281238"/>
            <a:ext cx="0" cy="3476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4" name="Line 35"/>
          <p:cNvSpPr>
            <a:spLocks noChangeShapeType="1"/>
          </p:cNvSpPr>
          <p:nvPr/>
        </p:nvSpPr>
        <p:spPr bwMode="auto">
          <a:xfrm>
            <a:off x="7069667" y="2281239"/>
            <a:ext cx="0" cy="10890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5" name="Line 36"/>
          <p:cNvSpPr>
            <a:spLocks noChangeShapeType="1"/>
          </p:cNvSpPr>
          <p:nvPr/>
        </p:nvSpPr>
        <p:spPr bwMode="auto">
          <a:xfrm>
            <a:off x="7571317" y="2281238"/>
            <a:ext cx="0" cy="18335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6" name="Line 37"/>
          <p:cNvSpPr>
            <a:spLocks noChangeShapeType="1"/>
          </p:cNvSpPr>
          <p:nvPr/>
        </p:nvSpPr>
        <p:spPr bwMode="auto">
          <a:xfrm>
            <a:off x="6582833" y="4511676"/>
            <a:ext cx="0" cy="3476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7" name="AutoShape 38"/>
          <p:cNvSpPr>
            <a:spLocks noChangeArrowheads="1"/>
          </p:cNvSpPr>
          <p:nvPr/>
        </p:nvSpPr>
        <p:spPr bwMode="auto">
          <a:xfrm>
            <a:off x="1246718" y="1684338"/>
            <a:ext cx="9552516" cy="4265612"/>
          </a:xfrm>
          <a:prstGeom prst="roundRect">
            <a:avLst>
              <a:gd name="adj" fmla="val 2509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grpSp>
        <p:nvGrpSpPr>
          <p:cNvPr id="11298" name="Group 44"/>
          <p:cNvGrpSpPr>
            <a:grpSpLocks/>
          </p:cNvGrpSpPr>
          <p:nvPr/>
        </p:nvGrpSpPr>
        <p:grpSpPr bwMode="auto">
          <a:xfrm>
            <a:off x="1246718" y="1089025"/>
            <a:ext cx="9427633" cy="395288"/>
            <a:chOff x="589" y="686"/>
            <a:chExt cx="4454" cy="249"/>
          </a:xfrm>
        </p:grpSpPr>
        <p:sp>
          <p:nvSpPr>
            <p:cNvPr id="11299" name="Line 2"/>
            <p:cNvSpPr>
              <a:spLocks noChangeShapeType="1"/>
            </p:cNvSpPr>
            <p:nvPr/>
          </p:nvSpPr>
          <p:spPr bwMode="auto">
            <a:xfrm>
              <a:off x="2699" y="811"/>
              <a:ext cx="20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1300" name="AutoShape 4"/>
            <p:cNvSpPr>
              <a:spLocks noChangeArrowheads="1"/>
            </p:cNvSpPr>
            <p:nvPr/>
          </p:nvSpPr>
          <p:spPr bwMode="auto">
            <a:xfrm>
              <a:off x="3988" y="686"/>
              <a:ext cx="1055" cy="249"/>
            </a:xfrm>
            <a:prstGeom prst="flowChartAlternateProcess">
              <a:avLst/>
            </a:prstGeom>
            <a:solidFill>
              <a:srgbClr val="CC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  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加载内核（</a:t>
              </a: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kernel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1301" name="AutoShape 5"/>
            <p:cNvSpPr>
              <a:spLocks noChangeArrowheads="1"/>
            </p:cNvSpPr>
            <p:nvPr/>
          </p:nvSpPr>
          <p:spPr bwMode="auto">
            <a:xfrm>
              <a:off x="589" y="686"/>
              <a:ext cx="1056" cy="249"/>
            </a:xfrm>
            <a:prstGeom prst="flowChartAlternateProcess">
              <a:avLst/>
            </a:prstGeom>
            <a:solidFill>
              <a:srgbClr val="CC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  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开机自检（</a:t>
              </a: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BIOS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1302" name="AutoShape 6"/>
            <p:cNvSpPr>
              <a:spLocks noChangeArrowheads="1"/>
            </p:cNvSpPr>
            <p:nvPr/>
          </p:nvSpPr>
          <p:spPr bwMode="auto">
            <a:xfrm>
              <a:off x="1855" y="686"/>
              <a:ext cx="879" cy="249"/>
            </a:xfrm>
            <a:prstGeom prst="flowChartAlternateProcess">
              <a:avLst/>
            </a:prstGeom>
            <a:solidFill>
              <a:srgbClr val="CC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MBR 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引导 </a:t>
              </a:r>
            </a:p>
          </p:txBody>
        </p:sp>
        <p:sp>
          <p:nvSpPr>
            <p:cNvPr id="11303" name="Line 13"/>
            <p:cNvSpPr>
              <a:spLocks noChangeShapeType="1"/>
            </p:cNvSpPr>
            <p:nvPr/>
          </p:nvSpPr>
          <p:spPr bwMode="auto">
            <a:xfrm>
              <a:off x="1645" y="811"/>
              <a:ext cx="20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1304" name="AutoShape 39"/>
            <p:cNvSpPr>
              <a:spLocks noChangeArrowheads="1"/>
            </p:cNvSpPr>
            <p:nvPr/>
          </p:nvSpPr>
          <p:spPr bwMode="auto">
            <a:xfrm>
              <a:off x="2911" y="686"/>
              <a:ext cx="878" cy="249"/>
            </a:xfrm>
            <a:prstGeom prst="flowChartAlternateProcess">
              <a:avLst/>
            </a:prstGeom>
            <a:solidFill>
              <a:srgbClr val="CC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GRUB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菜单 </a:t>
              </a:r>
            </a:p>
          </p:txBody>
        </p:sp>
        <p:sp>
          <p:nvSpPr>
            <p:cNvPr id="11305" name="Line 40"/>
            <p:cNvSpPr>
              <a:spLocks noChangeShapeType="1"/>
            </p:cNvSpPr>
            <p:nvPr/>
          </p:nvSpPr>
          <p:spPr bwMode="auto">
            <a:xfrm>
              <a:off x="3783" y="811"/>
              <a:ext cx="20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进程基本概念</a:t>
            </a:r>
            <a:endParaRPr lang="en-US" altLang="zh-CN" dirty="0" smtClean="0"/>
          </a:p>
          <a:p>
            <a:r>
              <a:rPr lang="zh-CN" altLang="en-US" dirty="0" smtClean="0"/>
              <a:t>查看进程</a:t>
            </a:r>
            <a:endParaRPr lang="en-US" altLang="zh-CN" dirty="0" smtClean="0"/>
          </a:p>
          <a:p>
            <a:r>
              <a:rPr lang="zh-CN" altLang="en-US" dirty="0" smtClean="0"/>
              <a:t>操纵进程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184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系统启动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运行级别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进程管理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计划任务管理</a:t>
            </a:r>
          </a:p>
        </p:txBody>
      </p:sp>
    </p:spTree>
    <p:extLst>
      <p:ext uri="{BB962C8B-B14F-4D97-AF65-F5344CB8AC3E}">
        <p14:creationId xmlns:p14="http://schemas.microsoft.com/office/powerpoint/2010/main" val="36091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at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459587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93683435-7393-41EC-9D34-C6976D327002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944564"/>
            <a:ext cx="10972800" cy="226853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dirty="0" smtClean="0"/>
              <a:t>at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在指定的日期、时间点自动执行预先设置的一些命令操作，属于一次性计划任务</a:t>
            </a:r>
          </a:p>
          <a:p>
            <a:pPr lvl="1" eaLnBrk="1" hangingPunct="1"/>
            <a:r>
              <a:rPr lang="zh-CN" altLang="en-US" dirty="0" smtClean="0"/>
              <a:t>服务脚本名称：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atd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/>
              <a:t>设置格式：</a:t>
            </a:r>
            <a:r>
              <a:rPr lang="en-US" altLang="zh-CN" dirty="0" smtClean="0">
                <a:solidFill>
                  <a:srgbClr val="FF0000"/>
                </a:solidFill>
              </a:rPr>
              <a:t>at  [</a:t>
            </a:r>
            <a:r>
              <a:rPr lang="en-US" altLang="zh-CN" dirty="0" err="1" smtClean="0">
                <a:solidFill>
                  <a:srgbClr val="FF0000"/>
                </a:solidFill>
              </a:rPr>
              <a:t>HH:MM</a:t>
            </a:r>
            <a:r>
              <a:rPr lang="en-US" altLang="zh-CN" dirty="0" smtClean="0">
                <a:solidFill>
                  <a:srgbClr val="FF0000"/>
                </a:solidFill>
              </a:rPr>
              <a:t>]  [</a:t>
            </a:r>
            <a:r>
              <a:rPr lang="en-US" altLang="zh-CN" dirty="0" err="1" smtClean="0">
                <a:solidFill>
                  <a:srgbClr val="FF0000"/>
                </a:solidFill>
              </a:rPr>
              <a:t>yyyy</a:t>
            </a:r>
            <a:r>
              <a:rPr lang="en-US" altLang="zh-CN" dirty="0" smtClean="0">
                <a:solidFill>
                  <a:srgbClr val="FF0000"/>
                </a:solidFill>
              </a:rPr>
              <a:t>-mm-</a:t>
            </a:r>
            <a:r>
              <a:rPr lang="en-US" altLang="zh-CN" dirty="0" err="1" smtClean="0">
                <a:solidFill>
                  <a:srgbClr val="FF0000"/>
                </a:solidFill>
              </a:rPr>
              <a:t>dd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525326" name="Rectangle 14"/>
          <p:cNvSpPr>
            <a:spLocks noChangeArrowheads="1"/>
          </p:cNvSpPr>
          <p:nvPr/>
        </p:nvSpPr>
        <p:spPr bwMode="auto">
          <a:xfrm>
            <a:off x="609600" y="3141663"/>
            <a:ext cx="10972800" cy="23749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atq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命令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用途：查询当前设置的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at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任务列表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atrm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命令：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用途：删除指定任务编号的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at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任务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格式：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atrm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编号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988271" y="2830668"/>
            <a:ext cx="10676467" cy="3206750"/>
          </a:xfrm>
          <a:prstGeom prst="roundRect">
            <a:avLst>
              <a:gd name="adj" fmla="val 516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[root@localhost ~]# </a:t>
            </a:r>
            <a:r>
              <a:rPr lang="en-US" altLang="zh-CN" sz="1800" b="1">
                <a:solidFill>
                  <a:schemeClr val="tx1"/>
                </a:solidFill>
                <a:ea typeface="黑体" pitchFamily="2" charset="-122"/>
              </a:rPr>
              <a:t>service </a:t>
            </a:r>
            <a:r>
              <a:rPr lang="en-US" altLang="zh-CN" sz="1800" b="1">
                <a:solidFill>
                  <a:srgbClr val="FF0000"/>
                </a:solidFill>
                <a:ea typeface="黑体" pitchFamily="2" charset="-122"/>
              </a:rPr>
              <a:t>atd</a:t>
            </a:r>
            <a:r>
              <a:rPr lang="en-US" altLang="zh-CN" sz="1800" b="1">
                <a:solidFill>
                  <a:schemeClr val="tx1"/>
                </a:solidFill>
                <a:ea typeface="黑体" pitchFamily="2" charset="-122"/>
              </a:rPr>
              <a:t> 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sz="1800" b="1">
                <a:ea typeface="黑体" pitchFamily="2" charset="-122"/>
              </a:rPr>
              <a:t>启动 </a:t>
            </a:r>
            <a:r>
              <a:rPr lang="en-US" altLang="zh-CN" sz="1800" b="1">
                <a:ea typeface="黑体" pitchFamily="2" charset="-122"/>
              </a:rPr>
              <a:t>atd</a:t>
            </a:r>
            <a:r>
              <a:rPr lang="zh-CN" altLang="en-US" sz="1800" b="1">
                <a:ea typeface="黑体" pitchFamily="2" charset="-122"/>
              </a:rPr>
              <a:t>：                                               </a:t>
            </a:r>
            <a:r>
              <a:rPr lang="en-US" altLang="zh-CN" sz="1800" b="1">
                <a:ea typeface="黑体" pitchFamily="2" charset="-122"/>
              </a:rPr>
              <a:t>[</a:t>
            </a:r>
            <a:r>
              <a:rPr lang="zh-CN" altLang="en-US" sz="1800" b="1">
                <a:ea typeface="黑体" pitchFamily="2" charset="-122"/>
              </a:rPr>
              <a:t>确定</a:t>
            </a:r>
            <a:r>
              <a:rPr lang="en-US" altLang="zh-CN" sz="1800" b="1">
                <a:ea typeface="黑体" pitchFamily="2" charset="-122"/>
              </a:rPr>
              <a:t>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  <a:ea typeface="黑体" pitchFamily="2" charset="-122"/>
              </a:rPr>
              <a:t>at 23:45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at&gt; 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shutdown -h now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at&gt; &lt;EOT&gt;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job 1 at 2009-09-14 23:45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  <a:ea typeface="黑体" pitchFamily="2" charset="-122"/>
              </a:rPr>
              <a:t>atq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1       2009-09-14 23:45 a root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4847168" y="4972099"/>
            <a:ext cx="3266017" cy="468312"/>
          </a:xfrm>
          <a:prstGeom prst="wedgeRoundRectCallout">
            <a:avLst>
              <a:gd name="adj1" fmla="val -40667"/>
              <a:gd name="adj2" fmla="val -9779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按</a:t>
            </a:r>
            <a:r>
              <a:rPr lang="en-US" altLang="zh-CN" sz="1800" b="1" dirty="0" err="1">
                <a:ea typeface="楷体_GB2312" pitchFamily="49" charset="-122"/>
              </a:rPr>
              <a:t>Ctrl+D</a:t>
            </a:r>
            <a:r>
              <a:rPr lang="zh-CN" altLang="en-US" sz="1800" b="1" dirty="0">
                <a:ea typeface="楷体_GB2312" pitchFamily="49" charset="-122"/>
              </a:rPr>
              <a:t>键提交任务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7630584" y="3784649"/>
            <a:ext cx="2978149" cy="468312"/>
          </a:xfrm>
          <a:prstGeom prst="wedgeRoundRectCallout">
            <a:avLst>
              <a:gd name="adj1" fmla="val -42042"/>
              <a:gd name="adj2" fmla="val -940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启动 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atd </a:t>
            </a:r>
            <a:r>
              <a:rPr lang="zh-CN" altLang="en-US" sz="1800" b="1">
                <a:ea typeface="楷体_GB2312" pitchFamily="49" charset="-122"/>
              </a:rPr>
              <a:t>系统服务</a:t>
            </a:r>
          </a:p>
        </p:txBody>
      </p:sp>
    </p:spTree>
    <p:extLst>
      <p:ext uri="{BB962C8B-B14F-4D97-AF65-F5344CB8AC3E}">
        <p14:creationId xmlns:p14="http://schemas.microsoft.com/office/powerpoint/2010/main" val="13441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6" grpId="0"/>
      <p:bldP spid="2590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crontab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9687A79E-9C87-4CA1-A6A0-06FF5740F5F1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4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err="1" smtClean="0"/>
              <a:t>crontab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按照预先设置的时间周期（分钟、小时、天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）重复执行用户指定的命令操作，属于</a:t>
            </a:r>
            <a:r>
              <a:rPr lang="zh-CN" altLang="en-US" dirty="0" smtClean="0">
                <a:solidFill>
                  <a:srgbClr val="FF0000"/>
                </a:solidFill>
              </a:rPr>
              <a:t>周期性</a:t>
            </a:r>
            <a:r>
              <a:rPr lang="zh-CN" altLang="en-US" dirty="0" smtClean="0"/>
              <a:t>计划任务</a:t>
            </a:r>
          </a:p>
          <a:p>
            <a:pPr lvl="1" eaLnBrk="1" hangingPunct="1"/>
            <a:r>
              <a:rPr lang="zh-CN" altLang="en-US" dirty="0" smtClean="0"/>
              <a:t>服务脚本名称：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crond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/>
              <a:t>主要设置文件</a:t>
            </a:r>
          </a:p>
          <a:p>
            <a:pPr lvl="2" eaLnBrk="1" hangingPunct="1"/>
            <a:r>
              <a:rPr lang="zh-CN" altLang="en-US" dirty="0" smtClean="0"/>
              <a:t> 全局配置文件，位于文件：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crontab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系统默认的设置，位于目录：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cron</a:t>
            </a:r>
            <a:r>
              <a:rPr lang="en-US" altLang="zh-CN" dirty="0">
                <a:solidFill>
                  <a:srgbClr val="FF0000"/>
                </a:solidFill>
              </a:rPr>
              <a:t>.*/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用户定义的设置，位于文件：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/spool/</a:t>
            </a:r>
            <a:r>
              <a:rPr lang="en-US" altLang="zh-CN" dirty="0" err="1">
                <a:solidFill>
                  <a:srgbClr val="FF0000"/>
                </a:solidFill>
              </a:rPr>
              <a:t>cron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用户名</a:t>
            </a:r>
          </a:p>
          <a:p>
            <a:pPr lvl="2" eaLnBrk="1" hangingPunct="1"/>
            <a:endParaRPr lang="en-US" altLang="zh-CN" dirty="0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879363" y="0"/>
            <a:ext cx="10676467" cy="3997325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endParaRPr lang="en-US" altLang="zh-CN" b="1" dirty="0"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Example of job definition: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.---------------- minute (0 - 59)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|  .------------- hour (0 - 23)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|  |  .---------- day of month (1 - 31)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|  |  |  .------- month (1 - 12) OR </a:t>
            </a:r>
            <a:r>
              <a:rPr lang="en-US" altLang="zh-CN" b="1" dirty="0" err="1">
                <a:ea typeface="黑体" pitchFamily="2" charset="-122"/>
              </a:rPr>
              <a:t>jan,feb,mar,apr</a:t>
            </a:r>
            <a:r>
              <a:rPr lang="en-US" altLang="zh-CN" b="1" dirty="0">
                <a:ea typeface="黑体" pitchFamily="2" charset="-122"/>
              </a:rPr>
              <a:t> ...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|  |  |  |  .---- day of week (0 - 6) (Sunday=0 or 7) OR </a:t>
            </a:r>
            <a:r>
              <a:rPr lang="en-US" altLang="zh-CN" b="1" dirty="0" err="1">
                <a:ea typeface="黑体" pitchFamily="2" charset="-122"/>
              </a:rPr>
              <a:t>sun,mon,tue,wed,thu,fri,sat</a:t>
            </a:r>
            <a:endParaRPr lang="en-US" altLang="zh-CN" b="1" dirty="0"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|  |  |  |  |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*  *  *  *  * user-name command to be executed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endParaRPr lang="en-US" altLang="zh-CN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4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crontab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FA4FA63C-33C8-4315-AA89-4E03658D0124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管理</a:t>
            </a:r>
            <a:r>
              <a:rPr lang="en-US" altLang="zh-CN" smtClean="0"/>
              <a:t>cron</a:t>
            </a:r>
            <a:r>
              <a:rPr lang="zh-CN" altLang="en-US" smtClean="0"/>
              <a:t>计划任务</a:t>
            </a:r>
          </a:p>
          <a:p>
            <a:pPr lvl="1" eaLnBrk="1" hangingPunct="1"/>
            <a:r>
              <a:rPr lang="zh-CN" altLang="en-US" smtClean="0"/>
              <a:t>编辑计划任务：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-e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r>
              <a:rPr lang="zh-CN" altLang="en-US" smtClean="0"/>
              <a:t>查看计划任务：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-l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r>
              <a:rPr lang="zh-CN" altLang="en-US" smtClean="0"/>
              <a:t>删除计划任务：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-r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5401099" y="5658486"/>
            <a:ext cx="5954184" cy="684212"/>
          </a:xfrm>
          <a:prstGeom prst="wedgeRoundRectCallout">
            <a:avLst>
              <a:gd name="adj1" fmla="val -32213"/>
              <a:gd name="adj2" fmla="val -3033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 dirty="0">
                <a:ea typeface="楷体_GB2312" pitchFamily="49" charset="-122"/>
              </a:rPr>
              <a:t>root</a:t>
            </a:r>
            <a:r>
              <a:rPr lang="zh-CN" altLang="en-US" sz="1800" b="1" dirty="0">
                <a:ea typeface="楷体_GB2312" pitchFamily="49" charset="-122"/>
              </a:rPr>
              <a:t>用户可以管理指定用户的计划任务</a:t>
            </a:r>
          </a:p>
          <a:p>
            <a:r>
              <a:rPr lang="zh-CN" altLang="en-US" sz="1800" b="1" dirty="0">
                <a:ea typeface="楷体_GB2312" pitchFamily="49" charset="-122"/>
              </a:rPr>
              <a:t>普通用户只能管理</a:t>
            </a:r>
            <a:r>
              <a:rPr lang="zh-CN" altLang="en-US" sz="1800" b="1" dirty="0">
                <a:solidFill>
                  <a:srgbClr val="FF0000"/>
                </a:solidFill>
                <a:ea typeface="楷体_GB2312" pitchFamily="49" charset="-122"/>
              </a:rPr>
              <a:t>自己的</a:t>
            </a:r>
            <a:r>
              <a:rPr lang="zh-CN" altLang="en-US" sz="1800" b="1" dirty="0">
                <a:ea typeface="楷体_GB2312" pitchFamily="49" charset="-122"/>
              </a:rPr>
              <a:t>计划任务</a:t>
            </a:r>
          </a:p>
        </p:txBody>
      </p:sp>
    </p:spTree>
    <p:extLst>
      <p:ext uri="{BB962C8B-B14F-4D97-AF65-F5344CB8AC3E}">
        <p14:creationId xmlns:p14="http://schemas.microsoft.com/office/powerpoint/2010/main" val="3543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任务的配置格式 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F9FC49CF-0E4A-4C2A-808E-BF740DE07507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2772" name="Rectangle 37"/>
          <p:cNvSpPr>
            <a:spLocks noGrp="1" noChangeArrowheads="1"/>
          </p:cNvSpPr>
          <p:nvPr>
            <p:ph sz="quarter" idx="1"/>
          </p:nvPr>
        </p:nvSpPr>
        <p:spPr>
          <a:xfrm>
            <a:off x="912285" y="1341438"/>
            <a:ext cx="9918700" cy="539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50   3      2    1    0            *          </a:t>
            </a:r>
            <a:r>
              <a:rPr lang="en-US" altLang="zh-CN" dirty="0" err="1" smtClean="0"/>
              <a:t>run_command</a:t>
            </a:r>
            <a:endParaRPr lang="en-US" altLang="zh-CN" dirty="0" smtClean="0"/>
          </a:p>
        </p:txBody>
      </p:sp>
      <p:graphicFrame>
        <p:nvGraphicFramePr>
          <p:cNvPr id="533559" name="Group 55"/>
          <p:cNvGraphicFramePr>
            <a:graphicFrameLocks noGrp="1"/>
          </p:cNvGraphicFramePr>
          <p:nvPr/>
        </p:nvGraphicFramePr>
        <p:xfrm>
          <a:off x="1394884" y="3068638"/>
          <a:ext cx="9550400" cy="2801938"/>
        </p:xfrm>
        <a:graphic>
          <a:graphicData uri="http://schemas.openxmlformats.org/drawingml/2006/table">
            <a:tbl>
              <a:tblPr/>
              <a:tblGrid>
                <a:gridCol w="1820333"/>
                <a:gridCol w="7730067"/>
              </a:tblGrid>
              <a:tr h="457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字段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分钟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59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 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小时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 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日期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月份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星期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代表星期日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命令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要执行的命令或程序脚本 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24417" y="1989139"/>
            <a:ext cx="1056216" cy="395287"/>
          </a:xfrm>
          <a:prstGeom prst="wedgeRoundRectCallout">
            <a:avLst>
              <a:gd name="adj1" fmla="val 11896"/>
              <a:gd name="adj2" fmla="val -1139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分钟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1775884" y="1989139"/>
            <a:ext cx="1056216" cy="395287"/>
          </a:xfrm>
          <a:prstGeom prst="wedgeRoundRectCallout">
            <a:avLst>
              <a:gd name="adj1" fmla="val -54808"/>
              <a:gd name="adj2" fmla="val -14053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小时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2927351" y="1989139"/>
            <a:ext cx="1056216" cy="395287"/>
          </a:xfrm>
          <a:prstGeom prst="wedgeRoundRectCallout">
            <a:avLst>
              <a:gd name="adj1" fmla="val -101643"/>
              <a:gd name="adj2" fmla="val -12157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日期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080934" y="1987550"/>
            <a:ext cx="1056217" cy="395288"/>
          </a:xfrm>
          <a:prstGeom prst="wedgeRoundRectCallout">
            <a:avLst>
              <a:gd name="adj1" fmla="val -155573"/>
              <a:gd name="adj2" fmla="val -12536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月份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232401" y="1989139"/>
            <a:ext cx="1056217" cy="395287"/>
          </a:xfrm>
          <a:prstGeom prst="wedgeRoundRectCallout">
            <a:avLst>
              <a:gd name="adj1" fmla="val -220858"/>
              <a:gd name="adj2" fmla="val -1557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星期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8113184" y="1987550"/>
            <a:ext cx="1056216" cy="395288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命令</a:t>
            </a:r>
          </a:p>
        </p:txBody>
      </p:sp>
      <p:sp>
        <p:nvSpPr>
          <p:cNvPr id="533555" name="AutoShape 51"/>
          <p:cNvSpPr>
            <a:spLocks noChangeArrowheads="1"/>
          </p:cNvSpPr>
          <p:nvPr/>
        </p:nvSpPr>
        <p:spPr bwMode="auto">
          <a:xfrm>
            <a:off x="498457" y="1125539"/>
            <a:ext cx="6144683" cy="14573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533556" name="AutoShape 52"/>
          <p:cNvSpPr>
            <a:spLocks noChangeArrowheads="1"/>
          </p:cNvSpPr>
          <p:nvPr/>
        </p:nvSpPr>
        <p:spPr bwMode="auto">
          <a:xfrm>
            <a:off x="2573867" y="925514"/>
            <a:ext cx="1962151" cy="395287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时间周期设置</a:t>
            </a:r>
          </a:p>
        </p:txBody>
      </p:sp>
      <p:sp>
        <p:nvSpPr>
          <p:cNvPr id="533557" name="AutoShape 53"/>
          <p:cNvSpPr>
            <a:spLocks noChangeArrowheads="1"/>
          </p:cNvSpPr>
          <p:nvPr/>
        </p:nvSpPr>
        <p:spPr bwMode="auto">
          <a:xfrm>
            <a:off x="6959601" y="1108076"/>
            <a:ext cx="3839633" cy="14573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533558" name="AutoShape 54"/>
          <p:cNvSpPr>
            <a:spLocks noChangeArrowheads="1"/>
          </p:cNvSpPr>
          <p:nvPr/>
        </p:nvSpPr>
        <p:spPr bwMode="auto">
          <a:xfrm>
            <a:off x="8166101" y="908050"/>
            <a:ext cx="1962151" cy="3952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任务内容设置</a:t>
            </a:r>
          </a:p>
        </p:txBody>
      </p:sp>
    </p:spTree>
    <p:extLst>
      <p:ext uri="{BB962C8B-B14F-4D97-AF65-F5344CB8AC3E}">
        <p14:creationId xmlns:p14="http://schemas.microsoft.com/office/powerpoint/2010/main" val="417205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53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5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55" grpId="0" animBg="1"/>
      <p:bldP spid="533556" grpId="0" animBg="1"/>
      <p:bldP spid="533557" grpId="0" animBg="1"/>
      <p:bldP spid="5335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任务的配置格式</a:t>
            </a: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958B82B0-830F-449A-B7AA-191C60FBCB84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3796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 smtClean="0"/>
              <a:t>时间数值的特殊表示方法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	   表示该范围内的任意时间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表示间隔的多个不连续时间点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/>
              <a:t>	   </a:t>
            </a:r>
            <a:r>
              <a:rPr lang="zh-CN" altLang="en-US" dirty="0" smtClean="0"/>
              <a:t>表示一个连续的时间范围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	   </a:t>
            </a:r>
            <a:r>
              <a:rPr lang="zh-CN" altLang="en-US" dirty="0" smtClean="0"/>
              <a:t>指定间隔的时间频率</a:t>
            </a:r>
          </a:p>
          <a:p>
            <a:pPr eaLnBrk="1" hangingPunct="1"/>
            <a:r>
              <a:rPr lang="zh-CN" altLang="en-US" dirty="0" smtClean="0"/>
              <a:t>应用示例</a:t>
            </a:r>
          </a:p>
          <a:p>
            <a:pPr lvl="1" eaLnBrk="1" hangingPunct="1"/>
            <a:r>
              <a:rPr lang="en-US" altLang="zh-CN" dirty="0" smtClean="0"/>
              <a:t>0  17  *  *  1-5		</a:t>
            </a:r>
            <a:r>
              <a:rPr lang="zh-CN" altLang="en-US" dirty="0" smtClean="0"/>
              <a:t>周一到周五每天</a:t>
            </a:r>
            <a:r>
              <a:rPr lang="en-US" altLang="zh-CN" dirty="0" smtClean="0"/>
              <a:t>17:00 </a:t>
            </a:r>
          </a:p>
          <a:p>
            <a:pPr lvl="1" eaLnBrk="1" hangingPunct="1"/>
            <a:r>
              <a:rPr lang="en-US" altLang="zh-CN" dirty="0" smtClean="0"/>
              <a:t>30  8  *  *  1,3,5	</a:t>
            </a:r>
            <a:r>
              <a:rPr lang="zh-CN" altLang="en-US" dirty="0" smtClean="0"/>
              <a:t>每周一、三、五的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</a:t>
            </a:r>
          </a:p>
          <a:p>
            <a:pPr lvl="1" eaLnBrk="1" hangingPunct="1"/>
            <a:r>
              <a:rPr lang="en-US" altLang="zh-CN" dirty="0" smtClean="0"/>
              <a:t>0  8-18/2  *  *  *	8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18</a:t>
            </a:r>
            <a:r>
              <a:rPr lang="zh-CN" altLang="en-US" dirty="0" smtClean="0"/>
              <a:t>点之间每隔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</a:t>
            </a:r>
          </a:p>
          <a:p>
            <a:pPr lvl="1" eaLnBrk="1" hangingPunct="1"/>
            <a:r>
              <a:rPr lang="en-US" altLang="zh-CN" dirty="0" smtClean="0"/>
              <a:t>0  *  */3  *  *		</a:t>
            </a:r>
            <a:r>
              <a:rPr lang="zh-CN" altLang="en-US" dirty="0" smtClean="0"/>
              <a:t>每隔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应用示例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425F1F10-330B-458D-A995-F929EA2FFA11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4820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231901"/>
            <a:ext cx="10972800" cy="2339975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用户）：</a:t>
            </a:r>
          </a:p>
          <a:p>
            <a:pPr lvl="1" eaLnBrk="1" hangingPunct="1"/>
            <a:r>
              <a:rPr lang="zh-CN" altLang="en-US" dirty="0" smtClean="0"/>
              <a:t>每天早上</a:t>
            </a:r>
            <a:r>
              <a:rPr lang="en-US" altLang="zh-CN" dirty="0" smtClean="0"/>
              <a:t>7:50</a:t>
            </a:r>
            <a:r>
              <a:rPr lang="zh-CN" altLang="en-US" dirty="0" smtClean="0"/>
              <a:t>自动开启</a:t>
            </a:r>
            <a:r>
              <a:rPr lang="en-US" altLang="zh-CN" dirty="0" err="1" smtClean="0"/>
              <a:t>sshd</a:t>
            </a:r>
            <a:r>
              <a:rPr lang="zh-CN" altLang="en-US" dirty="0" smtClean="0"/>
              <a:t>服务，</a:t>
            </a:r>
            <a:r>
              <a:rPr lang="en-US" altLang="zh-CN" dirty="0" smtClean="0"/>
              <a:t>22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50</a:t>
            </a:r>
            <a:r>
              <a:rPr lang="zh-CN" altLang="en-US" dirty="0" smtClean="0"/>
              <a:t>时关闭</a:t>
            </a:r>
          </a:p>
          <a:p>
            <a:pPr lvl="1" eaLnBrk="1" hangingPunct="1"/>
            <a:r>
              <a:rPr lang="zh-CN" altLang="en-US" dirty="0" smtClean="0"/>
              <a:t>每隔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天清空一次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服务器公共目录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/ftp/pub</a:t>
            </a:r>
          </a:p>
          <a:p>
            <a:pPr lvl="1" eaLnBrk="1" hangingPunct="1"/>
            <a:r>
              <a:rPr lang="zh-CN" altLang="en-US" dirty="0" smtClean="0"/>
              <a:t>每周六的</a:t>
            </a:r>
            <a:r>
              <a:rPr lang="en-US" altLang="zh-CN" dirty="0" smtClean="0"/>
              <a:t>7:30</a:t>
            </a:r>
            <a:r>
              <a:rPr lang="zh-CN" altLang="en-US" dirty="0" smtClean="0"/>
              <a:t>时，重新启动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服务</a:t>
            </a:r>
          </a:p>
          <a:p>
            <a:pPr lvl="1" eaLnBrk="1" hangingPunct="1"/>
            <a:r>
              <a:rPr lang="zh-CN" altLang="en-US" dirty="0" smtClean="0"/>
              <a:t>每周一、三、五的</a:t>
            </a:r>
            <a:r>
              <a:rPr lang="en-US" altLang="zh-CN" dirty="0" smtClean="0"/>
              <a:t>17:30</a:t>
            </a:r>
            <a:r>
              <a:rPr lang="zh-CN" altLang="en-US" dirty="0" smtClean="0"/>
              <a:t>时，打包备份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目录</a:t>
            </a:r>
          </a:p>
        </p:txBody>
      </p:sp>
      <p:sp>
        <p:nvSpPr>
          <p:cNvPr id="539660" name="Rectangle 12"/>
          <p:cNvSpPr>
            <a:spLocks noChangeArrowheads="1"/>
          </p:cNvSpPr>
          <p:nvPr/>
        </p:nvSpPr>
        <p:spPr bwMode="auto">
          <a:xfrm>
            <a:off x="609600" y="3536951"/>
            <a:ext cx="10972800" cy="212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示例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jerry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用户）：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每周日晚上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23:55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时将“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etc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passwd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文件的内容复制到宿主目录中，保存为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pwd.txt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文件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3"/>
              </a:buBlip>
            </a:pPr>
            <a:endParaRPr lang="en-US" altLang="zh-CN" sz="2400" b="1" dirty="0">
              <a:solidFill>
                <a:srgbClr val="003366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4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应用示例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67114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18143ECF-1B6C-48A5-B688-B05AC165CEA1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en-US" altLang="zh-CN" smtClean="0"/>
              <a:t>root</a:t>
            </a:r>
            <a:r>
              <a:rPr lang="zh-CN" altLang="en-US" smtClean="0"/>
              <a:t>用户查看自己的计划任务列表</a:t>
            </a:r>
          </a:p>
          <a:p>
            <a:pPr lvl="1" eaLnBrk="1" hangingPunct="1"/>
            <a:r>
              <a:rPr lang="zh-CN" altLang="en-US" smtClean="0"/>
              <a:t>查看并删除</a:t>
            </a:r>
            <a:r>
              <a:rPr lang="en-US" altLang="zh-CN" smtClean="0"/>
              <a:t>jerry</a:t>
            </a:r>
            <a:r>
              <a:rPr lang="zh-CN" altLang="en-US" smtClean="0"/>
              <a:t>用户设置的计划任务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2735729"/>
            <a:ext cx="10676467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[root@localhost root]# </a:t>
            </a:r>
            <a:r>
              <a:rPr lang="zh-CN" altLang="zh-CN" sz="1800" b="1" dirty="0">
                <a:solidFill>
                  <a:srgbClr val="FF0000"/>
                </a:solidFill>
                <a:ea typeface="黑体" pitchFamily="2" charset="-122"/>
              </a:rPr>
              <a:t>crontab -l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50 7 * * *  /sbin/service sshd 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50 22 * * *  /sbin/service sshd stop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0 * */5 * *  /bin/rm -rf /var/ftp/pub/*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30 7 * * 6  /sbin/service httpd restart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30 17 * * 1,3,5  /bin/tar jcvf httpdconf.tar.bz2 /etc/httpd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766232" y="4123202"/>
            <a:ext cx="10676467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linux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:~/</a:t>
            </a: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DeskTop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 # </a:t>
            </a:r>
            <a:r>
              <a:rPr lang="zh-CN" altLang="zh-CN" sz="1800" b="1" dirty="0">
                <a:solidFill>
                  <a:srgbClr val="FF0000"/>
                </a:solidFill>
                <a:ea typeface="黑体" pitchFamily="2" charset="-122"/>
              </a:rPr>
              <a:t>crontab -l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55 23 * * 7  /bin/cp /etc/passwd /home/jerry/pwd.txt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linux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:~/</a:t>
            </a: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DeskTop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 # </a:t>
            </a:r>
            <a:r>
              <a:rPr lang="zh-CN" altLang="zh-CN" sz="1800" b="1" dirty="0">
                <a:solidFill>
                  <a:srgbClr val="FF0000"/>
                </a:solidFill>
                <a:ea typeface="黑体" pitchFamily="2" charset="-122"/>
              </a:rPr>
              <a:t>crontab -r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linux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:~/</a:t>
            </a: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DeskTop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 # </a:t>
            </a:r>
            <a:r>
              <a:rPr lang="zh-CN" altLang="zh-CN" sz="1800" b="1" dirty="0">
                <a:ea typeface="黑体" pitchFamily="2" charset="-122"/>
              </a:rPr>
              <a:t>crontab -l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no crontab for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linux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:~/</a:t>
            </a: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DeskTop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 #</a:t>
            </a:r>
            <a:endParaRPr lang="zh-CN" altLang="zh-CN" sz="18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98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INIT</a:t>
            </a:r>
            <a:r>
              <a:rPr lang="zh-CN" altLang="en-US" smtClean="0"/>
              <a:t>进程与配置文件</a:t>
            </a: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EE89712-14B0-45E3-8CBE-9F97A5BFEBDE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4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smtClean="0"/>
              <a:t>INIT</a:t>
            </a:r>
            <a:r>
              <a:rPr lang="zh-CN" altLang="en-US" smtClean="0"/>
              <a:t>进程</a:t>
            </a:r>
          </a:p>
          <a:p>
            <a:pPr lvl="1" eaLnBrk="1" hangingPunct="1"/>
            <a:r>
              <a:rPr lang="zh-CN" altLang="en-US" smtClean="0"/>
              <a:t>由</a:t>
            </a:r>
            <a:r>
              <a:rPr lang="en-US" altLang="zh-CN" smtClean="0"/>
              <a:t>Linux</a:t>
            </a:r>
            <a:r>
              <a:rPr lang="zh-CN" altLang="en-US" smtClean="0"/>
              <a:t>内核加载运行 </a:t>
            </a:r>
            <a:r>
              <a:rPr lang="en-US" altLang="zh-CN" smtClean="0"/>
              <a:t>/sbin/init </a:t>
            </a:r>
            <a:r>
              <a:rPr lang="zh-CN" altLang="en-US" smtClean="0"/>
              <a:t>程序</a:t>
            </a:r>
          </a:p>
          <a:p>
            <a:pPr lvl="1" eaLnBrk="1" hangingPunct="1"/>
            <a:r>
              <a:rPr lang="zh-CN" altLang="en-US" smtClean="0"/>
              <a:t>是系统中第一个进程，</a:t>
            </a:r>
            <a:r>
              <a:rPr lang="en-US" altLang="zh-CN" smtClean="0"/>
              <a:t>PID</a:t>
            </a:r>
            <a:r>
              <a:rPr lang="zh-CN" altLang="en-US" smtClean="0"/>
              <a:t>（进程标记）号永远为</a:t>
            </a:r>
            <a:r>
              <a:rPr lang="en-US" altLang="zh-CN" smtClean="0"/>
              <a:t>1</a:t>
            </a:r>
          </a:p>
          <a:p>
            <a:pPr lvl="1" eaLnBrk="1" hangingPunct="1"/>
            <a:r>
              <a:rPr lang="zh-CN" altLang="en-US" smtClean="0"/>
              <a:t>配置文件：</a:t>
            </a:r>
            <a:r>
              <a:rPr lang="en-US" altLang="zh-CN" smtClean="0">
                <a:solidFill>
                  <a:srgbClr val="FF0000"/>
                </a:solidFill>
              </a:rPr>
              <a:t>/etc/inittab</a:t>
            </a:r>
            <a:endParaRPr lang="en-US" altLang="zh-CN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3495384"/>
            <a:ext cx="10676467" cy="2879725"/>
          </a:xfrm>
          <a:prstGeom prst="roundRect">
            <a:avLst>
              <a:gd name="adj" fmla="val 559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chemeClr val="tx2"/>
                </a:solidFill>
                <a:ea typeface="黑体" pitchFamily="49" charset="-122"/>
              </a:rPr>
              <a:t>linux</a:t>
            </a:r>
            <a:r>
              <a:rPr lang="en-US" altLang="zh-CN" sz="1800" b="1" dirty="0">
                <a:solidFill>
                  <a:schemeClr val="tx2"/>
                </a:solidFill>
                <a:ea typeface="黑体" pitchFamily="49" charset="-122"/>
              </a:rPr>
              <a:t>:~/</a:t>
            </a:r>
            <a:r>
              <a:rPr lang="en-US" altLang="zh-CN" sz="1800" b="1" dirty="0" err="1">
                <a:solidFill>
                  <a:schemeClr val="tx2"/>
                </a:solidFill>
                <a:ea typeface="黑体" pitchFamily="49" charset="-122"/>
              </a:rPr>
              <a:t>DeskTop</a:t>
            </a:r>
            <a:r>
              <a:rPr lang="en-US" altLang="zh-CN" sz="1800" b="1" dirty="0">
                <a:solidFill>
                  <a:schemeClr val="tx2"/>
                </a:solidFill>
                <a:ea typeface="黑体" pitchFamily="49" charset="-122"/>
              </a:rPr>
              <a:t> # </a:t>
            </a:r>
            <a:r>
              <a:rPr lang="en-US" altLang="zh-CN" sz="1800" b="1" dirty="0" err="1">
                <a:ea typeface="黑体" pitchFamily="49" charset="-122"/>
              </a:rPr>
              <a:t>grep</a:t>
            </a:r>
            <a:r>
              <a:rPr lang="en-US" altLang="zh-CN" sz="1800" b="1" dirty="0">
                <a:ea typeface="黑体" pitchFamily="49" charset="-122"/>
              </a:rPr>
              <a:t> -v "^#" /</a:t>
            </a:r>
            <a:r>
              <a:rPr lang="en-US" altLang="zh-CN" sz="1800" b="1" dirty="0" err="1">
                <a:ea typeface="黑体" pitchFamily="49" charset="-122"/>
              </a:rPr>
              <a:t>etc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inittab</a:t>
            </a:r>
            <a:r>
              <a:rPr lang="en-US" altLang="zh-CN" sz="1800" b="1" dirty="0">
                <a:ea typeface="黑体" pitchFamily="49" charset="-122"/>
              </a:rPr>
              <a:t> | </a:t>
            </a:r>
            <a:r>
              <a:rPr lang="en-US" altLang="zh-CN" sz="1800" b="1" dirty="0" err="1">
                <a:ea typeface="黑体" pitchFamily="49" charset="-122"/>
              </a:rPr>
              <a:t>grep</a:t>
            </a:r>
            <a:r>
              <a:rPr lang="en-US" altLang="zh-CN" sz="1800" b="1" dirty="0">
                <a:ea typeface="黑体" pitchFamily="49" charset="-122"/>
              </a:rPr>
              <a:t> -v "^$"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id:3:initdefault: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ea typeface="黑体" pitchFamily="49" charset="-122"/>
              </a:rPr>
              <a:t>si</a:t>
            </a:r>
            <a:r>
              <a:rPr lang="en-US" altLang="zh-CN" sz="1800" b="1" dirty="0">
                <a:ea typeface="黑体" pitchFamily="49" charset="-122"/>
              </a:rPr>
              <a:t>::</a:t>
            </a:r>
            <a:r>
              <a:rPr lang="en-US" altLang="zh-CN" sz="1800" b="1" dirty="0" err="1">
                <a:ea typeface="黑体" pitchFamily="49" charset="-122"/>
              </a:rPr>
              <a:t>sysinit</a:t>
            </a:r>
            <a:r>
              <a:rPr lang="en-US" altLang="zh-CN" sz="1800" b="1" dirty="0">
                <a:ea typeface="黑体" pitchFamily="49" charset="-122"/>
              </a:rPr>
              <a:t>:/</a:t>
            </a:r>
            <a:r>
              <a:rPr lang="en-US" altLang="zh-CN" sz="1800" b="1" dirty="0" err="1">
                <a:ea typeface="黑体" pitchFamily="49" charset="-122"/>
              </a:rPr>
              <a:t>etc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rc.d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rc.sysinit</a:t>
            </a:r>
            <a:endParaRPr lang="en-US" altLang="zh-CN" sz="1800" b="1" dirty="0"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l0:0:wait:/</a:t>
            </a:r>
            <a:r>
              <a:rPr lang="en-US" altLang="zh-CN" sz="1800" b="1" dirty="0" err="1">
                <a:ea typeface="黑体" pitchFamily="49" charset="-122"/>
              </a:rPr>
              <a:t>etc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rc.d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</a:t>
            </a:r>
            <a:r>
              <a:rPr lang="en-US" altLang="zh-CN" sz="1800" b="1" dirty="0">
                <a:ea typeface="黑体" pitchFamily="49" charset="-122"/>
              </a:rPr>
              <a:t> 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l1:1:wait:/</a:t>
            </a:r>
            <a:r>
              <a:rPr lang="en-US" altLang="zh-CN" sz="1800" b="1" dirty="0" err="1">
                <a:ea typeface="黑体" pitchFamily="49" charset="-122"/>
              </a:rPr>
              <a:t>etc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rc.d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</a:t>
            </a:r>
            <a:r>
              <a:rPr lang="en-US" altLang="zh-CN" sz="1800" b="1" dirty="0">
                <a:ea typeface="黑体" pitchFamily="49" charset="-122"/>
              </a:rPr>
              <a:t> 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l2:2:wait:/</a:t>
            </a:r>
            <a:r>
              <a:rPr lang="en-US" altLang="zh-CN" sz="1800" b="1" dirty="0" err="1">
                <a:ea typeface="黑体" pitchFamily="49" charset="-122"/>
              </a:rPr>
              <a:t>etc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rc.d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</a:t>
            </a:r>
            <a:r>
              <a:rPr lang="en-US" altLang="zh-CN" sz="1800" b="1" dirty="0">
                <a:ea typeface="黑体" pitchFamily="49" charset="-122"/>
              </a:rPr>
              <a:t> 2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…… 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288618" y="3681414"/>
            <a:ext cx="2976033" cy="395287"/>
          </a:xfrm>
          <a:prstGeom prst="wedgeRoundRectCallout">
            <a:avLst>
              <a:gd name="adj1" fmla="val -41606"/>
              <a:gd name="adj2" fmla="val -1062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去除注释行、空行</a:t>
            </a:r>
          </a:p>
        </p:txBody>
      </p:sp>
    </p:spTree>
    <p:extLst>
      <p:ext uri="{BB962C8B-B14F-4D97-AF65-F5344CB8AC3E}">
        <p14:creationId xmlns:p14="http://schemas.microsoft.com/office/powerpoint/2010/main" val="25742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inittab</a:t>
            </a:r>
            <a:r>
              <a:rPr lang="zh-CN" altLang="en-US" smtClean="0"/>
              <a:t>文件的结构</a:t>
            </a: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8E7F2A1-5AF7-4476-8E0D-24D918F53C3E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5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3316" name="Rectangle 29"/>
          <p:cNvSpPr>
            <a:spLocks noGrp="1" noChangeArrowheads="1"/>
          </p:cNvSpPr>
          <p:nvPr>
            <p:ph sz="quarter" idx="1"/>
          </p:nvPr>
        </p:nvSpPr>
        <p:spPr>
          <a:xfrm>
            <a:off x="1651000" y="1519239"/>
            <a:ext cx="9628717" cy="61277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x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en-US" altLang="zh-CN" smtClean="0"/>
              <a:t>5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en-US" altLang="zh-CN" smtClean="0"/>
              <a:t>respawn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en-US" altLang="zh-CN" smtClean="0"/>
              <a:t>/etc/X11/prefdm -nodaemon </a:t>
            </a:r>
          </a:p>
        </p:txBody>
      </p:sp>
      <p:graphicFrame>
        <p:nvGraphicFramePr>
          <p:cNvPr id="496670" name="Group 30"/>
          <p:cNvGraphicFramePr>
            <a:graphicFrameLocks noGrp="1"/>
          </p:cNvGraphicFramePr>
          <p:nvPr/>
        </p:nvGraphicFramePr>
        <p:xfrm>
          <a:off x="817034" y="3068638"/>
          <a:ext cx="10655300" cy="2520951"/>
        </p:xfrm>
        <a:graphic>
          <a:graphicData uri="http://schemas.openxmlformats.org/drawingml/2006/table">
            <a:tbl>
              <a:tblPr/>
              <a:tblGrid>
                <a:gridCol w="2205567"/>
                <a:gridCol w="844973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字段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id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用于在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inittab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文件中唯一标识一个配置记录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runlevels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用于指定该记录在哪些运行级别中运行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action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用于描述记录将执行哪种类型的动作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process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用于设置启动进程所执行的命令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68867" y="2205039"/>
            <a:ext cx="1392767" cy="395287"/>
          </a:xfrm>
          <a:prstGeom prst="wedgeRoundRectCallout">
            <a:avLst>
              <a:gd name="adj1" fmla="val 41792"/>
              <a:gd name="adj2" fmla="val -9859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id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字段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2159001" y="2205039"/>
            <a:ext cx="2400300" cy="395287"/>
          </a:xfrm>
          <a:prstGeom prst="wedgeRoundRectCallout">
            <a:avLst>
              <a:gd name="adj1" fmla="val -40653"/>
              <a:gd name="adj2" fmla="val -1014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>
                <a:ea typeface="楷体_GB2312" pitchFamily="49" charset="-122"/>
              </a:rPr>
              <a:t>runlevels</a:t>
            </a:r>
            <a:r>
              <a:rPr lang="zh-CN" altLang="en-US" sz="1800" b="1">
                <a:ea typeface="楷体_GB2312" pitchFamily="49" charset="-122"/>
              </a:rPr>
              <a:t>字段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117851" y="1052514"/>
            <a:ext cx="1968500" cy="395287"/>
          </a:xfrm>
          <a:prstGeom prst="wedgeRoundRectCallout">
            <a:avLst>
              <a:gd name="adj1" fmla="val -41074"/>
              <a:gd name="adj2" fmla="val 921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>
                <a:ea typeface="楷体_GB2312" pitchFamily="49" charset="-122"/>
              </a:rPr>
              <a:t>action</a:t>
            </a:r>
            <a:r>
              <a:rPr lang="zh-CN" altLang="en-US" sz="1800" b="1">
                <a:ea typeface="楷体_GB2312" pitchFamily="49" charset="-122"/>
              </a:rPr>
              <a:t>字段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7152218" y="1052514"/>
            <a:ext cx="2400300" cy="395287"/>
          </a:xfrm>
          <a:prstGeom prst="wedgeRoundRectCallout">
            <a:avLst>
              <a:gd name="adj1" fmla="val -41444"/>
              <a:gd name="adj2" fmla="val 909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>
                <a:ea typeface="楷体_GB2312" pitchFamily="49" charset="-122"/>
              </a:rPr>
              <a:t>prcocess</a:t>
            </a:r>
            <a:r>
              <a:rPr lang="zh-CN" altLang="en-US" sz="1800" b="1">
                <a:ea typeface="楷体_GB2312" pitchFamily="49" charset="-122"/>
              </a:rPr>
              <a:t>字段</a:t>
            </a:r>
          </a:p>
        </p:txBody>
      </p:sp>
    </p:spTree>
    <p:extLst>
      <p:ext uri="{BB962C8B-B14F-4D97-AF65-F5344CB8AC3E}">
        <p14:creationId xmlns:p14="http://schemas.microsoft.com/office/powerpoint/2010/main" val="37664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系统的运行级别</a:t>
            </a: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629F5E5-3ED8-4D03-B6B7-2B6EA4E7C812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6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4340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mtClean="0">
                <a:ea typeface="华文新魏" pitchFamily="2" charset="-122"/>
              </a:rPr>
              <a:t>运行级别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指运行</a:t>
            </a:r>
            <a:r>
              <a:rPr lang="en-US" altLang="zh-CN" smtClean="0"/>
              <a:t>Linux</a:t>
            </a:r>
            <a:r>
              <a:rPr lang="zh-CN" altLang="en-US" smtClean="0"/>
              <a:t>系统的不同模式</a:t>
            </a:r>
          </a:p>
          <a:p>
            <a:pPr lvl="1" eaLnBrk="1" hangingPunct="1"/>
            <a:r>
              <a:rPr lang="zh-CN" altLang="en-US" smtClean="0"/>
              <a:t>每种模式对应不同的服务程序组合</a:t>
            </a:r>
          </a:p>
          <a:p>
            <a:pPr eaLnBrk="1" hangingPunct="1"/>
            <a:r>
              <a:rPr lang="zh-CN" altLang="en-US" smtClean="0"/>
              <a:t>默认的</a:t>
            </a:r>
            <a:r>
              <a:rPr lang="en-US" altLang="zh-CN" smtClean="0"/>
              <a:t>7</a:t>
            </a:r>
            <a:r>
              <a:rPr lang="zh-CN" altLang="en-US" smtClean="0"/>
              <a:t>种运行级别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：关机状态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：单用户模式</a:t>
            </a:r>
          </a:p>
          <a:p>
            <a:pPr lvl="1" eaLnBrk="1" hangingPunct="1"/>
            <a:r>
              <a:rPr lang="en-US" altLang="zh-CN" smtClean="0"/>
              <a:t>2</a:t>
            </a:r>
            <a:r>
              <a:rPr lang="zh-CN" altLang="en-US" smtClean="0"/>
              <a:t>：字符界面的多用户模式（不支持网络）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：字符界面的完整多用户模式</a:t>
            </a:r>
          </a:p>
          <a:p>
            <a:pPr lvl="1" eaLnBrk="1" hangingPunct="1"/>
            <a:r>
              <a:rPr lang="en-US" altLang="zh-CN" smtClean="0"/>
              <a:t>4</a:t>
            </a:r>
            <a:r>
              <a:rPr lang="zh-CN" altLang="en-US" smtClean="0"/>
              <a:t>：未分配使用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/>
              <a:t>：图形界面的多用户模式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6</a:t>
            </a:r>
            <a:r>
              <a:rPr lang="zh-CN" altLang="en-US" smtClean="0"/>
              <a:t>：重新启动</a:t>
            </a:r>
          </a:p>
        </p:txBody>
      </p:sp>
    </p:spTree>
    <p:extLst>
      <p:ext uri="{BB962C8B-B14F-4D97-AF65-F5344CB8AC3E}">
        <p14:creationId xmlns:p14="http://schemas.microsoft.com/office/powerpoint/2010/main" val="16105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系统的运行级别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FB0D12C-6FAE-4EA9-8AFA-119FF2564D80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7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调整默认运行级别</a:t>
            </a:r>
          </a:p>
          <a:p>
            <a:pPr lvl="1" eaLnBrk="1" hangingPunct="1"/>
            <a:r>
              <a:rPr lang="zh-CN" altLang="en-US" smtClean="0"/>
              <a:t>修改 </a:t>
            </a:r>
            <a:r>
              <a:rPr lang="en-US" altLang="zh-CN" smtClean="0"/>
              <a:t>/etc/inittab </a:t>
            </a:r>
            <a:r>
              <a:rPr lang="zh-CN" altLang="en-US" smtClean="0"/>
              <a:t>文件中的 </a:t>
            </a:r>
            <a:r>
              <a:rPr lang="fr-FR" altLang="zh-CN" smtClean="0"/>
              <a:t>initdefault </a:t>
            </a:r>
            <a:r>
              <a:rPr lang="zh-CN" altLang="fr-FR" smtClean="0"/>
              <a:t>配置行</a:t>
            </a:r>
            <a:endParaRPr lang="zh-CN" altLang="en-US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2060576"/>
            <a:ext cx="10676467" cy="936625"/>
          </a:xfrm>
          <a:prstGeom prst="roundRect">
            <a:avLst>
              <a:gd name="adj" fmla="val 1881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  <a:ea typeface="黑体" pitchFamily="49" charset="-122"/>
              </a:rPr>
              <a:t>linux:~/DeskTop # </a:t>
            </a:r>
            <a:r>
              <a:rPr lang="en-US" altLang="zh-CN" sz="1800" b="1">
                <a:ea typeface="黑体" pitchFamily="49" charset="-122"/>
              </a:rPr>
              <a:t>vi /etc/inittab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ea typeface="黑体" pitchFamily="49" charset="-122"/>
              </a:rPr>
              <a:t>id:</a:t>
            </a: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3</a:t>
            </a:r>
            <a:r>
              <a:rPr lang="en-US" altLang="zh-CN" sz="1800" b="1">
                <a:solidFill>
                  <a:srgbClr val="0000FF"/>
                </a:solidFill>
                <a:ea typeface="黑体" pitchFamily="49" charset="-122"/>
              </a:rPr>
              <a:t>:initdefault: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1200152" y="3176588"/>
            <a:ext cx="2976033" cy="684212"/>
          </a:xfrm>
          <a:prstGeom prst="wedgeRoundRectCallout">
            <a:avLst>
              <a:gd name="adj1" fmla="val -42602"/>
              <a:gd name="adj2" fmla="val -89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设置开机后自动进入纯字符模式</a:t>
            </a:r>
          </a:p>
        </p:txBody>
      </p:sp>
    </p:spTree>
    <p:extLst>
      <p:ext uri="{BB962C8B-B14F-4D97-AF65-F5344CB8AC3E}">
        <p14:creationId xmlns:p14="http://schemas.microsoft.com/office/powerpoint/2010/main" val="13005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系统启动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运行级别</a:t>
            </a:r>
            <a:r>
              <a:rPr lang="zh-CN" altLang="en-US" dirty="0" smtClean="0">
                <a:solidFill>
                  <a:srgbClr val="FF0000"/>
                </a:solidFill>
              </a:rPr>
              <a:t>控制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计划任务管理</a:t>
            </a:r>
          </a:p>
        </p:txBody>
      </p:sp>
    </p:spTree>
    <p:extLst>
      <p:ext uri="{BB962C8B-B14F-4D97-AF65-F5344CB8AC3E}">
        <p14:creationId xmlns:p14="http://schemas.microsoft.com/office/powerpoint/2010/main" val="15258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469972"/>
              </p:ext>
            </p:extLst>
          </p:nvPr>
        </p:nvGraphicFramePr>
        <p:xfrm>
          <a:off x="2492115" y="933137"/>
          <a:ext cx="8855439" cy="516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865"/>
                <a:gridCol w="6745574"/>
              </a:tblGrid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运行级别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含义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关机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单用户模式，主要用于系统修复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不完全的命名令行模式，不含</a:t>
                      </a:r>
                      <a:r>
                        <a:rPr lang="en-US" altLang="zh-CN" sz="28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NFS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服务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完全的命令行模式，就是标准字符界面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系统保留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图形模式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6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重启动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系统的运行级别</a:t>
            </a:r>
          </a:p>
        </p:txBody>
      </p:sp>
    </p:spTree>
    <p:extLst>
      <p:ext uri="{BB962C8B-B14F-4D97-AF65-F5344CB8AC3E}">
        <p14:creationId xmlns:p14="http://schemas.microsoft.com/office/powerpoint/2010/main" val="3992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14031</TotalTime>
  <Words>2790</Words>
  <Application>Microsoft Office PowerPoint</Application>
  <PresentationFormat>自定义</PresentationFormat>
  <Paragraphs>423</Paragraphs>
  <Slides>39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丝状</vt:lpstr>
      <vt:lpstr>测试综合技能</vt:lpstr>
      <vt:lpstr>目录</vt:lpstr>
      <vt:lpstr>引导流程总览</vt:lpstr>
      <vt:lpstr>INIT进程与配置文件</vt:lpstr>
      <vt:lpstr>inittab文件的结构</vt:lpstr>
      <vt:lpstr>Linux系统的运行级别</vt:lpstr>
      <vt:lpstr>Linux系统的运行级别</vt:lpstr>
      <vt:lpstr>目录</vt:lpstr>
      <vt:lpstr>Linux系统的运行级别</vt:lpstr>
      <vt:lpstr>Linux系统的运行级别</vt:lpstr>
      <vt:lpstr>系统服务的启动控制</vt:lpstr>
      <vt:lpstr>系统服务的启动控制</vt:lpstr>
      <vt:lpstr>目录</vt:lpstr>
      <vt:lpstr>认识进程</vt:lpstr>
      <vt:lpstr>认识进程</vt:lpstr>
      <vt:lpstr>进程分类</vt:lpstr>
      <vt:lpstr>查看进程</vt:lpstr>
      <vt:lpstr>查看进程</vt:lpstr>
      <vt:lpstr>查看进程</vt:lpstr>
      <vt:lpstr>查看进程</vt:lpstr>
      <vt:lpstr>查看进程</vt:lpstr>
      <vt:lpstr>动态查看进程</vt:lpstr>
      <vt:lpstr>动态查看进程</vt:lpstr>
      <vt:lpstr>终止进程</vt:lpstr>
      <vt:lpstr>终止进程</vt:lpstr>
      <vt:lpstr>终止进程</vt:lpstr>
      <vt:lpstr>终止进程</vt:lpstr>
      <vt:lpstr>终止进程</vt:lpstr>
      <vt:lpstr>终止进程</vt:lpstr>
      <vt:lpstr>内容小结</vt:lpstr>
      <vt:lpstr>目录</vt:lpstr>
      <vt:lpstr>计划任务管理 —— at</vt:lpstr>
      <vt:lpstr>计划任务管理 —— crontab</vt:lpstr>
      <vt:lpstr>计划任务管理 —— crontab</vt:lpstr>
      <vt:lpstr>crontab任务的配置格式 </vt:lpstr>
      <vt:lpstr>crontab任务的配置格式</vt:lpstr>
      <vt:lpstr>crontab应用示例</vt:lpstr>
      <vt:lpstr>crontab应用示例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402</cp:revision>
  <dcterms:created xsi:type="dcterms:W3CDTF">2017-06-13T01:11:38Z</dcterms:created>
  <dcterms:modified xsi:type="dcterms:W3CDTF">2017-09-05T03:33:12Z</dcterms:modified>
</cp:coreProperties>
</file>