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7" r:id="rId5"/>
    <p:sldId id="261" r:id="rId6"/>
    <p:sldId id="260" r:id="rId7"/>
    <p:sldId id="263" r:id="rId8"/>
    <p:sldId id="287" r:id="rId9"/>
    <p:sldId id="258" r:id="rId10"/>
    <p:sldId id="264" r:id="rId11"/>
    <p:sldId id="262" r:id="rId12"/>
    <p:sldId id="265" r:id="rId13"/>
    <p:sldId id="266" r:id="rId14"/>
    <p:sldId id="267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9" autoAdjust="0"/>
    <p:restoredTop sz="81960" autoAdjust="0"/>
  </p:normalViewPr>
  <p:slideViewPr>
    <p:cSldViewPr snapToGrid="0">
      <p:cViewPr varScale="1">
        <p:scale>
          <a:sx n="70" d="100"/>
          <a:sy n="7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Linux</a:t>
            </a:r>
            <a:r>
              <a:rPr lang="zh-CN" altLang="en-US" b="1" dirty="0" smtClean="0"/>
              <a:t>内核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代码行数的变化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代码行数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696730946480018E-2"/>
                  <c:y val="-9.53545232273838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9113036586509445E-2"/>
                  <c:y val="-9.53545232273838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2696730946480018E-2"/>
                  <c:y val="-0.119804400977995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9864119666420989E-2"/>
                  <c:y val="-2.444987775061124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V0.0.1</c:v>
                </c:pt>
                <c:pt idx="1">
                  <c:v>V1.0.0</c:v>
                </c:pt>
                <c:pt idx="2">
                  <c:v>V2.6</c:v>
                </c:pt>
                <c:pt idx="3">
                  <c:v>V3.4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170000</c:v>
                </c:pt>
                <c:pt idx="2">
                  <c:v>600000</c:v>
                </c:pt>
                <c:pt idx="3">
                  <c:v>15000000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V0.0.1</c:v>
                </c:pt>
                <c:pt idx="1">
                  <c:v>V1.0.0</c:v>
                </c:pt>
                <c:pt idx="2">
                  <c:v>V2.6</c:v>
                </c:pt>
                <c:pt idx="3">
                  <c:v>V3.4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V0.0.1</c:v>
                </c:pt>
                <c:pt idx="1">
                  <c:v>V1.0.0</c:v>
                </c:pt>
                <c:pt idx="2">
                  <c:v>V2.6</c:v>
                </c:pt>
                <c:pt idx="3">
                  <c:v>V3.4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6710048"/>
        <c:axId val="1606707872"/>
        <c:axId val="0"/>
      </c:bar3DChart>
      <c:catAx>
        <c:axId val="16067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707872"/>
        <c:crosses val="autoZero"/>
        <c:auto val="1"/>
        <c:lblAlgn val="ctr"/>
        <c:lblOffset val="100"/>
        <c:noMultiLvlLbl val="0"/>
      </c:catAx>
      <c:valAx>
        <c:axId val="16067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71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48147314137397"/>
          <c:y val="0.21235403253936386"/>
          <c:w val="0.18516272441288084"/>
          <c:h val="9.4147644417188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4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是当今互联网的关键基石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起源，不得不提两个人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操作系统的核心就是由</a:t>
            </a:r>
            <a:r>
              <a:rPr lang="en-US" altLang="zh-CN" dirty="0" smtClean="0"/>
              <a:t>Linux Torvalds</a:t>
            </a:r>
            <a:r>
              <a:rPr lang="zh-CN" altLang="en-US" dirty="0" smtClean="0"/>
              <a:t>开发的</a:t>
            </a:r>
            <a:endParaRPr lang="en-US" altLang="zh-CN" dirty="0" smtClean="0"/>
          </a:p>
          <a:p>
            <a:r>
              <a:rPr lang="en-US" altLang="zh-CN" dirty="0" smtClean="0"/>
              <a:t>Richard Stallman </a:t>
            </a:r>
            <a:r>
              <a:rPr lang="zh-CN" altLang="en-US" dirty="0" smtClean="0"/>
              <a:t>是自由软件软件的发起人，开发了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的许多重要基础应用，被称为自由软件之父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7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1983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Richard Stallman</a:t>
            </a:r>
            <a:r>
              <a:rPr lang="zh-CN" altLang="en-US" dirty="0" smtClean="0"/>
              <a:t>还是麻省理工大学人工智能实验室的程序员，他深深觉得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商业软件，越来越成为开发者和软件用户的束缚，有悖软件自由的本意，因此他发起开发一个自由的类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的操作系统，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软件的创立标志着自由软件运动的开始</a:t>
            </a:r>
            <a:endParaRPr lang="en-US" altLang="zh-CN" dirty="0" smtClean="0"/>
          </a:p>
          <a:p>
            <a:r>
              <a:rPr lang="en-US" altLang="zh-CN" dirty="0" smtClean="0"/>
              <a:t>1985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月，他又创建了自由软件基金会，在自由软件基金会的支持下</a:t>
            </a:r>
            <a:endParaRPr lang="en-US" altLang="zh-CN" dirty="0" smtClean="0"/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年，很多</a:t>
            </a:r>
            <a:r>
              <a:rPr lang="en-US" altLang="zh-CN" dirty="0" smtClean="0"/>
              <a:t>GNU</a:t>
            </a:r>
            <a:r>
              <a:rPr lang="zh-CN" altLang="en-US" dirty="0" smtClean="0"/>
              <a:t>（开发环境、调试器、编译器、其他许多软件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）工具被开发出来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6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通用公共许可证（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General Public License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4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V0.0.1</a:t>
            </a:r>
            <a:r>
              <a:rPr lang="zh-CN" altLang="en-US" dirty="0" smtClean="0"/>
              <a:t>版本不到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V1.0.0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万行代码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V2.6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V3.4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万行代码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V4.1</a:t>
            </a:r>
            <a:r>
              <a:rPr lang="zh-CN" altLang="en-US" dirty="0" smtClean="0"/>
              <a:t>版本代码已经超过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万行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1.1</a:t>
            </a:r>
            <a:r>
              <a:rPr lang="zh-CN" altLang="en-US" sz="3600" dirty="0" smtClean="0">
                <a:solidFill>
                  <a:schemeClr val="tx1"/>
                </a:solidFill>
              </a:rPr>
              <a:t>   </a:t>
            </a:r>
            <a:r>
              <a:rPr lang="zh-CN" altLang="en-US" sz="3600" dirty="0" smtClean="0">
                <a:solidFill>
                  <a:schemeClr val="tx1"/>
                </a:solidFill>
              </a:rPr>
              <a:t>初识</a:t>
            </a:r>
            <a:r>
              <a:rPr lang="en-US" altLang="zh-CN" sz="3600" dirty="0" smtClean="0">
                <a:solidFill>
                  <a:schemeClr val="tx1"/>
                </a:solidFill>
              </a:rPr>
              <a:t>Linux 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7414" y="1105705"/>
            <a:ext cx="1990476" cy="23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06" y="1048581"/>
            <a:ext cx="2352381" cy="24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331" y="4111239"/>
            <a:ext cx="1371429" cy="143809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442584" y="3426875"/>
            <a:ext cx="1678154" cy="61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之父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519" y="3982963"/>
            <a:ext cx="1600000" cy="145714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922056" y="3391249"/>
            <a:ext cx="2046288" cy="61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自由软件之父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55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7843" y="1143001"/>
            <a:ext cx="7924799" cy="529755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月，他还是芬兰赫尔辛基大学计算机专业的学生，对开源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操作系统产生兴趣</a:t>
            </a:r>
            <a:endParaRPr lang="en-US" altLang="zh-CN" dirty="0" smtClean="0"/>
          </a:p>
          <a:p>
            <a:r>
              <a:rPr lang="en-US" altLang="zh-CN" dirty="0" err="1" smtClean="0"/>
              <a:t>Minix</a:t>
            </a:r>
            <a:r>
              <a:rPr lang="zh-CN" altLang="en-US" dirty="0" smtClean="0"/>
              <a:t>操作系统是一个开源类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是赫尔辛基大学</a:t>
            </a:r>
            <a:r>
              <a:rPr lang="en-US" altLang="zh-CN" dirty="0" smtClean="0"/>
              <a:t>Andrew Tanenbaum</a:t>
            </a:r>
            <a:r>
              <a:rPr lang="zh-CN" altLang="en-US" dirty="0" smtClean="0"/>
              <a:t>教授为课程教学而开发的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想开发一个类似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的操作系统，用在他自己的计算机上</a:t>
            </a:r>
            <a:endParaRPr lang="en-US" altLang="zh-CN" dirty="0" smtClean="0"/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在互联网上发布</a:t>
            </a:r>
            <a:r>
              <a:rPr lang="en-US" altLang="zh-CN" dirty="0" smtClean="0"/>
              <a:t>Linux 0.0.1</a:t>
            </a:r>
            <a:r>
              <a:rPr lang="zh-CN" altLang="en-US" dirty="0" smtClean="0"/>
              <a:t>版本，还不是一个完整的操作系统，而只是一个操作系统的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，缺乏操作系统许多必要的外部功能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3" y="1423757"/>
            <a:ext cx="1990476" cy="232380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581193" y="3744927"/>
            <a:ext cx="1678154" cy="61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5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197" y="1196009"/>
            <a:ext cx="7607785" cy="5443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1983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Richard Stallman</a:t>
            </a:r>
            <a:r>
              <a:rPr lang="zh-CN" altLang="en-US" dirty="0"/>
              <a:t>，</a:t>
            </a:r>
            <a:r>
              <a:rPr lang="zh-CN" altLang="en-US" dirty="0" smtClean="0"/>
              <a:t>麻省理工大学人工智能实验室的程序员，他深深觉得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商业软件，越来越成为开发者和软件用户的束缚，有悖软件自由的本意，因此他发起开发一个自由的类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的操作系统，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软件的创立标志着自由软件运动的开始</a:t>
            </a:r>
            <a:endParaRPr lang="en-US" altLang="zh-CN" dirty="0" smtClean="0"/>
          </a:p>
          <a:p>
            <a:r>
              <a:rPr lang="en-US" altLang="zh-CN" dirty="0" smtClean="0"/>
              <a:t>1985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月，他又创建了自由软件基金会</a:t>
            </a:r>
            <a:endParaRPr lang="en-US" altLang="zh-CN" dirty="0" smtClean="0"/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年，很多</a:t>
            </a:r>
            <a:r>
              <a:rPr lang="en-US" altLang="zh-CN" dirty="0" smtClean="0"/>
              <a:t>GNU</a:t>
            </a:r>
            <a:r>
              <a:rPr lang="zh-CN" altLang="en-US" dirty="0" smtClean="0"/>
              <a:t>（开发环境、调试器、编译器、其他许多软件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）工具被开发出来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GCC</a:t>
            </a:r>
            <a:r>
              <a:rPr lang="zh-CN" altLang="en-US" dirty="0" smtClean="0"/>
              <a:t>编译器，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调试器，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编辑器等</a:t>
            </a:r>
            <a:endParaRPr lang="en-US" altLang="zh-CN" dirty="0" smtClean="0"/>
          </a:p>
          <a:p>
            <a:r>
              <a:rPr lang="zh-CN" altLang="en-US" dirty="0" smtClean="0"/>
              <a:t>但是缺少操作系统内核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88" y="1207608"/>
            <a:ext cx="2352381" cy="2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301" y="4181746"/>
            <a:ext cx="1600000" cy="1457143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168838" y="3656292"/>
            <a:ext cx="2046288" cy="61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自由软件之父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850" y="1089990"/>
            <a:ext cx="8773975" cy="54300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1992</a:t>
            </a:r>
            <a:r>
              <a:rPr lang="zh-CN" altLang="en-US" dirty="0" smtClean="0"/>
              <a:t>年，结合了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内核和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软件，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正式诞生了，其正式的名称是“</a:t>
            </a:r>
            <a:r>
              <a:rPr lang="en-US" altLang="zh-CN" dirty="0" smtClean="0"/>
              <a:t>GNU/Linux</a:t>
            </a:r>
            <a:r>
              <a:rPr lang="zh-CN" altLang="en-US" dirty="0" smtClean="0"/>
              <a:t>”，简称“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秉承自由的精神造就了今天强大的操作系统</a:t>
            </a:r>
            <a:endParaRPr lang="en-US" altLang="zh-CN" dirty="0" smtClean="0"/>
          </a:p>
          <a:p>
            <a:r>
              <a:rPr lang="zh-CN" altLang="en-US" dirty="0" smtClean="0"/>
              <a:t>他的成功是全球</a:t>
            </a:r>
            <a:r>
              <a:rPr lang="en-US" altLang="zh-CN" dirty="0" smtClean="0"/>
              <a:t>12000</a:t>
            </a:r>
            <a:r>
              <a:rPr lang="zh-CN" altLang="en-US" dirty="0" smtClean="0"/>
              <a:t>名开发者共同开发完成的，包括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非营利性基金会的开发者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相关公司（如红帽）开发者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开发社区组织（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全球许许多多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爱好者</a:t>
            </a:r>
            <a:endParaRPr lang="en-US" altLang="zh-CN" dirty="0" smtClean="0"/>
          </a:p>
          <a:p>
            <a:r>
              <a:rPr lang="zh-CN" altLang="en-US" dirty="0" smtClean="0"/>
              <a:t>是世界上最大的合作程序开发项目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511" y="3528143"/>
            <a:ext cx="1371429" cy="1438095"/>
          </a:xfrm>
          <a:prstGeom prst="rect">
            <a:avLst/>
          </a:prstGeom>
        </p:spPr>
      </p:pic>
      <p:sp>
        <p:nvSpPr>
          <p:cNvPr id="7" name="加号 6"/>
          <p:cNvSpPr/>
          <p:nvPr/>
        </p:nvSpPr>
        <p:spPr>
          <a:xfrm>
            <a:off x="10522225" y="2610678"/>
            <a:ext cx="861391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5" y="1219200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482" y="1000826"/>
            <a:ext cx="10364235" cy="39079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如此强大的开发队伍，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的更新速度也是无与伦比的，平均</a:t>
            </a:r>
            <a:r>
              <a:rPr lang="en-US" altLang="zh-CN" dirty="0" smtClean="0"/>
              <a:t>2—3</a:t>
            </a:r>
            <a:r>
              <a:rPr lang="zh-CN" altLang="en-US" dirty="0" smtClean="0"/>
              <a:t>个月，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核心就推出一个新的版本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2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897869"/>
              </p:ext>
            </p:extLst>
          </p:nvPr>
        </p:nvGraphicFramePr>
        <p:xfrm>
          <a:off x="2000044" y="2133600"/>
          <a:ext cx="7727052" cy="379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09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/>
            <a:r>
              <a:rPr lang="zh-CN" altLang="en-US" dirty="0"/>
              <a:t>移动</a:t>
            </a:r>
            <a:r>
              <a:rPr lang="zh-CN" altLang="en-US" dirty="0" smtClean="0"/>
              <a:t>端、大型服务器、家庭娱乐设施等等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发明</a:t>
            </a:r>
            <a:r>
              <a:rPr lang="en-US" altLang="zh-CN" dirty="0"/>
              <a:t>+ Richard </a:t>
            </a:r>
            <a:r>
              <a:rPr lang="en-US" altLang="zh-CN" dirty="0" smtClean="0"/>
              <a:t>Stallman </a:t>
            </a:r>
            <a:r>
              <a:rPr lang="zh-CN" altLang="en-US" smtClean="0"/>
              <a:t>自由软件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82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Linux</a:t>
            </a:r>
            <a:r>
              <a:rPr lang="zh-CN" altLang="en-US" dirty="0" smtClean="0"/>
              <a:t>的应用</a:t>
            </a:r>
            <a:endParaRPr lang="zh-CN" altLang="en-US" dirty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来历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是一种自由和开放源代码的操作系统，是当前运用最广泛，使用最多的操作系统</a:t>
            </a:r>
            <a:endParaRPr lang="zh-CN" altLang="en-US" dirty="0"/>
          </a:p>
        </p:txBody>
      </p:sp>
      <p:pic>
        <p:nvPicPr>
          <p:cNvPr id="4" name="Picture 2" descr="Image result for Windows  图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66" y="3362632"/>
            <a:ext cx="2047611" cy="204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MacOS 图标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19335" r="26500" b="24813"/>
          <a:stretch/>
        </p:blipFill>
        <p:spPr bwMode="auto">
          <a:xfrm>
            <a:off x="6038645" y="3513755"/>
            <a:ext cx="1508655" cy="17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应用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490" y="1072443"/>
            <a:ext cx="8249698" cy="232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其实每一天，我们生活中每一天都在使用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全世界有超过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万亿的安卓移动设备用户</a:t>
            </a:r>
            <a:endParaRPr lang="en-US" altLang="zh-CN" dirty="0" smtClean="0"/>
          </a:p>
          <a:p>
            <a:r>
              <a:rPr lang="zh-CN" altLang="en-US" dirty="0" smtClean="0"/>
              <a:t>安卓操作系统使用的是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操作内核，正是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系统中的一员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2" name="Picture 8" descr="Image result for 安卓 图标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0" t="4262" r="21281" b="28926"/>
          <a:stretch/>
        </p:blipFill>
        <p:spPr bwMode="auto">
          <a:xfrm>
            <a:off x="9533371" y="2149318"/>
            <a:ext cx="2348089" cy="25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安卓 手机图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9" t="4629" r="18051" b="7691"/>
          <a:stretch/>
        </p:blipFill>
        <p:spPr bwMode="auto">
          <a:xfrm>
            <a:off x="2249829" y="3405110"/>
            <a:ext cx="2156178" cy="28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iphone手机图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5587" t="6432" r="27058" b="3091"/>
          <a:stretch/>
        </p:blipFill>
        <p:spPr>
          <a:xfrm>
            <a:off x="5147733" y="3558382"/>
            <a:ext cx="1727199" cy="2460980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5370511" y="6428585"/>
            <a:ext cx="1380245" cy="44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低于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050645" y="6377786"/>
            <a:ext cx="928688" cy="471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75%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49" y="4208666"/>
            <a:ext cx="1276190" cy="1809524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7272689" y="6343918"/>
            <a:ext cx="1380245" cy="44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忽略不计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9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7826199" cy="5194300"/>
          </a:xfrm>
        </p:spPr>
        <p:txBody>
          <a:bodyPr/>
          <a:lstStyle/>
          <a:p>
            <a:r>
              <a:rPr lang="zh-CN" altLang="en-US" dirty="0" smtClean="0"/>
              <a:t>全球每天售出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万台平板电视，其中</a:t>
            </a:r>
            <a:r>
              <a:rPr lang="en-US" altLang="zh-CN" dirty="0" smtClean="0"/>
              <a:t>95%</a:t>
            </a:r>
            <a:r>
              <a:rPr lang="zh-CN" altLang="en-US" dirty="0" smtClean="0"/>
              <a:t>以上使用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或安卓操作系统</a:t>
            </a:r>
            <a:endParaRPr lang="en-US" altLang="zh-CN" dirty="0" smtClean="0"/>
          </a:p>
          <a:p>
            <a:r>
              <a:rPr lang="zh-CN" altLang="en-US" dirty="0" smtClean="0"/>
              <a:t>全世界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的超级计算机使用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操作系统，其中包括，我国最快，也是世界运行最快的“天河二号”</a:t>
            </a:r>
            <a:endParaRPr lang="en-US" altLang="zh-CN" dirty="0" smtClean="0"/>
          </a:p>
          <a:p>
            <a:r>
              <a:rPr lang="zh-CN" altLang="en-US" dirty="0" smtClean="0"/>
              <a:t>我们每天浏览的腾讯、百度、淘宝、亚马逊、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等，其服务器大多使用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 descr="Image result for 平板电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Image result for 平板电视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16954" r="10585" b="22979"/>
          <a:stretch/>
        </p:blipFill>
        <p:spPr bwMode="auto">
          <a:xfrm>
            <a:off x="8534400" y="1495062"/>
            <a:ext cx="3517461" cy="19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64" y="1260035"/>
            <a:ext cx="1314286" cy="2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2941" t="19676" r="12942" b="19538"/>
          <a:stretch/>
        </p:blipFill>
        <p:spPr>
          <a:xfrm>
            <a:off x="4804974" y="1305944"/>
            <a:ext cx="2736004" cy="2212944"/>
          </a:xfrm>
          <a:prstGeom prst="rect">
            <a:avLst/>
          </a:prstGeom>
        </p:spPr>
      </p:pic>
      <p:pic>
        <p:nvPicPr>
          <p:cNvPr id="3074" name="Picture 2" descr="Image result for 多台电脑用网线相连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25" y="1232676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数据中心图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t="27274" r="20369" b="27266"/>
          <a:stretch/>
        </p:blipFill>
        <p:spPr bwMode="auto">
          <a:xfrm>
            <a:off x="1149068" y="4278489"/>
            <a:ext cx="2738594" cy="20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天河二号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49" y="4305525"/>
            <a:ext cx="2891474" cy="15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1611312" y="3355623"/>
            <a:ext cx="1414110" cy="505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移动设备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246334" y="3637845"/>
            <a:ext cx="1414110" cy="505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企业应用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768468" y="3378200"/>
            <a:ext cx="2102732" cy="708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通信基础设施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780646" y="6352822"/>
            <a:ext cx="1414110" cy="505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630158" y="6070598"/>
            <a:ext cx="1718909" cy="663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超级计算机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8813624" y="6025444"/>
            <a:ext cx="1685043" cy="567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家庭娱乐设施</a:t>
            </a:r>
            <a:endParaRPr lang="zh-CN" altLang="en-US" dirty="0"/>
          </a:p>
        </p:txBody>
      </p:sp>
      <p:pic>
        <p:nvPicPr>
          <p:cNvPr id="3082" name="Picture 10" descr="Image result for 智能电视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6" y="391107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10619846" y="5918200"/>
            <a:ext cx="1685043" cy="56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8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为什么学习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应用）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的故事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Free </a:t>
            </a:r>
            <a:r>
              <a:rPr lang="en-US" altLang="zh-CN" dirty="0" smtClean="0"/>
              <a:t>Software</a:t>
            </a:r>
          </a:p>
          <a:p>
            <a:r>
              <a:rPr lang="en-US" altLang="zh-CN" dirty="0" smtClean="0"/>
              <a:t>Free </a:t>
            </a:r>
            <a:r>
              <a:rPr lang="zh-CN" altLang="en-US" dirty="0" smtClean="0"/>
              <a:t>不仅仅指免费，还指自由、分享、</a:t>
            </a:r>
            <a:r>
              <a:rPr lang="zh-CN" altLang="en-US" dirty="0" smtClean="0"/>
              <a:t>互惠</a:t>
            </a:r>
            <a:endParaRPr lang="en-US" altLang="zh-CN" dirty="0" smtClean="0"/>
          </a:p>
          <a:p>
            <a:r>
              <a:rPr lang="zh-CN" altLang="en-US" dirty="0" smtClean="0"/>
              <a:t>也就是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源代码是开放的，可以被任何人获取和使用，可以根据个人的要求重新定制，并可以重新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zh-CN" altLang="en-US" dirty="0" smtClean="0"/>
              <a:t>更不可思议的是：</a:t>
            </a:r>
            <a:r>
              <a:rPr lang="en-US" altLang="zh-CN" dirty="0" smtClean="0"/>
              <a:t>Linux</a:t>
            </a:r>
            <a:r>
              <a:rPr lang="zh-CN" altLang="en-US" dirty="0"/>
              <a:t>不属于某个商业公司的产品，也不属于个人</a:t>
            </a:r>
            <a:endParaRPr lang="en-US" altLang="zh-CN" dirty="0"/>
          </a:p>
          <a:p>
            <a:r>
              <a:rPr lang="zh-CN" altLang="en-US" dirty="0" smtClean="0"/>
              <a:t>到底</a:t>
            </a:r>
            <a:r>
              <a:rPr lang="zh-CN" altLang="en-US" dirty="0" smtClean="0"/>
              <a:t>是谁创造了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7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2486</TotalTime>
  <Words>865</Words>
  <Application>Microsoft Office PowerPoint</Application>
  <PresentationFormat>宽屏</PresentationFormat>
  <Paragraphs>102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目 录</vt:lpstr>
      <vt:lpstr>Linux 是什么</vt:lpstr>
      <vt:lpstr>Linux应用</vt:lpstr>
      <vt:lpstr>Linux应用</vt:lpstr>
      <vt:lpstr>Linux应用</vt:lpstr>
      <vt:lpstr>目 录</vt:lpstr>
      <vt:lpstr>Linux的故事</vt:lpstr>
      <vt:lpstr>Linux的故事</vt:lpstr>
      <vt:lpstr>Linux的故事</vt:lpstr>
      <vt:lpstr>Linux的故事</vt:lpstr>
      <vt:lpstr>Linux的故事</vt:lpstr>
      <vt:lpstr>Linux的故事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98</cp:revision>
  <dcterms:created xsi:type="dcterms:W3CDTF">2017-06-13T01:11:38Z</dcterms:created>
  <dcterms:modified xsi:type="dcterms:W3CDTF">2017-07-10T09:28:08Z</dcterms:modified>
</cp:coreProperties>
</file>