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9" r:id="rId4"/>
    <p:sldId id="288" r:id="rId5"/>
    <p:sldId id="277" r:id="rId6"/>
    <p:sldId id="287" r:id="rId7"/>
    <p:sldId id="289" r:id="rId8"/>
    <p:sldId id="292" r:id="rId9"/>
    <p:sldId id="290" r:id="rId10"/>
    <p:sldId id="293" r:id="rId11"/>
    <p:sldId id="291"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32" autoAdjust="0"/>
    <p:restoredTop sz="89736" autoAdjust="0"/>
  </p:normalViewPr>
  <p:slideViewPr>
    <p:cSldViewPr snapToGrid="0">
      <p:cViewPr varScale="1">
        <p:scale>
          <a:sx n="72" d="100"/>
          <a:sy n="72" d="100"/>
        </p:scale>
        <p:origin x="6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1DF01-E9E9-4B0D-8D31-8F1887D834E2}" type="datetimeFigureOut">
              <a:rPr lang="zh-CN" altLang="en-US" smtClean="0"/>
              <a:t>2017/7/10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0303F-C514-4A94-9AD4-87C2E815A9CA}" type="slidenum">
              <a:rPr lang="zh-CN" altLang="en-US" smtClean="0"/>
              <a:t>‹#›</a:t>
            </a:fld>
            <a:endParaRPr lang="zh-CN" altLang="en-US"/>
          </a:p>
        </p:txBody>
      </p:sp>
    </p:spTree>
    <p:extLst>
      <p:ext uri="{BB962C8B-B14F-4D97-AF65-F5344CB8AC3E}">
        <p14:creationId xmlns:p14="http://schemas.microsoft.com/office/powerpoint/2010/main" val="1817612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当服务器需要进行一些日常系统管理员无法执行的高级维护时，往往就要用到 </a:t>
            </a:r>
            <a:r>
              <a:rPr lang="en-US" altLang="zh-CN" sz="1200" b="0" i="0" kern="1200" dirty="0" smtClean="0">
                <a:solidFill>
                  <a:schemeClr val="tx1"/>
                </a:solidFill>
                <a:effectLst/>
                <a:latin typeface="+mn-lt"/>
                <a:ea typeface="+mn-ea"/>
                <a:cs typeface="+mn-cs"/>
              </a:rPr>
              <a:t>root </a:t>
            </a:r>
            <a:r>
              <a:rPr lang="zh-CN" altLang="en-US" sz="1200" b="0" i="0" kern="1200" dirty="0" smtClean="0">
                <a:solidFill>
                  <a:schemeClr val="tx1"/>
                </a:solidFill>
                <a:effectLst/>
                <a:latin typeface="+mn-lt"/>
                <a:ea typeface="+mn-ea"/>
                <a:cs typeface="+mn-cs"/>
              </a:rPr>
              <a:t>权限；而“</a:t>
            </a:r>
            <a:r>
              <a:rPr lang="en-US" altLang="zh-CN" sz="1200" b="0" i="0" kern="1200" dirty="0" smtClean="0">
                <a:solidFill>
                  <a:schemeClr val="tx1"/>
                </a:solidFill>
                <a:effectLst/>
                <a:latin typeface="+mn-lt"/>
                <a:ea typeface="+mn-ea"/>
                <a:cs typeface="+mn-cs"/>
              </a:rPr>
              <a:t>wheel” </a:t>
            </a:r>
            <a:r>
              <a:rPr lang="zh-CN" altLang="en-US" sz="1200" b="0" i="0" kern="1200" dirty="0" smtClean="0">
                <a:solidFill>
                  <a:schemeClr val="tx1"/>
                </a:solidFill>
                <a:effectLst/>
                <a:latin typeface="+mn-lt"/>
                <a:ea typeface="+mn-ea"/>
                <a:cs typeface="+mn-cs"/>
              </a:rPr>
              <a:t>组就是一个包含这些特殊权限的用户池；也就是说，如果你不是“</a:t>
            </a:r>
            <a:r>
              <a:rPr lang="en-US" altLang="zh-CN" sz="1200" b="0" i="0" kern="1200" dirty="0" smtClean="0">
                <a:solidFill>
                  <a:schemeClr val="tx1"/>
                </a:solidFill>
                <a:effectLst/>
                <a:latin typeface="+mn-lt"/>
                <a:ea typeface="+mn-ea"/>
                <a:cs typeface="+mn-cs"/>
              </a:rPr>
              <a:t>wheel”</a:t>
            </a:r>
            <a:r>
              <a:rPr lang="zh-CN" altLang="en-US" sz="1200" b="0" i="0" kern="1200" dirty="0" smtClean="0">
                <a:solidFill>
                  <a:schemeClr val="tx1"/>
                </a:solidFill>
                <a:effectLst/>
                <a:latin typeface="+mn-lt"/>
                <a:ea typeface="+mn-ea"/>
                <a:cs typeface="+mn-cs"/>
              </a:rPr>
              <a:t>组的成员，就无法取得 </a:t>
            </a:r>
            <a:r>
              <a:rPr lang="en-US" altLang="zh-CN" sz="1200" b="0" i="0" kern="1200" dirty="0" smtClean="0">
                <a:solidFill>
                  <a:schemeClr val="tx1"/>
                </a:solidFill>
                <a:effectLst/>
                <a:latin typeface="+mn-lt"/>
                <a:ea typeface="+mn-ea"/>
                <a:cs typeface="+mn-cs"/>
              </a:rPr>
              <a:t>root </a:t>
            </a:r>
            <a:r>
              <a:rPr lang="zh-CN" altLang="en-US" sz="1200" b="0" i="0" kern="1200" dirty="0" smtClean="0">
                <a:solidFill>
                  <a:schemeClr val="tx1"/>
                </a:solidFill>
                <a:effectLst/>
                <a:latin typeface="+mn-lt"/>
                <a:ea typeface="+mn-ea"/>
                <a:cs typeface="+mn-cs"/>
              </a:rPr>
              <a:t>权限进行一些特权的操作；</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4</a:t>
            </a:fld>
            <a:endParaRPr lang="zh-CN" altLang="en-US"/>
          </a:p>
        </p:txBody>
      </p:sp>
    </p:spTree>
    <p:extLst>
      <p:ext uri="{BB962C8B-B14F-4D97-AF65-F5344CB8AC3E}">
        <p14:creationId xmlns:p14="http://schemas.microsoft.com/office/powerpoint/2010/main" val="2781063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切换用户   </a:t>
            </a:r>
            <a:r>
              <a:rPr lang="en-US" altLang="zh-CN" dirty="0" err="1" smtClean="0"/>
              <a:t>su</a:t>
            </a:r>
            <a:r>
              <a:rPr lang="en-US" altLang="zh-CN" dirty="0" smtClean="0"/>
              <a:t>   test1,</a:t>
            </a:r>
            <a:r>
              <a:rPr lang="zh-CN" altLang="en-US" dirty="0" smtClean="0"/>
              <a:t>填入密码，我刚才没有设置密码，是不是密码为空呢？不是</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6</a:t>
            </a:fld>
            <a:endParaRPr lang="zh-CN" altLang="en-US"/>
          </a:p>
        </p:txBody>
      </p:sp>
    </p:spTree>
    <p:extLst>
      <p:ext uri="{BB962C8B-B14F-4D97-AF65-F5344CB8AC3E}">
        <p14:creationId xmlns:p14="http://schemas.microsoft.com/office/powerpoint/2010/main" val="163716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9</a:t>
            </a:fld>
            <a:endParaRPr lang="zh-CN" altLang="en-US"/>
          </a:p>
        </p:txBody>
      </p:sp>
    </p:spTree>
    <p:extLst>
      <p:ext uri="{BB962C8B-B14F-4D97-AF65-F5344CB8AC3E}">
        <p14:creationId xmlns:p14="http://schemas.microsoft.com/office/powerpoint/2010/main" val="123493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谈到用户，就不得不谈用户管理，用户配置文件，以及用户查询和管理的控制工具；用户管理主要通过修改用户配置文件完成；用户管理控制工具最终目的也是为了修改用户配置文件。什么是用户查询和管理控制工具呢？用户查询和控制工具是查询、添加、修改和删除用户等系统管理工具，比如查询用户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finger</a:t>
            </a:r>
            <a:r>
              <a:rPr lang="zh-CN" altLang="en-US" sz="1200" b="0" i="0" kern="1200" dirty="0" smtClean="0">
                <a:solidFill>
                  <a:schemeClr val="tx1"/>
                </a:solidFill>
                <a:effectLst/>
                <a:latin typeface="+mn-lt"/>
                <a:ea typeface="+mn-ea"/>
                <a:cs typeface="+mn-cs"/>
              </a:rPr>
              <a:t>命令，添加用户的</a:t>
            </a:r>
            <a:r>
              <a:rPr lang="en-US" altLang="zh-CN" sz="1200" b="0" i="0" kern="1200" dirty="0" err="1" smtClean="0">
                <a:solidFill>
                  <a:schemeClr val="tx1"/>
                </a:solidFill>
                <a:effectLst/>
                <a:latin typeface="+mn-lt"/>
                <a:ea typeface="+mn-ea"/>
                <a:cs typeface="+mn-cs"/>
              </a:rPr>
              <a:t>useradd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或</a:t>
            </a:r>
            <a:r>
              <a:rPr lang="en-US" altLang="zh-CN" sz="1200" b="0" i="0" kern="1200" dirty="0" err="1" smtClean="0">
                <a:solidFill>
                  <a:schemeClr val="tx1"/>
                </a:solidFill>
                <a:effectLst/>
                <a:latin typeface="+mn-lt"/>
                <a:ea typeface="+mn-ea"/>
                <a:cs typeface="+mn-cs"/>
              </a:rPr>
              <a:t>adduser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userdel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用户的删除 、设置密码的</a:t>
            </a:r>
            <a:r>
              <a:rPr lang="en-US" altLang="zh-CN" sz="1200" b="0" i="0" kern="1200" dirty="0" err="1" smtClean="0">
                <a:solidFill>
                  <a:schemeClr val="tx1"/>
                </a:solidFill>
                <a:effectLst/>
                <a:latin typeface="+mn-lt"/>
                <a:ea typeface="+mn-ea"/>
                <a:cs typeface="+mn-cs"/>
              </a:rPr>
              <a:t>passwd</a:t>
            </a:r>
            <a:r>
              <a:rPr lang="zh-CN" altLang="en-US" sz="1200" b="0" i="0" kern="1200" dirty="0" smtClean="0">
                <a:solidFill>
                  <a:schemeClr val="tx1"/>
                </a:solidFill>
                <a:effectLst/>
                <a:latin typeface="+mn-lt"/>
                <a:ea typeface="+mn-ea"/>
                <a:cs typeface="+mn-cs"/>
              </a:rPr>
              <a:t>命令 、修改用户</a:t>
            </a:r>
            <a:r>
              <a:rPr lang="en-US" altLang="zh-CN" sz="1200" b="0" i="0" kern="1200" dirty="0" err="1" smtClean="0">
                <a:solidFill>
                  <a:schemeClr val="tx1"/>
                </a:solidFill>
                <a:effectLst/>
                <a:latin typeface="+mn-lt"/>
                <a:ea typeface="+mn-ea"/>
                <a:cs typeface="+mn-cs"/>
              </a:rPr>
              <a:t>usermod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等；我们需要知道的是通过用户查询和控制工具所进行的动作的最终目的也是修改用户配置文件；所以我们进行用户管理的时候，直接修改用户配置文件一样可以达到用户管理的目的；通过上面的解说，我们能实实在在的感觉到用户（</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）配置文件的重要性；其实用户和用户组在系统管理中是不可分割的，但为了说明问题，我们还是得把用户（</a:t>
            </a:r>
            <a:r>
              <a:rPr lang="en-US" altLang="zh-CN" sz="1200" b="0" i="0" kern="1200" dirty="0" smtClean="0">
                <a:solidFill>
                  <a:schemeClr val="tx1"/>
                </a:solidFill>
                <a:effectLst/>
                <a:latin typeface="+mn-lt"/>
                <a:ea typeface="+mn-ea"/>
                <a:cs typeface="+mn-cs"/>
              </a:rPr>
              <a:t>User</a:t>
            </a:r>
            <a:r>
              <a:rPr lang="zh-CN" altLang="en-US" sz="1200" b="0" i="0" kern="1200" dirty="0" smtClean="0">
                <a:solidFill>
                  <a:schemeClr val="tx1"/>
                </a:solidFill>
                <a:effectLst/>
                <a:latin typeface="+mn-lt"/>
                <a:ea typeface="+mn-ea"/>
                <a:cs typeface="+mn-cs"/>
              </a:rPr>
              <a:t>）的配置文件单列出来解说，其中包括</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 </a:t>
            </a:r>
            <a:r>
              <a:rPr lang="zh-CN" altLang="en-US" sz="1200" b="0" i="0" kern="1200" dirty="0" smtClean="0">
                <a:solidFill>
                  <a:schemeClr val="tx1"/>
                </a:solidFill>
                <a:effectLst/>
                <a:latin typeface="+mn-lt"/>
                <a:ea typeface="+mn-ea"/>
                <a:cs typeface="+mn-cs"/>
              </a:rPr>
              <a:t>文件；在这之中，你还能了解</a:t>
            </a:r>
            <a:r>
              <a:rPr lang="en-US" altLang="zh-CN" sz="1200" b="0" i="0" kern="1200" dirty="0" smtClean="0">
                <a:solidFill>
                  <a:schemeClr val="tx1"/>
                </a:solidFill>
                <a:effectLst/>
                <a:latin typeface="+mn-lt"/>
                <a:ea typeface="+mn-ea"/>
                <a:cs typeface="+mn-cs"/>
              </a:rPr>
              <a:t>UID</a:t>
            </a:r>
            <a:r>
              <a:rPr lang="zh-CN" altLang="en-US" sz="1200" b="0" i="0" kern="1200" dirty="0" smtClean="0">
                <a:solidFill>
                  <a:schemeClr val="tx1"/>
                </a:solidFill>
                <a:effectLst/>
                <a:latin typeface="+mn-lt"/>
                <a:ea typeface="+mn-ea"/>
                <a:cs typeface="+mn-cs"/>
              </a:rPr>
              <a:t>的重要性；通过本标题，您可以了解或掌握的内容有：了解</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a:t>
            </a:r>
            <a:r>
              <a:rPr lang="zh-CN" altLang="en-US" sz="1200" b="0" i="0" kern="1200" dirty="0" smtClean="0">
                <a:solidFill>
                  <a:schemeClr val="tx1"/>
                </a:solidFill>
                <a:effectLst/>
                <a:latin typeface="+mn-lt"/>
                <a:ea typeface="+mn-ea"/>
                <a:cs typeface="+mn-cs"/>
              </a:rPr>
              <a:t>；什么</a:t>
            </a:r>
            <a:r>
              <a:rPr lang="en-US" altLang="zh-CN" sz="1200" b="0" i="0" kern="1200" dirty="0" smtClean="0">
                <a:solidFill>
                  <a:schemeClr val="tx1"/>
                </a:solidFill>
                <a:effectLst/>
                <a:latin typeface="+mn-lt"/>
                <a:ea typeface="+mn-ea"/>
                <a:cs typeface="+mn-cs"/>
              </a:rPr>
              <a:t>UID </a:t>
            </a:r>
            <a:r>
              <a:rPr lang="zh-CN" altLang="en-US" sz="1200" b="0" i="0" kern="1200" dirty="0" smtClean="0">
                <a:solidFill>
                  <a:schemeClr val="tx1"/>
                </a:solidFill>
                <a:effectLst/>
                <a:latin typeface="+mn-lt"/>
                <a:ea typeface="+mn-ea"/>
                <a:cs typeface="+mn-cs"/>
              </a:rPr>
              <a:t>；与用户相关的系统配置文件主要有</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a:t>
            </a:r>
            <a:r>
              <a:rPr lang="zh-CN" altLang="en-US" sz="1200" b="0" i="0" kern="1200" dirty="0" smtClean="0">
                <a:solidFill>
                  <a:schemeClr val="tx1"/>
                </a:solidFill>
                <a:effectLst/>
                <a:latin typeface="+mn-lt"/>
                <a:ea typeface="+mn-ea"/>
                <a:cs typeface="+mn-cs"/>
              </a:rPr>
              <a:t>是用户资讯的加密文件，比如用户的密码口令的加密保存等；</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passwd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etc</a:t>
            </a:r>
            <a:r>
              <a:rPr lang="en-US" altLang="zh-CN" sz="1200" b="0" i="0" kern="1200" dirty="0" smtClean="0">
                <a:solidFill>
                  <a:schemeClr val="tx1"/>
                </a:solidFill>
                <a:effectLst/>
                <a:latin typeface="+mn-lt"/>
                <a:ea typeface="+mn-ea"/>
                <a:cs typeface="+mn-cs"/>
              </a:rPr>
              <a:t>/shadow </a:t>
            </a:r>
            <a:r>
              <a:rPr lang="zh-CN" altLang="en-US" sz="1200" b="0" i="0" kern="1200" dirty="0" smtClean="0">
                <a:solidFill>
                  <a:schemeClr val="tx1"/>
                </a:solidFill>
                <a:effectLst/>
                <a:latin typeface="+mn-lt"/>
                <a:ea typeface="+mn-ea"/>
                <a:cs typeface="+mn-cs"/>
              </a:rPr>
              <a:t>文件是互补的；我们可以通过对比两个文件来差看他们的区别；</a:t>
            </a:r>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10</a:t>
            </a:fld>
            <a:endParaRPr lang="zh-CN" altLang="en-US"/>
          </a:p>
        </p:txBody>
      </p:sp>
    </p:spTree>
    <p:extLst>
      <p:ext uri="{BB962C8B-B14F-4D97-AF65-F5344CB8AC3E}">
        <p14:creationId xmlns:p14="http://schemas.microsoft.com/office/powerpoint/2010/main" val="350943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20303F-C514-4A94-9AD4-87C2E815A9CA}" type="slidenum">
              <a:rPr lang="zh-CN" altLang="en-US" smtClean="0"/>
              <a:t>11</a:t>
            </a:fld>
            <a:endParaRPr lang="zh-CN" altLang="en-US"/>
          </a:p>
        </p:txBody>
      </p:sp>
    </p:spTree>
    <p:extLst>
      <p:ext uri="{BB962C8B-B14F-4D97-AF65-F5344CB8AC3E}">
        <p14:creationId xmlns:p14="http://schemas.microsoft.com/office/powerpoint/2010/main" val="1158512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1813" y="6350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017713" y="35708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84500" y="217710"/>
            <a:ext cx="5829300" cy="772890"/>
          </a:xfrm>
        </p:spPr>
        <p:txBody>
          <a:bodyPr/>
          <a:lstStyle>
            <a:lvl1pPr algn="ctr">
              <a:defRPr/>
            </a:lvl1pPr>
          </a:lstStyle>
          <a:p>
            <a:r>
              <a:rPr lang="zh-CN" altLang="en-US" dirty="0" smtClean="0"/>
              <a:t>目录</a:t>
            </a:r>
            <a:endParaRPr lang="en-US" dirty="0"/>
          </a:p>
        </p:txBody>
      </p:sp>
      <p:sp>
        <p:nvSpPr>
          <p:cNvPr id="3" name="Content Placeholder 2"/>
          <p:cNvSpPr>
            <a:spLocks noGrp="1"/>
          </p:cNvSpPr>
          <p:nvPr>
            <p:ph idx="1"/>
          </p:nvPr>
        </p:nvSpPr>
        <p:spPr>
          <a:xfrm>
            <a:off x="2971800" y="1143000"/>
            <a:ext cx="5829300" cy="5194300"/>
          </a:xfrm>
        </p:spPr>
        <p:txBody>
          <a:bodyPr/>
          <a:lstStyle/>
          <a:p>
            <a:pPr lvl="0"/>
            <a:r>
              <a:rPr lang="zh-CN" altLang="en-US" dirty="0" smtClean="0"/>
              <a:t>单击此处编辑母版文本样式</a:t>
            </a:r>
          </a:p>
          <a:p>
            <a:pPr lvl="0"/>
            <a:r>
              <a:rPr lang="zh-CN" altLang="en-US" dirty="0" smtClean="0"/>
              <a:t>第二级</a:t>
            </a:r>
          </a:p>
          <a:p>
            <a:pPr lvl="0"/>
            <a:r>
              <a:rPr lang="zh-CN" altLang="en-US" dirty="0" smtClean="0"/>
              <a:t>第三级</a:t>
            </a:r>
          </a:p>
          <a:p>
            <a:pPr lvl="0"/>
            <a:r>
              <a:rPr lang="zh-CN" altLang="en-US" dirty="0" smtClean="0"/>
              <a:t>第四级</a:t>
            </a:r>
          </a:p>
          <a:p>
            <a:pPr lvl="0"/>
            <a:r>
              <a:rPr lang="zh-CN" altLang="en-US" dirty="0" smtClean="0"/>
              <a:t>第五级</a:t>
            </a:r>
            <a:endParaRPr lang="en-US" dirty="0"/>
          </a:p>
        </p:txBody>
      </p:sp>
    </p:spTree>
    <p:extLst>
      <p:ext uri="{BB962C8B-B14F-4D97-AF65-F5344CB8AC3E}">
        <p14:creationId xmlns:p14="http://schemas.microsoft.com/office/powerpoint/2010/main" val="121306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91125" y="217710"/>
            <a:ext cx="10576975" cy="772890"/>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900112" y="1143000"/>
            <a:ext cx="10631488" cy="51943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7/10/2017</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908299"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284179"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312346" y="509810"/>
            <a:ext cx="10192265" cy="8109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8100" y="1447800"/>
            <a:ext cx="10196512" cy="48641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61" r:id="rId12"/>
    <p:sldLayoutId id="2147483662" r:id="rId13"/>
    <p:sldLayoutId id="2147483663" r:id="rId14"/>
    <p:sldLayoutId id="2147483664" r:id="rId15"/>
    <p:sldLayoutId id="2147483658" r:id="rId16"/>
    <p:sldLayoutId id="2147483659" r:id="rId17"/>
  </p:sldLayoutIdLst>
  <p:txStyles>
    <p:titleStyle>
      <a:lvl1pPr algn="l" defTabSz="457200" rtl="0" eaLnBrk="1" latinLnBrk="0" hangingPunct="1">
        <a:spcBef>
          <a:spcPct val="0"/>
        </a:spcBef>
        <a:buNone/>
        <a:defRPr sz="3600" b="1" i="0" kern="1200" baseline="0">
          <a:solidFill>
            <a:schemeClr val="tx1">
              <a:lumMod val="85000"/>
              <a:lumOff val="15000"/>
            </a:schemeClr>
          </a:solidFill>
          <a:latin typeface="Times New Roman" panose="02020603050405020304" pitchFamily="18" charset="0"/>
          <a:ea typeface="楷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测试综合技能</a:t>
            </a:r>
            <a:endParaRPr lang="zh-CN" altLang="en-US" dirty="0"/>
          </a:p>
        </p:txBody>
      </p:sp>
      <p:sp>
        <p:nvSpPr>
          <p:cNvPr id="3" name="副标题 2"/>
          <p:cNvSpPr>
            <a:spLocks noGrp="1"/>
          </p:cNvSpPr>
          <p:nvPr>
            <p:ph type="subTitle" idx="1"/>
          </p:nvPr>
        </p:nvSpPr>
        <p:spPr/>
        <p:txBody>
          <a:bodyPr>
            <a:normAutofit/>
          </a:bodyPr>
          <a:lstStyle/>
          <a:p>
            <a:pPr algn="ctr"/>
            <a:r>
              <a:rPr lang="en-US" altLang="zh-CN" sz="3600" dirty="0" smtClean="0"/>
              <a:t>1.2   Linux </a:t>
            </a:r>
            <a:r>
              <a:rPr lang="zh-CN" altLang="en-US" sz="3600" dirty="0" smtClean="0"/>
              <a:t>用户管理</a:t>
            </a:r>
            <a:endParaRPr lang="zh-CN" altLang="en-US" sz="3600" dirty="0"/>
          </a:p>
        </p:txBody>
      </p:sp>
    </p:spTree>
    <p:extLst>
      <p:ext uri="{BB962C8B-B14F-4D97-AF65-F5344CB8AC3E}">
        <p14:creationId xmlns:p14="http://schemas.microsoft.com/office/powerpoint/2010/main" val="294971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用户管理背后的配置文件</a:t>
            </a:r>
            <a:endParaRPr lang="zh-CN" altLang="en-US" dirty="0"/>
          </a:p>
        </p:txBody>
      </p:sp>
      <p:sp>
        <p:nvSpPr>
          <p:cNvPr id="3" name="内容占位符 2"/>
          <p:cNvSpPr>
            <a:spLocks noGrp="1"/>
          </p:cNvSpPr>
          <p:nvPr>
            <p:ph idx="1"/>
          </p:nvPr>
        </p:nvSpPr>
        <p:spPr/>
        <p:txBody>
          <a:bodyPr/>
          <a:lstStyle/>
          <a:p>
            <a:r>
              <a:rPr lang="zh-CN" altLang="en-US" dirty="0" smtClean="0"/>
              <a:t>表面上看用户管理是使用用户管理控制工具来完成的，实际是通过命令修改了用户的配置文件</a:t>
            </a:r>
            <a:r>
              <a:rPr lang="en-US" altLang="zh-CN" dirty="0" smtClean="0"/>
              <a:t>/</a:t>
            </a:r>
            <a:r>
              <a:rPr lang="en-US" altLang="zh-CN" dirty="0" err="1" smtClean="0"/>
              <a:t>etc</a:t>
            </a:r>
            <a:r>
              <a:rPr lang="en-US" altLang="zh-CN" dirty="0" smtClean="0"/>
              <a:t>/</a:t>
            </a:r>
            <a:r>
              <a:rPr lang="en-US" altLang="zh-CN" dirty="0" err="1" smtClean="0"/>
              <a:t>passwd</a:t>
            </a:r>
            <a:r>
              <a:rPr lang="en-US" altLang="zh-CN" dirty="0" smtClean="0"/>
              <a:t>   </a:t>
            </a:r>
            <a:r>
              <a:rPr lang="zh-CN" altLang="en-US" dirty="0" smtClean="0"/>
              <a:t>和</a:t>
            </a:r>
            <a:r>
              <a:rPr lang="en-US" altLang="zh-CN" dirty="0" smtClean="0"/>
              <a:t>/</a:t>
            </a:r>
            <a:r>
              <a:rPr lang="en-US" altLang="zh-CN" dirty="0" err="1" smtClean="0"/>
              <a:t>etc</a:t>
            </a:r>
            <a:r>
              <a:rPr lang="en-US" altLang="zh-CN" dirty="0" smtClean="0"/>
              <a:t>/shadow</a:t>
            </a:r>
            <a:r>
              <a:rPr lang="zh-CN" altLang="en-US" dirty="0" smtClean="0"/>
              <a:t>文件来完成的</a:t>
            </a:r>
            <a:endParaRPr lang="zh-CN" altLang="en-US" dirty="0"/>
          </a:p>
        </p:txBody>
      </p:sp>
      <p:pic>
        <p:nvPicPr>
          <p:cNvPr id="5" name="图片 4"/>
          <p:cNvPicPr>
            <a:picLocks noChangeAspect="1"/>
          </p:cNvPicPr>
          <p:nvPr/>
        </p:nvPicPr>
        <p:blipFill rotWithShape="1">
          <a:blip r:embed="rId3"/>
          <a:srcRect r="20390"/>
          <a:stretch/>
        </p:blipFill>
        <p:spPr>
          <a:xfrm>
            <a:off x="1002239" y="3193366"/>
            <a:ext cx="5417007" cy="3010486"/>
          </a:xfrm>
          <a:prstGeom prst="rect">
            <a:avLst/>
          </a:prstGeom>
        </p:spPr>
      </p:pic>
      <p:pic>
        <p:nvPicPr>
          <p:cNvPr id="6" name="图片 5"/>
          <p:cNvPicPr>
            <a:picLocks noChangeAspect="1"/>
          </p:cNvPicPr>
          <p:nvPr/>
        </p:nvPicPr>
        <p:blipFill>
          <a:blip r:embed="rId4"/>
          <a:stretch>
            <a:fillRect/>
          </a:stretch>
        </p:blipFill>
        <p:spPr>
          <a:xfrm>
            <a:off x="6839619" y="3094892"/>
            <a:ext cx="4899095" cy="3216666"/>
          </a:xfrm>
          <a:prstGeom prst="rect">
            <a:avLst/>
          </a:prstGeom>
        </p:spPr>
      </p:pic>
    </p:spTree>
    <p:extLst>
      <p:ext uri="{BB962C8B-B14F-4D97-AF65-F5344CB8AC3E}">
        <p14:creationId xmlns:p14="http://schemas.microsoft.com/office/powerpoint/2010/main" val="237379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endParaRPr lang="zh-CN" altLang="en-US" dirty="0"/>
          </a:p>
        </p:txBody>
      </p:sp>
      <p:sp>
        <p:nvSpPr>
          <p:cNvPr id="3" name="内容占位符 2"/>
          <p:cNvSpPr>
            <a:spLocks noGrp="1"/>
          </p:cNvSpPr>
          <p:nvPr>
            <p:ph idx="1"/>
          </p:nvPr>
        </p:nvSpPr>
        <p:spPr/>
        <p:txBody>
          <a:bodyPr/>
          <a:lstStyle/>
          <a:p>
            <a:r>
              <a:rPr lang="zh-CN" altLang="en-US" dirty="0" smtClean="0"/>
              <a:t>查看用户   </a:t>
            </a:r>
            <a:endParaRPr lang="en-US" altLang="zh-CN" dirty="0" smtClean="0"/>
          </a:p>
          <a:p>
            <a:pPr lvl="1"/>
            <a:r>
              <a:rPr lang="en-US" altLang="zh-CN" dirty="0" smtClean="0"/>
              <a:t>id  </a:t>
            </a:r>
            <a:r>
              <a:rPr lang="zh-CN" altLang="en-US" dirty="0" smtClean="0"/>
              <a:t>用户名</a:t>
            </a:r>
            <a:endParaRPr lang="en-US" altLang="zh-CN" dirty="0" smtClean="0"/>
          </a:p>
          <a:p>
            <a:r>
              <a:rPr lang="zh-CN" altLang="en-US" dirty="0" smtClean="0"/>
              <a:t>增加用户  </a:t>
            </a:r>
            <a:endParaRPr lang="en-US" altLang="zh-CN" dirty="0" smtClean="0"/>
          </a:p>
          <a:p>
            <a:pPr lvl="1"/>
            <a:r>
              <a:rPr lang="en-US" altLang="zh-CN" dirty="0" err="1" smtClean="0"/>
              <a:t>useradd</a:t>
            </a:r>
            <a:r>
              <a:rPr lang="en-US" altLang="zh-CN" dirty="0" smtClean="0"/>
              <a:t>   </a:t>
            </a:r>
            <a:r>
              <a:rPr lang="zh-CN" altLang="en-US" dirty="0" smtClean="0"/>
              <a:t>用户名</a:t>
            </a:r>
            <a:endParaRPr lang="en-US" altLang="zh-CN" dirty="0" smtClean="0"/>
          </a:p>
          <a:p>
            <a:r>
              <a:rPr lang="zh-CN" altLang="en-US" dirty="0" smtClean="0"/>
              <a:t>删除用户</a:t>
            </a:r>
            <a:endParaRPr lang="en-US" altLang="zh-CN" dirty="0" smtClean="0"/>
          </a:p>
          <a:p>
            <a:pPr lvl="1"/>
            <a:r>
              <a:rPr lang="en-US" altLang="zh-CN" dirty="0" err="1" smtClean="0"/>
              <a:t>userdel</a:t>
            </a:r>
            <a:r>
              <a:rPr lang="en-US" altLang="zh-CN" dirty="0" smtClean="0"/>
              <a:t>   </a:t>
            </a:r>
            <a:r>
              <a:rPr lang="zh-CN" altLang="en-US" dirty="0" smtClean="0"/>
              <a:t>用户名</a:t>
            </a:r>
            <a:endParaRPr lang="en-US" altLang="zh-CN" dirty="0" smtClean="0"/>
          </a:p>
          <a:p>
            <a:r>
              <a:rPr lang="zh-CN" altLang="en-US" dirty="0" smtClean="0"/>
              <a:t>操作用户管理的实质</a:t>
            </a:r>
            <a:endParaRPr lang="zh-CN" altLang="en-US" dirty="0"/>
          </a:p>
        </p:txBody>
      </p:sp>
    </p:spTree>
    <p:extLst>
      <p:ext uri="{BB962C8B-B14F-4D97-AF65-F5344CB8AC3E}">
        <p14:creationId xmlns:p14="http://schemas.microsoft.com/office/powerpoint/2010/main" val="299369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44469" y="2632363"/>
            <a:ext cx="6497060" cy="833454"/>
          </a:xfrm>
        </p:spPr>
        <p:txBody>
          <a:bodyPr>
            <a:normAutofit fontScale="90000"/>
          </a:bodyPr>
          <a:lstStyle/>
          <a:p>
            <a:r>
              <a:rPr lang="en-US" altLang="zh-CN" dirty="0" smtClean="0"/>
              <a:t>Question</a:t>
            </a:r>
            <a:endParaRPr lang="zh-CN" altLang="en-US" dirty="0"/>
          </a:p>
        </p:txBody>
      </p:sp>
    </p:spTree>
    <p:extLst>
      <p:ext uri="{BB962C8B-B14F-4D97-AF65-F5344CB8AC3E}">
        <p14:creationId xmlns:p14="http://schemas.microsoft.com/office/powerpoint/2010/main" val="1835390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教学目标</a:t>
            </a:r>
            <a:endParaRPr lang="zh-CN" altLang="en-US" dirty="0"/>
          </a:p>
        </p:txBody>
      </p:sp>
      <p:sp>
        <p:nvSpPr>
          <p:cNvPr id="3" name="内容占位符 2"/>
          <p:cNvSpPr>
            <a:spLocks noGrp="1"/>
          </p:cNvSpPr>
          <p:nvPr>
            <p:ph idx="1"/>
          </p:nvPr>
        </p:nvSpPr>
        <p:spPr/>
        <p:txBody>
          <a:bodyPr/>
          <a:lstStyle/>
          <a:p>
            <a:r>
              <a:rPr lang="zh-CN" altLang="en-US" dirty="0" smtClean="0"/>
              <a:t>了解</a:t>
            </a:r>
            <a:r>
              <a:rPr lang="en-US" altLang="zh-CN" dirty="0" smtClean="0"/>
              <a:t>Linux</a:t>
            </a:r>
            <a:r>
              <a:rPr lang="zh-CN" altLang="en-US" dirty="0" smtClean="0"/>
              <a:t>用户管理机制</a:t>
            </a:r>
            <a:endParaRPr lang="en-US" altLang="zh-CN" dirty="0" smtClean="0"/>
          </a:p>
          <a:p>
            <a:r>
              <a:rPr lang="zh-CN" altLang="en-US" dirty="0" smtClean="0"/>
              <a:t>掌握</a:t>
            </a:r>
            <a:r>
              <a:rPr lang="en-US" altLang="zh-CN" dirty="0" smtClean="0"/>
              <a:t>Linux</a:t>
            </a:r>
            <a:r>
              <a:rPr lang="zh-CN" altLang="en-US" dirty="0" smtClean="0"/>
              <a:t>用户和用户组管理</a:t>
            </a:r>
            <a:endParaRPr lang="zh-CN" altLang="en-US" dirty="0"/>
          </a:p>
        </p:txBody>
      </p:sp>
    </p:spTree>
    <p:extLst>
      <p:ext uri="{BB962C8B-B14F-4D97-AF65-F5344CB8AC3E}">
        <p14:creationId xmlns:p14="http://schemas.microsoft.com/office/powerpoint/2010/main" val="563414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smtClean="0"/>
              <a:t>为什么学习</a:t>
            </a:r>
            <a:r>
              <a:rPr lang="en-US" altLang="zh-CN" dirty="0" smtClean="0"/>
              <a:t>Linux</a:t>
            </a:r>
            <a:r>
              <a:rPr lang="zh-CN" altLang="en-US" dirty="0" smtClean="0"/>
              <a:t>（</a:t>
            </a:r>
            <a:r>
              <a:rPr lang="en-US" altLang="zh-CN" dirty="0" smtClean="0"/>
              <a:t>Linux</a:t>
            </a:r>
            <a:r>
              <a:rPr lang="zh-CN" altLang="en-US" dirty="0" smtClean="0"/>
              <a:t>应用）</a:t>
            </a:r>
            <a:endParaRPr lang="en-US" altLang="zh-CN" dirty="0" smtClean="0"/>
          </a:p>
          <a:p>
            <a:r>
              <a:rPr lang="en-US" altLang="zh-CN" dirty="0" smtClean="0"/>
              <a:t>Linux</a:t>
            </a:r>
            <a:r>
              <a:rPr lang="zh-CN" altLang="en-US" dirty="0" smtClean="0"/>
              <a:t>的故事</a:t>
            </a:r>
            <a:endParaRPr lang="en-US" altLang="zh-CN" dirty="0" smtClean="0"/>
          </a:p>
          <a:p>
            <a:r>
              <a:rPr lang="en-US" altLang="zh-CN" dirty="0" smtClean="0"/>
              <a:t>Linux</a:t>
            </a:r>
            <a:r>
              <a:rPr lang="zh-CN" altLang="en-US" dirty="0" smtClean="0"/>
              <a:t>的版本</a:t>
            </a:r>
            <a:endParaRPr lang="en-US" altLang="zh-CN" dirty="0" smtClean="0"/>
          </a:p>
          <a:p>
            <a:r>
              <a:rPr lang="zh-CN" altLang="en-US" dirty="0">
                <a:solidFill>
                  <a:schemeClr val="tx1"/>
                </a:solidFill>
              </a:rPr>
              <a:t>安装操作系统</a:t>
            </a:r>
            <a:r>
              <a:rPr lang="en-US" altLang="zh-CN" dirty="0">
                <a:solidFill>
                  <a:schemeClr val="tx1"/>
                </a:solidFill>
              </a:rPr>
              <a:t>—CentOS</a:t>
            </a:r>
          </a:p>
          <a:p>
            <a:r>
              <a:rPr lang="en-US" altLang="zh-CN" dirty="0" smtClean="0"/>
              <a:t>Linux</a:t>
            </a:r>
            <a:r>
              <a:rPr lang="zh-CN" altLang="en-US" dirty="0" smtClean="0"/>
              <a:t>使用初体验</a:t>
            </a:r>
            <a:endParaRPr lang="en-US" altLang="zh-CN" dirty="0" smtClean="0"/>
          </a:p>
          <a:p>
            <a:endParaRPr lang="en-US" altLang="zh-CN" dirty="0" smtClean="0"/>
          </a:p>
          <a:p>
            <a:endParaRPr lang="zh-CN" altLang="en-US" dirty="0"/>
          </a:p>
        </p:txBody>
      </p:sp>
      <p:sp>
        <p:nvSpPr>
          <p:cNvPr id="4" name="标题 3"/>
          <p:cNvSpPr>
            <a:spLocks noGrp="1"/>
          </p:cNvSpPr>
          <p:nvPr>
            <p:ph type="title"/>
          </p:nvPr>
        </p:nvSpPr>
        <p:spPr>
          <a:xfrm>
            <a:off x="2503854" y="229432"/>
            <a:ext cx="5829300" cy="772890"/>
          </a:xfrm>
          <a:noFill/>
        </p:spPr>
        <p:txBody>
          <a:bodyPr/>
          <a:lstStyle/>
          <a:p>
            <a:r>
              <a:rPr lang="zh-CN" altLang="en-US" dirty="0" smtClean="0"/>
              <a:t>目 录</a:t>
            </a:r>
            <a:endParaRPr lang="zh-CN" altLang="en-US" dirty="0"/>
          </a:p>
        </p:txBody>
      </p:sp>
    </p:spTree>
    <p:extLst>
      <p:ext uri="{BB962C8B-B14F-4D97-AF65-F5344CB8AC3E}">
        <p14:creationId xmlns:p14="http://schemas.microsoft.com/office/powerpoint/2010/main" val="140219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5">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下的用户</a:t>
            </a:r>
            <a:endParaRPr lang="zh-CN" altLang="en-US" dirty="0"/>
          </a:p>
        </p:txBody>
      </p:sp>
      <p:sp>
        <p:nvSpPr>
          <p:cNvPr id="3" name="内容占位符 2"/>
          <p:cNvSpPr>
            <a:spLocks noGrp="1"/>
          </p:cNvSpPr>
          <p:nvPr>
            <p:ph idx="1"/>
          </p:nvPr>
        </p:nvSpPr>
        <p:spPr>
          <a:xfrm>
            <a:off x="732688" y="846784"/>
            <a:ext cx="10631488" cy="5194300"/>
          </a:xfrm>
        </p:spPr>
        <p:txBody>
          <a:bodyPr>
            <a:normAutofit lnSpcReduction="10000"/>
          </a:bodyPr>
          <a:lstStyle/>
          <a:p>
            <a:r>
              <a:rPr lang="zh-CN" altLang="en-US" dirty="0" smtClean="0"/>
              <a:t>查看用户    </a:t>
            </a:r>
            <a:endParaRPr lang="en-US" altLang="zh-CN" dirty="0" smtClean="0"/>
          </a:p>
          <a:p>
            <a:pPr lvl="1"/>
            <a:r>
              <a:rPr lang="en-US" altLang="zh-CN" dirty="0" smtClean="0"/>
              <a:t>id + </a:t>
            </a:r>
            <a:r>
              <a:rPr lang="zh-CN" altLang="en-US" dirty="0" smtClean="0"/>
              <a:t>用户名</a:t>
            </a:r>
            <a:endParaRPr lang="en-US" altLang="zh-CN" dirty="0" smtClean="0"/>
          </a:p>
          <a:p>
            <a:pPr lvl="1"/>
            <a:endParaRPr lang="en-US" altLang="zh-CN" dirty="0"/>
          </a:p>
          <a:p>
            <a:pPr marL="457200" lvl="1" indent="0">
              <a:buNone/>
            </a:pPr>
            <a:endParaRPr lang="en-US" altLang="zh-CN" dirty="0" smtClean="0"/>
          </a:p>
          <a:p>
            <a:endParaRPr lang="en-US" altLang="zh-CN" dirty="0" smtClean="0"/>
          </a:p>
          <a:p>
            <a:r>
              <a:rPr lang="en-US" altLang="zh-CN" dirty="0" smtClean="0"/>
              <a:t>Linux</a:t>
            </a:r>
            <a:r>
              <a:rPr lang="zh-CN" altLang="en-US" dirty="0" smtClean="0"/>
              <a:t>下用户是依靠</a:t>
            </a:r>
            <a:r>
              <a:rPr lang="en-US" altLang="zh-CN" dirty="0" err="1" smtClean="0"/>
              <a:t>uid</a:t>
            </a:r>
            <a:r>
              <a:rPr lang="en-US" altLang="zh-CN" dirty="0" smtClean="0"/>
              <a:t>(user id)</a:t>
            </a:r>
            <a:r>
              <a:rPr lang="zh-CN" altLang="en-US" dirty="0" smtClean="0"/>
              <a:t>来唯一标识的</a:t>
            </a:r>
            <a:endParaRPr lang="en-US" altLang="zh-CN" dirty="0" smtClean="0"/>
          </a:p>
          <a:p>
            <a:r>
              <a:rPr lang="zh-CN" altLang="en-US" dirty="0" smtClean="0"/>
              <a:t>为什么</a:t>
            </a:r>
            <a:r>
              <a:rPr lang="en-US" altLang="zh-CN" dirty="0" err="1" smtClean="0"/>
              <a:t>uid</a:t>
            </a:r>
            <a:r>
              <a:rPr lang="en-US" altLang="zh-CN" dirty="0" smtClean="0"/>
              <a:t> </a:t>
            </a:r>
            <a:r>
              <a:rPr lang="zh-CN" altLang="en-US" dirty="0" smtClean="0"/>
              <a:t>是</a:t>
            </a:r>
            <a:r>
              <a:rPr lang="en-US" altLang="zh-CN" dirty="0" smtClean="0"/>
              <a:t>1000</a:t>
            </a:r>
            <a:r>
              <a:rPr lang="zh-CN" altLang="en-US" dirty="0" smtClean="0"/>
              <a:t>，而不是</a:t>
            </a:r>
            <a:r>
              <a:rPr lang="en-US" altLang="zh-CN" dirty="0" smtClean="0"/>
              <a:t>0001</a:t>
            </a:r>
            <a:r>
              <a:rPr lang="zh-CN" altLang="en-US" dirty="0" smtClean="0"/>
              <a:t>或</a:t>
            </a:r>
            <a:r>
              <a:rPr lang="en-US" altLang="zh-CN" dirty="0" smtClean="0"/>
              <a:t>0002</a:t>
            </a:r>
            <a:r>
              <a:rPr lang="zh-CN" altLang="en-US" dirty="0" smtClean="0"/>
              <a:t>呢？（</a:t>
            </a:r>
            <a:r>
              <a:rPr lang="zh-CN" altLang="en-US" dirty="0"/>
              <a:t>这个用户是安装操作系统时设置</a:t>
            </a:r>
            <a:r>
              <a:rPr lang="zh-CN" altLang="en-US" dirty="0" smtClean="0"/>
              <a:t>的）</a:t>
            </a:r>
            <a:endParaRPr lang="en-US" altLang="zh-CN" dirty="0" smtClean="0"/>
          </a:p>
        </p:txBody>
      </p:sp>
      <p:pic>
        <p:nvPicPr>
          <p:cNvPr id="5" name="图片 4"/>
          <p:cNvPicPr>
            <a:picLocks noChangeAspect="1"/>
          </p:cNvPicPr>
          <p:nvPr/>
        </p:nvPicPr>
        <p:blipFill>
          <a:blip r:embed="rId3"/>
          <a:stretch>
            <a:fillRect/>
          </a:stretch>
        </p:blipFill>
        <p:spPr>
          <a:xfrm>
            <a:off x="799351" y="2058540"/>
            <a:ext cx="9485714" cy="1066667"/>
          </a:xfrm>
          <a:prstGeom prst="rect">
            <a:avLst/>
          </a:prstGeom>
        </p:spPr>
      </p:pic>
      <p:sp>
        <p:nvSpPr>
          <p:cNvPr id="6" name="内容占位符 2"/>
          <p:cNvSpPr txBox="1">
            <a:spLocks/>
          </p:cNvSpPr>
          <p:nvPr/>
        </p:nvSpPr>
        <p:spPr>
          <a:xfrm>
            <a:off x="758444" y="3474076"/>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altLang="zh-CN" dirty="0" smtClean="0"/>
              <a:t>UID (user ID)</a:t>
            </a:r>
            <a:endParaRPr lang="zh-CN" altLang="en-US" dirty="0"/>
          </a:p>
        </p:txBody>
      </p:sp>
      <p:sp>
        <p:nvSpPr>
          <p:cNvPr id="7" name="内容占位符 2"/>
          <p:cNvSpPr txBox="1">
            <a:spLocks/>
          </p:cNvSpPr>
          <p:nvPr/>
        </p:nvSpPr>
        <p:spPr>
          <a:xfrm>
            <a:off x="3153915" y="3486955"/>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组</a:t>
            </a:r>
            <a:r>
              <a:rPr lang="en-US" altLang="zh-CN" dirty="0" smtClean="0"/>
              <a:t>ID</a:t>
            </a:r>
            <a:r>
              <a:rPr lang="zh-CN" altLang="en-US" dirty="0" smtClean="0"/>
              <a:t>及组名</a:t>
            </a:r>
            <a:endParaRPr lang="zh-CN" altLang="en-US" dirty="0"/>
          </a:p>
        </p:txBody>
      </p:sp>
      <p:sp>
        <p:nvSpPr>
          <p:cNvPr id="8" name="内容占位符 2"/>
          <p:cNvSpPr txBox="1">
            <a:spLocks/>
          </p:cNvSpPr>
          <p:nvPr/>
        </p:nvSpPr>
        <p:spPr>
          <a:xfrm>
            <a:off x="5858478" y="3435439"/>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归属组</a:t>
            </a:r>
            <a:endParaRPr lang="zh-CN" altLang="en-US" dirty="0"/>
          </a:p>
        </p:txBody>
      </p:sp>
      <p:sp>
        <p:nvSpPr>
          <p:cNvPr id="9" name="内容占位符 2"/>
          <p:cNvSpPr txBox="1">
            <a:spLocks/>
          </p:cNvSpPr>
          <p:nvPr/>
        </p:nvSpPr>
        <p:spPr>
          <a:xfrm>
            <a:off x="8369858" y="3422560"/>
            <a:ext cx="2461274" cy="672921"/>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dirty="0" smtClean="0"/>
              <a:t>从属组</a:t>
            </a:r>
            <a:endParaRPr lang="zh-CN" altLang="en-US" dirty="0"/>
          </a:p>
        </p:txBody>
      </p:sp>
      <p:cxnSp>
        <p:nvCxnSpPr>
          <p:cNvPr id="11" name="直接箭头连接符 10"/>
          <p:cNvCxnSpPr/>
          <p:nvPr/>
        </p:nvCxnSpPr>
        <p:spPr>
          <a:xfrm flipV="1">
            <a:off x="1841679" y="2756079"/>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4494727" y="2665927"/>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6606862" y="2627290"/>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9079605" y="2550017"/>
            <a:ext cx="0" cy="888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9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a:t>
            </a:r>
            <a:r>
              <a:rPr lang="en-US" altLang="zh-CN" dirty="0" smtClean="0"/>
              <a:t>Linux</a:t>
            </a:r>
            <a:r>
              <a:rPr lang="zh-CN" altLang="en-US" dirty="0" smtClean="0"/>
              <a:t>下用户</a:t>
            </a:r>
            <a:endParaRPr lang="zh-CN" altLang="en-US" dirty="0"/>
          </a:p>
        </p:txBody>
      </p:sp>
      <p:sp>
        <p:nvSpPr>
          <p:cNvPr id="3" name="内容占位符 2"/>
          <p:cNvSpPr>
            <a:spLocks noGrp="1"/>
          </p:cNvSpPr>
          <p:nvPr>
            <p:ph idx="1"/>
          </p:nvPr>
        </p:nvSpPr>
        <p:spPr>
          <a:xfrm>
            <a:off x="900111" y="1143000"/>
            <a:ext cx="11141635" cy="5194300"/>
          </a:xfrm>
        </p:spPr>
        <p:txBody>
          <a:bodyPr/>
          <a:lstStyle/>
          <a:p>
            <a:r>
              <a:rPr lang="en-US" altLang="zh-CN" dirty="0" smtClean="0"/>
              <a:t>Linux</a:t>
            </a:r>
            <a:r>
              <a:rPr lang="zh-CN" altLang="en-US" dirty="0" smtClean="0"/>
              <a:t>下用户分为三类</a:t>
            </a:r>
            <a:endParaRPr lang="en-US" altLang="zh-CN" dirty="0" smtClean="0"/>
          </a:p>
          <a:p>
            <a:pPr lvl="1"/>
            <a:r>
              <a:rPr lang="zh-CN" altLang="en-US" dirty="0" smtClean="0"/>
              <a:t>管理员用户    </a:t>
            </a:r>
            <a:endParaRPr lang="en-US" altLang="zh-CN" dirty="0" smtClean="0"/>
          </a:p>
          <a:p>
            <a:pPr lvl="1"/>
            <a:r>
              <a:rPr lang="zh-CN" altLang="en-US" dirty="0" smtClean="0"/>
              <a:t>普通用户</a:t>
            </a:r>
            <a:endParaRPr lang="en-US" altLang="zh-CN" dirty="0" smtClean="0"/>
          </a:p>
          <a:p>
            <a:pPr lvl="1"/>
            <a:r>
              <a:rPr lang="zh-CN" altLang="en-US" dirty="0" smtClean="0"/>
              <a:t>虚拟用户     </a:t>
            </a:r>
            <a:endParaRPr lang="en-US" altLang="zh-CN" dirty="0" smtClean="0"/>
          </a:p>
          <a:p>
            <a:r>
              <a:rPr lang="en-US" altLang="zh-CN" dirty="0" smtClean="0"/>
              <a:t>CentOS 7</a:t>
            </a:r>
            <a:r>
              <a:rPr lang="zh-CN" altLang="en-US" dirty="0" smtClean="0"/>
              <a:t>中</a:t>
            </a:r>
            <a:r>
              <a:rPr lang="en-US" altLang="zh-CN" dirty="0" smtClean="0"/>
              <a:t>UID</a:t>
            </a:r>
            <a:r>
              <a:rPr lang="zh-CN" altLang="en-US" dirty="0" smtClean="0"/>
              <a:t>∈</a:t>
            </a:r>
            <a:r>
              <a:rPr lang="en-US" altLang="zh-CN" dirty="0" smtClean="0"/>
              <a:t>[1,999]</a:t>
            </a:r>
            <a:r>
              <a:rPr lang="zh-CN" altLang="en-US" dirty="0" smtClean="0"/>
              <a:t>是预留给虚拟用户使用的</a:t>
            </a:r>
            <a:r>
              <a:rPr lang="en-US" altLang="zh-CN" dirty="0" smtClean="0"/>
              <a:t>(</a:t>
            </a:r>
            <a:r>
              <a:rPr lang="zh-CN" altLang="en-US" dirty="0" smtClean="0"/>
              <a:t>有些版本是</a:t>
            </a:r>
            <a:r>
              <a:rPr lang="en-US" altLang="zh-CN" dirty="0" smtClean="0"/>
              <a:t>1-499)</a:t>
            </a:r>
          </a:p>
          <a:p>
            <a:r>
              <a:rPr lang="en-US" altLang="zh-CN" dirty="0" smtClean="0"/>
              <a:t>root</a:t>
            </a:r>
            <a:r>
              <a:rPr lang="zh-CN" altLang="en-US" dirty="0" smtClean="0"/>
              <a:t>用户</a:t>
            </a:r>
            <a:r>
              <a:rPr lang="en-US" altLang="zh-CN" dirty="0" err="1" smtClean="0"/>
              <a:t>uid</a:t>
            </a:r>
            <a:r>
              <a:rPr lang="en-US" altLang="zh-CN" dirty="0" smtClean="0"/>
              <a:t> = 0</a:t>
            </a:r>
          </a:p>
          <a:p>
            <a:endParaRPr lang="zh-CN" altLang="en-US" dirty="0"/>
          </a:p>
        </p:txBody>
      </p:sp>
      <p:sp>
        <p:nvSpPr>
          <p:cNvPr id="6" name="内容占位符 2"/>
          <p:cNvSpPr txBox="1">
            <a:spLocks/>
          </p:cNvSpPr>
          <p:nvPr/>
        </p:nvSpPr>
        <p:spPr>
          <a:xfrm>
            <a:off x="4040410" y="1771918"/>
            <a:ext cx="10631488" cy="5194300"/>
          </a:xfrm>
          <a:prstGeom prst="rect">
            <a:avLst/>
          </a:prstGeom>
        </p:spPr>
        <p:txBody>
          <a:bodyPr vert="horz" lIns="91440" tIns="45720" rIns="91440" bIns="45720" rtlCol="0">
            <a:normAutofit/>
          </a:bodyPr>
          <a:lstStyle>
            <a:lvl1pPr marL="342900" indent="-3429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1pPr>
            <a:lvl2pPr marL="742950" indent="-28575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2pPr>
            <a:lvl3pPr marL="11430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3pPr>
            <a:lvl4pPr marL="16002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4pPr>
            <a:lvl5pPr marL="2057400" indent="-228600" algn="l" defTabSz="457200" rtl="0" eaLnBrk="1" latinLnBrk="0" hangingPunct="1">
              <a:lnSpc>
                <a:spcPct val="130000"/>
              </a:lnSpc>
              <a:spcBef>
                <a:spcPts val="1000"/>
              </a:spcBef>
              <a:spcAft>
                <a:spcPts val="0"/>
              </a:spcAft>
              <a:buClr>
                <a:schemeClr val="accent1"/>
              </a:buClr>
              <a:buFont typeface="Wingdings 3" charset="2"/>
              <a:buChar char=""/>
              <a:defRPr sz="2800" b="1" i="0" kern="1200" baseline="0">
                <a:solidFill>
                  <a:schemeClr val="tx1">
                    <a:lumMod val="75000"/>
                    <a:lumOff val="25000"/>
                  </a:schemeClr>
                </a:solidFill>
                <a:latin typeface="Times New Roman" panose="02020603050405020304" pitchFamily="18" charset="0"/>
                <a:ea typeface="楷体" panose="02010609060101010101"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CN" dirty="0"/>
              <a:t>r</a:t>
            </a:r>
            <a:r>
              <a:rPr lang="en-US" altLang="zh-CN" dirty="0" smtClean="0"/>
              <a:t>oot</a:t>
            </a:r>
          </a:p>
          <a:p>
            <a:pPr marL="0" indent="0">
              <a:buNone/>
            </a:pPr>
            <a:r>
              <a:rPr lang="zh-CN" altLang="en-US" dirty="0" smtClean="0"/>
              <a:t>自定义一串字符（拥有有限权限）</a:t>
            </a:r>
            <a:endParaRPr lang="en-US" altLang="zh-CN" dirty="0" smtClean="0"/>
          </a:p>
          <a:p>
            <a:pPr marL="0" indent="0">
              <a:buNone/>
            </a:pPr>
            <a:r>
              <a:rPr lang="zh-CN" altLang="en-US" dirty="0" smtClean="0"/>
              <a:t>给系统中程序用的用户如</a:t>
            </a:r>
            <a:r>
              <a:rPr lang="en-US" altLang="zh-CN" dirty="0" err="1" smtClean="0"/>
              <a:t>ftp,nobady,bin,mail</a:t>
            </a:r>
            <a:r>
              <a:rPr lang="zh-CN" altLang="en-US" dirty="0" smtClean="0"/>
              <a:t>等</a:t>
            </a:r>
            <a:endParaRPr lang="zh-CN" altLang="en-US" dirty="0"/>
          </a:p>
        </p:txBody>
      </p:sp>
    </p:spTree>
    <p:extLst>
      <p:ext uri="{BB962C8B-B14F-4D97-AF65-F5344CB8AC3E}">
        <p14:creationId xmlns:p14="http://schemas.microsoft.com/office/powerpoint/2010/main" val="707209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怎样增加、删除用户</a:t>
            </a:r>
            <a:endParaRPr lang="en-US" altLang="zh-CN" dirty="0" smtClean="0"/>
          </a:p>
          <a:p>
            <a:pPr lvl="1"/>
            <a:r>
              <a:rPr lang="zh-CN" altLang="en-US" dirty="0" smtClean="0"/>
              <a:t>命令：</a:t>
            </a:r>
            <a:r>
              <a:rPr lang="en-US" altLang="zh-CN" dirty="0" err="1" smtClean="0"/>
              <a:t>useradd</a:t>
            </a:r>
            <a:r>
              <a:rPr lang="en-US" altLang="zh-CN" dirty="0" smtClean="0"/>
              <a:t> [</a:t>
            </a:r>
            <a:r>
              <a:rPr lang="zh-CN" altLang="en-US" dirty="0" smtClean="0"/>
              <a:t>参数</a:t>
            </a:r>
            <a:r>
              <a:rPr lang="en-US" altLang="zh-CN" dirty="0" smtClean="0"/>
              <a:t>] [</a:t>
            </a:r>
            <a:r>
              <a:rPr lang="zh-CN" altLang="en-US" dirty="0" smtClean="0"/>
              <a:t>用户名</a:t>
            </a:r>
            <a:r>
              <a:rPr lang="en-US" altLang="zh-CN" dirty="0" smtClean="0"/>
              <a:t>]</a:t>
            </a:r>
          </a:p>
          <a:p>
            <a:pPr lvl="1"/>
            <a:r>
              <a:rPr lang="zh-CN" altLang="en-US" dirty="0" smtClean="0"/>
              <a:t>参数：</a:t>
            </a:r>
            <a:endParaRPr lang="en-US" altLang="zh-CN" dirty="0" smtClean="0"/>
          </a:p>
          <a:p>
            <a:pPr lvl="2"/>
            <a:r>
              <a:rPr lang="zh-CN" altLang="en-US" dirty="0" smtClean="0"/>
              <a:t> </a:t>
            </a:r>
            <a:r>
              <a:rPr lang="en-US" altLang="zh-CN" dirty="0"/>
              <a:t>-d&lt;</a:t>
            </a:r>
            <a:r>
              <a:rPr lang="zh-CN" altLang="en-US" dirty="0"/>
              <a:t>登入目录</a:t>
            </a:r>
            <a:r>
              <a:rPr lang="en-US" altLang="zh-CN" dirty="0"/>
              <a:t>&gt;</a:t>
            </a:r>
            <a:r>
              <a:rPr lang="zh-CN" altLang="en-US" dirty="0"/>
              <a:t>：指定用户登入时的启始</a:t>
            </a:r>
            <a:r>
              <a:rPr lang="zh-CN" altLang="en-US" dirty="0" smtClean="0"/>
              <a:t>目录</a:t>
            </a:r>
            <a:endParaRPr lang="en-US" altLang="zh-CN" dirty="0"/>
          </a:p>
          <a:p>
            <a:pPr lvl="2"/>
            <a:r>
              <a:rPr lang="zh-CN" altLang="en-US" dirty="0" smtClean="0"/>
              <a:t> </a:t>
            </a:r>
            <a:r>
              <a:rPr lang="en-US" altLang="zh-CN" dirty="0" smtClean="0"/>
              <a:t>-</a:t>
            </a:r>
            <a:r>
              <a:rPr lang="en-US" altLang="zh-CN" dirty="0"/>
              <a:t>e&lt;</a:t>
            </a:r>
            <a:r>
              <a:rPr lang="zh-CN" altLang="en-US" dirty="0"/>
              <a:t>有效期限</a:t>
            </a:r>
            <a:r>
              <a:rPr lang="en-US" altLang="zh-CN" dirty="0"/>
              <a:t>&gt;</a:t>
            </a:r>
            <a:r>
              <a:rPr lang="zh-CN" altLang="en-US" dirty="0"/>
              <a:t>：指定帐号的</a:t>
            </a:r>
            <a:r>
              <a:rPr lang="zh-CN" altLang="en-US" dirty="0" smtClean="0"/>
              <a:t>有效期</a:t>
            </a:r>
            <a:endParaRPr lang="en-US" altLang="zh-CN" dirty="0" smtClean="0"/>
          </a:p>
          <a:p>
            <a:pPr lvl="2"/>
            <a:r>
              <a:rPr lang="zh-CN" altLang="en-US" dirty="0" smtClean="0"/>
              <a:t> </a:t>
            </a:r>
            <a:r>
              <a:rPr lang="en-US" altLang="zh-CN" dirty="0"/>
              <a:t>-g&lt;</a:t>
            </a:r>
            <a:r>
              <a:rPr lang="zh-CN" altLang="en-US" dirty="0"/>
              <a:t>群组</a:t>
            </a:r>
            <a:r>
              <a:rPr lang="en-US" altLang="zh-CN" dirty="0"/>
              <a:t>&gt;</a:t>
            </a:r>
            <a:r>
              <a:rPr lang="zh-CN" altLang="en-US" dirty="0"/>
              <a:t>：指定用户所属的群</a:t>
            </a:r>
            <a:r>
              <a:rPr lang="zh-CN" altLang="en-US" dirty="0" smtClean="0"/>
              <a:t>组</a:t>
            </a:r>
            <a:endParaRPr lang="en-US" altLang="zh-CN" dirty="0" smtClean="0"/>
          </a:p>
          <a:p>
            <a:pPr lvl="2"/>
            <a:r>
              <a:rPr lang="zh-CN" altLang="en-US" dirty="0" smtClean="0"/>
              <a:t> </a:t>
            </a:r>
            <a:r>
              <a:rPr lang="en-US" altLang="zh-CN" dirty="0"/>
              <a:t>-G&lt;</a:t>
            </a:r>
            <a:r>
              <a:rPr lang="zh-CN" altLang="en-US" dirty="0"/>
              <a:t>群组</a:t>
            </a:r>
            <a:r>
              <a:rPr lang="en-US" altLang="zh-CN" dirty="0"/>
              <a:t>&gt;</a:t>
            </a:r>
            <a:r>
              <a:rPr lang="zh-CN" altLang="en-US" dirty="0"/>
              <a:t>：指定用户所属的附加群</a:t>
            </a:r>
            <a:r>
              <a:rPr lang="zh-CN" altLang="en-US" dirty="0" smtClean="0"/>
              <a:t>组 </a:t>
            </a:r>
            <a:r>
              <a:rPr lang="en-US" altLang="zh-CN" dirty="0"/>
              <a:t>-m</a:t>
            </a:r>
            <a:r>
              <a:rPr lang="zh-CN" altLang="en-US" dirty="0"/>
              <a:t>：自动建立用户的登入目录； </a:t>
            </a:r>
            <a:r>
              <a:rPr lang="en-US" altLang="zh-CN" dirty="0"/>
              <a:t>-M</a:t>
            </a:r>
            <a:r>
              <a:rPr lang="zh-CN" altLang="en-US" dirty="0"/>
              <a:t>：不要自动建立用户的登入</a:t>
            </a:r>
            <a:r>
              <a:rPr lang="zh-CN" altLang="en-US" dirty="0" smtClean="0"/>
              <a:t>目录</a:t>
            </a:r>
            <a:endParaRPr lang="en-US" altLang="zh-CN" dirty="0" smtClean="0"/>
          </a:p>
          <a:p>
            <a:pPr lvl="2"/>
            <a:r>
              <a:rPr lang="en-US" altLang="zh-CN" dirty="0" smtClean="0"/>
              <a:t>-</a:t>
            </a:r>
            <a:r>
              <a:rPr lang="en-US" altLang="zh-CN" dirty="0"/>
              <a:t>u</a:t>
            </a:r>
            <a:r>
              <a:rPr lang="zh-CN" altLang="en-US" dirty="0"/>
              <a:t>：指定用户</a:t>
            </a:r>
            <a:r>
              <a:rPr lang="en-US" altLang="zh-CN" dirty="0" smtClean="0"/>
              <a:t>id</a:t>
            </a:r>
          </a:p>
          <a:p>
            <a:pPr lvl="1"/>
            <a:r>
              <a:rPr lang="zh-CN" altLang="en-US" dirty="0" smtClean="0"/>
              <a:t>例子：</a:t>
            </a:r>
            <a:r>
              <a:rPr lang="en-US" altLang="zh-CN" dirty="0" err="1" smtClean="0"/>
              <a:t>useradd</a:t>
            </a:r>
            <a:r>
              <a:rPr lang="en-US" altLang="zh-CN" dirty="0" smtClean="0"/>
              <a:t>  test1   </a:t>
            </a:r>
            <a:r>
              <a:rPr lang="zh-CN" altLang="en-US" dirty="0" smtClean="0"/>
              <a:t>（需要</a:t>
            </a:r>
            <a:r>
              <a:rPr lang="en-US" altLang="zh-CN" dirty="0" smtClean="0"/>
              <a:t>root</a:t>
            </a:r>
            <a:r>
              <a:rPr lang="zh-CN" altLang="en-US" dirty="0" smtClean="0"/>
              <a:t>权限）</a:t>
            </a:r>
            <a:endParaRPr lang="en-US" altLang="zh-CN" dirty="0" smtClean="0"/>
          </a:p>
          <a:p>
            <a:pPr lvl="1"/>
            <a:endParaRPr lang="zh-CN" altLang="en-US" dirty="0"/>
          </a:p>
        </p:txBody>
      </p:sp>
    </p:spTree>
    <p:extLst>
      <p:ext uri="{BB962C8B-B14F-4D97-AF65-F5344CB8AC3E}">
        <p14:creationId xmlns:p14="http://schemas.microsoft.com/office/powerpoint/2010/main" val="230534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为用户设置密码</a:t>
            </a:r>
            <a:endParaRPr lang="en-US" altLang="zh-CN" dirty="0" smtClean="0"/>
          </a:p>
          <a:p>
            <a:pPr lvl="1"/>
            <a:r>
              <a:rPr lang="zh-CN" altLang="en-US" dirty="0" smtClean="0"/>
              <a:t>命令</a:t>
            </a:r>
            <a:r>
              <a:rPr lang="en-US" altLang="zh-CN" dirty="0" err="1" smtClean="0"/>
              <a:t>passwd</a:t>
            </a:r>
            <a:r>
              <a:rPr lang="en-US" altLang="zh-CN" dirty="0" smtClean="0"/>
              <a:t> [</a:t>
            </a:r>
            <a:r>
              <a:rPr lang="zh-CN" altLang="en-US" dirty="0" smtClean="0"/>
              <a:t>参数</a:t>
            </a:r>
            <a:r>
              <a:rPr lang="en-US" altLang="zh-CN" dirty="0" smtClean="0"/>
              <a:t>]   [</a:t>
            </a:r>
            <a:r>
              <a:rPr lang="zh-CN" altLang="en-US" dirty="0" smtClean="0"/>
              <a:t>用户名</a:t>
            </a:r>
            <a:r>
              <a:rPr lang="en-US" altLang="zh-CN" dirty="0" smtClean="0"/>
              <a:t>]</a:t>
            </a:r>
          </a:p>
          <a:p>
            <a:pPr lvl="1"/>
            <a:r>
              <a:rPr lang="en-US" altLang="zh-CN" dirty="0"/>
              <a:t>-d</a:t>
            </a:r>
            <a:r>
              <a:rPr lang="zh-CN" altLang="en-US" dirty="0"/>
              <a:t>：删除密码，仅有系统管理者才能</a:t>
            </a:r>
            <a:r>
              <a:rPr lang="zh-CN" altLang="en-US" dirty="0" smtClean="0"/>
              <a:t>使用</a:t>
            </a:r>
            <a:endParaRPr lang="en-US" altLang="zh-CN" dirty="0" smtClean="0"/>
          </a:p>
          <a:p>
            <a:pPr lvl="1"/>
            <a:r>
              <a:rPr lang="zh-CN" altLang="en-US" dirty="0" smtClean="0"/>
              <a:t> </a:t>
            </a:r>
            <a:r>
              <a:rPr lang="en-US" altLang="zh-CN" dirty="0"/>
              <a:t>-k</a:t>
            </a:r>
            <a:r>
              <a:rPr lang="zh-CN" altLang="en-US" dirty="0"/>
              <a:t>：设置只有在密码过期失效后，方能</a:t>
            </a:r>
            <a:r>
              <a:rPr lang="zh-CN" altLang="en-US" dirty="0" smtClean="0"/>
              <a:t>更新</a:t>
            </a:r>
            <a:endParaRPr lang="en-US" altLang="zh-CN" dirty="0" smtClean="0"/>
          </a:p>
          <a:p>
            <a:r>
              <a:rPr lang="zh-CN" altLang="en-US" dirty="0" smtClean="0"/>
              <a:t>例：</a:t>
            </a:r>
            <a:r>
              <a:rPr lang="en-US" altLang="zh-CN" dirty="0" err="1" smtClean="0"/>
              <a:t>passwd</a:t>
            </a:r>
            <a:r>
              <a:rPr lang="en-US" altLang="zh-CN" dirty="0" smtClean="0"/>
              <a:t> test1</a:t>
            </a:r>
          </a:p>
          <a:p>
            <a:pPr lvl="1"/>
            <a:r>
              <a:rPr lang="zh-CN" altLang="en-US" dirty="0" smtClean="0"/>
              <a:t>输入密码，再次</a:t>
            </a:r>
            <a:r>
              <a:rPr lang="zh-CN" altLang="en-US" dirty="0" smtClean="0"/>
              <a:t>输入</a:t>
            </a:r>
            <a:endParaRPr lang="en-US" altLang="zh-CN" dirty="0" smtClean="0"/>
          </a:p>
          <a:p>
            <a:r>
              <a:rPr lang="zh-CN" altLang="en-US" dirty="0" smtClean="0"/>
              <a:t>思考：用户</a:t>
            </a:r>
            <a:r>
              <a:rPr lang="en-US" altLang="zh-CN" dirty="0" smtClean="0"/>
              <a:t>test1</a:t>
            </a:r>
            <a:r>
              <a:rPr lang="zh-CN" altLang="en-US" dirty="0" smtClean="0"/>
              <a:t>本人修改自己的密码，使用命令 </a:t>
            </a:r>
            <a:r>
              <a:rPr lang="en-US" altLang="zh-CN" dirty="0" err="1" smtClean="0"/>
              <a:t>passwd</a:t>
            </a:r>
            <a:r>
              <a:rPr lang="en-US" altLang="zh-CN" dirty="0" smtClean="0"/>
              <a:t> test1</a:t>
            </a:r>
            <a:r>
              <a:rPr lang="zh-CN" altLang="en-US" dirty="0" smtClean="0"/>
              <a:t>，是否可以？</a:t>
            </a:r>
            <a:endParaRPr lang="en-US" altLang="zh-CN" dirty="0"/>
          </a:p>
          <a:p>
            <a:pPr lvl="1"/>
            <a:endParaRPr lang="zh-CN" altLang="en-US" dirty="0"/>
          </a:p>
        </p:txBody>
      </p:sp>
    </p:spTree>
    <p:extLst>
      <p:ext uri="{BB962C8B-B14F-4D97-AF65-F5344CB8AC3E}">
        <p14:creationId xmlns:p14="http://schemas.microsoft.com/office/powerpoint/2010/main" val="13923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切换用户</a:t>
            </a:r>
            <a:endParaRPr lang="zh-CN" altLang="en-US" dirty="0"/>
          </a:p>
        </p:txBody>
      </p:sp>
      <p:sp>
        <p:nvSpPr>
          <p:cNvPr id="3" name="内容占位符 2"/>
          <p:cNvSpPr>
            <a:spLocks noGrp="1"/>
          </p:cNvSpPr>
          <p:nvPr>
            <p:ph idx="1"/>
          </p:nvPr>
        </p:nvSpPr>
        <p:spPr/>
        <p:txBody>
          <a:bodyPr/>
          <a:lstStyle/>
          <a:p>
            <a:r>
              <a:rPr lang="zh-CN" altLang="en-US" dirty="0" smtClean="0"/>
              <a:t>当需要多个用户间切换时，怎么办</a:t>
            </a:r>
            <a:endParaRPr lang="en-US" altLang="zh-CN" dirty="0" smtClean="0"/>
          </a:p>
          <a:p>
            <a:pPr lvl="1"/>
            <a:r>
              <a:rPr lang="en-US" altLang="zh-CN" dirty="0" err="1" smtClean="0"/>
              <a:t>su</a:t>
            </a:r>
            <a:r>
              <a:rPr lang="en-US" altLang="zh-CN" dirty="0" smtClean="0"/>
              <a:t>  + </a:t>
            </a:r>
            <a:r>
              <a:rPr lang="zh-CN" altLang="en-US" dirty="0" smtClean="0"/>
              <a:t>将切换到的用户</a:t>
            </a:r>
            <a:endParaRPr lang="en-US" altLang="zh-CN" dirty="0" smtClean="0"/>
          </a:p>
          <a:p>
            <a:pPr lvl="1"/>
            <a:r>
              <a:rPr lang="zh-CN" altLang="en-US" dirty="0" smtClean="0"/>
              <a:t>如 </a:t>
            </a:r>
            <a:r>
              <a:rPr lang="en-US" altLang="zh-CN" dirty="0" err="1" smtClean="0"/>
              <a:t>su</a:t>
            </a:r>
            <a:r>
              <a:rPr lang="en-US" altLang="zh-CN" dirty="0" smtClean="0"/>
              <a:t>  test1  </a:t>
            </a:r>
            <a:r>
              <a:rPr lang="zh-CN" altLang="en-US" dirty="0" smtClean="0"/>
              <a:t>即是切换到</a:t>
            </a:r>
            <a:r>
              <a:rPr lang="en-US" altLang="zh-CN" dirty="0" smtClean="0"/>
              <a:t>test1 </a:t>
            </a:r>
            <a:r>
              <a:rPr lang="zh-CN" altLang="en-US" dirty="0" smtClean="0"/>
              <a:t>用户</a:t>
            </a:r>
            <a:endParaRPr lang="en-US" altLang="zh-CN" dirty="0" smtClean="0"/>
          </a:p>
          <a:p>
            <a:pPr lvl="1"/>
            <a:endParaRPr lang="zh-CN" altLang="en-US" dirty="0"/>
          </a:p>
        </p:txBody>
      </p:sp>
    </p:spTree>
    <p:extLst>
      <p:ext uri="{BB962C8B-B14F-4D97-AF65-F5344CB8AC3E}">
        <p14:creationId xmlns:p14="http://schemas.microsoft.com/office/powerpoint/2010/main" val="277731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管理用户</a:t>
            </a:r>
            <a:endParaRPr lang="zh-CN" altLang="en-US" dirty="0"/>
          </a:p>
        </p:txBody>
      </p:sp>
      <p:sp>
        <p:nvSpPr>
          <p:cNvPr id="3" name="内容占位符 2"/>
          <p:cNvSpPr>
            <a:spLocks noGrp="1"/>
          </p:cNvSpPr>
          <p:nvPr>
            <p:ph idx="1"/>
          </p:nvPr>
        </p:nvSpPr>
        <p:spPr/>
        <p:txBody>
          <a:bodyPr/>
          <a:lstStyle/>
          <a:p>
            <a:r>
              <a:rPr lang="zh-CN" altLang="en-US" dirty="0" smtClean="0"/>
              <a:t>删除用户</a:t>
            </a:r>
            <a:endParaRPr lang="en-US" altLang="zh-CN" dirty="0" smtClean="0"/>
          </a:p>
          <a:p>
            <a:pPr lvl="1"/>
            <a:r>
              <a:rPr lang="zh-CN" altLang="en-US" dirty="0" smtClean="0"/>
              <a:t>命令：</a:t>
            </a:r>
            <a:r>
              <a:rPr lang="en-US" altLang="zh-CN" dirty="0" err="1" smtClean="0"/>
              <a:t>userdel</a:t>
            </a:r>
            <a:r>
              <a:rPr lang="en-US" altLang="zh-CN" dirty="0" smtClean="0"/>
              <a:t>   [</a:t>
            </a:r>
            <a:r>
              <a:rPr lang="zh-CN" altLang="en-US" dirty="0" smtClean="0"/>
              <a:t>参数</a:t>
            </a:r>
            <a:r>
              <a:rPr lang="en-US" altLang="zh-CN" dirty="0" smtClean="0"/>
              <a:t>]  </a:t>
            </a:r>
            <a:r>
              <a:rPr lang="zh-CN" altLang="en-US" dirty="0" smtClean="0"/>
              <a:t>用户名</a:t>
            </a:r>
            <a:endParaRPr lang="en-US" altLang="zh-CN" dirty="0" smtClean="0"/>
          </a:p>
          <a:p>
            <a:pPr lvl="2"/>
            <a:r>
              <a:rPr lang="zh-CN" altLang="en-US" dirty="0" smtClean="0"/>
              <a:t>无参数 ：只删除用户（当用户登录时不能删除）</a:t>
            </a:r>
            <a:endParaRPr lang="en-US" altLang="zh-CN" dirty="0" smtClean="0"/>
          </a:p>
          <a:p>
            <a:pPr lvl="2"/>
            <a:r>
              <a:rPr lang="en-US" altLang="zh-CN" dirty="0" smtClean="0"/>
              <a:t>-</a:t>
            </a:r>
            <a:r>
              <a:rPr lang="en-US" altLang="zh-CN" dirty="0"/>
              <a:t>f</a:t>
            </a:r>
            <a:r>
              <a:rPr lang="zh-CN" altLang="en-US" dirty="0"/>
              <a:t>：强制删除用户，即使用户当前已</a:t>
            </a:r>
            <a:r>
              <a:rPr lang="zh-CN" altLang="en-US" dirty="0" smtClean="0"/>
              <a:t>登录</a:t>
            </a:r>
            <a:endParaRPr lang="en-US" altLang="zh-CN" dirty="0" smtClean="0"/>
          </a:p>
          <a:p>
            <a:pPr lvl="2"/>
            <a:r>
              <a:rPr lang="zh-CN" altLang="en-US" dirty="0" smtClean="0"/>
              <a:t> </a:t>
            </a:r>
            <a:r>
              <a:rPr lang="en-US" altLang="zh-CN" dirty="0"/>
              <a:t>-r</a:t>
            </a:r>
            <a:r>
              <a:rPr lang="zh-CN" altLang="en-US" dirty="0"/>
              <a:t>：删除用户的同时，删除与用户相关的所有</a:t>
            </a:r>
            <a:r>
              <a:rPr lang="zh-CN" altLang="en-US" dirty="0" smtClean="0"/>
              <a:t>文件</a:t>
            </a:r>
            <a:endParaRPr lang="en-US" altLang="zh-CN" dirty="0" smtClean="0"/>
          </a:p>
          <a:p>
            <a:pPr lvl="1"/>
            <a:r>
              <a:rPr lang="zh-CN" altLang="en-US" dirty="0" smtClean="0"/>
              <a:t>例：</a:t>
            </a:r>
            <a:r>
              <a:rPr lang="en-US" altLang="zh-CN" dirty="0" err="1" smtClean="0"/>
              <a:t>userdel</a:t>
            </a:r>
            <a:r>
              <a:rPr lang="en-US" altLang="zh-CN" dirty="0" smtClean="0"/>
              <a:t> test1   /</a:t>
            </a:r>
            <a:r>
              <a:rPr lang="en-US" altLang="zh-CN" dirty="0" err="1" smtClean="0"/>
              <a:t>userdel</a:t>
            </a:r>
            <a:r>
              <a:rPr lang="en-US" altLang="zh-CN" dirty="0" smtClean="0"/>
              <a:t> –r test1</a:t>
            </a:r>
          </a:p>
          <a:p>
            <a:pPr lvl="2"/>
            <a:endParaRPr lang="zh-CN" altLang="en-US" dirty="0"/>
          </a:p>
        </p:txBody>
      </p:sp>
    </p:spTree>
    <p:extLst>
      <p:ext uri="{BB962C8B-B14F-4D97-AF65-F5344CB8AC3E}">
        <p14:creationId xmlns:p14="http://schemas.microsoft.com/office/powerpoint/2010/main" val="2589633473"/>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3603</TotalTime>
  <Words>871</Words>
  <Application>Microsoft Office PowerPoint</Application>
  <PresentationFormat>宽屏</PresentationFormat>
  <Paragraphs>81</Paragraphs>
  <Slides>12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楷体</vt:lpstr>
      <vt:lpstr>宋体</vt:lpstr>
      <vt:lpstr>Arial</vt:lpstr>
      <vt:lpstr>Calibri</vt:lpstr>
      <vt:lpstr>Century Gothic</vt:lpstr>
      <vt:lpstr>Times New Roman</vt:lpstr>
      <vt:lpstr>Wingdings 3</vt:lpstr>
      <vt:lpstr>丝状</vt:lpstr>
      <vt:lpstr>测试综合技能</vt:lpstr>
      <vt:lpstr>教学目标</vt:lpstr>
      <vt:lpstr>目 录</vt:lpstr>
      <vt:lpstr>认识Linux下的用户</vt:lpstr>
      <vt:lpstr>认识Linux下用户</vt:lpstr>
      <vt:lpstr>管理用户</vt:lpstr>
      <vt:lpstr>管理用户</vt:lpstr>
      <vt:lpstr>切换用户</vt:lpstr>
      <vt:lpstr>管理用户</vt:lpstr>
      <vt:lpstr>用户管理背后的配置文件</vt:lpstr>
      <vt:lpstr>内容总结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118</cp:revision>
  <dcterms:created xsi:type="dcterms:W3CDTF">2017-06-13T01:11:38Z</dcterms:created>
  <dcterms:modified xsi:type="dcterms:W3CDTF">2017-07-10T22:09:50Z</dcterms:modified>
</cp:coreProperties>
</file>