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9" r:id="rId3"/>
    <p:sldId id="273" r:id="rId4"/>
    <p:sldId id="274" r:id="rId5"/>
    <p:sldId id="276" r:id="rId6"/>
    <p:sldId id="280" r:id="rId7"/>
    <p:sldId id="283" r:id="rId8"/>
    <p:sldId id="288" r:id="rId9"/>
    <p:sldId id="277" r:id="rId10"/>
    <p:sldId id="284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86" r:id="rId19"/>
    <p:sldId id="267" r:id="rId20"/>
    <p:sldId id="289" r:id="rId21"/>
    <p:sldId id="317" r:id="rId22"/>
    <p:sldId id="291" r:id="rId23"/>
    <p:sldId id="303" r:id="rId24"/>
    <p:sldId id="318" r:id="rId25"/>
    <p:sldId id="305" r:id="rId26"/>
    <p:sldId id="295" r:id="rId27"/>
    <p:sldId id="320" r:id="rId28"/>
    <p:sldId id="296" r:id="rId29"/>
    <p:sldId id="298" r:id="rId30"/>
    <p:sldId id="299" r:id="rId31"/>
    <p:sldId id="302" r:id="rId32"/>
    <p:sldId id="29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3561" autoAdjust="0"/>
  </p:normalViewPr>
  <p:slideViewPr>
    <p:cSldViewPr>
      <p:cViewPr varScale="1">
        <p:scale>
          <a:sx n="66" d="100"/>
          <a:sy n="66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0"/>
    </p:cViewPr>
  </p:sorterViewPr>
  <p:notesViewPr>
    <p:cSldViewPr>
      <p:cViewPr varScale="1">
        <p:scale>
          <a:sx n="52" d="100"/>
          <a:sy n="52" d="100"/>
        </p:scale>
        <p:origin x="-24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5B9E-BD77-4D0C-8B11-D405776170DD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9F1E-FCFC-4294-BD1A-5F44A2F8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3.png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划分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，简单服务器配置，多而广，要精，涉猎范围要广，某方面要有所建树一些</a:t>
            </a:r>
            <a:endParaRPr lang="en-US" altLang="zh-CN" dirty="0" smtClean="0"/>
          </a:p>
          <a:p>
            <a:r>
              <a:rPr lang="zh-CN" altLang="en-US" dirty="0" smtClean="0"/>
              <a:t>搭建环境：</a:t>
            </a:r>
            <a:r>
              <a:rPr lang="en-US" altLang="zh-CN" dirty="0" smtClean="0"/>
              <a:t>OS</a:t>
            </a:r>
            <a:r>
              <a:rPr lang="zh-CN" altLang="en-US" dirty="0" smtClean="0"/>
              <a:t>，数据库，网络的知识</a:t>
            </a:r>
            <a:endParaRPr lang="en-US" altLang="zh-CN" dirty="0" smtClean="0"/>
          </a:p>
          <a:p>
            <a:r>
              <a:rPr lang="en-US" altLang="zh-CN" dirty="0" smtClean="0"/>
              <a:t>FTP</a:t>
            </a:r>
            <a:r>
              <a:rPr lang="zh-CN" altLang="en-US" dirty="0" smtClean="0"/>
              <a:t>，存储，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活动目录</a:t>
            </a:r>
            <a:endParaRPr lang="en-US" altLang="zh-CN" baseline="0" dirty="0" smtClean="0"/>
          </a:p>
          <a:p>
            <a:r>
              <a:rPr lang="zh-CN" altLang="en-US" baseline="0" dirty="0" smtClean="0"/>
              <a:t>三部分：</a:t>
            </a:r>
            <a:r>
              <a:rPr lang="en-US" altLang="zh-CN" baseline="0" dirty="0" err="1" smtClean="0"/>
              <a:t>linux,oracle,windows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365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什么样的技术，有什么特点，应用在哪些领域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37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366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22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762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芬兰国家的吉祥物</a:t>
            </a:r>
            <a:endParaRPr lang="en-US" altLang="zh-CN" dirty="0" smtClean="0"/>
          </a:p>
          <a:p>
            <a:r>
              <a:rPr lang="zh-CN" altLang="en-US" dirty="0" smtClean="0"/>
              <a:t>企鹅极地动物，南极，北极不属于任何国家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324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472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183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821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看不到Ｃ盘，Ｄ盘。</a:t>
            </a:r>
            <a:endParaRPr lang="en-US" altLang="zh-CN" dirty="0" smtClean="0"/>
          </a:p>
          <a:p>
            <a:r>
              <a:rPr lang="zh-CN" altLang="en-US" dirty="0" smtClean="0"/>
              <a:t>磁盘管理中讲解，多个硬盘，挂载磁盘</a:t>
            </a:r>
            <a:endParaRPr lang="en-US" altLang="zh-CN" dirty="0" smtClean="0"/>
          </a:p>
          <a:p>
            <a:r>
              <a:rPr lang="zh-CN" altLang="en-US" dirty="0" smtClean="0"/>
              <a:t>说法是错误的，４个分区。硬盘应该是一块完整的硬盘</a:t>
            </a:r>
            <a:endParaRPr lang="en-US" altLang="zh-CN" dirty="0" smtClean="0"/>
          </a:p>
          <a:p>
            <a:r>
              <a:rPr lang="en-US" altLang="zh-CN" dirty="0" err="1" smtClean="0"/>
              <a:t>linux</a:t>
            </a:r>
            <a:r>
              <a:rPr lang="zh-CN" altLang="en-US" dirty="0" smtClean="0"/>
              <a:t>也是这样的，所有的硬件设备都在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目录下。</a:t>
            </a:r>
            <a:endParaRPr lang="en-US" altLang="zh-CN" dirty="0" smtClean="0"/>
          </a:p>
          <a:p>
            <a:r>
              <a:rPr lang="en-US" altLang="zh-CN" dirty="0" err="1" smtClean="0"/>
              <a:t>ide,scsi,sata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usb</a:t>
            </a:r>
            <a:r>
              <a:rPr lang="zh-CN" altLang="en-US" dirty="0" smtClean="0"/>
              <a:t>硬盘</a:t>
            </a:r>
            <a:endParaRPr lang="en-US" altLang="zh-CN" dirty="0" smtClean="0"/>
          </a:p>
          <a:p>
            <a:r>
              <a:rPr lang="en-US" altLang="zh-CN" dirty="0" err="1" smtClean="0"/>
              <a:t>scsi</a:t>
            </a:r>
            <a:r>
              <a:rPr lang="zh-CN" altLang="en-US" dirty="0" smtClean="0"/>
              <a:t>读取速度，比</a:t>
            </a:r>
            <a:r>
              <a:rPr lang="en-US" altLang="zh-CN" dirty="0" smtClean="0"/>
              <a:t>ide</a:t>
            </a:r>
            <a:r>
              <a:rPr lang="zh-CN" altLang="en-US" dirty="0" smtClean="0"/>
              <a:t>快</a:t>
            </a:r>
            <a:endParaRPr lang="en-US" altLang="zh-CN" dirty="0" smtClean="0"/>
          </a:p>
          <a:p>
            <a:r>
              <a:rPr lang="zh-CN" altLang="en-US" dirty="0" smtClean="0"/>
              <a:t>硬盘按照设备类型进行划分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741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分区有一定的类型。最早，只有主分区一种分区，有限制。主分区只能有４个。随着硬盘越来越大，主分区不能满足要求了，需要划分一个扩展分区。需要注意的是：扩展分区只能有一个，主分区加扩展分区最多有４个。扩展</a:t>
            </a:r>
            <a:r>
              <a:rPr lang="zh-CN" altLang="en-US" dirty="0" smtClean="0"/>
              <a:t>分区不能被格式化，不能被写入数据，唯一作用包含逻辑</a:t>
            </a:r>
            <a:r>
              <a:rPr lang="zh-CN" altLang="en-US" dirty="0" smtClean="0"/>
              <a:t>分区。逻辑分区可以被格式化，写入数据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柜子的例子，三个人，又来了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个人</a:t>
            </a:r>
            <a:r>
              <a:rPr lang="zh-CN" altLang="en-US" dirty="0" smtClean="0"/>
              <a:t>。画图。这个限制不是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的限制，是硬盘的限制，只要硬盘结构不发生变化，这种限制就会存在。</a:t>
            </a:r>
            <a:endParaRPr lang="en-US" altLang="zh-CN" dirty="0" smtClean="0"/>
          </a:p>
          <a:p>
            <a:r>
              <a:rPr lang="zh-CN" altLang="en-US" dirty="0" smtClean="0"/>
              <a:t>硬盘被划为分区后，就能写入数据吗？当然不是，硬盘必须经过格式化之后，才能写入数据。大家注意：这里指的是高级格式化，是操作系统的操作的</a:t>
            </a:r>
            <a:endParaRPr lang="en-US" altLang="zh-CN" dirty="0" smtClean="0"/>
          </a:p>
          <a:p>
            <a:r>
              <a:rPr lang="zh-CN" altLang="en-US" dirty="0" smtClean="0"/>
              <a:t>低级格式化是硬盘的操作</a:t>
            </a:r>
            <a:endParaRPr lang="en-US" altLang="zh-CN" dirty="0" smtClean="0"/>
          </a:p>
          <a:p>
            <a:r>
              <a:rPr lang="zh-CN" altLang="en-US" dirty="0" smtClean="0"/>
              <a:t>操作系统一定安装主分区上的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02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补丁：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补丁是由微软提供的，更新时间较长，发现</a:t>
            </a:r>
            <a:r>
              <a:rPr lang="en-US" altLang="zh-CN" dirty="0" smtClean="0"/>
              <a:t>-</a:t>
            </a:r>
            <a:r>
              <a:rPr lang="zh-CN" altLang="en-US" dirty="0" smtClean="0"/>
              <a:t>打补丁，一两个月过去了，隐私丢失了</a:t>
            </a:r>
            <a:endParaRPr lang="en-US" altLang="zh-CN" dirty="0" smtClean="0"/>
          </a:p>
          <a:p>
            <a:r>
              <a:rPr lang="zh-CN" altLang="en-US" dirty="0" smtClean="0"/>
              <a:t>健壮：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是开源的，全世界的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爱好者，迅速搭上补丁，稳定性和安全性</a:t>
            </a:r>
            <a:endParaRPr lang="en-US" altLang="zh-CN" dirty="0" smtClean="0"/>
          </a:p>
          <a:p>
            <a:r>
              <a:rPr lang="zh-CN" altLang="en-US" dirty="0" smtClean="0"/>
              <a:t>天生多用户的操作系统，底册系统文件仍然受到保护，底层文件由管理员拿到的</a:t>
            </a:r>
            <a:endParaRPr lang="en-US" altLang="zh-CN" dirty="0" smtClean="0"/>
          </a:p>
          <a:p>
            <a:r>
              <a:rPr lang="en-US" altLang="zh-CN" dirty="0" err="1" smtClean="0"/>
              <a:t>xp</a:t>
            </a:r>
            <a:r>
              <a:rPr lang="zh-CN" altLang="en-US" dirty="0" smtClean="0"/>
              <a:t>默认是系统管理员登陆的，</a:t>
            </a:r>
            <a:r>
              <a:rPr lang="en-US" altLang="zh-CN" dirty="0" smtClean="0"/>
              <a:t>win7</a:t>
            </a:r>
            <a:r>
              <a:rPr lang="zh-CN" altLang="en-US" dirty="0" smtClean="0"/>
              <a:t>管理员默认是不激活的，微软也在做出改进，提高安全性</a:t>
            </a:r>
            <a:endParaRPr lang="en-US" altLang="zh-CN" dirty="0" smtClean="0"/>
          </a:p>
          <a:p>
            <a:r>
              <a:rPr lang="zh-CN" altLang="en-US" dirty="0" smtClean="0"/>
              <a:t>模块化设计：表明，不需要的话可以删除，某个部分不安全，可以删除，换一个信赖的软件。浏览器为例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54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REL7</a:t>
            </a:r>
            <a:r>
              <a:rPr lang="zh-CN" altLang="en-US" dirty="0" smtClean="0"/>
              <a:t>中默认</a:t>
            </a:r>
            <a:r>
              <a:rPr lang="zh-CN" altLang="en-US" i="1" dirty="0" smtClean="0"/>
              <a:t>文件系统</a:t>
            </a:r>
            <a:r>
              <a:rPr lang="zh-CN" altLang="en-US" dirty="0" smtClean="0"/>
              <a:t>已由以前的</a:t>
            </a:r>
            <a:r>
              <a:rPr lang="en-US" altLang="zh-CN" dirty="0" smtClean="0"/>
              <a:t>ext4</a:t>
            </a:r>
            <a:r>
              <a:rPr lang="zh-CN" altLang="en-US" dirty="0" smtClean="0"/>
              <a:t>改为</a:t>
            </a:r>
            <a:r>
              <a:rPr lang="en-US" altLang="zh-CN" dirty="0" err="1" smtClean="0"/>
              <a:t>xfs</a:t>
            </a:r>
            <a:r>
              <a:rPr lang="zh-CN" altLang="en-US" i="1" dirty="0" smtClean="0"/>
              <a:t>文件系统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1" dirty="0" smtClean="0"/>
              <a:t>CENTOS 7</a:t>
            </a:r>
            <a:r>
              <a:rPr lang="en-US" altLang="zh-CN" dirty="0" smtClean="0"/>
              <a:t>.0</a:t>
            </a:r>
            <a:r>
              <a:rPr lang="zh-CN" altLang="en-US" dirty="0" smtClean="0"/>
              <a:t>开始选择</a:t>
            </a:r>
            <a:r>
              <a:rPr lang="en-US" altLang="zh-CN" dirty="0" err="1" smtClean="0"/>
              <a:t>XFS</a:t>
            </a:r>
            <a:r>
              <a:rPr lang="zh-CN" altLang="en-US" dirty="0" smtClean="0"/>
              <a:t>作为默认的</a:t>
            </a:r>
            <a:r>
              <a:rPr lang="zh-CN" altLang="en-US" i="1" dirty="0" smtClean="0"/>
              <a:t>文件系统</a:t>
            </a:r>
            <a:endParaRPr lang="en-US" altLang="zh-CN" i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格式化的目的是为了在硬盘中写入文件系统</a:t>
            </a:r>
            <a:r>
              <a:rPr lang="en-US" altLang="zh-CN" dirty="0" smtClean="0"/>
              <a:t>~~~Cento6</a:t>
            </a:r>
            <a:r>
              <a:rPr lang="zh-CN" altLang="en-US" dirty="0" smtClean="0"/>
              <a:t>中默认的文件系统是</a:t>
            </a:r>
            <a:r>
              <a:rPr lang="en-US" altLang="zh-CN" dirty="0" smtClean="0"/>
              <a:t>EXT4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演示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ntfs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ntfs,fat32</a:t>
            </a:r>
            <a:r>
              <a:rPr lang="zh-CN" altLang="en-US" dirty="0" smtClean="0"/>
              <a:t>，拷贝大文件时，</a:t>
            </a:r>
            <a:r>
              <a:rPr lang="en-US" altLang="zh-CN" dirty="0" smtClean="0"/>
              <a:t>FAT</a:t>
            </a:r>
            <a:r>
              <a:rPr lang="zh-CN" altLang="en-US" dirty="0" smtClean="0"/>
              <a:t>是不支持大文件的，</a:t>
            </a:r>
            <a:r>
              <a:rPr lang="en-US" altLang="zh-CN" dirty="0" smtClean="0"/>
              <a:t>NTFS</a:t>
            </a:r>
            <a:r>
              <a:rPr lang="zh-CN" altLang="en-US" dirty="0" smtClean="0"/>
              <a:t>有很大的便利性，右键属性功能更全，可以加密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fat32</a:t>
            </a:r>
            <a:r>
              <a:rPr lang="zh-CN" altLang="en-US" dirty="0" smtClean="0"/>
              <a:t>是做不到的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ext3</a:t>
            </a:r>
            <a:r>
              <a:rPr lang="zh-CN" altLang="en-US" dirty="0" smtClean="0"/>
              <a:t>：是</a:t>
            </a:r>
            <a:r>
              <a:rPr lang="en-US" altLang="zh-CN" dirty="0" smtClean="0"/>
              <a:t>ext2</a:t>
            </a:r>
            <a:r>
              <a:rPr lang="zh-CN" altLang="en-US" dirty="0" smtClean="0"/>
              <a:t>的升级版本，最大的区别就是带日志功能，以在系统突然停止时提高文件系统的可靠性。支持最大</a:t>
            </a:r>
            <a:r>
              <a:rPr lang="en-US" altLang="zh-CN" dirty="0" smtClean="0"/>
              <a:t>16TB</a:t>
            </a:r>
            <a:r>
              <a:rPr lang="zh-CN" altLang="en-US" dirty="0" smtClean="0"/>
              <a:t>的分区和最大</a:t>
            </a:r>
            <a:r>
              <a:rPr lang="en-US" altLang="zh-CN" dirty="0" smtClean="0"/>
              <a:t>2TB</a:t>
            </a:r>
            <a:r>
              <a:rPr lang="zh-CN" altLang="en-US" dirty="0" smtClean="0"/>
              <a:t>的文件。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840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C71E0B9-0A0F-4D22-865B-B9480857BCB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25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/home</a:t>
            </a:r>
            <a:r>
              <a:rPr lang="en-US" altLang="zh-CN" baseline="0" dirty="0" smtClean="0">
                <a:ea typeface="宋体" charset="-122"/>
              </a:rPr>
              <a:t> </a:t>
            </a:r>
            <a:r>
              <a:rPr lang="zh-CN" altLang="en-US" baseline="0" dirty="0" smtClean="0">
                <a:ea typeface="宋体" charset="-122"/>
              </a:rPr>
              <a:t>普通用户的目录</a:t>
            </a: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桥接：说明虚拟机使用的是真实网卡，与物理计算机进行通信，同一个网段即可，还可以与局域网计算机通信，需要占有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。可能</a:t>
            </a:r>
            <a:r>
              <a:rPr lang="en-US" altLang="zh-CN" dirty="0" smtClean="0"/>
              <a:t>IP</a:t>
            </a:r>
            <a:r>
              <a:rPr lang="zh-CN" altLang="en-US" dirty="0" smtClean="0"/>
              <a:t>冲突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NET</a:t>
            </a:r>
            <a:r>
              <a:rPr lang="zh-CN" altLang="en-US" dirty="0" smtClean="0"/>
              <a:t>　虚拟机</a:t>
            </a:r>
            <a:r>
              <a:rPr lang="en-US" altLang="zh-CN" dirty="0" smtClean="0"/>
              <a:t>vm8 </a:t>
            </a:r>
            <a:r>
              <a:rPr lang="zh-CN" altLang="en-US" dirty="0" smtClean="0"/>
              <a:t>假的网卡，只能与物理机进行通信。虚拟机可以访问互联网</a:t>
            </a:r>
            <a:endParaRPr lang="en-US" altLang="zh-CN" dirty="0" smtClean="0"/>
          </a:p>
          <a:p>
            <a:r>
              <a:rPr lang="en-US" altLang="zh-CN" dirty="0" smtClean="0"/>
              <a:t>Host</a:t>
            </a:r>
            <a:r>
              <a:rPr lang="en-US" altLang="zh-CN" baseline="0" dirty="0" smtClean="0"/>
              <a:t> Only vm1</a:t>
            </a:r>
            <a:r>
              <a:rPr lang="zh-CN" altLang="en-US" baseline="0" dirty="0" smtClean="0"/>
              <a:t>，仅能物理机通信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72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altLang="zh-CN" sz="2800" dirty="0" smtClean="0"/>
              <a:t>Linux</a:t>
            </a:r>
            <a:r>
              <a:rPr lang="zh-CN" altLang="en-US" sz="2800" dirty="0" smtClean="0"/>
              <a:t>操作系统构成</a:t>
            </a:r>
          </a:p>
          <a:p>
            <a:pPr lvl="1">
              <a:buFontTx/>
              <a:buBlip>
                <a:blip r:embed="rId4"/>
              </a:buBlip>
            </a:pPr>
            <a:r>
              <a:rPr lang="en-US" altLang="zh-CN" sz="2400" dirty="0" smtClean="0">
                <a:solidFill>
                  <a:srgbClr val="FF0000"/>
                </a:solidFill>
              </a:rPr>
              <a:t>Linux</a:t>
            </a:r>
            <a:r>
              <a:rPr lang="zh-CN" altLang="en-US" sz="2400" dirty="0" smtClean="0">
                <a:solidFill>
                  <a:srgbClr val="FF0000"/>
                </a:solidFill>
              </a:rPr>
              <a:t>内核</a:t>
            </a:r>
            <a:r>
              <a:rPr lang="zh-CN" altLang="en-US" sz="2400" dirty="0" smtClean="0"/>
              <a:t>、系统基本库、应用程序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38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误区：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可用的软件很少吗？对于个人用户是这样的，从对于服务器，从数量和质量优于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平台。 </a:t>
            </a:r>
            <a:endParaRPr lang="en-US" altLang="zh-CN" dirty="0" smtClean="0"/>
          </a:p>
          <a:p>
            <a:r>
              <a:rPr lang="en-US" altLang="zh-CN" dirty="0" smtClean="0"/>
              <a:t>Apache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主流的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服务器软件，占有率 大概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，羽毛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印第安部落的标志，代表自由，民主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开源社区，文化衫，人生苦短，快用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764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24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377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服务器采用的网站服务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336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21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程序小，提高性能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95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rnel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章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系统安装和基本操作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452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一切都是文件（包括硬件）</a:t>
            </a:r>
            <a:endParaRPr lang="en-US" altLang="zh-CN" dirty="0" smtClean="0"/>
          </a:p>
          <a:p>
            <a:r>
              <a:rPr lang="zh-CN" altLang="en-US" dirty="0" smtClean="0"/>
              <a:t>程序较小且用途单一</a:t>
            </a:r>
            <a:endParaRPr lang="en-US" altLang="zh-CN" dirty="0" smtClean="0"/>
          </a:p>
          <a:p>
            <a:r>
              <a:rPr lang="zh-CN" altLang="en-US" dirty="0" smtClean="0"/>
              <a:t>能够将程序结合到一起以执行复杂任务</a:t>
            </a:r>
            <a:endParaRPr lang="en-US" altLang="zh-CN" dirty="0" smtClean="0"/>
          </a:p>
          <a:p>
            <a:r>
              <a:rPr lang="zh-CN" altLang="en-US" dirty="0" smtClean="0"/>
              <a:t>避免抢占式用户界面</a:t>
            </a:r>
            <a:endParaRPr lang="en-US" altLang="zh-CN" dirty="0" smtClean="0"/>
          </a:p>
          <a:p>
            <a:r>
              <a:rPr lang="zh-CN" altLang="en-US" dirty="0" smtClean="0"/>
              <a:t>配置数据以文本形式存储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原则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55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系统简介</a:t>
            </a:r>
          </a:p>
        </p:txBody>
      </p:sp>
    </p:spTree>
    <p:extLst>
      <p:ext uri="{BB962C8B-B14F-4D97-AF65-F5344CB8AC3E}">
        <p14:creationId xmlns:p14="http://schemas.microsoft.com/office/powerpoint/2010/main" val="12354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en-US" altLang="zh-CN" dirty="0">
                <a:solidFill>
                  <a:srgbClr val="FF0000"/>
                </a:solidFill>
              </a:rPr>
              <a:t>UNIX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发展史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 smtClean="0"/>
              <a:t>系统分区</a:t>
            </a:r>
            <a:endParaRPr lang="en-US" altLang="zh-CN" dirty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en-US" altLang="zh-CN" dirty="0"/>
              <a:t>Linux</a:t>
            </a:r>
            <a:r>
              <a:rPr lang="zh-CN" altLang="en-US" dirty="0"/>
              <a:t>系统安装</a:t>
            </a:r>
            <a:endParaRPr lang="en-US" altLang="zh-CN" dirty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/>
              <a:t>远程登录管理工具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74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UNIX</a:t>
            </a:r>
            <a:r>
              <a:rPr lang="zh-CN" altLang="en-US" dirty="0" smtClean="0"/>
              <a:t>发展史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1965</a:t>
            </a:r>
            <a:r>
              <a:rPr lang="zh-CN" altLang="en-US" dirty="0" smtClean="0"/>
              <a:t>年，美国麻省理工学院（</a:t>
            </a:r>
            <a:r>
              <a:rPr lang="en-US" altLang="zh-CN" dirty="0" smtClean="0"/>
              <a:t>MIT</a:t>
            </a:r>
            <a:r>
              <a:rPr lang="zh-CN" altLang="en-US" dirty="0" smtClean="0"/>
              <a:t>）、通用电气公司（</a:t>
            </a:r>
            <a:r>
              <a:rPr lang="en-US" altLang="zh-CN" dirty="0" smtClean="0"/>
              <a:t>GE</a:t>
            </a:r>
            <a:r>
              <a:rPr lang="zh-CN" altLang="en-US" dirty="0" smtClean="0"/>
              <a:t>）以及</a:t>
            </a:r>
            <a:r>
              <a:rPr lang="en-US" altLang="zh-CN" dirty="0" smtClean="0"/>
              <a:t>AT&amp;T</a:t>
            </a:r>
            <a:r>
              <a:rPr lang="zh-CN" altLang="en-US" dirty="0" smtClean="0"/>
              <a:t>的贝尔实验室联合开发</a:t>
            </a:r>
            <a:r>
              <a:rPr lang="en-US" altLang="zh-CN" dirty="0" err="1" smtClean="0">
                <a:solidFill>
                  <a:srgbClr val="FF0000"/>
                </a:solidFill>
              </a:rPr>
              <a:t>Multics</a:t>
            </a:r>
            <a:r>
              <a:rPr lang="zh-CN" altLang="en-US" dirty="0" smtClean="0"/>
              <a:t>工程计划，其目标是开发一种交互式的具有多道程序处理能力的分时操作系统，但因</a:t>
            </a:r>
            <a:r>
              <a:rPr lang="en-US" altLang="zh-CN" dirty="0" err="1" smtClean="0"/>
              <a:t>Multics</a:t>
            </a:r>
            <a:r>
              <a:rPr lang="zh-CN" altLang="en-US" dirty="0" smtClean="0"/>
              <a:t>追求的目标过于庞大而复杂，致使项目进度远远落后与计划，最后贝尔实验室宣布退出。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9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UNIX</a:t>
            </a:r>
            <a:r>
              <a:rPr lang="zh-CN" altLang="en-US" dirty="0"/>
              <a:t>发展史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1969</a:t>
            </a:r>
            <a:r>
              <a:rPr lang="zh-CN" altLang="en-US" dirty="0" smtClean="0"/>
              <a:t>年，贝尔实验室的肯</a:t>
            </a:r>
            <a:r>
              <a:rPr lang="en-US" altLang="zh-CN" dirty="0"/>
              <a:t>·</a:t>
            </a:r>
            <a:r>
              <a:rPr lang="zh-CN" altLang="en-US" dirty="0"/>
              <a:t>汤普森在</a:t>
            </a:r>
            <a:r>
              <a:rPr lang="en-US" altLang="zh-CN" dirty="0"/>
              <a:t>DEC  </a:t>
            </a:r>
            <a:r>
              <a:rPr lang="en-US" altLang="zh-CN" dirty="0" smtClean="0"/>
              <a:t>PDP-7</a:t>
            </a:r>
            <a:r>
              <a:rPr lang="zh-CN" altLang="en-US" dirty="0" smtClean="0"/>
              <a:t>机器上开发出</a:t>
            </a:r>
            <a:r>
              <a:rPr lang="en-US" altLang="zh-CN" dirty="0" smtClean="0">
                <a:solidFill>
                  <a:srgbClr val="FF0000"/>
                </a:solidFill>
              </a:rPr>
              <a:t>UNIX</a:t>
            </a:r>
            <a:r>
              <a:rPr lang="zh-CN" altLang="en-US" dirty="0" smtClean="0"/>
              <a:t>系统。</a:t>
            </a:r>
            <a:endParaRPr lang="en-US" altLang="zh-CN" dirty="0" smtClean="0"/>
          </a:p>
          <a:p>
            <a:r>
              <a:rPr lang="en-US" altLang="zh-CN" dirty="0" smtClean="0"/>
              <a:t>1971</a:t>
            </a:r>
            <a:r>
              <a:rPr lang="zh-CN" altLang="en-US" dirty="0" smtClean="0"/>
              <a:t>年，</a:t>
            </a:r>
            <a:r>
              <a:rPr lang="zh-CN" altLang="en-US" dirty="0">
                <a:solidFill>
                  <a:srgbClr val="FF0000"/>
                </a:solidFill>
              </a:rPr>
              <a:t>肯</a:t>
            </a:r>
            <a:r>
              <a:rPr lang="en-US" altLang="zh-CN" dirty="0">
                <a:solidFill>
                  <a:srgbClr val="FF0000"/>
                </a:solidFill>
              </a:rPr>
              <a:t>·</a:t>
            </a:r>
            <a:r>
              <a:rPr lang="zh-CN" altLang="en-US" dirty="0">
                <a:solidFill>
                  <a:srgbClr val="FF0000"/>
                </a:solidFill>
              </a:rPr>
              <a:t>汤普</a:t>
            </a:r>
            <a:r>
              <a:rPr lang="zh-CN" altLang="en-US" dirty="0" smtClean="0">
                <a:solidFill>
                  <a:srgbClr val="FF0000"/>
                </a:solidFill>
              </a:rPr>
              <a:t>森</a:t>
            </a:r>
            <a:r>
              <a:rPr lang="zh-CN" altLang="en-US" dirty="0" smtClean="0"/>
              <a:t>的同事</a:t>
            </a:r>
            <a:r>
              <a:rPr lang="zh-CN" altLang="en-US" dirty="0" smtClean="0">
                <a:solidFill>
                  <a:srgbClr val="FF0000"/>
                </a:solidFill>
              </a:rPr>
              <a:t>丹尼斯</a:t>
            </a:r>
            <a:r>
              <a:rPr lang="en-US" altLang="zh-CN" dirty="0" smtClean="0">
                <a:solidFill>
                  <a:srgbClr val="FF0000"/>
                </a:solidFill>
              </a:rPr>
              <a:t>·</a:t>
            </a:r>
            <a:r>
              <a:rPr lang="zh-CN" altLang="en-US" dirty="0" smtClean="0">
                <a:solidFill>
                  <a:srgbClr val="FF0000"/>
                </a:solidFill>
              </a:rPr>
              <a:t>里奇</a:t>
            </a:r>
            <a:r>
              <a:rPr lang="zh-CN" altLang="en-US" dirty="0" smtClean="0"/>
              <a:t>发明了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语言；</a:t>
            </a:r>
            <a:r>
              <a:rPr lang="en-US" altLang="zh-CN" dirty="0" smtClean="0"/>
              <a:t>1973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系统的绝大部分源代码用Ｃ语言重写，为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的可移植打下了良好的基础。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77" y="3999172"/>
            <a:ext cx="4248472" cy="274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UNIX</a:t>
            </a:r>
            <a:r>
              <a:rPr lang="zh-CN" altLang="en-US" dirty="0" smtClean="0"/>
              <a:t>主要发行版本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189724"/>
              </p:ext>
            </p:extLst>
          </p:nvPr>
        </p:nvGraphicFramePr>
        <p:xfrm>
          <a:off x="755577" y="1397000"/>
          <a:ext cx="806489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141"/>
                <a:gridCol w="2752418"/>
                <a:gridCol w="302433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600" dirty="0" smtClean="0">
                          <a:solidFill>
                            <a:schemeClr val="tx1"/>
                          </a:solidFill>
                        </a:rPr>
                        <a:t>操作系统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>
                          <a:solidFill>
                            <a:schemeClr val="tx1"/>
                          </a:solidFill>
                        </a:rPr>
                        <a:t>公司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>
                          <a:solidFill>
                            <a:schemeClr val="tx1"/>
                          </a:solidFill>
                        </a:rPr>
                        <a:t>硬件平台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AIX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IBM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PowerPC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HP-UX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HP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PA-RISC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Solaris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Sun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SPARC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Linux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err="1" smtClean="0">
                          <a:solidFill>
                            <a:schemeClr val="tx1"/>
                          </a:solidFill>
                        </a:rPr>
                        <a:t>RedHat</a:t>
                      </a:r>
                      <a:endParaRPr lang="en-US" altLang="zh-CN" sz="36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Ubuntu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IA(Intel</a:t>
                      </a:r>
                      <a:r>
                        <a:rPr lang="zh-CN" altLang="en-US" sz="36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AMD)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62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系统简介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系统出现于</a:t>
            </a:r>
            <a:r>
              <a:rPr lang="en-US" altLang="zh-CN" dirty="0" smtClean="0"/>
              <a:t>1991</a:t>
            </a:r>
            <a:r>
              <a:rPr lang="zh-CN" altLang="en-US" dirty="0" smtClean="0"/>
              <a:t>年，由芬兰大学生李纳斯（</a:t>
            </a:r>
            <a:r>
              <a:rPr lang="en-US" altLang="zh-CN" dirty="0"/>
              <a:t>Linus </a:t>
            </a:r>
            <a:r>
              <a:rPr lang="en-US" altLang="zh-CN" dirty="0" smtClean="0"/>
              <a:t>Torvalds</a:t>
            </a:r>
            <a:r>
              <a:rPr lang="zh-CN" altLang="en-US" dirty="0" smtClean="0"/>
              <a:t>）</a:t>
            </a:r>
            <a:r>
              <a:rPr lang="zh-CN" altLang="en-US" dirty="0"/>
              <a:t>和后来陆续加入的</a:t>
            </a:r>
            <a:r>
              <a:rPr lang="zh-CN" altLang="en-US" dirty="0" smtClean="0"/>
              <a:t>众多爱好者共同开发完成。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是一个</a:t>
            </a:r>
            <a:r>
              <a:rPr lang="zh-CN" altLang="en-US" dirty="0"/>
              <a:t>开源</a:t>
            </a:r>
            <a:r>
              <a:rPr lang="zh-CN" altLang="en-US" dirty="0" smtClean="0"/>
              <a:t>软件，是源代码开发的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027" name="Picture 3" descr="http://h.hiphotos.baidu.com/baike/w%3D268/sign=2c31b0f1510fd9f9a017526f1d2cd42b/5882b2b7d0a20cf4f664615276094b36adaf99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690230"/>
            <a:ext cx="1771923" cy="271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10794"/>
          <a:stretch/>
        </p:blipFill>
        <p:spPr>
          <a:xfrm>
            <a:off x="6372200" y="3599308"/>
            <a:ext cx="2294965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9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内核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官</a:t>
            </a:r>
            <a:r>
              <a:rPr lang="zh-CN" altLang="en-US" dirty="0" smtClean="0"/>
              <a:t>网 </a:t>
            </a:r>
            <a:r>
              <a:rPr lang="en-US" altLang="zh-CN" dirty="0" smtClean="0">
                <a:hlinkClick r:id="rId3"/>
              </a:rPr>
              <a:t>www.kernel.org</a:t>
            </a:r>
            <a:endParaRPr lang="en-US" altLang="zh-CN" dirty="0" smtClean="0"/>
          </a:p>
          <a:p>
            <a:r>
              <a:rPr lang="zh-CN" altLang="en-US" dirty="0" smtClean="0"/>
              <a:t>内核版本说明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XX.YY.ZZ</a:t>
            </a:r>
            <a:r>
              <a:rPr lang="en-US" altLang="zh-CN" dirty="0" smtClean="0"/>
              <a:t> </a:t>
            </a:r>
            <a:r>
              <a:rPr lang="zh-CN" altLang="en-US" dirty="0" smtClean="0"/>
              <a:t>主版本、次版本、修订版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次</a:t>
            </a:r>
            <a:r>
              <a:rPr lang="zh-CN" altLang="en-US" dirty="0">
                <a:solidFill>
                  <a:srgbClr val="FF0000"/>
                </a:solidFill>
              </a:rPr>
              <a:t>版本</a:t>
            </a:r>
            <a:r>
              <a:rPr lang="zh-CN" altLang="en-US" dirty="0"/>
              <a:t>偶数 为 稳定版  奇数为 </a:t>
            </a:r>
            <a:r>
              <a:rPr lang="zh-CN" altLang="en-US" dirty="0" smtClean="0"/>
              <a:t>开发版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目前最新版本 </a:t>
            </a:r>
            <a:r>
              <a:rPr lang="en-US" altLang="zh-CN" dirty="0" smtClean="0"/>
              <a:t>4.11.6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63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内核版本</a:t>
            </a:r>
          </a:p>
        </p:txBody>
      </p:sp>
      <p:grpSp>
        <p:nvGrpSpPr>
          <p:cNvPr id="39" name="Group 80"/>
          <p:cNvGrpSpPr>
            <a:grpSpLocks/>
          </p:cNvGrpSpPr>
          <p:nvPr/>
        </p:nvGrpSpPr>
        <p:grpSpPr bwMode="auto">
          <a:xfrm>
            <a:off x="2073275" y="1900238"/>
            <a:ext cx="1944688" cy="1389062"/>
            <a:chOff x="1306" y="1197"/>
            <a:chExt cx="1225" cy="875"/>
          </a:xfrm>
        </p:grpSpPr>
        <p:sp>
          <p:nvSpPr>
            <p:cNvPr id="40" name="Line 65"/>
            <p:cNvSpPr>
              <a:spLocks noChangeShapeType="1"/>
            </p:cNvSpPr>
            <p:nvPr/>
          </p:nvSpPr>
          <p:spPr bwMode="auto">
            <a:xfrm flipH="1">
              <a:off x="1306" y="1197"/>
              <a:ext cx="1225" cy="875"/>
            </a:xfrm>
            <a:prstGeom prst="line">
              <a:avLst/>
            </a:prstGeom>
            <a:noFill/>
            <a:ln w="603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1" name="Rectangle 69"/>
            <p:cNvSpPr>
              <a:spLocks noChangeArrowheads="1"/>
            </p:cNvSpPr>
            <p:nvPr/>
          </p:nvSpPr>
          <p:spPr bwMode="auto">
            <a:xfrm rot="-2324181">
              <a:off x="1603" y="1419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r>
                <a:rPr lang="zh-CN" altLang="en-US"/>
                <a:t>拷贝</a:t>
              </a:r>
            </a:p>
          </p:txBody>
        </p:sp>
      </p:grpSp>
      <p:grpSp>
        <p:nvGrpSpPr>
          <p:cNvPr id="42" name="Group 82"/>
          <p:cNvGrpSpPr>
            <a:grpSpLocks/>
          </p:cNvGrpSpPr>
          <p:nvPr/>
        </p:nvGrpSpPr>
        <p:grpSpPr bwMode="auto">
          <a:xfrm>
            <a:off x="4089400" y="3967163"/>
            <a:ext cx="1944688" cy="1389062"/>
            <a:chOff x="2576" y="2499"/>
            <a:chExt cx="1225" cy="875"/>
          </a:xfrm>
        </p:grpSpPr>
        <p:sp>
          <p:nvSpPr>
            <p:cNvPr id="43" name="Line 64"/>
            <p:cNvSpPr>
              <a:spLocks noChangeShapeType="1"/>
            </p:cNvSpPr>
            <p:nvPr/>
          </p:nvSpPr>
          <p:spPr bwMode="auto">
            <a:xfrm flipH="1">
              <a:off x="2576" y="2499"/>
              <a:ext cx="1225" cy="875"/>
            </a:xfrm>
            <a:prstGeom prst="line">
              <a:avLst/>
            </a:prstGeom>
            <a:noFill/>
            <a:ln w="603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4" name="Rectangle 70"/>
            <p:cNvSpPr>
              <a:spLocks noChangeArrowheads="1"/>
            </p:cNvSpPr>
            <p:nvPr/>
          </p:nvSpPr>
          <p:spPr bwMode="auto">
            <a:xfrm rot="-2324181">
              <a:off x="2828" y="2739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r>
                <a:rPr lang="zh-CN" altLang="en-US"/>
                <a:t>拷贝</a:t>
              </a:r>
            </a:p>
          </p:txBody>
        </p:sp>
      </p:grpSp>
      <p:grpSp>
        <p:nvGrpSpPr>
          <p:cNvPr id="45" name="Group 79"/>
          <p:cNvGrpSpPr>
            <a:grpSpLocks/>
          </p:cNvGrpSpPr>
          <p:nvPr/>
        </p:nvGrpSpPr>
        <p:grpSpPr bwMode="auto">
          <a:xfrm>
            <a:off x="306388" y="957263"/>
            <a:ext cx="8208962" cy="869950"/>
            <a:chOff x="193" y="603"/>
            <a:chExt cx="5171" cy="548"/>
          </a:xfrm>
        </p:grpSpPr>
        <p:sp>
          <p:nvSpPr>
            <p:cNvPr id="46" name="Rectangle 3"/>
            <p:cNvSpPr>
              <a:spLocks noChangeArrowheads="1"/>
            </p:cNvSpPr>
            <p:nvPr/>
          </p:nvSpPr>
          <p:spPr bwMode="auto">
            <a:xfrm>
              <a:off x="988" y="879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tx2"/>
                  </a:solidFill>
                </a:rPr>
                <a:t>2.4.6</a:t>
              </a:r>
            </a:p>
          </p:txBody>
        </p:sp>
        <p:sp>
          <p:nvSpPr>
            <p:cNvPr id="47" name="Rectangle 39"/>
            <p:cNvSpPr>
              <a:spLocks noChangeArrowheads="1"/>
            </p:cNvSpPr>
            <p:nvPr/>
          </p:nvSpPr>
          <p:spPr bwMode="auto">
            <a:xfrm>
              <a:off x="2235" y="879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tx2"/>
                  </a:solidFill>
                </a:rPr>
                <a:t>2.4.7</a:t>
              </a:r>
            </a:p>
          </p:txBody>
        </p:sp>
        <p:sp>
          <p:nvSpPr>
            <p:cNvPr id="48" name="Rectangle 40"/>
            <p:cNvSpPr>
              <a:spLocks noChangeArrowheads="1"/>
            </p:cNvSpPr>
            <p:nvPr/>
          </p:nvSpPr>
          <p:spPr bwMode="auto">
            <a:xfrm>
              <a:off x="3482" y="879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tx2"/>
                  </a:solidFill>
                </a:rPr>
                <a:t>2.4.8</a:t>
              </a:r>
            </a:p>
          </p:txBody>
        </p:sp>
        <p:sp>
          <p:nvSpPr>
            <p:cNvPr id="49" name="AutoShape 41"/>
            <p:cNvSpPr>
              <a:spLocks noChangeArrowheads="1"/>
            </p:cNvSpPr>
            <p:nvPr/>
          </p:nvSpPr>
          <p:spPr bwMode="auto">
            <a:xfrm>
              <a:off x="1715" y="924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4728" y="879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tx2"/>
                  </a:solidFill>
                </a:rPr>
                <a:t>2.4. ...</a:t>
              </a:r>
            </a:p>
          </p:txBody>
        </p:sp>
        <p:sp>
          <p:nvSpPr>
            <p:cNvPr id="51" name="AutoShape 49"/>
            <p:cNvSpPr>
              <a:spLocks noChangeArrowheads="1"/>
            </p:cNvSpPr>
            <p:nvPr/>
          </p:nvSpPr>
          <p:spPr bwMode="auto">
            <a:xfrm>
              <a:off x="2939" y="924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AutoShape 50"/>
            <p:cNvSpPr>
              <a:spLocks noChangeArrowheads="1"/>
            </p:cNvSpPr>
            <p:nvPr/>
          </p:nvSpPr>
          <p:spPr bwMode="auto">
            <a:xfrm>
              <a:off x="4209" y="924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66"/>
            <p:cNvSpPr>
              <a:spLocks noChangeArrowheads="1"/>
            </p:cNvSpPr>
            <p:nvPr/>
          </p:nvSpPr>
          <p:spPr bwMode="auto">
            <a:xfrm>
              <a:off x="193" y="834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r>
                <a:rPr lang="zh-CN" altLang="en-US" b="1"/>
                <a:t>稳定版本</a:t>
              </a:r>
            </a:p>
          </p:txBody>
        </p:sp>
        <p:sp>
          <p:nvSpPr>
            <p:cNvPr id="54" name="Line 71"/>
            <p:cNvSpPr>
              <a:spLocks noChangeShapeType="1"/>
            </p:cNvSpPr>
            <p:nvPr/>
          </p:nvSpPr>
          <p:spPr bwMode="auto">
            <a:xfrm>
              <a:off x="964" y="821"/>
              <a:ext cx="4400" cy="0"/>
            </a:xfrm>
            <a:prstGeom prst="line">
              <a:avLst/>
            </a:prstGeom>
            <a:noFill/>
            <a:ln w="349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5" name="Rectangle 73"/>
            <p:cNvSpPr>
              <a:spLocks noChangeArrowheads="1"/>
            </p:cNvSpPr>
            <p:nvPr/>
          </p:nvSpPr>
          <p:spPr bwMode="auto">
            <a:xfrm>
              <a:off x="2678" y="603"/>
              <a:ext cx="7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r>
                <a:rPr lang="zh-CN" altLang="en-US"/>
                <a:t>修复</a:t>
              </a:r>
              <a:r>
                <a:rPr lang="en-US" altLang="zh-CN"/>
                <a:t>BUG</a:t>
              </a:r>
            </a:p>
          </p:txBody>
        </p:sp>
      </p:grpSp>
      <p:grpSp>
        <p:nvGrpSpPr>
          <p:cNvPr id="56" name="Group 81"/>
          <p:cNvGrpSpPr>
            <a:grpSpLocks/>
          </p:cNvGrpSpPr>
          <p:nvPr/>
        </p:nvGrpSpPr>
        <p:grpSpPr bwMode="auto">
          <a:xfrm>
            <a:off x="306388" y="3021013"/>
            <a:ext cx="6264275" cy="895350"/>
            <a:chOff x="193" y="1903"/>
            <a:chExt cx="3946" cy="564"/>
          </a:xfrm>
        </p:grpSpPr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988" y="2195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tx2"/>
                  </a:solidFill>
                </a:rPr>
                <a:t>2.5.7</a:t>
              </a:r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2235" y="2195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tx2"/>
                  </a:solidFill>
                </a:rPr>
                <a:t>2.5. ...</a:t>
              </a:r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3481" y="2195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tx2"/>
                  </a:solidFill>
                </a:rPr>
                <a:t>2.5.77</a:t>
              </a:r>
            </a:p>
          </p:txBody>
        </p:sp>
        <p:sp>
          <p:nvSpPr>
            <p:cNvPr id="60" name="AutoShape 61"/>
            <p:cNvSpPr>
              <a:spLocks noChangeArrowheads="1"/>
            </p:cNvSpPr>
            <p:nvPr/>
          </p:nvSpPr>
          <p:spPr bwMode="auto">
            <a:xfrm>
              <a:off x="1692" y="2240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FFCC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AutoShape 62"/>
            <p:cNvSpPr>
              <a:spLocks noChangeArrowheads="1"/>
            </p:cNvSpPr>
            <p:nvPr/>
          </p:nvSpPr>
          <p:spPr bwMode="auto">
            <a:xfrm>
              <a:off x="2962" y="2240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FFCC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193" y="2128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r>
                <a:rPr lang="zh-CN" altLang="en-US" b="1"/>
                <a:t>开发版本</a:t>
              </a:r>
            </a:p>
          </p:txBody>
        </p:sp>
        <p:sp>
          <p:nvSpPr>
            <p:cNvPr id="63" name="Line 75"/>
            <p:cNvSpPr>
              <a:spLocks noChangeShapeType="1"/>
            </p:cNvSpPr>
            <p:nvPr/>
          </p:nvSpPr>
          <p:spPr bwMode="auto">
            <a:xfrm>
              <a:off x="964" y="2130"/>
              <a:ext cx="3175" cy="0"/>
            </a:xfrm>
            <a:prstGeom prst="line">
              <a:avLst/>
            </a:prstGeom>
            <a:noFill/>
            <a:ln w="349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4" name="Rectangle 76"/>
            <p:cNvSpPr>
              <a:spLocks noChangeArrowheads="1"/>
            </p:cNvSpPr>
            <p:nvPr/>
          </p:nvSpPr>
          <p:spPr bwMode="auto">
            <a:xfrm>
              <a:off x="2224" y="1903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r>
                <a:rPr lang="zh-CN" altLang="en-US" dirty="0"/>
                <a:t>增加新功能</a:t>
              </a:r>
            </a:p>
          </p:txBody>
        </p:sp>
      </p:grpSp>
      <p:grpSp>
        <p:nvGrpSpPr>
          <p:cNvPr id="65" name="Group 83"/>
          <p:cNvGrpSpPr>
            <a:grpSpLocks/>
          </p:cNvGrpSpPr>
          <p:nvPr/>
        </p:nvGrpSpPr>
        <p:grpSpPr bwMode="auto">
          <a:xfrm>
            <a:off x="2225675" y="5084763"/>
            <a:ext cx="6289675" cy="881062"/>
            <a:chOff x="1402" y="3203"/>
            <a:chExt cx="3962" cy="555"/>
          </a:xfrm>
        </p:grpSpPr>
        <p:sp>
          <p:nvSpPr>
            <p:cNvPr id="66" name="Rectangle 51"/>
            <p:cNvSpPr>
              <a:spLocks noChangeArrowheads="1"/>
            </p:cNvSpPr>
            <p:nvPr/>
          </p:nvSpPr>
          <p:spPr bwMode="auto">
            <a:xfrm>
              <a:off x="2236" y="3486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tx2"/>
                  </a:solidFill>
                </a:rPr>
                <a:t>2.6.1</a:t>
              </a:r>
            </a:p>
          </p:txBody>
        </p:sp>
        <p:sp>
          <p:nvSpPr>
            <p:cNvPr id="67" name="Rectangle 52"/>
            <p:cNvSpPr>
              <a:spLocks noChangeArrowheads="1"/>
            </p:cNvSpPr>
            <p:nvPr/>
          </p:nvSpPr>
          <p:spPr bwMode="auto">
            <a:xfrm>
              <a:off x="3483" y="3486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tx2"/>
                  </a:solidFill>
                </a:rPr>
                <a:t>2.6. ...</a:t>
              </a:r>
            </a:p>
          </p:txBody>
        </p:sp>
        <p:sp>
          <p:nvSpPr>
            <p:cNvPr id="68" name="Rectangle 53"/>
            <p:cNvSpPr>
              <a:spLocks noChangeArrowheads="1"/>
            </p:cNvSpPr>
            <p:nvPr/>
          </p:nvSpPr>
          <p:spPr bwMode="auto">
            <a:xfrm>
              <a:off x="4729" y="3486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tx2"/>
                  </a:solidFill>
                </a:rPr>
                <a:t>2.6.18</a:t>
              </a:r>
            </a:p>
          </p:txBody>
        </p:sp>
        <p:sp>
          <p:nvSpPr>
            <p:cNvPr id="69" name="AutoShape 54"/>
            <p:cNvSpPr>
              <a:spLocks noChangeArrowheads="1"/>
            </p:cNvSpPr>
            <p:nvPr/>
          </p:nvSpPr>
          <p:spPr bwMode="auto">
            <a:xfrm>
              <a:off x="2940" y="3531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AutoShape 55"/>
            <p:cNvSpPr>
              <a:spLocks noChangeArrowheads="1"/>
            </p:cNvSpPr>
            <p:nvPr/>
          </p:nvSpPr>
          <p:spPr bwMode="auto">
            <a:xfrm>
              <a:off x="4210" y="3531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1402" y="3419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r>
                <a:rPr lang="zh-CN" altLang="en-US" b="1"/>
                <a:t>稳定版本</a:t>
              </a:r>
            </a:p>
          </p:txBody>
        </p:sp>
        <p:sp>
          <p:nvSpPr>
            <p:cNvPr id="72" name="Line 77"/>
            <p:cNvSpPr>
              <a:spLocks noChangeShapeType="1"/>
            </p:cNvSpPr>
            <p:nvPr/>
          </p:nvSpPr>
          <p:spPr bwMode="auto">
            <a:xfrm>
              <a:off x="2189" y="3421"/>
              <a:ext cx="3175" cy="0"/>
            </a:xfrm>
            <a:prstGeom prst="line">
              <a:avLst/>
            </a:prstGeom>
            <a:noFill/>
            <a:ln w="349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3" name="Rectangle 78"/>
            <p:cNvSpPr>
              <a:spLocks noChangeArrowheads="1"/>
            </p:cNvSpPr>
            <p:nvPr/>
          </p:nvSpPr>
          <p:spPr bwMode="auto">
            <a:xfrm>
              <a:off x="3504" y="3203"/>
              <a:ext cx="7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r>
                <a:rPr lang="zh-CN" altLang="en-US"/>
                <a:t>修复</a:t>
              </a:r>
              <a:r>
                <a:rPr lang="en-US" altLang="zh-CN"/>
                <a:t>BUG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435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主要发行版本</a:t>
            </a:r>
            <a:endParaRPr lang="zh-CN" altLang="en-US" dirty="0"/>
          </a:p>
        </p:txBody>
      </p:sp>
      <p:pic>
        <p:nvPicPr>
          <p:cNvPr id="3073" name="Picture 1" descr="C:\Users\think\AppData\Roaming\Tencent\Users\626231936\QQ\WinTemp\RichOle\LOG@~B{W6GU3I1XS]2TWHQ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76055"/>
            <a:ext cx="8404735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66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346944"/>
            <a:ext cx="8280920" cy="414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800" dirty="0"/>
              <a:t>熟练安装</a:t>
            </a:r>
            <a:r>
              <a:rPr lang="en-US" altLang="zh-CN" sz="2800" dirty="0"/>
              <a:t>Linux</a:t>
            </a:r>
            <a:r>
              <a:rPr lang="zh-CN" altLang="en-US" sz="2800" dirty="0"/>
              <a:t>操作系统</a:t>
            </a:r>
            <a:endParaRPr lang="en-US" altLang="zh-CN" sz="2800" dirty="0"/>
          </a:p>
          <a:p>
            <a:pPr marL="457200" indent="-4572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800" dirty="0"/>
              <a:t>熟练管理文件、目录、磁盘和文件系统</a:t>
            </a:r>
            <a:endParaRPr lang="en-US" altLang="zh-CN" sz="2800" dirty="0"/>
          </a:p>
          <a:p>
            <a:pPr marL="457200" indent="-4572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800" dirty="0"/>
              <a:t>熟练安装、管理应用程序</a:t>
            </a:r>
            <a:endParaRPr lang="en-US" altLang="zh-CN" sz="2800" dirty="0"/>
          </a:p>
          <a:p>
            <a:pPr marL="457200" indent="-4572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800" dirty="0"/>
              <a:t>熟练管理用户、文件和目录</a:t>
            </a:r>
            <a:r>
              <a:rPr lang="en-US" altLang="zh-CN" sz="2800" dirty="0"/>
              <a:t>/</a:t>
            </a:r>
            <a:r>
              <a:rPr lang="zh-CN" altLang="en-US" sz="2800" dirty="0"/>
              <a:t>归属</a:t>
            </a:r>
            <a:endParaRPr lang="en-US" altLang="zh-CN" sz="2800" dirty="0"/>
          </a:p>
          <a:p>
            <a:pPr marL="457200" indent="-4572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800" dirty="0"/>
              <a:t>熟练监控管理进程、设定计划</a:t>
            </a:r>
            <a:r>
              <a:rPr lang="zh-CN" altLang="en-US" sz="2800" dirty="0" smtClean="0"/>
              <a:t>任务</a:t>
            </a:r>
            <a:endParaRPr lang="en-US" altLang="zh-CN" sz="2800" dirty="0" smtClean="0"/>
          </a:p>
          <a:p>
            <a:pPr marL="457200" indent="-4572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800" dirty="0" smtClean="0"/>
              <a:t>熟练编写</a:t>
            </a:r>
            <a:r>
              <a:rPr lang="en-US" altLang="zh-CN" sz="2800" dirty="0" smtClean="0"/>
              <a:t>Shell</a:t>
            </a:r>
            <a:r>
              <a:rPr lang="zh-CN" altLang="en-US" sz="2800" dirty="0" smtClean="0"/>
              <a:t>脚本</a:t>
            </a:r>
            <a:endParaRPr lang="en-US" altLang="zh-CN" sz="2800" dirty="0" smtClean="0"/>
          </a:p>
          <a:p>
            <a:pPr marL="457200" indent="-4572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altLang="zh-CN" sz="2800" dirty="0" smtClean="0"/>
              <a:t>Oracle</a:t>
            </a:r>
            <a:r>
              <a:rPr lang="zh-CN" altLang="en-US" sz="2800" dirty="0" smtClean="0"/>
              <a:t>的日常维护（安装、备份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还原、客户端）</a:t>
            </a:r>
            <a:endParaRPr lang="en-US" altLang="zh-CN" sz="2800" dirty="0" smtClean="0"/>
          </a:p>
          <a:p>
            <a:pPr marL="457200" indent="-4572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altLang="zh-CN" sz="2800" dirty="0" smtClean="0"/>
              <a:t>Windows</a:t>
            </a:r>
            <a:r>
              <a:rPr lang="zh-CN" altLang="en-US" sz="2800" dirty="0" smtClean="0"/>
              <a:t>服务器的日常应用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4461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en-US" altLang="zh-CN" dirty="0"/>
              <a:t>UNIX</a:t>
            </a:r>
            <a:r>
              <a:rPr lang="zh-CN" altLang="en-US" dirty="0"/>
              <a:t>与</a:t>
            </a:r>
            <a:r>
              <a:rPr lang="en-US" altLang="zh-CN" dirty="0"/>
              <a:t>Linux</a:t>
            </a:r>
            <a:r>
              <a:rPr lang="zh-CN" altLang="en-US" dirty="0" smtClean="0"/>
              <a:t>发展史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 smtClean="0">
                <a:solidFill>
                  <a:srgbClr val="FF0000"/>
                </a:solidFill>
              </a:rPr>
              <a:t>系统分区与文件类型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en-US" altLang="zh-CN" dirty="0"/>
              <a:t>Linux</a:t>
            </a:r>
            <a:r>
              <a:rPr lang="zh-CN" altLang="en-US" dirty="0"/>
              <a:t>系统安装</a:t>
            </a:r>
            <a:endParaRPr lang="en-US" altLang="zh-CN" dirty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/>
              <a:t>远程登录管理工具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382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112568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中将硬盘、分区等设备均表示为文件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28850" y="2885653"/>
            <a:ext cx="2919413" cy="727075"/>
          </a:xfrm>
          <a:prstGeom prst="rect">
            <a:avLst/>
          </a:prstGeom>
          <a:gradFill rotWithShape="1">
            <a:gsLst>
              <a:gs pos="0">
                <a:srgbClr val="B5FDFA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chemeClr val="tx2"/>
                </a:solidFill>
              </a:rPr>
              <a:t>/</a:t>
            </a:r>
            <a:r>
              <a:rPr lang="en-US" altLang="zh-CN" sz="4400" b="1" dirty="0" err="1" smtClean="0">
                <a:solidFill>
                  <a:schemeClr val="tx2"/>
                </a:solidFill>
              </a:rPr>
              <a:t>dev</a:t>
            </a:r>
            <a:r>
              <a:rPr lang="en-US" altLang="zh-CN" sz="4400" b="1" dirty="0" smtClean="0">
                <a:solidFill>
                  <a:schemeClr val="tx2"/>
                </a:solidFill>
              </a:rPr>
              <a:t>/</a:t>
            </a:r>
            <a:r>
              <a:rPr lang="en-US" altLang="zh-CN" sz="4400" b="1" dirty="0">
                <a:solidFill>
                  <a:srgbClr val="FF0000"/>
                </a:solidFill>
              </a:rPr>
              <a:t>s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d</a:t>
            </a:r>
            <a:r>
              <a:rPr lang="en-US" altLang="zh-CN" sz="4400" b="1" dirty="0" smtClean="0">
                <a:solidFill>
                  <a:srgbClr val="0000FF"/>
                </a:solidFill>
              </a:rPr>
              <a:t>a1</a:t>
            </a:r>
            <a:endParaRPr lang="en-US" altLang="zh-CN" sz="4400" b="1" dirty="0">
              <a:solidFill>
                <a:schemeClr val="hlink"/>
              </a:solidFill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1468438" y="2171278"/>
            <a:ext cx="1808162" cy="646112"/>
          </a:xfrm>
          <a:prstGeom prst="wedgeRoundRectCallout">
            <a:avLst>
              <a:gd name="adj1" fmla="val 37356"/>
              <a:gd name="adj2" fmla="val 8267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硬件设备文件所在的目录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3779838" y="2099840"/>
            <a:ext cx="2232025" cy="720725"/>
          </a:xfrm>
          <a:prstGeom prst="wedgeRoundRectCallout">
            <a:avLst>
              <a:gd name="adj1" fmla="val -39759"/>
              <a:gd name="adj2" fmla="val 8392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hd </a:t>
            </a:r>
            <a:r>
              <a:rPr lang="zh-CN" altLang="en-US" sz="1800" b="1">
                <a:ea typeface="楷体_GB2312" pitchFamily="49" charset="-122"/>
              </a:rPr>
              <a:t>表示</a:t>
            </a:r>
            <a:r>
              <a:rPr lang="en-US" altLang="zh-CN" sz="1800" b="1">
                <a:ea typeface="楷体_GB2312" pitchFamily="49" charset="-122"/>
              </a:rPr>
              <a:t>IDE</a:t>
            </a:r>
            <a:r>
              <a:rPr lang="zh-CN" altLang="en-US" sz="1800" b="1">
                <a:ea typeface="楷体_GB2312" pitchFamily="49" charset="-122"/>
              </a:rPr>
              <a:t>设备</a:t>
            </a:r>
            <a:br>
              <a:rPr lang="zh-CN" altLang="en-US" sz="1800" b="1">
                <a:ea typeface="楷体_GB2312" pitchFamily="49" charset="-122"/>
              </a:rPr>
            </a:br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sd </a:t>
            </a:r>
            <a:r>
              <a:rPr lang="zh-CN" altLang="en-US" sz="1800" b="1">
                <a:ea typeface="楷体_GB2312" pitchFamily="49" charset="-122"/>
              </a:rPr>
              <a:t>表示</a:t>
            </a:r>
            <a:r>
              <a:rPr lang="en-US" altLang="zh-CN" sz="1800" b="1">
                <a:ea typeface="楷体_GB2312" pitchFamily="49" charset="-122"/>
              </a:rPr>
              <a:t>SCSI</a:t>
            </a:r>
            <a:r>
              <a:rPr lang="zh-CN" altLang="en-US" sz="1800" b="1">
                <a:ea typeface="楷体_GB2312" pitchFamily="49" charset="-122"/>
              </a:rPr>
              <a:t>设备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2051050" y="3792115"/>
            <a:ext cx="2735263" cy="684213"/>
          </a:xfrm>
          <a:prstGeom prst="wedgeRoundRectCallout">
            <a:avLst>
              <a:gd name="adj1" fmla="val 40481"/>
              <a:gd name="adj2" fmla="val -8990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硬盘的顺序号，以字母</a:t>
            </a:r>
            <a:r>
              <a:rPr lang="en-US" altLang="zh-CN" sz="1800" b="1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zh-CN" altLang="en-US" sz="1800" b="1">
                <a:ea typeface="楷体_GB2312" pitchFamily="49" charset="-122"/>
              </a:rPr>
              <a:t>、</a:t>
            </a:r>
            <a:r>
              <a:rPr lang="en-US" altLang="zh-CN" sz="1800" b="1">
                <a:solidFill>
                  <a:srgbClr val="0000FF"/>
                </a:solidFill>
                <a:ea typeface="楷体_GB2312" pitchFamily="49" charset="-122"/>
              </a:rPr>
              <a:t>b</a:t>
            </a:r>
            <a:r>
              <a:rPr lang="zh-CN" altLang="en-US" sz="1800" b="1">
                <a:ea typeface="楷体_GB2312" pitchFamily="49" charset="-122"/>
              </a:rPr>
              <a:t>、</a:t>
            </a:r>
            <a:r>
              <a:rPr lang="en-US" altLang="zh-CN" sz="1800" b="1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en-US" altLang="zh-CN" sz="1800" b="1">
                <a:ea typeface="楷体_GB2312" pitchFamily="49" charset="-122"/>
              </a:rPr>
              <a:t>……</a:t>
            </a:r>
            <a:r>
              <a:rPr lang="zh-CN" altLang="en-US" sz="1800" b="1">
                <a:ea typeface="楷体_GB2312" pitchFamily="49" charset="-122"/>
              </a:rPr>
              <a:t>表示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4860925" y="3792115"/>
            <a:ext cx="2735263" cy="684213"/>
          </a:xfrm>
          <a:prstGeom prst="wedgeRoundRectCallout">
            <a:avLst>
              <a:gd name="adj1" fmla="val -44602"/>
              <a:gd name="adj2" fmla="val -8665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分区的顺序号，以数字</a:t>
            </a:r>
            <a:r>
              <a:rPr lang="en-US" altLang="zh-CN" sz="1800" b="1">
                <a:solidFill>
                  <a:schemeClr val="hlink"/>
                </a:solidFill>
                <a:ea typeface="楷体_GB2312" pitchFamily="49" charset="-122"/>
              </a:rPr>
              <a:t>1</a:t>
            </a:r>
            <a:r>
              <a:rPr lang="zh-CN" altLang="en-US" sz="1800" b="1">
                <a:ea typeface="楷体_GB2312" pitchFamily="49" charset="-122"/>
              </a:rPr>
              <a:t>、</a:t>
            </a:r>
            <a:r>
              <a:rPr lang="en-US" altLang="zh-CN" sz="1800" b="1">
                <a:solidFill>
                  <a:schemeClr val="hlink"/>
                </a:solidFill>
                <a:ea typeface="楷体_GB2312" pitchFamily="49" charset="-122"/>
              </a:rPr>
              <a:t>2</a:t>
            </a:r>
            <a:r>
              <a:rPr lang="zh-CN" altLang="en-US" sz="1800" b="1">
                <a:ea typeface="楷体_GB2312" pitchFamily="49" charset="-122"/>
              </a:rPr>
              <a:t>、</a:t>
            </a:r>
            <a:r>
              <a:rPr lang="en-US" altLang="zh-CN" sz="1800" b="1">
                <a:solidFill>
                  <a:schemeClr val="hlink"/>
                </a:solidFill>
                <a:ea typeface="楷体_GB2312" pitchFamily="49" charset="-122"/>
              </a:rPr>
              <a:t>3</a:t>
            </a:r>
            <a:r>
              <a:rPr lang="en-US" altLang="zh-CN" sz="1800" b="1">
                <a:ea typeface="楷体_GB2312" pitchFamily="49" charset="-122"/>
              </a:rPr>
              <a:t>……</a:t>
            </a:r>
            <a:r>
              <a:rPr lang="zh-CN" altLang="en-US" sz="1800" b="1">
                <a:ea typeface="楷体_GB2312" pitchFamily="49" charset="-122"/>
              </a:rPr>
              <a:t>表示</a:t>
            </a:r>
          </a:p>
        </p:txBody>
      </p:sp>
    </p:spTree>
    <p:extLst>
      <p:ext uri="{BB962C8B-B14F-4D97-AF65-F5344CB8AC3E}">
        <p14:creationId xmlns:p14="http://schemas.microsoft.com/office/powerpoint/2010/main" val="362526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主分区：最多只能有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扩展分区：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最多只能有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1"/>
            <a:r>
              <a:rPr lang="zh-CN" altLang="en-US" dirty="0"/>
              <a:t>主</a:t>
            </a:r>
            <a:r>
              <a:rPr lang="zh-CN" altLang="en-US" dirty="0" smtClean="0"/>
              <a:t>分区加扩展分区最多有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不能写入数据，只能包含逻辑分区</a:t>
            </a:r>
            <a:endParaRPr lang="en-US" altLang="zh-CN" dirty="0" smtClean="0"/>
          </a:p>
          <a:p>
            <a:r>
              <a:rPr lang="zh-CN" altLang="en-US" dirty="0"/>
              <a:t>逻辑分区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分区类型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766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硬盘和分区的结构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03350" y="2312988"/>
            <a:ext cx="6480175" cy="1008062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80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74788" y="2386013"/>
            <a:ext cx="1295400" cy="86360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43213" y="2386013"/>
            <a:ext cx="1295400" cy="86360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11638" y="2386013"/>
            <a:ext cx="3600450" cy="8636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83075" y="2457450"/>
            <a:ext cx="1223963" cy="7207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51500" y="2457450"/>
            <a:ext cx="1223963" cy="7207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1403350" y="1557338"/>
            <a:ext cx="1800225" cy="684212"/>
          </a:xfrm>
          <a:prstGeom prst="wedgeRoundRectCallout">
            <a:avLst>
              <a:gd name="adj1" fmla="val -40389"/>
              <a:gd name="adj2" fmla="val 8271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zh-CN" altLang="en-US" sz="1800" b="1" dirty="0">
                <a:ea typeface="楷体_GB2312" pitchFamily="49" charset="-122"/>
              </a:rPr>
              <a:t>第</a:t>
            </a:r>
            <a:r>
              <a:rPr lang="en-US" altLang="zh-CN" sz="1800" b="1" dirty="0">
                <a:ea typeface="楷体_GB2312" pitchFamily="49" charset="-122"/>
              </a:rPr>
              <a:t>1</a:t>
            </a:r>
            <a:r>
              <a:rPr lang="zh-CN" altLang="en-US" sz="1800" b="1" dirty="0">
                <a:ea typeface="楷体_GB2312" pitchFamily="49" charset="-122"/>
              </a:rPr>
              <a:t>个主分区 </a:t>
            </a:r>
            <a:r>
              <a:rPr lang="en-US" altLang="zh-CN" sz="1800" b="1" dirty="0">
                <a:ea typeface="楷体_GB2312" pitchFamily="49" charset="-122"/>
              </a:rPr>
              <a:t>/</a:t>
            </a:r>
            <a:r>
              <a:rPr lang="en-US" altLang="zh-CN" sz="1800" b="1" dirty="0" err="1" smtClean="0">
                <a:ea typeface="楷体_GB2312" pitchFamily="49" charset="-122"/>
              </a:rPr>
              <a:t>dev</a:t>
            </a:r>
            <a:r>
              <a:rPr lang="en-US" altLang="zh-CN" sz="1800" b="1" dirty="0" smtClean="0">
                <a:ea typeface="楷体_GB2312" pitchFamily="49" charset="-122"/>
              </a:rPr>
              <a:t>/sda1</a:t>
            </a:r>
            <a:endParaRPr lang="en-US" altLang="zh-CN" sz="1800" b="1" dirty="0">
              <a:ea typeface="楷体_GB2312" pitchFamily="49" charset="-122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1476375" y="3429000"/>
            <a:ext cx="1657350" cy="684213"/>
          </a:xfrm>
          <a:prstGeom prst="wedgeRoundRectCallout">
            <a:avLst>
              <a:gd name="adj1" fmla="val 41477"/>
              <a:gd name="adj2" fmla="val -8387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zh-CN" altLang="en-US" sz="1800" b="1" dirty="0">
                <a:ea typeface="楷体_GB2312" pitchFamily="49" charset="-122"/>
              </a:rPr>
              <a:t>第</a:t>
            </a:r>
            <a:r>
              <a:rPr lang="en-US" altLang="zh-CN" sz="1800" b="1" dirty="0">
                <a:ea typeface="楷体_GB2312" pitchFamily="49" charset="-122"/>
              </a:rPr>
              <a:t>2</a:t>
            </a:r>
            <a:r>
              <a:rPr lang="zh-CN" altLang="en-US" sz="1800" b="1" dirty="0">
                <a:ea typeface="楷体_GB2312" pitchFamily="49" charset="-122"/>
              </a:rPr>
              <a:t>个主分区</a:t>
            </a:r>
          </a:p>
          <a:p>
            <a:r>
              <a:rPr lang="en-US" altLang="zh-CN" sz="1800" b="1" dirty="0">
                <a:ea typeface="楷体_GB2312" pitchFamily="49" charset="-122"/>
              </a:rPr>
              <a:t>/</a:t>
            </a:r>
            <a:r>
              <a:rPr lang="en-US" altLang="zh-CN" sz="1800" b="1" dirty="0" err="1" smtClean="0">
                <a:ea typeface="楷体_GB2312" pitchFamily="49" charset="-122"/>
              </a:rPr>
              <a:t>dev</a:t>
            </a:r>
            <a:r>
              <a:rPr lang="en-US" altLang="zh-CN" sz="1800" b="1" dirty="0" smtClean="0">
                <a:ea typeface="楷体_GB2312" pitchFamily="49" charset="-122"/>
              </a:rPr>
              <a:t>/sda2</a:t>
            </a:r>
            <a:endParaRPr lang="en-US" altLang="zh-CN" sz="1800" b="1" dirty="0">
              <a:ea typeface="楷体_GB2312" pitchFamily="49" charset="-122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140200" y="3357563"/>
            <a:ext cx="1873250" cy="684212"/>
          </a:xfrm>
          <a:prstGeom prst="wedgeRoundRectCallout">
            <a:avLst>
              <a:gd name="adj1" fmla="val -39829"/>
              <a:gd name="adj2" fmla="val -8642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zh-CN" altLang="en-US" sz="1800" b="1" dirty="0">
                <a:ea typeface="楷体_GB2312" pitchFamily="49" charset="-122"/>
              </a:rPr>
              <a:t>第</a:t>
            </a:r>
            <a:r>
              <a:rPr lang="en-US" altLang="zh-CN" sz="1800" b="1" dirty="0">
                <a:ea typeface="楷体_GB2312" pitchFamily="49" charset="-122"/>
              </a:rPr>
              <a:t>1</a:t>
            </a:r>
            <a:r>
              <a:rPr lang="zh-CN" altLang="en-US" sz="1800" b="1" dirty="0">
                <a:ea typeface="楷体_GB2312" pitchFamily="49" charset="-122"/>
              </a:rPr>
              <a:t>个逻辑分区</a:t>
            </a:r>
          </a:p>
          <a:p>
            <a:r>
              <a:rPr lang="en-US" altLang="zh-CN" sz="1800" b="1" dirty="0">
                <a:ea typeface="楷体_GB2312" pitchFamily="49" charset="-122"/>
              </a:rPr>
              <a:t>/</a:t>
            </a:r>
            <a:r>
              <a:rPr lang="en-US" altLang="zh-CN" sz="1800" b="1" dirty="0" err="1" smtClean="0">
                <a:ea typeface="楷体_GB2312" pitchFamily="49" charset="-122"/>
              </a:rPr>
              <a:t>dev</a:t>
            </a:r>
            <a:r>
              <a:rPr lang="en-US" altLang="zh-CN" sz="1800" b="1" dirty="0" smtClean="0">
                <a:ea typeface="楷体_GB2312" pitchFamily="49" charset="-122"/>
              </a:rPr>
              <a:t>/sda</a:t>
            </a:r>
            <a:r>
              <a:rPr lang="en-US" altLang="zh-CN" sz="1800" b="1" dirty="0" smtClean="0">
                <a:solidFill>
                  <a:srgbClr val="FF0000"/>
                </a:solidFill>
                <a:ea typeface="楷体_GB2312" pitchFamily="49" charset="-122"/>
              </a:rPr>
              <a:t>5</a:t>
            </a:r>
            <a:endParaRPr lang="en-US" altLang="zh-CN" sz="18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6156325" y="3357563"/>
            <a:ext cx="1871663" cy="684212"/>
          </a:xfrm>
          <a:prstGeom prst="wedgeRoundRectCallout">
            <a:avLst>
              <a:gd name="adj1" fmla="val -43722"/>
              <a:gd name="adj2" fmla="val -8573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zh-CN" altLang="en-US" sz="1800" b="1" dirty="0">
                <a:ea typeface="楷体_GB2312" pitchFamily="49" charset="-122"/>
              </a:rPr>
              <a:t>第</a:t>
            </a:r>
            <a:r>
              <a:rPr lang="en-US" altLang="zh-CN" sz="1800" b="1" dirty="0">
                <a:ea typeface="楷体_GB2312" pitchFamily="49" charset="-122"/>
              </a:rPr>
              <a:t>2</a:t>
            </a:r>
            <a:r>
              <a:rPr lang="zh-CN" altLang="en-US" sz="1800" b="1" dirty="0">
                <a:ea typeface="楷体_GB2312" pitchFamily="49" charset="-122"/>
              </a:rPr>
              <a:t>个逻辑分区</a:t>
            </a:r>
          </a:p>
          <a:p>
            <a:r>
              <a:rPr lang="en-US" altLang="zh-CN" sz="1800" b="1" dirty="0">
                <a:ea typeface="楷体_GB2312" pitchFamily="49" charset="-122"/>
              </a:rPr>
              <a:t>/</a:t>
            </a:r>
            <a:r>
              <a:rPr lang="en-US" altLang="zh-CN" sz="1800" b="1" dirty="0" err="1" smtClean="0">
                <a:ea typeface="楷体_GB2312" pitchFamily="49" charset="-122"/>
              </a:rPr>
              <a:t>dev</a:t>
            </a:r>
            <a:r>
              <a:rPr lang="en-US" altLang="zh-CN" sz="1800" b="1" dirty="0" smtClean="0">
                <a:ea typeface="楷体_GB2312" pitchFamily="49" charset="-122"/>
              </a:rPr>
              <a:t>/sda6</a:t>
            </a:r>
            <a:endParaRPr lang="en-US" altLang="zh-CN" sz="1800" b="1" dirty="0">
              <a:ea typeface="楷体_GB2312" pitchFamily="49" charset="-122"/>
            </a:endParaRP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7308850" y="1844675"/>
            <a:ext cx="1223963" cy="431800"/>
          </a:xfrm>
          <a:prstGeom prst="wedgeRoundRectCallout">
            <a:avLst>
              <a:gd name="adj1" fmla="val -37028"/>
              <a:gd name="adj2" fmla="val 8750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扩展分区</a:t>
            </a: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3925888" y="1449388"/>
            <a:ext cx="2446337" cy="684212"/>
          </a:xfrm>
          <a:prstGeom prst="wedgeRoundRectCallout">
            <a:avLst>
              <a:gd name="adj1" fmla="val -39745"/>
              <a:gd name="adj2" fmla="val 852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zh-CN" altLang="en-US" sz="1800" b="1" dirty="0">
                <a:ea typeface="楷体_GB2312" pitchFamily="49" charset="-122"/>
              </a:rPr>
              <a:t>第一块</a:t>
            </a:r>
            <a:r>
              <a:rPr lang="en-US" altLang="zh-CN" sz="1800" b="1" dirty="0">
                <a:ea typeface="楷体_GB2312" pitchFamily="49" charset="-122"/>
              </a:rPr>
              <a:t>IDE</a:t>
            </a:r>
            <a:r>
              <a:rPr lang="zh-CN" altLang="en-US" sz="1800" b="1" dirty="0">
                <a:ea typeface="楷体_GB2312" pitchFamily="49" charset="-122"/>
              </a:rPr>
              <a:t>硬盘设备</a:t>
            </a:r>
          </a:p>
          <a:p>
            <a:r>
              <a:rPr lang="en-US" altLang="zh-CN" sz="1800" b="1" dirty="0">
                <a:ea typeface="楷体_GB2312" pitchFamily="49" charset="-122"/>
              </a:rPr>
              <a:t>/</a:t>
            </a:r>
            <a:r>
              <a:rPr lang="en-US" altLang="zh-CN" sz="1800" b="1" dirty="0" err="1" smtClean="0">
                <a:ea typeface="楷体_GB2312" pitchFamily="49" charset="-122"/>
              </a:rPr>
              <a:t>dev</a:t>
            </a:r>
            <a:r>
              <a:rPr lang="en-US" altLang="zh-CN" sz="1800" b="1" dirty="0" smtClean="0">
                <a:ea typeface="楷体_GB2312" pitchFamily="49" charset="-122"/>
              </a:rPr>
              <a:t>/</a:t>
            </a:r>
            <a:r>
              <a:rPr lang="en-US" altLang="zh-CN" b="1" dirty="0" err="1">
                <a:ea typeface="楷体_GB2312" pitchFamily="49" charset="-122"/>
              </a:rPr>
              <a:t>s</a:t>
            </a:r>
            <a:r>
              <a:rPr lang="en-US" altLang="zh-CN" sz="1800" b="1" dirty="0" err="1" smtClean="0">
                <a:ea typeface="楷体_GB2312" pitchFamily="49" charset="-122"/>
              </a:rPr>
              <a:t>da</a:t>
            </a:r>
            <a:endParaRPr lang="en-US" altLang="zh-CN" sz="1800" b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中默认使用的文件系统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err="1"/>
              <a:t>XFS</a:t>
            </a:r>
            <a:r>
              <a:rPr lang="zh-CN" altLang="en-US" dirty="0"/>
              <a:t>是一个</a:t>
            </a:r>
            <a:r>
              <a:rPr lang="en-US" altLang="zh-CN" dirty="0"/>
              <a:t>64</a:t>
            </a:r>
            <a:r>
              <a:rPr lang="zh-CN" altLang="en-US" dirty="0"/>
              <a:t>位文件系统，最大支持</a:t>
            </a:r>
            <a:r>
              <a:rPr lang="en-US" altLang="zh-CN" dirty="0"/>
              <a:t>8EB</a:t>
            </a:r>
            <a:r>
              <a:rPr lang="zh-CN" altLang="en-US" dirty="0"/>
              <a:t>减</a:t>
            </a:r>
            <a:r>
              <a:rPr lang="en-US" altLang="zh-CN" dirty="0"/>
              <a:t>1</a:t>
            </a:r>
            <a:r>
              <a:rPr lang="zh-CN" altLang="en-US" dirty="0"/>
              <a:t>字节的单个文件系统，实际部署时取决于宿主操作系统的最大块限制。</a:t>
            </a:r>
            <a:endParaRPr lang="en-US" altLang="zh-CN" dirty="0"/>
          </a:p>
          <a:p>
            <a:pPr lvl="1"/>
            <a:r>
              <a:rPr lang="en-US" altLang="zh-CN" dirty="0" smtClean="0"/>
              <a:t>EXT4</a:t>
            </a:r>
            <a:r>
              <a:rPr lang="zh-CN" altLang="en-US" dirty="0" smtClean="0"/>
              <a:t>：</a:t>
            </a:r>
            <a:r>
              <a:rPr lang="zh-CN" altLang="en-US" dirty="0"/>
              <a:t>是</a:t>
            </a:r>
            <a:r>
              <a:rPr lang="en-US" altLang="zh-CN" dirty="0"/>
              <a:t>ext3</a:t>
            </a:r>
            <a:r>
              <a:rPr lang="zh-CN" altLang="en-US" dirty="0"/>
              <a:t>的升级版。</a:t>
            </a:r>
            <a:r>
              <a:rPr lang="en-US" altLang="zh-CN" dirty="0"/>
              <a:t>ext4</a:t>
            </a:r>
            <a:r>
              <a:rPr lang="zh-CN" altLang="en-US" dirty="0"/>
              <a:t>在性能、伸缩性和可靠性方面进行了大量改进</a:t>
            </a:r>
          </a:p>
          <a:p>
            <a:pPr lvl="1"/>
            <a:r>
              <a:rPr lang="en-US" altLang="zh-CN" dirty="0"/>
              <a:t>EXT3</a:t>
            </a:r>
            <a:r>
              <a:rPr lang="zh-CN" altLang="en-US" dirty="0"/>
              <a:t>， 第</a:t>
            </a:r>
            <a:r>
              <a:rPr lang="en-US" altLang="zh-CN" dirty="0"/>
              <a:t>3</a:t>
            </a:r>
            <a:r>
              <a:rPr lang="zh-CN" altLang="en-US" dirty="0"/>
              <a:t>代扩展（</a:t>
            </a:r>
            <a:r>
              <a:rPr lang="en-US" altLang="zh-CN" dirty="0"/>
              <a:t>Extended</a:t>
            </a:r>
            <a:r>
              <a:rPr lang="zh-CN" altLang="en-US" dirty="0"/>
              <a:t>）文件系统</a:t>
            </a:r>
          </a:p>
          <a:p>
            <a:r>
              <a:rPr lang="en-US" altLang="zh-CN" dirty="0" smtClean="0"/>
              <a:t>Linux</a:t>
            </a:r>
            <a:r>
              <a:rPr lang="zh-CN" altLang="en-US" dirty="0"/>
              <a:t>支持的其它文件系统类型</a:t>
            </a:r>
          </a:p>
          <a:p>
            <a:pPr lvl="1"/>
            <a:r>
              <a:rPr lang="en-US" altLang="zh-CN" dirty="0"/>
              <a:t>FAT16</a:t>
            </a:r>
            <a:r>
              <a:rPr lang="zh-CN" altLang="en-US" dirty="0"/>
              <a:t>、</a:t>
            </a:r>
            <a:r>
              <a:rPr lang="en-US" altLang="zh-CN" dirty="0"/>
              <a:t>FAT32</a:t>
            </a:r>
            <a:r>
              <a:rPr lang="zh-CN" altLang="en-US" dirty="0"/>
              <a:t>、</a:t>
            </a:r>
            <a:r>
              <a:rPr lang="en-US" altLang="zh-CN" dirty="0"/>
              <a:t>NTFS</a:t>
            </a:r>
          </a:p>
          <a:p>
            <a:pPr lvl="1"/>
            <a:r>
              <a:rPr lang="en-US" altLang="en-US" dirty="0" err="1">
                <a:ea typeface="华文新魏" pitchFamily="2" charset="-122"/>
              </a:rPr>
              <a:t>XFS、JFS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文件系统类型</a:t>
            </a:r>
          </a:p>
        </p:txBody>
      </p:sp>
    </p:spTree>
    <p:extLst>
      <p:ext uri="{BB962C8B-B14F-4D97-AF65-F5344CB8AC3E}">
        <p14:creationId xmlns:p14="http://schemas.microsoft.com/office/powerpoint/2010/main" val="2314068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目录结构</a:t>
            </a:r>
          </a:p>
        </p:txBody>
      </p:sp>
      <p:sp>
        <p:nvSpPr>
          <p:cNvPr id="26628" name="Rectangle 23"/>
          <p:cNvSpPr>
            <a:spLocks noGrp="1" noChangeArrowheads="1"/>
          </p:cNvSpPr>
          <p:nvPr>
            <p:ph sz="quarter" idx="1"/>
          </p:nvPr>
        </p:nvSpPr>
        <p:spPr>
          <a:xfrm>
            <a:off x="457200" y="1160463"/>
            <a:ext cx="8229600" cy="1260475"/>
          </a:xfrm>
        </p:spPr>
        <p:txBody>
          <a:bodyPr/>
          <a:lstStyle/>
          <a:p>
            <a:pPr eaLnBrk="1" hangingPunct="1"/>
            <a:r>
              <a:rPr lang="zh-CN" altLang="en-US" smtClean="0"/>
              <a:t>树型目录结构</a:t>
            </a:r>
          </a:p>
          <a:p>
            <a:pPr lvl="1" eaLnBrk="1" hangingPunct="1"/>
            <a:r>
              <a:rPr lang="zh-CN" altLang="en-US" smtClean="0"/>
              <a:t>最顶层：根目录</a:t>
            </a:r>
          </a:p>
        </p:txBody>
      </p:sp>
      <p:grpSp>
        <p:nvGrpSpPr>
          <p:cNvPr id="26629" name="Group 69"/>
          <p:cNvGrpSpPr>
            <a:grpSpLocks/>
          </p:cNvGrpSpPr>
          <p:nvPr/>
        </p:nvGrpSpPr>
        <p:grpSpPr bwMode="auto">
          <a:xfrm>
            <a:off x="323850" y="2060575"/>
            <a:ext cx="8294688" cy="3349625"/>
            <a:chOff x="-23" y="1388"/>
            <a:chExt cx="5225" cy="2110"/>
          </a:xfrm>
        </p:grpSpPr>
        <p:sp>
          <p:nvSpPr>
            <p:cNvPr id="26630" name="Line 24"/>
            <p:cNvSpPr>
              <a:spLocks noChangeShapeType="1"/>
            </p:cNvSpPr>
            <p:nvPr/>
          </p:nvSpPr>
          <p:spPr bwMode="auto">
            <a:xfrm>
              <a:off x="424" y="2038"/>
              <a:ext cx="4761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31" name="Line 25"/>
            <p:cNvSpPr>
              <a:spLocks noChangeShapeType="1"/>
            </p:cNvSpPr>
            <p:nvPr/>
          </p:nvSpPr>
          <p:spPr bwMode="auto">
            <a:xfrm>
              <a:off x="416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32" name="Line 26"/>
            <p:cNvSpPr>
              <a:spLocks noChangeShapeType="1"/>
            </p:cNvSpPr>
            <p:nvPr/>
          </p:nvSpPr>
          <p:spPr bwMode="auto">
            <a:xfrm>
              <a:off x="841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33" name="Line 27"/>
            <p:cNvSpPr>
              <a:spLocks noChangeShapeType="1"/>
            </p:cNvSpPr>
            <p:nvPr/>
          </p:nvSpPr>
          <p:spPr bwMode="auto">
            <a:xfrm>
              <a:off x="1259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34" name="Line 28"/>
            <p:cNvSpPr>
              <a:spLocks noChangeShapeType="1"/>
            </p:cNvSpPr>
            <p:nvPr/>
          </p:nvSpPr>
          <p:spPr bwMode="auto">
            <a:xfrm>
              <a:off x="1685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35" name="Line 29"/>
            <p:cNvSpPr>
              <a:spLocks noChangeShapeType="1"/>
            </p:cNvSpPr>
            <p:nvPr/>
          </p:nvSpPr>
          <p:spPr bwMode="auto">
            <a:xfrm>
              <a:off x="2095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36" name="Line 30"/>
            <p:cNvSpPr>
              <a:spLocks noChangeShapeType="1"/>
            </p:cNvSpPr>
            <p:nvPr/>
          </p:nvSpPr>
          <p:spPr bwMode="auto">
            <a:xfrm>
              <a:off x="2520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37" name="Line 31"/>
            <p:cNvSpPr>
              <a:spLocks noChangeShapeType="1"/>
            </p:cNvSpPr>
            <p:nvPr/>
          </p:nvSpPr>
          <p:spPr bwMode="auto">
            <a:xfrm>
              <a:off x="2939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38" name="Line 32"/>
            <p:cNvSpPr>
              <a:spLocks noChangeShapeType="1"/>
            </p:cNvSpPr>
            <p:nvPr/>
          </p:nvSpPr>
          <p:spPr bwMode="auto">
            <a:xfrm>
              <a:off x="3364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39" name="Line 33"/>
            <p:cNvSpPr>
              <a:spLocks noChangeShapeType="1"/>
            </p:cNvSpPr>
            <p:nvPr/>
          </p:nvSpPr>
          <p:spPr bwMode="auto">
            <a:xfrm>
              <a:off x="3767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40" name="Line 34"/>
            <p:cNvSpPr>
              <a:spLocks noChangeShapeType="1"/>
            </p:cNvSpPr>
            <p:nvPr/>
          </p:nvSpPr>
          <p:spPr bwMode="auto">
            <a:xfrm>
              <a:off x="4192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41" name="Line 35"/>
            <p:cNvSpPr>
              <a:spLocks noChangeShapeType="1"/>
            </p:cNvSpPr>
            <p:nvPr/>
          </p:nvSpPr>
          <p:spPr bwMode="auto">
            <a:xfrm>
              <a:off x="4611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42" name="Rectangle 36"/>
            <p:cNvSpPr>
              <a:spLocks noChangeArrowheads="1"/>
            </p:cNvSpPr>
            <p:nvPr/>
          </p:nvSpPr>
          <p:spPr bwMode="auto">
            <a:xfrm>
              <a:off x="204" y="2327"/>
              <a:ext cx="4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/root</a:t>
              </a:r>
            </a:p>
          </p:txBody>
        </p:sp>
        <p:sp>
          <p:nvSpPr>
            <p:cNvPr id="26643" name="Rectangle 37"/>
            <p:cNvSpPr>
              <a:spLocks noChangeArrowheads="1"/>
            </p:cNvSpPr>
            <p:nvPr/>
          </p:nvSpPr>
          <p:spPr bwMode="auto">
            <a:xfrm>
              <a:off x="666" y="2327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/bin</a:t>
              </a:r>
            </a:p>
          </p:txBody>
        </p:sp>
        <p:sp>
          <p:nvSpPr>
            <p:cNvPr id="26644" name="Rectangle 38"/>
            <p:cNvSpPr>
              <a:spLocks noChangeArrowheads="1"/>
            </p:cNvSpPr>
            <p:nvPr/>
          </p:nvSpPr>
          <p:spPr bwMode="auto">
            <a:xfrm>
              <a:off x="1040" y="2327"/>
              <a:ext cx="4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/boot</a:t>
              </a:r>
            </a:p>
          </p:txBody>
        </p:sp>
        <p:sp>
          <p:nvSpPr>
            <p:cNvPr id="26645" name="Rectangle 39"/>
            <p:cNvSpPr>
              <a:spLocks noChangeArrowheads="1"/>
            </p:cNvSpPr>
            <p:nvPr/>
          </p:nvSpPr>
          <p:spPr bwMode="auto">
            <a:xfrm>
              <a:off x="1498" y="2327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/dev</a:t>
              </a:r>
            </a:p>
          </p:txBody>
        </p:sp>
        <p:sp>
          <p:nvSpPr>
            <p:cNvPr id="26646" name="Rectangle 40"/>
            <p:cNvSpPr>
              <a:spLocks noChangeArrowheads="1"/>
            </p:cNvSpPr>
            <p:nvPr/>
          </p:nvSpPr>
          <p:spPr bwMode="auto">
            <a:xfrm>
              <a:off x="1923" y="2327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/etc</a:t>
              </a:r>
            </a:p>
          </p:txBody>
        </p:sp>
        <p:sp>
          <p:nvSpPr>
            <p:cNvPr id="26647" name="Rectangle 41"/>
            <p:cNvSpPr>
              <a:spLocks noChangeArrowheads="1"/>
            </p:cNvSpPr>
            <p:nvPr/>
          </p:nvSpPr>
          <p:spPr bwMode="auto">
            <a:xfrm>
              <a:off x="2272" y="2327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/home</a:t>
              </a:r>
            </a:p>
          </p:txBody>
        </p:sp>
        <p:sp>
          <p:nvSpPr>
            <p:cNvPr id="26648" name="Rectangle 42"/>
            <p:cNvSpPr>
              <a:spLocks noChangeArrowheads="1"/>
            </p:cNvSpPr>
            <p:nvPr/>
          </p:nvSpPr>
          <p:spPr bwMode="auto">
            <a:xfrm>
              <a:off x="2767" y="2327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/var</a:t>
              </a:r>
            </a:p>
          </p:txBody>
        </p:sp>
        <p:sp>
          <p:nvSpPr>
            <p:cNvPr id="26649" name="Rectangle 43"/>
            <p:cNvSpPr>
              <a:spLocks noChangeArrowheads="1"/>
            </p:cNvSpPr>
            <p:nvPr/>
          </p:nvSpPr>
          <p:spPr bwMode="auto">
            <a:xfrm>
              <a:off x="3213" y="2327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/lib</a:t>
              </a:r>
            </a:p>
          </p:txBody>
        </p:sp>
        <p:sp>
          <p:nvSpPr>
            <p:cNvPr id="26650" name="Rectangle 44"/>
            <p:cNvSpPr>
              <a:spLocks noChangeArrowheads="1"/>
            </p:cNvSpPr>
            <p:nvPr/>
          </p:nvSpPr>
          <p:spPr bwMode="auto">
            <a:xfrm>
              <a:off x="3591" y="2327"/>
              <a:ext cx="3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/usr</a:t>
              </a:r>
            </a:p>
          </p:txBody>
        </p:sp>
        <p:sp>
          <p:nvSpPr>
            <p:cNvPr id="26651" name="Rectangle 45"/>
            <p:cNvSpPr>
              <a:spLocks noChangeArrowheads="1"/>
            </p:cNvSpPr>
            <p:nvPr/>
          </p:nvSpPr>
          <p:spPr bwMode="auto">
            <a:xfrm>
              <a:off x="3935" y="2327"/>
              <a:ext cx="5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/media</a:t>
              </a:r>
            </a:p>
          </p:txBody>
        </p:sp>
        <p:sp>
          <p:nvSpPr>
            <p:cNvPr id="26652" name="Rectangle 46"/>
            <p:cNvSpPr>
              <a:spLocks noChangeArrowheads="1"/>
            </p:cNvSpPr>
            <p:nvPr/>
          </p:nvSpPr>
          <p:spPr bwMode="auto">
            <a:xfrm>
              <a:off x="4417" y="2329"/>
              <a:ext cx="3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/tmp</a:t>
              </a:r>
            </a:p>
          </p:txBody>
        </p:sp>
        <p:sp>
          <p:nvSpPr>
            <p:cNvPr id="26653" name="Line 47"/>
            <p:cNvSpPr>
              <a:spLocks noChangeShapeType="1"/>
            </p:cNvSpPr>
            <p:nvPr/>
          </p:nvSpPr>
          <p:spPr bwMode="auto">
            <a:xfrm>
              <a:off x="2699" y="1679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54" name="Rectangle 48"/>
            <p:cNvSpPr>
              <a:spLocks noChangeArrowheads="1"/>
            </p:cNvSpPr>
            <p:nvPr/>
          </p:nvSpPr>
          <p:spPr bwMode="auto">
            <a:xfrm>
              <a:off x="2411" y="1388"/>
              <a:ext cx="5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zh-CN" altLang="en-US" sz="1600" b="1"/>
                <a:t>根目录 </a:t>
              </a:r>
              <a:r>
                <a:rPr lang="en-US" altLang="zh-CN" sz="1600" b="1"/>
                <a:t>/</a:t>
              </a:r>
            </a:p>
          </p:txBody>
        </p:sp>
        <p:sp>
          <p:nvSpPr>
            <p:cNvPr id="26655" name="Line 49"/>
            <p:cNvSpPr>
              <a:spLocks noChangeShapeType="1"/>
            </p:cNvSpPr>
            <p:nvPr/>
          </p:nvSpPr>
          <p:spPr bwMode="auto">
            <a:xfrm>
              <a:off x="3265" y="2960"/>
              <a:ext cx="0" cy="3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56" name="Line 50"/>
            <p:cNvSpPr>
              <a:spLocks noChangeShapeType="1"/>
            </p:cNvSpPr>
            <p:nvPr/>
          </p:nvSpPr>
          <p:spPr bwMode="auto">
            <a:xfrm>
              <a:off x="3874" y="2960"/>
              <a:ext cx="0" cy="3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57" name="Line 51"/>
            <p:cNvSpPr>
              <a:spLocks noChangeShapeType="1"/>
            </p:cNvSpPr>
            <p:nvPr/>
          </p:nvSpPr>
          <p:spPr bwMode="auto">
            <a:xfrm>
              <a:off x="4472" y="2960"/>
              <a:ext cx="0" cy="3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58" name="Rectangle 52"/>
            <p:cNvSpPr>
              <a:spLocks noChangeArrowheads="1"/>
            </p:cNvSpPr>
            <p:nvPr/>
          </p:nvSpPr>
          <p:spPr bwMode="auto">
            <a:xfrm>
              <a:off x="2976" y="3287"/>
              <a:ext cx="58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/usr/bin</a:t>
              </a:r>
            </a:p>
          </p:txBody>
        </p:sp>
        <p:sp>
          <p:nvSpPr>
            <p:cNvPr id="26659" name="Rectangle 53"/>
            <p:cNvSpPr>
              <a:spLocks noChangeArrowheads="1"/>
            </p:cNvSpPr>
            <p:nvPr/>
          </p:nvSpPr>
          <p:spPr bwMode="auto">
            <a:xfrm>
              <a:off x="3610" y="3287"/>
              <a:ext cx="53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/usr/lib</a:t>
              </a:r>
            </a:p>
          </p:txBody>
        </p:sp>
        <p:sp>
          <p:nvSpPr>
            <p:cNvPr id="26660" name="Rectangle 54"/>
            <p:cNvSpPr>
              <a:spLocks noChangeArrowheads="1"/>
            </p:cNvSpPr>
            <p:nvPr/>
          </p:nvSpPr>
          <p:spPr bwMode="auto">
            <a:xfrm>
              <a:off x="4284" y="3287"/>
              <a:ext cx="37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……</a:t>
              </a:r>
            </a:p>
          </p:txBody>
        </p:sp>
        <p:sp>
          <p:nvSpPr>
            <p:cNvPr id="26661" name="Line 55"/>
            <p:cNvSpPr>
              <a:spLocks noChangeShapeType="1"/>
            </p:cNvSpPr>
            <p:nvPr/>
          </p:nvSpPr>
          <p:spPr bwMode="auto">
            <a:xfrm>
              <a:off x="3767" y="2601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62" name="Line 56"/>
            <p:cNvSpPr>
              <a:spLocks noChangeShapeType="1"/>
            </p:cNvSpPr>
            <p:nvPr/>
          </p:nvSpPr>
          <p:spPr bwMode="auto">
            <a:xfrm>
              <a:off x="3271" y="2960"/>
              <a:ext cx="1440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63" name="Line 57"/>
            <p:cNvSpPr>
              <a:spLocks noChangeShapeType="1"/>
            </p:cNvSpPr>
            <p:nvPr/>
          </p:nvSpPr>
          <p:spPr bwMode="auto">
            <a:xfrm>
              <a:off x="229" y="295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64" name="Line 58"/>
            <p:cNvSpPr>
              <a:spLocks noChangeShapeType="1"/>
            </p:cNvSpPr>
            <p:nvPr/>
          </p:nvSpPr>
          <p:spPr bwMode="auto">
            <a:xfrm>
              <a:off x="1156" y="295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65" name="Line 59"/>
            <p:cNvSpPr>
              <a:spLocks noChangeShapeType="1"/>
            </p:cNvSpPr>
            <p:nvPr/>
          </p:nvSpPr>
          <p:spPr bwMode="auto">
            <a:xfrm>
              <a:off x="1987" y="295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66" name="Text Box 60"/>
            <p:cNvSpPr txBox="1">
              <a:spLocks noChangeArrowheads="1"/>
            </p:cNvSpPr>
            <p:nvPr/>
          </p:nvSpPr>
          <p:spPr bwMode="auto">
            <a:xfrm>
              <a:off x="1754" y="3284"/>
              <a:ext cx="44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  ……</a:t>
              </a:r>
            </a:p>
          </p:txBody>
        </p:sp>
        <p:sp>
          <p:nvSpPr>
            <p:cNvPr id="26667" name="Rectangle 61"/>
            <p:cNvSpPr>
              <a:spLocks noChangeArrowheads="1"/>
            </p:cNvSpPr>
            <p:nvPr/>
          </p:nvSpPr>
          <p:spPr bwMode="auto">
            <a:xfrm>
              <a:off x="-23" y="3284"/>
              <a:ext cx="94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/root/Desktop</a:t>
              </a:r>
            </a:p>
          </p:txBody>
        </p:sp>
        <p:sp>
          <p:nvSpPr>
            <p:cNvPr id="26668" name="Rectangle 62"/>
            <p:cNvSpPr>
              <a:spLocks noChangeArrowheads="1"/>
            </p:cNvSpPr>
            <p:nvPr/>
          </p:nvSpPr>
          <p:spPr bwMode="auto">
            <a:xfrm>
              <a:off x="941" y="3284"/>
              <a:ext cx="85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/root/Maildir</a:t>
              </a:r>
            </a:p>
          </p:txBody>
        </p:sp>
        <p:sp>
          <p:nvSpPr>
            <p:cNvPr id="26669" name="Line 63"/>
            <p:cNvSpPr>
              <a:spLocks noChangeShapeType="1"/>
            </p:cNvSpPr>
            <p:nvPr/>
          </p:nvSpPr>
          <p:spPr bwMode="auto">
            <a:xfrm>
              <a:off x="408" y="2598"/>
              <a:ext cx="0" cy="3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70" name="Line 64"/>
            <p:cNvSpPr>
              <a:spLocks noChangeShapeType="1"/>
            </p:cNvSpPr>
            <p:nvPr/>
          </p:nvSpPr>
          <p:spPr bwMode="auto">
            <a:xfrm>
              <a:off x="229" y="2958"/>
              <a:ext cx="198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71" name="Text Box 65"/>
            <p:cNvSpPr txBox="1">
              <a:spLocks noChangeArrowheads="1"/>
            </p:cNvSpPr>
            <p:nvPr/>
          </p:nvSpPr>
          <p:spPr bwMode="auto">
            <a:xfrm>
              <a:off x="2359" y="3280"/>
              <a:ext cx="44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  ……</a:t>
              </a:r>
            </a:p>
          </p:txBody>
        </p:sp>
        <p:sp>
          <p:nvSpPr>
            <p:cNvPr id="26672" name="Line 67"/>
            <p:cNvSpPr>
              <a:spLocks noChangeShapeType="1"/>
            </p:cNvSpPr>
            <p:nvPr/>
          </p:nvSpPr>
          <p:spPr bwMode="auto">
            <a:xfrm>
              <a:off x="5017" y="2046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73" name="Rectangle 68"/>
            <p:cNvSpPr>
              <a:spLocks noChangeArrowheads="1"/>
            </p:cNvSpPr>
            <p:nvPr/>
          </p:nvSpPr>
          <p:spPr bwMode="auto">
            <a:xfrm>
              <a:off x="4830" y="2337"/>
              <a:ext cx="37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82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en-US" altLang="zh-CN" dirty="0"/>
              <a:t>UNIX</a:t>
            </a:r>
            <a:r>
              <a:rPr lang="zh-CN" altLang="en-US" dirty="0"/>
              <a:t>与</a:t>
            </a:r>
            <a:r>
              <a:rPr lang="en-US" altLang="zh-CN" dirty="0"/>
              <a:t>Linux</a:t>
            </a:r>
            <a:r>
              <a:rPr lang="zh-CN" altLang="en-US" dirty="0" smtClean="0"/>
              <a:t>发展史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 smtClean="0"/>
              <a:t>系统分区</a:t>
            </a:r>
            <a:endParaRPr lang="en-US" altLang="zh-CN" dirty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系统安装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/>
              <a:t>远程登录管理工具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32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en-US" altLang="zh-CN" dirty="0"/>
              <a:t>UNIX</a:t>
            </a:r>
            <a:r>
              <a:rPr lang="zh-CN" altLang="en-US" dirty="0"/>
              <a:t>与</a:t>
            </a:r>
            <a:r>
              <a:rPr lang="en-US" altLang="zh-CN" dirty="0"/>
              <a:t>Linux</a:t>
            </a:r>
            <a:r>
              <a:rPr lang="zh-CN" altLang="en-US" dirty="0" smtClean="0"/>
              <a:t>发展史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 smtClean="0"/>
              <a:t>系统分区</a:t>
            </a:r>
            <a:endParaRPr lang="en-US" altLang="zh-CN" dirty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en-US" altLang="zh-CN" dirty="0"/>
              <a:t>Linux</a:t>
            </a:r>
            <a:r>
              <a:rPr lang="zh-CN" altLang="en-US" dirty="0"/>
              <a:t>系统安装</a:t>
            </a:r>
            <a:endParaRPr lang="en-US" altLang="zh-CN" dirty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>
                <a:solidFill>
                  <a:srgbClr val="FF0000"/>
                </a:solidFill>
              </a:rPr>
              <a:t>远程登录管理工具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6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虚拟机网络配置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660876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634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[</a:t>
            </a:r>
            <a:r>
              <a:rPr lang="en-US" altLang="zh-CN" b="1" dirty="0" err="1"/>
              <a:t>root@localhost</a:t>
            </a:r>
            <a:r>
              <a:rPr lang="en-US" altLang="zh-CN" b="1" dirty="0"/>
              <a:t> ~]# </a:t>
            </a:r>
            <a:r>
              <a:rPr lang="en-US" altLang="zh-CN" b="1" dirty="0" err="1"/>
              <a:t>ifconfig</a:t>
            </a:r>
            <a:r>
              <a:rPr lang="en-US" altLang="zh-CN" b="1" dirty="0"/>
              <a:t> eth0 192.168.20.22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32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更加卓越的补丁管理工具</a:t>
            </a:r>
            <a:endParaRPr lang="en-US" altLang="zh-CN" dirty="0" smtClean="0"/>
          </a:p>
          <a:p>
            <a:r>
              <a:rPr lang="zh-CN" altLang="en-US" dirty="0" smtClean="0"/>
              <a:t>更加健壮的默认设置</a:t>
            </a:r>
            <a:endParaRPr lang="en-US" altLang="zh-CN" dirty="0" smtClean="0"/>
          </a:p>
          <a:p>
            <a:r>
              <a:rPr lang="zh-CN" altLang="en-US" dirty="0" smtClean="0"/>
              <a:t>模块化设计</a:t>
            </a:r>
            <a:endParaRPr lang="en-US" altLang="zh-CN" dirty="0" smtClean="0"/>
          </a:p>
          <a:p>
            <a:r>
              <a:rPr lang="zh-CN" altLang="en-US" dirty="0" smtClean="0"/>
              <a:t>开放源代码架构</a:t>
            </a:r>
            <a:endParaRPr lang="en-US" altLang="zh-CN" dirty="0" smtClean="0"/>
          </a:p>
          <a:p>
            <a:r>
              <a:rPr lang="zh-CN" altLang="en-US" dirty="0" smtClean="0"/>
              <a:t>多样化的系统环境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smtClean="0"/>
              <a:t>Linux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36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SSH</a:t>
            </a:r>
            <a:r>
              <a:rPr lang="en-US" altLang="zh-CN" dirty="0" smtClean="0"/>
              <a:t> </a:t>
            </a:r>
            <a:r>
              <a:rPr lang="en-US" altLang="zh-CN" dirty="0"/>
              <a:t>Secure Shell Client</a:t>
            </a:r>
            <a:r>
              <a:rPr lang="zh-CN" altLang="en-US" dirty="0" smtClean="0"/>
              <a:t>远程连接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569595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864446" y="630932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+mn-ea"/>
              </a:rPr>
              <a:t>Putty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 err="1">
                <a:latin typeface="+mn-ea"/>
              </a:rPr>
              <a:t>XShell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i="1" dirty="0" err="1" smtClean="0">
                <a:latin typeface="+mn-ea"/>
              </a:rPr>
              <a:t>Secure</a:t>
            </a:r>
            <a:r>
              <a:rPr lang="en-US" altLang="zh-CN" sz="2000" dirty="0" err="1" smtClean="0">
                <a:latin typeface="+mn-ea"/>
              </a:rPr>
              <a:t>CRT</a:t>
            </a:r>
            <a:r>
              <a:rPr lang="zh-CN" altLang="en-US" sz="2000" dirty="0" smtClean="0">
                <a:latin typeface="+mn-ea"/>
              </a:rPr>
              <a:t>都可实现连接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3207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WinSCP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7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补充：物理连接故障排查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54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9598" y="112474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是一套开源的操作系统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58398" y="242088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endParaRPr lang="zh-CN" altLang="en-US" sz="2400" dirty="0"/>
          </a:p>
        </p:txBody>
      </p:sp>
      <p:pic>
        <p:nvPicPr>
          <p:cNvPr id="1028" name="Picture 4" descr="http://www.2cto.com/uploadfile/Collfiles/20140312/201403120908142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135" y="2204864"/>
            <a:ext cx="572452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89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开源软件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7271501" cy="3654205"/>
          </a:xfrm>
        </p:spPr>
      </p:pic>
    </p:spTree>
    <p:extLst>
      <p:ext uri="{BB962C8B-B14F-4D97-AF65-F5344CB8AC3E}">
        <p14:creationId xmlns:p14="http://schemas.microsoft.com/office/powerpoint/2010/main" val="386762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开源软件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所有的人均可使用的软件和源代码</a:t>
            </a:r>
            <a:endParaRPr lang="en-US" altLang="zh-CN" dirty="0" smtClean="0"/>
          </a:p>
          <a:p>
            <a:r>
              <a:rPr lang="zh-CN" altLang="en-US" dirty="0" smtClean="0"/>
              <a:t>使用的自由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绝大多数开源软件是免费的</a:t>
            </a:r>
            <a:endParaRPr lang="en-US" altLang="zh-CN" dirty="0" smtClean="0"/>
          </a:p>
          <a:p>
            <a:r>
              <a:rPr lang="zh-CN" altLang="en-US" dirty="0" smtClean="0"/>
              <a:t>研究的自由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可以获得软件源代码</a:t>
            </a:r>
            <a:endParaRPr lang="en-US" altLang="zh-CN" dirty="0" smtClean="0"/>
          </a:p>
          <a:p>
            <a:r>
              <a:rPr lang="zh-CN" altLang="en-US" dirty="0" smtClean="0"/>
              <a:t>散步及改良的自由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可以自由传播、改良甚至销售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11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应用领域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手机</a:t>
            </a:r>
            <a:endParaRPr lang="en-US" altLang="zh-CN" dirty="0" smtClean="0"/>
          </a:p>
          <a:p>
            <a:r>
              <a:rPr lang="zh-CN" altLang="en-US" dirty="0"/>
              <a:t>智能</a:t>
            </a:r>
            <a:r>
              <a:rPr lang="zh-CN" altLang="en-US" dirty="0" smtClean="0"/>
              <a:t>家电：机顶盒、游戏机、数码相机</a:t>
            </a:r>
            <a:endParaRPr lang="en-US" altLang="zh-CN" dirty="0" smtClean="0"/>
          </a:p>
          <a:p>
            <a:r>
              <a:rPr lang="zh-CN" altLang="en-US" dirty="0" smtClean="0"/>
              <a:t>航空系统</a:t>
            </a:r>
            <a:endParaRPr lang="en-US" altLang="zh-CN" dirty="0" smtClean="0"/>
          </a:p>
          <a:p>
            <a:r>
              <a:rPr lang="zh-CN" altLang="en-US" dirty="0" smtClean="0"/>
              <a:t>银行系统</a:t>
            </a:r>
            <a:endParaRPr lang="en-US" altLang="zh-CN" dirty="0" smtClean="0"/>
          </a:p>
          <a:p>
            <a:r>
              <a:rPr lang="zh-CN" altLang="en-US" dirty="0" smtClean="0"/>
              <a:t>政务系统</a:t>
            </a:r>
            <a:endParaRPr lang="en-US" altLang="zh-CN" dirty="0" smtClean="0"/>
          </a:p>
          <a:p>
            <a:r>
              <a:rPr lang="zh-CN" altLang="en-US" dirty="0" smtClean="0"/>
              <a:t>电影娱乐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2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638300"/>
            <a:ext cx="8056563" cy="438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18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640.webp (13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7128792" cy="519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78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WebDriver API-定位元素</Template>
  <TotalTime>2105</TotalTime>
  <Words>1507</Words>
  <Application>Microsoft Office PowerPoint</Application>
  <PresentationFormat>全屏显示(4:3)</PresentationFormat>
  <Paragraphs>242</Paragraphs>
  <Slides>32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moban</vt:lpstr>
      <vt:lpstr>第01章 Linux系统安装和基本操作 </vt:lpstr>
      <vt:lpstr>课程目标</vt:lpstr>
      <vt:lpstr>为什么选择Linux</vt:lpstr>
      <vt:lpstr>什么是Linux？</vt:lpstr>
      <vt:lpstr>开源软件简介</vt:lpstr>
      <vt:lpstr>开源软件</vt:lpstr>
      <vt:lpstr>应用领域</vt:lpstr>
      <vt:lpstr>PowerPoint 演示文稿</vt:lpstr>
      <vt:lpstr>PowerPoint 演示文稿</vt:lpstr>
      <vt:lpstr>Linux原则</vt:lpstr>
      <vt:lpstr>Linux系统简介</vt:lpstr>
      <vt:lpstr>本章大纲</vt:lpstr>
      <vt:lpstr>UNIX发展史</vt:lpstr>
      <vt:lpstr>UNIX发展史</vt:lpstr>
      <vt:lpstr>UNIX主要发行版本</vt:lpstr>
      <vt:lpstr>Linux系统简介</vt:lpstr>
      <vt:lpstr>Linux内核</vt:lpstr>
      <vt:lpstr>Linux内核版本</vt:lpstr>
      <vt:lpstr>Linux主要发行版本</vt:lpstr>
      <vt:lpstr>本章大纲</vt:lpstr>
      <vt:lpstr>PowerPoint 演示文稿</vt:lpstr>
      <vt:lpstr>分区类型</vt:lpstr>
      <vt:lpstr>硬盘和分区的结构</vt:lpstr>
      <vt:lpstr>文件系统类型</vt:lpstr>
      <vt:lpstr>目录结构</vt:lpstr>
      <vt:lpstr>本章大纲</vt:lpstr>
      <vt:lpstr>本章大纲</vt:lpstr>
      <vt:lpstr>虚拟机网络配置</vt:lpstr>
      <vt:lpstr>设置Linux的IP地址</vt:lpstr>
      <vt:lpstr>SSH Secure Shell Client远程连接</vt:lpstr>
      <vt:lpstr>PowerPoint 演示文稿</vt:lpstr>
      <vt:lpstr>补充：物理连接故障排查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Linux系统安装和基本操作 </dc:title>
  <dc:creator>admin</dc:creator>
  <cp:lastModifiedBy>admin</cp:lastModifiedBy>
  <cp:revision>146</cp:revision>
  <dcterms:created xsi:type="dcterms:W3CDTF">2017-06-14T06:52:20Z</dcterms:created>
  <dcterms:modified xsi:type="dcterms:W3CDTF">2017-07-14T06:50:38Z</dcterms:modified>
</cp:coreProperties>
</file>