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9"/>
  </p:notesMasterIdLst>
  <p:sldIdLst>
    <p:sldId id="260" r:id="rId2"/>
    <p:sldId id="261" r:id="rId3"/>
    <p:sldId id="284" r:id="rId4"/>
    <p:sldId id="263" r:id="rId5"/>
    <p:sldId id="264" r:id="rId6"/>
    <p:sldId id="272" r:id="rId7"/>
    <p:sldId id="266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4" r:id="rId17"/>
    <p:sldId id="295" r:id="rId18"/>
    <p:sldId id="297" r:id="rId19"/>
    <p:sldId id="296" r:id="rId20"/>
    <p:sldId id="298" r:id="rId21"/>
    <p:sldId id="299" r:id="rId22"/>
    <p:sldId id="300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40" r:id="rId31"/>
    <p:sldId id="303" r:id="rId32"/>
    <p:sldId id="304" r:id="rId33"/>
    <p:sldId id="305" r:id="rId34"/>
    <p:sldId id="306" r:id="rId35"/>
    <p:sldId id="311" r:id="rId36"/>
    <p:sldId id="312" r:id="rId37"/>
    <p:sldId id="315" r:id="rId38"/>
    <p:sldId id="316" r:id="rId39"/>
    <p:sldId id="307" r:id="rId40"/>
    <p:sldId id="313" r:id="rId41"/>
    <p:sldId id="308" r:id="rId42"/>
    <p:sldId id="317" r:id="rId43"/>
    <p:sldId id="320" r:id="rId44"/>
    <p:sldId id="309" r:id="rId45"/>
    <p:sldId id="321" r:id="rId46"/>
    <p:sldId id="318" r:id="rId47"/>
    <p:sldId id="322" r:id="rId48"/>
    <p:sldId id="323" r:id="rId49"/>
    <p:sldId id="324" r:id="rId50"/>
    <p:sldId id="325" r:id="rId51"/>
    <p:sldId id="326" r:id="rId52"/>
    <p:sldId id="310" r:id="rId53"/>
    <p:sldId id="319" r:id="rId54"/>
    <p:sldId id="327" r:id="rId55"/>
    <p:sldId id="328" r:id="rId56"/>
    <p:sldId id="329" r:id="rId57"/>
    <p:sldId id="331" r:id="rId58"/>
    <p:sldId id="330" r:id="rId59"/>
    <p:sldId id="341" r:id="rId60"/>
    <p:sldId id="342" r:id="rId61"/>
    <p:sldId id="278" r:id="rId62"/>
    <p:sldId id="276" r:id="rId63"/>
    <p:sldId id="267" r:id="rId64"/>
    <p:sldId id="268" r:id="rId65"/>
    <p:sldId id="269" r:id="rId66"/>
    <p:sldId id="270" r:id="rId67"/>
    <p:sldId id="271" r:id="rId6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79889" autoAdjust="0"/>
  </p:normalViewPr>
  <p:slideViewPr>
    <p:cSldViewPr>
      <p:cViewPr varScale="1">
        <p:scale>
          <a:sx n="54" d="100"/>
          <a:sy n="54" d="100"/>
        </p:scale>
        <p:origin x="-9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8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05B9E-BD77-4D0C-8B11-D405776170DD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49F1E-FCFC-4294-BD1A-5F44A2F8C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792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什么样的技术，有什么特点，应用在哪些领域</a:t>
            </a:r>
            <a:endParaRPr lang="en-US" altLang="zh-CN" dirty="0" smtClean="0"/>
          </a:p>
          <a:p>
            <a:r>
              <a:rPr lang="zh-CN" altLang="en-US" dirty="0" smtClean="0"/>
              <a:t>三四千条命令，崩溃了？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DB426-A24A-41C9-9E1A-3BC462322D0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4378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remove</a:t>
            </a:r>
          </a:p>
          <a:p>
            <a:r>
              <a:rPr lang="zh-CN" altLang="en-US" dirty="0" smtClean="0"/>
              <a:t>注意系统文件，采用系统拷贝出的文件，自己创建的文件</a:t>
            </a:r>
            <a:endParaRPr lang="en-US" altLang="zh-CN" dirty="0" smtClean="0"/>
          </a:p>
          <a:p>
            <a:r>
              <a:rPr lang="en-US" altLang="zh-CN" dirty="0" err="1" smtClean="0"/>
              <a:t>linux</a:t>
            </a:r>
            <a:r>
              <a:rPr lang="zh-CN" altLang="en-US" dirty="0" smtClean="0"/>
              <a:t>没有回收站的概念，</a:t>
            </a:r>
            <a:r>
              <a:rPr lang="en-US" altLang="zh-CN" dirty="0" smtClean="0"/>
              <a:t>win</a:t>
            </a:r>
            <a:r>
              <a:rPr lang="zh-CN" altLang="en-US" dirty="0" smtClean="0"/>
              <a:t>有两次删除的机会</a:t>
            </a:r>
            <a:endParaRPr lang="en-US" altLang="zh-CN" dirty="0" smtClean="0"/>
          </a:p>
          <a:p>
            <a:r>
              <a:rPr lang="zh-CN" altLang="en-US" dirty="0" smtClean="0"/>
              <a:t>除非采用恢复软件，并不是所有的删除都能完全恢复的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专业的公司价格大的吓人</a:t>
            </a:r>
            <a:endParaRPr lang="en-US" altLang="zh-CN" dirty="0" smtClean="0"/>
          </a:p>
          <a:p>
            <a:r>
              <a:rPr lang="zh-CN" altLang="en-US" dirty="0" smtClean="0"/>
              <a:t>不要做读写操作了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149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如果直接使用，表示在当前目录下，创建文件</a:t>
            </a:r>
            <a:endParaRPr lang="en-US" altLang="zh-CN" dirty="0" smtClean="0"/>
          </a:p>
          <a:p>
            <a:r>
              <a:rPr lang="zh-CN" altLang="en-US" dirty="0" smtClean="0"/>
              <a:t>后缀名与</a:t>
            </a:r>
            <a:r>
              <a:rPr lang="en-US" altLang="zh-CN" dirty="0" smtClean="0"/>
              <a:t>win</a:t>
            </a:r>
            <a:r>
              <a:rPr lang="zh-CN" altLang="en-US" dirty="0" smtClean="0"/>
              <a:t>不同</a:t>
            </a:r>
            <a:r>
              <a:rPr lang="en-US" altLang="zh-CN" dirty="0" smtClean="0"/>
              <a:t>,</a:t>
            </a:r>
            <a:r>
              <a:rPr lang="zh-CN" altLang="en-US" dirty="0" smtClean="0"/>
              <a:t>文件名除了根分区的</a:t>
            </a:r>
            <a:r>
              <a:rPr lang="en-US" altLang="zh-CN" dirty="0" smtClean="0"/>
              <a:t>/</a:t>
            </a:r>
            <a:r>
              <a:rPr lang="zh-CN" altLang="en-US" dirty="0" smtClean="0"/>
              <a:t>，其他特殊字符都可以用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24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不适合长的文件，适合短的文件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957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5227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向回翻，需要用</a:t>
            </a:r>
            <a:r>
              <a:rPr lang="en-US" altLang="zh-CN" dirty="0" smtClean="0"/>
              <a:t>less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5227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浏览模式下</a:t>
            </a:r>
            <a:r>
              <a:rPr lang="en-US" altLang="zh-CN" dirty="0" smtClean="0"/>
              <a:t>/</a:t>
            </a:r>
            <a:r>
              <a:rPr lang="zh-CN" altLang="en-US" dirty="0" smtClean="0"/>
              <a:t>搜索关键词  回车，可以进行搜索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</a:t>
            </a:r>
            <a:r>
              <a:rPr lang="zh-CN" altLang="en-US" baseline="0" dirty="0" smtClean="0"/>
              <a:t>向下查找</a:t>
            </a:r>
            <a:endParaRPr lang="en-US" altLang="zh-CN" baseline="0" dirty="0" smtClean="0"/>
          </a:p>
          <a:p>
            <a:r>
              <a:rPr lang="zh-CN" altLang="en-US" baseline="0" dirty="0" smtClean="0"/>
              <a:t>比</a:t>
            </a:r>
            <a:r>
              <a:rPr lang="en-US" altLang="zh-CN" baseline="0" dirty="0" smtClean="0"/>
              <a:t>More</a:t>
            </a:r>
            <a:r>
              <a:rPr lang="zh-CN" altLang="en-US" baseline="0" dirty="0" smtClean="0"/>
              <a:t>不同，可向上翻页，可进行搜索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5227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5227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默认显示前十行</a:t>
            </a:r>
            <a:r>
              <a:rPr lang="en-US" altLang="zh-CN" dirty="0" smtClean="0"/>
              <a:t>,</a:t>
            </a:r>
            <a:r>
              <a:rPr lang="zh-CN" altLang="en-US" dirty="0" smtClean="0"/>
              <a:t>动态实时变化</a:t>
            </a:r>
            <a:endParaRPr lang="en-US" altLang="zh-CN" dirty="0" smtClean="0"/>
          </a:p>
          <a:p>
            <a:r>
              <a:rPr lang="en-US" altLang="zh-CN" dirty="0" smtClean="0"/>
              <a:t>tail –f  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/log/message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5227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软链接</a:t>
            </a:r>
            <a:endParaRPr lang="en-US" altLang="zh-CN" dirty="0" smtClean="0"/>
          </a:p>
          <a:p>
            <a:r>
              <a:rPr lang="zh-CN" altLang="en-US" dirty="0" smtClean="0"/>
              <a:t>硬链接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3272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软链接文件怎么用？快捷方式为什么用？便于规划，方便管理，它的权限不决定原文件的权限，最终由原文件的权限决定的</a:t>
            </a:r>
            <a:endParaRPr lang="en-US" altLang="zh-CN" dirty="0" smtClean="0"/>
          </a:p>
          <a:p>
            <a:r>
              <a:rPr lang="zh-CN" altLang="en-US" dirty="0" smtClean="0"/>
              <a:t>硬链接是没有箭头指向的</a:t>
            </a:r>
            <a:endParaRPr lang="en-US" altLang="zh-CN" dirty="0" smtClean="0"/>
          </a:p>
          <a:p>
            <a:r>
              <a:rPr lang="zh-CN" altLang="en-US" dirty="0" smtClean="0"/>
              <a:t>硬链接与源文件区别，举例。相当于保持文件属性的</a:t>
            </a:r>
            <a:r>
              <a:rPr lang="en-US" altLang="zh-CN" dirty="0" err="1" smtClean="0"/>
              <a:t>cp</a:t>
            </a:r>
            <a:r>
              <a:rPr lang="en-US" altLang="zh-CN" baseline="0" dirty="0" smtClean="0"/>
              <a:t>  -p </a:t>
            </a:r>
            <a:r>
              <a:rPr lang="zh-CN" altLang="en-US" baseline="0" dirty="0" smtClean="0"/>
              <a:t>。区别在于可同步更新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删除原文件。硬链接与软链接会有什么发生？源文件丢失，硬链接依然可以访问</a:t>
            </a:r>
            <a:endParaRPr lang="en-US" altLang="zh-CN" baseline="0" dirty="0" smtClean="0"/>
          </a:p>
          <a:p>
            <a:r>
              <a:rPr lang="en-US" altLang="zh-CN" baseline="0" dirty="0" smtClean="0"/>
              <a:t>2.</a:t>
            </a:r>
            <a:r>
              <a:rPr lang="zh-CN" altLang="en-US" baseline="0" dirty="0" smtClean="0"/>
              <a:t>通过</a:t>
            </a:r>
            <a:r>
              <a:rPr lang="en-US" altLang="zh-CN" baseline="0" dirty="0" smtClean="0"/>
              <a:t>i</a:t>
            </a:r>
            <a:r>
              <a:rPr lang="zh-CN" altLang="en-US" baseline="0" dirty="0" smtClean="0"/>
              <a:t>节点识别：原文件与硬链接的</a:t>
            </a:r>
            <a:r>
              <a:rPr lang="en-US" altLang="zh-CN" baseline="0" dirty="0" smtClean="0"/>
              <a:t>i</a:t>
            </a:r>
            <a:r>
              <a:rPr lang="zh-CN" altLang="en-US" baseline="0" dirty="0" smtClean="0"/>
              <a:t>节点完全一样的 一个</a:t>
            </a:r>
            <a:r>
              <a:rPr lang="en-US" altLang="zh-CN" baseline="0" dirty="0" smtClean="0"/>
              <a:t>i</a:t>
            </a:r>
            <a:r>
              <a:rPr lang="zh-CN" altLang="en-US" baseline="0" dirty="0" smtClean="0"/>
              <a:t>节点映射多个文件</a:t>
            </a:r>
            <a:endParaRPr lang="en-US" altLang="zh-CN" baseline="0" dirty="0" smtClean="0"/>
          </a:p>
          <a:p>
            <a:r>
              <a:rPr lang="zh-CN" altLang="en-US" baseline="0" dirty="0" smtClean="0"/>
              <a:t>根分区，</a:t>
            </a:r>
            <a:r>
              <a:rPr lang="en-US" altLang="zh-CN" baseline="0" dirty="0" smtClean="0"/>
              <a:t>/boot</a:t>
            </a:r>
            <a:r>
              <a:rPr lang="zh-CN" altLang="en-US" baseline="0" dirty="0" smtClean="0"/>
              <a:t>分区  </a:t>
            </a:r>
            <a:r>
              <a:rPr lang="en-US" altLang="zh-CN" baseline="0" dirty="0" err="1" smtClean="0"/>
              <a:t>ln</a:t>
            </a:r>
            <a:r>
              <a:rPr lang="en-US" altLang="zh-CN" baseline="0" dirty="0" smtClean="0"/>
              <a:t>  /</a:t>
            </a:r>
            <a:r>
              <a:rPr lang="en-US" altLang="zh-CN" baseline="0" dirty="0" err="1" smtClean="0"/>
              <a:t>tmp</a:t>
            </a:r>
            <a:r>
              <a:rPr lang="en-US" altLang="zh-CN" baseline="0" dirty="0" smtClean="0"/>
              <a:t>/issue  /boot/</a:t>
            </a:r>
            <a:r>
              <a:rPr lang="en-US" altLang="zh-CN" baseline="0" dirty="0" err="1" smtClean="0"/>
              <a:t>issue.hard</a:t>
            </a:r>
            <a:endParaRPr lang="en-US" altLang="zh-CN" baseline="0" dirty="0" smtClean="0"/>
          </a:p>
          <a:p>
            <a:r>
              <a:rPr lang="zh-CN" altLang="en-US" baseline="0" dirty="0" smtClean="0"/>
              <a:t>软链接可以跨分区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287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三个部分组成</a:t>
            </a:r>
            <a:endParaRPr lang="en-US" altLang="zh-CN" dirty="0" smtClean="0"/>
          </a:p>
          <a:p>
            <a:r>
              <a:rPr lang="zh-CN" altLang="en-US" dirty="0" smtClean="0"/>
              <a:t>选项，大多数选项前有</a:t>
            </a:r>
            <a:r>
              <a:rPr lang="en-US" altLang="zh-CN" dirty="0" smtClean="0"/>
              <a:t>-</a:t>
            </a:r>
            <a:r>
              <a:rPr lang="zh-CN" altLang="en-US" dirty="0" smtClean="0"/>
              <a:t>，干什么呢？做不同的操作，呈现不同的形式</a:t>
            </a:r>
            <a:r>
              <a:rPr lang="en-US" altLang="zh-CN" dirty="0" smtClean="0"/>
              <a:t>/</a:t>
            </a:r>
            <a:r>
              <a:rPr lang="zh-CN" altLang="en-US" dirty="0" smtClean="0"/>
              <a:t>内容，调整命令功能</a:t>
            </a:r>
            <a:endParaRPr lang="en-US" altLang="zh-CN" dirty="0" smtClean="0"/>
          </a:p>
          <a:p>
            <a:r>
              <a:rPr lang="zh-CN" altLang="en-US" dirty="0" smtClean="0"/>
              <a:t>参数：命令调整的对象，文件，目录，用户，进程</a:t>
            </a:r>
            <a:endParaRPr lang="en-US" altLang="zh-CN" dirty="0" smtClean="0"/>
          </a:p>
          <a:p>
            <a:r>
              <a:rPr lang="zh-CN" altLang="en-US" dirty="0" smtClean="0"/>
              <a:t>选项和参数是，加</a:t>
            </a:r>
            <a:r>
              <a:rPr lang="en-US" altLang="zh-CN" dirty="0" smtClean="0"/>
              <a:t>[]</a:t>
            </a:r>
            <a:r>
              <a:rPr lang="zh-CN" altLang="en-US" dirty="0" smtClean="0"/>
              <a:t>表示可选的，有些命令需要多个选项，多个参数才能正确执行</a:t>
            </a:r>
            <a:endParaRPr lang="en-US" altLang="zh-CN" dirty="0" smtClean="0"/>
          </a:p>
          <a:p>
            <a:r>
              <a:rPr lang="zh-CN" altLang="en-US" dirty="0" smtClean="0"/>
              <a:t>多个选项时可以分开，也可以合在一起的；绝大多数是选项的顺序是可以变化的</a:t>
            </a:r>
            <a:endParaRPr lang="en-US" altLang="zh-CN" dirty="0" smtClean="0"/>
          </a:p>
          <a:p>
            <a:r>
              <a:rPr lang="zh-CN" altLang="en-US" dirty="0" smtClean="0"/>
              <a:t>简化选项更方便</a:t>
            </a:r>
            <a:r>
              <a:rPr lang="en-US" altLang="zh-CN" dirty="0" smtClean="0"/>
              <a:t>,</a:t>
            </a:r>
            <a:r>
              <a:rPr lang="zh-CN" altLang="en-US" dirty="0" smtClean="0"/>
              <a:t>需要一个</a:t>
            </a:r>
            <a:r>
              <a:rPr lang="en-US" altLang="zh-CN" dirty="0" smtClean="0"/>
              <a:t>-</a:t>
            </a:r>
            <a:r>
              <a:rPr lang="zh-CN" altLang="en-US" dirty="0" smtClean="0"/>
              <a:t>，完整选项需要</a:t>
            </a:r>
            <a:r>
              <a:rPr lang="en-US" altLang="zh-CN" dirty="0" smtClean="0"/>
              <a:t>--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1900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用户分为三类所有者，所属组，其他人</a:t>
            </a:r>
            <a:endParaRPr lang="en-US" altLang="zh-CN" dirty="0" smtClean="0"/>
          </a:p>
          <a:p>
            <a:r>
              <a:rPr lang="zh-CN" altLang="en-US" dirty="0" smtClean="0"/>
              <a:t>权限分为三类</a:t>
            </a:r>
            <a:r>
              <a:rPr lang="en-US" altLang="zh-CN" dirty="0" err="1" smtClean="0"/>
              <a:t>rwx</a:t>
            </a:r>
            <a:endParaRPr lang="en-US" altLang="zh-CN" dirty="0" smtClean="0"/>
          </a:p>
          <a:p>
            <a:r>
              <a:rPr lang="zh-CN" altLang="en-US" dirty="0" smtClean="0"/>
              <a:t>只有两类用户可以修改：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和所有者。看是否具有这个权利</a:t>
            </a:r>
            <a:endParaRPr lang="en-US" altLang="zh-CN" dirty="0" smtClean="0"/>
          </a:p>
          <a:p>
            <a:r>
              <a:rPr lang="en-US" altLang="zh-CN" dirty="0" err="1" smtClean="0"/>
              <a:t>chmod</a:t>
            </a:r>
            <a:r>
              <a:rPr lang="en-US" altLang="zh-CN" dirty="0" smtClean="0"/>
              <a:t> g=</a:t>
            </a:r>
            <a:r>
              <a:rPr lang="en-US" altLang="zh-CN" dirty="0" err="1" smtClean="0"/>
              <a:t>rwx</a:t>
            </a:r>
            <a:r>
              <a:rPr lang="en-US" altLang="zh-CN" dirty="0" smtClean="0"/>
              <a:t> t1.txt</a:t>
            </a:r>
          </a:p>
          <a:p>
            <a:r>
              <a:rPr lang="zh-CN" altLang="en-US" dirty="0" smtClean="0"/>
              <a:t>实际项目中，用的最多的是数字表示权限，系统的文档，软件的脚本多采用数字的方式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0872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三个权限位使用数字来表示</a:t>
            </a:r>
            <a:endParaRPr lang="en-US" altLang="zh-CN" dirty="0" smtClean="0"/>
          </a:p>
          <a:p>
            <a:r>
              <a:rPr lang="zh-CN" altLang="en-US" dirty="0" smtClean="0"/>
              <a:t>举例：给你一个权限，能够找出对应的数字</a:t>
            </a:r>
            <a:endParaRPr lang="en-US" altLang="zh-CN" dirty="0" smtClean="0"/>
          </a:p>
          <a:p>
            <a:r>
              <a:rPr lang="zh-CN" altLang="en-US" dirty="0" smtClean="0"/>
              <a:t>反过来，给你一个数字</a:t>
            </a:r>
            <a:r>
              <a:rPr lang="en-US" altLang="zh-CN" dirty="0" smtClean="0"/>
              <a:t>531  r-x-</a:t>
            </a:r>
            <a:r>
              <a:rPr lang="en-US" altLang="zh-CN" dirty="0" err="1" smtClean="0"/>
              <a:t>wx</a:t>
            </a:r>
            <a:r>
              <a:rPr lang="en-US" altLang="zh-CN" dirty="0" smtClean="0"/>
              <a:t>—x</a:t>
            </a:r>
            <a:r>
              <a:rPr lang="zh-CN" altLang="en-US" dirty="0" smtClean="0"/>
              <a:t>能够给出具体的权限</a:t>
            </a:r>
            <a:endParaRPr lang="en-US" altLang="zh-CN" dirty="0" smtClean="0"/>
          </a:p>
          <a:p>
            <a:r>
              <a:rPr lang="zh-CN" altLang="en-US" dirty="0" smtClean="0"/>
              <a:t>权限位，数字应该能写出来</a:t>
            </a:r>
            <a:endParaRPr lang="en-US" altLang="zh-CN" dirty="0" smtClean="0"/>
          </a:p>
          <a:p>
            <a:r>
              <a:rPr lang="en-US" altLang="zh-CN" dirty="0" err="1" smtClean="0"/>
              <a:t>chmod</a:t>
            </a:r>
            <a:r>
              <a:rPr lang="en-US" altLang="zh-CN" dirty="0" smtClean="0"/>
              <a:t> 640 test1.txt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3528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举例：</a:t>
            </a:r>
            <a:r>
              <a:rPr lang="en-US" altLang="zh-CN" dirty="0" err="1" smtClean="0"/>
              <a:t>lilei</a:t>
            </a:r>
            <a:r>
              <a:rPr lang="en-US" altLang="zh-CN" dirty="0" smtClean="0"/>
              <a:t>  </a:t>
            </a:r>
            <a:r>
              <a:rPr lang="zh-CN" altLang="en-US" dirty="0" smtClean="0"/>
              <a:t>可以删除某目录下的某个文件（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创建）</a:t>
            </a:r>
            <a:r>
              <a:rPr lang="en-US" altLang="zh-CN" dirty="0" smtClean="0"/>
              <a:t>/test/a1.txt  </a:t>
            </a:r>
            <a:r>
              <a:rPr lang="zh-CN" altLang="en-US" dirty="0" smtClean="0"/>
              <a:t> 目录权限是</a:t>
            </a:r>
            <a:r>
              <a:rPr lang="en-US" altLang="zh-CN" dirty="0" smtClean="0"/>
              <a:t>777</a:t>
            </a:r>
            <a:r>
              <a:rPr lang="zh-CN" altLang="en-US" dirty="0" smtClean="0"/>
              <a:t>？？</a:t>
            </a:r>
            <a:endParaRPr lang="en-US" altLang="zh-CN" dirty="0" smtClean="0"/>
          </a:p>
          <a:p>
            <a:r>
              <a:rPr lang="zh-CN" altLang="en-US" dirty="0" smtClean="0"/>
              <a:t>文件的</a:t>
            </a:r>
            <a:r>
              <a:rPr lang="en-US" altLang="zh-CN" dirty="0" err="1" smtClean="0"/>
              <a:t>rwx</a:t>
            </a:r>
            <a:r>
              <a:rPr lang="zh-CN" altLang="en-US" dirty="0" smtClean="0"/>
              <a:t>权限解释 </a:t>
            </a:r>
            <a:r>
              <a:rPr lang="en-US" altLang="zh-CN" dirty="0" smtClean="0"/>
              <a:t>cat less more  </a:t>
            </a:r>
          </a:p>
          <a:p>
            <a:r>
              <a:rPr lang="zh-CN" altLang="en-US" dirty="0" smtClean="0"/>
              <a:t>目录的</a:t>
            </a:r>
            <a:r>
              <a:rPr lang="en-US" altLang="zh-CN" dirty="0" err="1" smtClean="0"/>
              <a:t>rwx</a:t>
            </a:r>
            <a:r>
              <a:rPr lang="zh-CN" altLang="en-US" dirty="0" smtClean="0"/>
              <a:t>权限</a:t>
            </a:r>
            <a:endParaRPr lang="en-US" altLang="zh-CN" dirty="0" smtClean="0"/>
          </a:p>
          <a:p>
            <a:r>
              <a:rPr lang="zh-CN" altLang="en-US" dirty="0" smtClean="0"/>
              <a:t>对于文件具有写权限，只是可以修改文件的内容</a:t>
            </a:r>
            <a:endParaRPr lang="en-US" altLang="zh-CN" dirty="0" smtClean="0"/>
          </a:p>
          <a:p>
            <a:r>
              <a:rPr lang="zh-CN" altLang="en-US" dirty="0" smtClean="0"/>
              <a:t>对目录的写权限，可以在这个目录下，创建、删除文件</a:t>
            </a:r>
            <a:endParaRPr lang="en-US" altLang="zh-CN" dirty="0" smtClean="0"/>
          </a:p>
          <a:p>
            <a:r>
              <a:rPr lang="en-US" altLang="zh-CN" dirty="0" err="1" smtClean="0"/>
              <a:t>linux</a:t>
            </a:r>
            <a:r>
              <a:rPr lang="zh-CN" altLang="en-US" dirty="0" smtClean="0"/>
              <a:t>中目录的</a:t>
            </a:r>
            <a:r>
              <a:rPr lang="en-US" altLang="zh-CN" dirty="0" err="1" smtClean="0"/>
              <a:t>rx</a:t>
            </a:r>
            <a:r>
              <a:rPr lang="en-US" altLang="zh-CN" dirty="0" smtClean="0"/>
              <a:t>,</a:t>
            </a:r>
            <a:r>
              <a:rPr lang="zh-CN" altLang="en-US" dirty="0" smtClean="0"/>
              <a:t>几乎同时出现的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不可能具有</a:t>
            </a:r>
            <a:r>
              <a:rPr lang="en-US" altLang="zh-CN" dirty="0" smtClean="0"/>
              <a:t>r</a:t>
            </a:r>
            <a:r>
              <a:rPr lang="zh-CN" altLang="en-US" dirty="0" smtClean="0"/>
              <a:t>权限，不能进入</a:t>
            </a:r>
            <a:endParaRPr lang="en-US" altLang="zh-CN" dirty="0" smtClean="0"/>
          </a:p>
          <a:p>
            <a:r>
              <a:rPr lang="zh-CN" altLang="en-US" dirty="0" smtClean="0"/>
              <a:t>强调：删除一个文件的前提条件不是对文件有写权限，而是对于文件所在的目录有写权限，对于一个文件的写权限，只是可以修改文件的内容</a:t>
            </a:r>
            <a:endParaRPr lang="en-US" altLang="zh-CN" dirty="0" smtClean="0"/>
          </a:p>
          <a:p>
            <a:r>
              <a:rPr lang="zh-CN" altLang="en-US" dirty="0" smtClean="0"/>
              <a:t>哪怕这个用户对这个文件有</a:t>
            </a:r>
            <a:r>
              <a:rPr lang="en-US" altLang="zh-CN" dirty="0" err="1" smtClean="0"/>
              <a:t>rwx</a:t>
            </a:r>
            <a:r>
              <a:rPr lang="zh-CN" altLang="en-US" dirty="0" smtClean="0"/>
              <a:t>，但如果对于所在的目录没有</a:t>
            </a:r>
            <a:r>
              <a:rPr lang="en-US" altLang="zh-CN" dirty="0" err="1" smtClean="0"/>
              <a:t>rx</a:t>
            </a:r>
            <a:r>
              <a:rPr lang="zh-CN" altLang="en-US" dirty="0" smtClean="0"/>
              <a:t>的权限，也是不能查看的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0361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谁可以修改所有者，如果想改变文件的权限，只有两类用户：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和所有者，必须是已经存在的账号</a:t>
            </a:r>
            <a:endParaRPr lang="en-US" altLang="zh-CN" dirty="0" smtClean="0"/>
          </a:p>
          <a:p>
            <a:r>
              <a:rPr lang="zh-CN" altLang="en-US" dirty="0" smtClean="0"/>
              <a:t>改变所有者，什么样的用户具有这个权限呢？</a:t>
            </a:r>
            <a:endParaRPr lang="en-US" altLang="zh-CN" dirty="0" smtClean="0"/>
          </a:p>
          <a:p>
            <a:r>
              <a:rPr lang="zh-CN" altLang="en-US" dirty="0" smtClean="0"/>
              <a:t>举例：</a:t>
            </a:r>
            <a:r>
              <a:rPr lang="en-US" altLang="zh-CN" dirty="0" err="1" smtClean="0"/>
              <a:t>limei</a:t>
            </a:r>
            <a:r>
              <a:rPr lang="zh-CN" altLang="en-US" dirty="0" smtClean="0"/>
              <a:t>创建了</a:t>
            </a:r>
            <a:r>
              <a:rPr lang="en-US" altLang="zh-CN" dirty="0" smtClean="0"/>
              <a:t>a1.txt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不能把所有者给</a:t>
            </a:r>
            <a:r>
              <a:rPr lang="en-US" altLang="zh-CN" baseline="0" dirty="0" smtClean="0"/>
              <a:t>root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强调：</a:t>
            </a:r>
            <a:r>
              <a:rPr lang="zh-CN" altLang="en-US" baseline="0" dirty="0" smtClean="0"/>
              <a:t>由这个例子可以看出</a:t>
            </a:r>
            <a:r>
              <a:rPr lang="zh-CN" altLang="en-US" dirty="0" smtClean="0"/>
              <a:t>只有管理员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才可以。即便你是所有者，不能改变所有者。什么场景下需要修改所有者呢？</a:t>
            </a:r>
            <a:r>
              <a:rPr lang="en-US" altLang="zh-CN" dirty="0" smtClean="0"/>
              <a:t>A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权限脚本的所有者</a:t>
            </a:r>
            <a:r>
              <a:rPr lang="en-US" altLang="zh-CN" dirty="0" smtClean="0"/>
              <a:t> B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tom   jerry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把文件所有者给</a:t>
            </a:r>
            <a:r>
              <a:rPr lang="en-US" altLang="zh-CN" baseline="0" dirty="0" smtClean="0"/>
              <a:t>jerry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1741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作用，需要某一类用户对文件有什么操作？组内每个成员都有这个权限。只有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才能更改权限</a:t>
            </a:r>
            <a:endParaRPr lang="en-US" altLang="zh-CN" dirty="0" smtClean="0"/>
          </a:p>
          <a:p>
            <a:r>
              <a:rPr lang="zh-CN" altLang="en-US" dirty="0" smtClean="0"/>
              <a:t>文件的所有者，所有组哪来的？</a:t>
            </a:r>
            <a:endParaRPr lang="en-US" altLang="zh-CN" dirty="0" smtClean="0"/>
          </a:p>
          <a:p>
            <a:r>
              <a:rPr lang="zh-CN" altLang="en-US" dirty="0" smtClean="0"/>
              <a:t>谁创建谁就是所有者，所属组就是创建者的缺省组</a:t>
            </a:r>
            <a:endParaRPr lang="en-US" altLang="zh-CN" dirty="0" smtClean="0"/>
          </a:p>
          <a:p>
            <a:r>
              <a:rPr lang="zh-CN" altLang="en-US" dirty="0" smtClean="0"/>
              <a:t>所属组？缺省组？名片最主要的位置，每个用户只能有一个缺省组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1018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mkdir</a:t>
            </a:r>
            <a:r>
              <a:rPr lang="en-US" altLang="zh-CN" dirty="0" smtClean="0"/>
              <a:t> subtest</a:t>
            </a:r>
          </a:p>
          <a:p>
            <a:r>
              <a:rPr lang="en-US" altLang="zh-CN" dirty="0" smtClean="0"/>
              <a:t>touch</a:t>
            </a:r>
            <a:r>
              <a:rPr lang="en-US" altLang="zh-CN" baseline="0" dirty="0" smtClean="0"/>
              <a:t> a11.txt</a:t>
            </a:r>
            <a:endParaRPr lang="en-US" altLang="zh-CN" dirty="0" smtClean="0"/>
          </a:p>
          <a:p>
            <a:r>
              <a:rPr lang="en-US" altLang="zh-CN" dirty="0" smtClean="0"/>
              <a:t>touch</a:t>
            </a:r>
            <a:r>
              <a:rPr lang="zh-CN" altLang="en-US" dirty="0" smtClean="0"/>
              <a:t>文件的权限，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中，默认新建的文件是不能有可执行权限的。木马</a:t>
            </a:r>
            <a:endParaRPr lang="en-US" altLang="zh-CN" dirty="0" smtClean="0"/>
          </a:p>
          <a:p>
            <a:r>
              <a:rPr lang="en-US" altLang="zh-CN" dirty="0" err="1" smtClean="0"/>
              <a:t>umask</a:t>
            </a:r>
            <a:r>
              <a:rPr lang="en-US" altLang="zh-CN" baseline="0" dirty="0" smtClean="0"/>
              <a:t> 0022 --- -w- -w-</a:t>
            </a:r>
            <a:r>
              <a:rPr lang="zh-CN" altLang="en-US" baseline="0" dirty="0" smtClean="0"/>
              <a:t>　 权限掩码  </a:t>
            </a:r>
            <a:r>
              <a:rPr lang="en-US" altLang="zh-CN" baseline="0" dirty="0" smtClean="0"/>
              <a:t>0 </a:t>
            </a:r>
            <a:r>
              <a:rPr lang="zh-CN" altLang="en-US" baseline="0" dirty="0" smtClean="0"/>
              <a:t>特殊权限 </a:t>
            </a:r>
            <a:r>
              <a:rPr lang="en-US" altLang="zh-CN" baseline="0" dirty="0" smtClean="0"/>
              <a:t>022</a:t>
            </a:r>
            <a:r>
              <a:rPr lang="zh-CN" altLang="en-US" baseline="0" dirty="0" smtClean="0"/>
              <a:t>正常权限</a:t>
            </a:r>
            <a:endParaRPr lang="en-US" altLang="zh-CN" baseline="0" dirty="0" smtClean="0"/>
          </a:p>
          <a:p>
            <a:r>
              <a:rPr lang="zh-CN" altLang="en-US" baseline="0" dirty="0" smtClean="0"/>
              <a:t>缺省的权限是：</a:t>
            </a:r>
            <a:r>
              <a:rPr lang="en-US" altLang="zh-CN" baseline="0" dirty="0" smtClean="0"/>
              <a:t>777-022=755</a:t>
            </a:r>
          </a:p>
          <a:p>
            <a:r>
              <a:rPr lang="zh-CN" altLang="en-US" baseline="0" dirty="0" smtClean="0"/>
              <a:t>早期的系统可能不支持</a:t>
            </a:r>
            <a:r>
              <a:rPr lang="en-US" altLang="zh-CN" baseline="0" dirty="0" err="1" smtClean="0"/>
              <a:t>umask</a:t>
            </a:r>
            <a:r>
              <a:rPr lang="en-US" altLang="zh-CN" baseline="0" dirty="0" smtClean="0"/>
              <a:t> –S </a:t>
            </a:r>
            <a:r>
              <a:rPr lang="zh-CN" altLang="en-US" baseline="0" dirty="0" smtClean="0"/>
              <a:t>。真正对应的是</a:t>
            </a:r>
            <a:r>
              <a:rPr lang="en-US" altLang="zh-CN" baseline="0" dirty="0" smtClean="0"/>
              <a:t>755</a:t>
            </a:r>
          </a:p>
          <a:p>
            <a:r>
              <a:rPr lang="zh-CN" altLang="en-US" baseline="0" dirty="0" smtClean="0"/>
              <a:t>我觉得最合理的权限是</a:t>
            </a:r>
            <a:r>
              <a:rPr lang="en-US" altLang="zh-CN" baseline="0" dirty="0" err="1" smtClean="0"/>
              <a:t>rwxr</a:t>
            </a:r>
            <a:r>
              <a:rPr lang="en-US" altLang="zh-CN" baseline="0" dirty="0" smtClean="0"/>
              <a:t>—r– 744 777-744=033  </a:t>
            </a:r>
            <a:r>
              <a:rPr lang="en-US" altLang="zh-CN" baseline="0" dirty="0" err="1" smtClean="0"/>
              <a:t>umask</a:t>
            </a:r>
            <a:r>
              <a:rPr lang="en-US" altLang="zh-CN" baseline="0" dirty="0" smtClean="0"/>
              <a:t> 0033</a:t>
            </a:r>
          </a:p>
          <a:p>
            <a:r>
              <a:rPr lang="zh-CN" altLang="en-US" baseline="0" dirty="0" smtClean="0"/>
              <a:t>总结：</a:t>
            </a:r>
            <a:r>
              <a:rPr lang="en-US" altLang="zh-CN" baseline="0" dirty="0" err="1" smtClean="0"/>
              <a:t>chmod</a:t>
            </a:r>
            <a:r>
              <a:rPr lang="en-US" altLang="zh-CN" baseline="0" dirty="0" smtClean="0"/>
              <a:t>  </a:t>
            </a:r>
            <a:r>
              <a:rPr lang="en-US" altLang="zh-CN" baseline="0" dirty="0" err="1" smtClean="0"/>
              <a:t>chown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chgrp</a:t>
            </a:r>
            <a:r>
              <a:rPr lang="zh-CN" altLang="en-US" baseline="0" dirty="0" smtClean="0"/>
              <a:t>只有</a:t>
            </a:r>
            <a:r>
              <a:rPr lang="en-US" altLang="zh-CN" baseline="0" dirty="0" smtClean="0"/>
              <a:t>root</a:t>
            </a:r>
            <a:r>
              <a:rPr lang="zh-CN" altLang="en-US" baseline="0" smtClean="0"/>
              <a:t>才能修改所有者，所属组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1018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文件名包含哪几个字母，文件大小，时间的属性，搜索范围越小越好，尽量不要在根目录下查找，越精准越好</a:t>
            </a:r>
            <a:endParaRPr lang="en-US" altLang="zh-CN" dirty="0" smtClean="0"/>
          </a:p>
          <a:p>
            <a:r>
              <a:rPr lang="zh-CN" altLang="en-US" dirty="0" smtClean="0"/>
              <a:t>选项很多，使用方法很多，不介绍所有的选项，大概得几个小时，常用的即可</a:t>
            </a:r>
            <a:endParaRPr lang="en-US" altLang="zh-CN" dirty="0" smtClean="0"/>
          </a:p>
          <a:p>
            <a:r>
              <a:rPr lang="zh-CN" altLang="en-US" dirty="0" smtClean="0"/>
              <a:t>通配符，可以进行模糊搜索</a:t>
            </a:r>
            <a:endParaRPr lang="en-US" altLang="zh-CN" dirty="0" smtClean="0"/>
          </a:p>
          <a:p>
            <a:r>
              <a:rPr lang="en-US" altLang="zh-CN" dirty="0" smtClean="0"/>
              <a:t>*</a:t>
            </a:r>
            <a:r>
              <a:rPr lang="zh-CN" altLang="en-US" dirty="0" smtClean="0"/>
              <a:t>匹配任意字符，</a:t>
            </a:r>
            <a:r>
              <a:rPr lang="en-US" altLang="zh-CN" dirty="0" smtClean="0"/>
              <a:t>?</a:t>
            </a:r>
            <a:r>
              <a:rPr lang="zh-CN" altLang="en-US" dirty="0" smtClean="0"/>
              <a:t>匹配单个字符</a:t>
            </a:r>
            <a:endParaRPr lang="en-US" altLang="zh-CN" dirty="0" smtClean="0"/>
          </a:p>
          <a:p>
            <a:r>
              <a:rPr lang="zh-CN" altLang="en-US" dirty="0" smtClean="0"/>
              <a:t>*</a:t>
            </a:r>
            <a:r>
              <a:rPr lang="en-US" altLang="zh-CN" dirty="0" smtClean="0"/>
              <a:t>log*</a:t>
            </a:r>
          </a:p>
          <a:p>
            <a:r>
              <a:rPr lang="en-US" altLang="zh-CN" dirty="0" smtClean="0"/>
              <a:t>log*</a:t>
            </a:r>
          </a:p>
          <a:p>
            <a:r>
              <a:rPr lang="en-US" altLang="zh-CN" dirty="0" smtClean="0"/>
              <a:t>log???</a:t>
            </a:r>
          </a:p>
          <a:p>
            <a:r>
              <a:rPr lang="en-US" altLang="zh-CN" dirty="0" smtClean="0"/>
              <a:t>windows</a:t>
            </a:r>
            <a:r>
              <a:rPr lang="zh-CN" altLang="en-US" dirty="0" smtClean="0"/>
              <a:t>中查找是不区分大小写的</a:t>
            </a:r>
            <a:endParaRPr lang="en-US" altLang="zh-CN" dirty="0" smtClean="0"/>
          </a:p>
          <a:p>
            <a:r>
              <a:rPr lang="zh-CN" altLang="en-US" dirty="0" smtClean="0"/>
              <a:t>删除电视剧，怎么做呢？</a:t>
            </a:r>
            <a:endParaRPr lang="en-US" altLang="zh-CN" dirty="0" smtClean="0"/>
          </a:p>
          <a:p>
            <a:r>
              <a:rPr lang="zh-CN" altLang="en-US" dirty="0" smtClean="0"/>
              <a:t>大小的单位是数据库，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个数据块是</a:t>
            </a:r>
            <a:r>
              <a:rPr lang="en-US" altLang="zh-CN" dirty="0" smtClean="0"/>
              <a:t>512</a:t>
            </a:r>
            <a:r>
              <a:rPr lang="zh-CN" altLang="en-US" dirty="0" smtClean="0"/>
              <a:t>个字节，</a:t>
            </a:r>
            <a:r>
              <a:rPr lang="en-US" altLang="zh-CN" dirty="0" smtClean="0"/>
              <a:t>0.5K</a:t>
            </a:r>
            <a:r>
              <a:rPr lang="en-US" altLang="zh-CN" baseline="0" dirty="0" smtClean="0"/>
              <a:t> 100M=102400KB =204800</a:t>
            </a:r>
            <a:r>
              <a:rPr lang="zh-CN" altLang="en-US" baseline="0" dirty="0" smtClean="0"/>
              <a:t>数据块</a:t>
            </a:r>
            <a:endParaRPr lang="en-US" altLang="zh-CN" baseline="0" dirty="0" smtClean="0"/>
          </a:p>
          <a:p>
            <a:r>
              <a:rPr lang="zh-CN" altLang="en-US" baseline="0" dirty="0" smtClean="0"/>
              <a:t>数据块是</a:t>
            </a:r>
            <a:r>
              <a:rPr lang="en-US" altLang="zh-CN" baseline="0" dirty="0" err="1" smtClean="0"/>
              <a:t>linux</a:t>
            </a:r>
            <a:r>
              <a:rPr lang="zh-CN" altLang="en-US" baseline="0" dirty="0" smtClean="0"/>
              <a:t>中存储文件的最小单位，</a:t>
            </a:r>
            <a:r>
              <a:rPr lang="en-US" altLang="zh-CN" baseline="0" dirty="0" smtClean="0"/>
              <a:t>1K</a:t>
            </a:r>
            <a:r>
              <a:rPr lang="zh-CN" altLang="en-US" baseline="0" dirty="0" smtClean="0"/>
              <a:t>等于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个数据块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144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少于搜索，服务器规划好，搜索占用大量的系统资源，不建议经常使用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中 </a:t>
            </a:r>
            <a:r>
              <a:rPr lang="en-US" altLang="zh-CN" dirty="0" smtClean="0"/>
              <a:t>everything</a:t>
            </a:r>
            <a:r>
              <a:rPr lang="zh-CN" altLang="en-US" dirty="0" smtClean="0"/>
              <a:t>这个小软件，只支持</a:t>
            </a:r>
            <a:r>
              <a:rPr lang="en-US" altLang="zh-CN" dirty="0" err="1" smtClean="0"/>
              <a:t>ntfs</a:t>
            </a:r>
            <a:r>
              <a:rPr lang="zh-CN" altLang="en-US" dirty="0" smtClean="0"/>
              <a:t>分区</a:t>
            </a:r>
            <a:endParaRPr lang="en-US" altLang="zh-CN" dirty="0" smtClean="0"/>
          </a:p>
          <a:p>
            <a:r>
              <a:rPr lang="zh-CN" altLang="en-US" dirty="0" smtClean="0"/>
              <a:t>文件属性 </a:t>
            </a:r>
            <a:r>
              <a:rPr lang="en-US" altLang="zh-CN" dirty="0" err="1" smtClean="0"/>
              <a:t>ls</a:t>
            </a:r>
            <a:r>
              <a:rPr lang="en-US" altLang="zh-CN" dirty="0" smtClean="0"/>
              <a:t> –l  </a:t>
            </a:r>
            <a:r>
              <a:rPr lang="zh-CN" altLang="en-US" dirty="0" smtClean="0"/>
              <a:t>看到的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超过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分钟</a:t>
            </a:r>
            <a:r>
              <a:rPr lang="en-US" altLang="zh-CN" dirty="0" smtClean="0"/>
              <a:t>+5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622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find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  -name 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* –a –type d</a:t>
            </a:r>
          </a:p>
          <a:p>
            <a:r>
              <a:rPr lang="en-US" altLang="zh-CN" dirty="0" smtClean="0"/>
              <a:t>find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  -name 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* –a –type f</a:t>
            </a:r>
            <a:endParaRPr lang="zh-CN" altLang="en-US" dirty="0" smtClean="0"/>
          </a:p>
          <a:p>
            <a:r>
              <a:rPr lang="en-US" altLang="zh-CN" dirty="0" smtClean="0"/>
              <a:t>\</a:t>
            </a:r>
            <a:r>
              <a:rPr lang="zh-CN" altLang="en-US" dirty="0" smtClean="0"/>
              <a:t>表示转移符，</a:t>
            </a:r>
            <a:endParaRPr lang="en-US" altLang="zh-CN" dirty="0" smtClean="0"/>
          </a:p>
          <a:p>
            <a:r>
              <a:rPr lang="en-US" altLang="zh-CN" dirty="0" smtClean="0"/>
              <a:t>-exec/-ok</a:t>
            </a:r>
            <a:r>
              <a:rPr lang="en-US" altLang="zh-CN" baseline="0" dirty="0" smtClean="0"/>
              <a:t>  </a:t>
            </a:r>
            <a:r>
              <a:rPr lang="zh-CN" altLang="en-US" baseline="0" dirty="0" smtClean="0"/>
              <a:t>命令</a:t>
            </a:r>
            <a:r>
              <a:rPr lang="en-US" altLang="zh-CN" baseline="0" dirty="0" smtClean="0"/>
              <a:t>{}\; </a:t>
            </a:r>
            <a:r>
              <a:rPr lang="zh-CN" altLang="en-US" baseline="0" dirty="0" smtClean="0"/>
              <a:t>对搜索结果执行操作</a:t>
            </a:r>
            <a:endParaRPr lang="en-US" altLang="zh-CN" baseline="0" dirty="0" smtClean="0"/>
          </a:p>
          <a:p>
            <a:r>
              <a:rPr lang="en-US" altLang="zh-CN" dirty="0" smtClean="0"/>
              <a:t>exec  ok</a:t>
            </a:r>
            <a:r>
              <a:rPr lang="zh-CN" altLang="en-US" dirty="0" smtClean="0"/>
              <a:t>区别，会一个一个确认询问，例如</a:t>
            </a:r>
            <a:r>
              <a:rPr lang="zh-CN" altLang="en-US" baseline="0" dirty="0" smtClean="0"/>
              <a:t> 属于</a:t>
            </a:r>
            <a:r>
              <a:rPr lang="en-US" altLang="zh-CN" baseline="0" dirty="0" smtClean="0"/>
              <a:t>tom</a:t>
            </a:r>
            <a:r>
              <a:rPr lang="zh-CN" altLang="en-US" baseline="0" dirty="0" smtClean="0"/>
              <a:t>的文件，是否删除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0801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每个文件都会有个</a:t>
            </a:r>
            <a:r>
              <a:rPr lang="en-US" altLang="zh-CN" dirty="0" smtClean="0"/>
              <a:t>i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r>
              <a:rPr lang="en-US" altLang="zh-CN" dirty="0" err="1" smtClean="0"/>
              <a:t>ls</a:t>
            </a:r>
            <a:r>
              <a:rPr lang="en-US" altLang="zh-CN" dirty="0" smtClean="0"/>
              <a:t> –I</a:t>
            </a:r>
          </a:p>
          <a:p>
            <a:r>
              <a:rPr lang="en-US" altLang="zh-CN" dirty="0" smtClean="0"/>
              <a:t>find . -</a:t>
            </a:r>
            <a:r>
              <a:rPr lang="en-US" altLang="zh-CN" dirty="0" err="1" smtClean="0"/>
              <a:t>inum</a:t>
            </a:r>
            <a:r>
              <a:rPr lang="en-US" altLang="zh-CN" dirty="0" smtClean="0"/>
              <a:t> 31621 –exec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{}\;</a:t>
            </a:r>
          </a:p>
          <a:p>
            <a:r>
              <a:rPr lang="zh-CN" altLang="en-US" dirty="0" smtClean="0"/>
              <a:t>文件名不好确定，</a:t>
            </a:r>
            <a:endParaRPr lang="en-US" altLang="zh-CN" dirty="0" smtClean="0"/>
          </a:p>
          <a:p>
            <a:r>
              <a:rPr lang="zh-CN" altLang="en-US" dirty="0" smtClean="0"/>
              <a:t>找</a:t>
            </a:r>
            <a:r>
              <a:rPr lang="en-US" altLang="zh-CN" dirty="0" smtClean="0"/>
              <a:t>i</a:t>
            </a:r>
            <a:r>
              <a:rPr lang="zh-CN" altLang="en-US" dirty="0" smtClean="0"/>
              <a:t>节点是指定的数字，找出硬链接的文件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099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隐藏文件有什么意义？仅仅是藏起来吗？大家想一想，</a:t>
            </a:r>
            <a:r>
              <a:rPr lang="en-US" altLang="zh-CN" dirty="0" err="1" smtClean="0"/>
              <a:t>linux</a:t>
            </a:r>
            <a:r>
              <a:rPr lang="en-US" altLang="zh-CN" baseline="0" dirty="0" smtClean="0"/>
              <a:t> ,windows</a:t>
            </a:r>
            <a:r>
              <a:rPr lang="zh-CN" altLang="en-US" dirty="0" smtClean="0"/>
              <a:t>非常方便的查看</a:t>
            </a:r>
          </a:p>
          <a:p>
            <a:r>
              <a:rPr lang="zh-CN" altLang="en-US" dirty="0" smtClean="0"/>
              <a:t>只是为了不被别人看到吗？病毒木马习惯把自己设置隐藏文件，设计之初，不是为了藏起来，为了告诉用户，这是系统文件，不要乱动它</a:t>
            </a:r>
            <a:endParaRPr lang="en-US" altLang="zh-CN" dirty="0" smtClean="0"/>
          </a:p>
          <a:p>
            <a:r>
              <a:rPr lang="zh-CN" altLang="en-US" dirty="0" smtClean="0"/>
              <a:t>加了选项时为了调整功能</a:t>
            </a:r>
            <a:r>
              <a:rPr lang="en-US" altLang="zh-CN" dirty="0" smtClean="0"/>
              <a:t>,</a:t>
            </a:r>
            <a:r>
              <a:rPr lang="zh-CN" altLang="en-US" dirty="0" smtClean="0"/>
              <a:t>加了参数是为了指定操作对象的</a:t>
            </a:r>
            <a:endParaRPr lang="en-US" altLang="zh-CN" dirty="0" smtClean="0"/>
          </a:p>
          <a:p>
            <a:r>
              <a:rPr lang="zh-CN" altLang="en-US" dirty="0" smtClean="0"/>
              <a:t>不写参数，显示的当前目录</a:t>
            </a:r>
            <a:endParaRPr lang="en-US" altLang="zh-CN" dirty="0" smtClean="0"/>
          </a:p>
          <a:p>
            <a:r>
              <a:rPr lang="en-US" altLang="zh-CN" dirty="0" err="1" smtClean="0"/>
              <a:t>ls</a:t>
            </a:r>
            <a:r>
              <a:rPr lang="en-US" altLang="zh-CN" dirty="0" smtClean="0"/>
              <a:t> </a:t>
            </a:r>
            <a:r>
              <a:rPr lang="zh-CN" altLang="en-US" dirty="0" smtClean="0"/>
              <a:t>当前的家目录</a:t>
            </a:r>
            <a:endParaRPr lang="en-US" altLang="zh-CN" dirty="0" smtClean="0"/>
          </a:p>
          <a:p>
            <a:r>
              <a:rPr lang="en-US" altLang="zh-CN" dirty="0" smtClean="0"/>
              <a:t>root </a:t>
            </a:r>
            <a:r>
              <a:rPr lang="zh-CN" altLang="en-US" dirty="0" smtClean="0"/>
              <a:t>用户根下的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目录 </a:t>
            </a:r>
            <a:r>
              <a:rPr lang="en-US" altLang="zh-CN" dirty="0" smtClean="0"/>
              <a:t>/root</a:t>
            </a:r>
            <a:r>
              <a:rPr lang="zh-CN" altLang="en-US" dirty="0" smtClean="0"/>
              <a:t>，三个安装文件。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这个目录下只有这三个文件？</a:t>
            </a:r>
            <a:r>
              <a:rPr lang="en-US" altLang="zh-CN" dirty="0" err="1" smtClean="0"/>
              <a:t>l</a:t>
            </a:r>
            <a:r>
              <a:rPr lang="en-US" altLang="zh-CN" baseline="0" dirty="0" err="1" smtClean="0"/>
              <a:t>s</a:t>
            </a:r>
            <a:r>
              <a:rPr lang="en-US" altLang="zh-CN" baseline="0" dirty="0" smtClean="0"/>
              <a:t>  -a</a:t>
            </a:r>
            <a:endParaRPr lang="en-US" altLang="zh-CN" dirty="0" smtClean="0"/>
          </a:p>
          <a:p>
            <a:r>
              <a:rPr lang="en-US" altLang="zh-CN" dirty="0" err="1" smtClean="0"/>
              <a:t>ls</a:t>
            </a:r>
            <a:r>
              <a:rPr lang="en-US" altLang="zh-CN" dirty="0" smtClean="0"/>
              <a:t> –a</a:t>
            </a:r>
          </a:p>
          <a:p>
            <a:r>
              <a:rPr lang="zh-CN" altLang="en-US" dirty="0" smtClean="0"/>
              <a:t>查询的不是当前文件，可以加参数</a:t>
            </a:r>
            <a:endParaRPr lang="en-US" altLang="zh-CN" dirty="0" smtClean="0"/>
          </a:p>
          <a:p>
            <a:r>
              <a:rPr lang="en-US" altLang="zh-CN" dirty="0" err="1" smtClean="0"/>
              <a:t>ls</a:t>
            </a:r>
            <a:r>
              <a:rPr lang="en-US" altLang="zh-CN" dirty="0" smtClean="0"/>
              <a:t>  -a  /</a:t>
            </a:r>
            <a:r>
              <a:rPr lang="en-US" altLang="zh-CN" dirty="0" err="1" smtClean="0"/>
              <a:t>etc</a:t>
            </a:r>
            <a:endParaRPr lang="en-US" altLang="zh-CN" dirty="0" smtClean="0"/>
          </a:p>
          <a:p>
            <a:r>
              <a:rPr lang="zh-CN" altLang="en-US" dirty="0" smtClean="0"/>
              <a:t>不能看到文件的大小，权限，基本信息</a:t>
            </a:r>
            <a:endParaRPr lang="en-US" altLang="zh-CN" dirty="0" smtClean="0"/>
          </a:p>
          <a:p>
            <a:r>
              <a:rPr lang="en-US" altLang="zh-CN" dirty="0" err="1" smtClean="0"/>
              <a:t>ls</a:t>
            </a:r>
            <a:r>
              <a:rPr lang="en-US" altLang="zh-CN" dirty="0" smtClean="0"/>
              <a:t> –l</a:t>
            </a:r>
            <a:r>
              <a:rPr lang="zh-CN" altLang="en-US" dirty="0" smtClean="0"/>
              <a:t>（</a:t>
            </a:r>
            <a:r>
              <a:rPr lang="en-US" altLang="zh-CN" dirty="0" smtClean="0"/>
              <a:t>Long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ls</a:t>
            </a:r>
            <a:r>
              <a:rPr lang="en-US" altLang="zh-CN" dirty="0" smtClean="0"/>
              <a:t> –al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分析</a:t>
            </a:r>
            <a:r>
              <a:rPr lang="en-US" altLang="zh-CN" baseline="0" dirty="0" smtClean="0"/>
              <a:t>-s –l </a:t>
            </a:r>
            <a:r>
              <a:rPr lang="zh-CN" altLang="en-US" baseline="0" dirty="0" smtClean="0"/>
              <a:t>的结果</a:t>
            </a:r>
            <a:endParaRPr lang="en-US" altLang="zh-CN" baseline="0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总结：所属组，相同类型的用户有相同的权限</a:t>
            </a:r>
            <a:endParaRPr lang="en-US" altLang="zh-CN" dirty="0" smtClean="0"/>
          </a:p>
          <a:p>
            <a:r>
              <a:rPr lang="zh-CN" altLang="en-US" dirty="0" smtClean="0"/>
              <a:t>默认单位是字节</a:t>
            </a:r>
            <a:r>
              <a:rPr lang="en-US" altLang="zh-CN" dirty="0" err="1" smtClean="0"/>
              <a:t>ls</a:t>
            </a:r>
            <a:r>
              <a:rPr lang="en-US" altLang="zh-CN" dirty="0" smtClean="0"/>
              <a:t> –h</a:t>
            </a:r>
            <a:r>
              <a:rPr lang="zh-CN" altLang="en-US" dirty="0" smtClean="0"/>
              <a:t>任性化显示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k,m</a:t>
            </a:r>
            <a:r>
              <a:rPr lang="zh-CN" altLang="en-US" dirty="0" smtClean="0"/>
              <a:t>该是什么就是什么，统计文件大小，分区大小，都支持</a:t>
            </a:r>
            <a:r>
              <a:rPr lang="en-US" altLang="zh-CN" dirty="0" smtClean="0"/>
              <a:t>-h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位</a:t>
            </a:r>
            <a:r>
              <a:rPr lang="zh-CN" altLang="en-US" baseline="0" dirty="0" smtClean="0"/>
              <a:t>数字是引用计数，只在硬链接才有作用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位</a:t>
            </a:r>
            <a:r>
              <a:rPr lang="zh-CN" altLang="en-US" baseline="0" dirty="0" smtClean="0"/>
              <a:t>指的是文件和用户之间的关系</a:t>
            </a:r>
            <a:endParaRPr lang="en-US" altLang="zh-CN" baseline="0" dirty="0" smtClean="0"/>
          </a:p>
          <a:p>
            <a:r>
              <a:rPr lang="en-US" altLang="zh-CN" dirty="0" smtClean="0"/>
              <a:t>Linux</a:t>
            </a:r>
            <a:r>
              <a:rPr lang="zh-CN" altLang="en-US" dirty="0" smtClean="0"/>
              <a:t>把用户分为三类</a:t>
            </a:r>
            <a:r>
              <a:rPr lang="en-US" altLang="zh-CN" dirty="0" smtClean="0"/>
              <a:t>u g  o</a:t>
            </a:r>
            <a:r>
              <a:rPr lang="zh-CN" altLang="en-US" dirty="0" smtClean="0"/>
              <a:t>，用户和文件之间的关系。谁创建，谁就是所有者，所有者是可以转换的，所有者只能有一个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所属组是一个用户集合，相同类型的用户，有一组特殊的权限。</a:t>
            </a:r>
            <a:r>
              <a:rPr lang="zh-CN" altLang="en-US" dirty="0" smtClean="0"/>
              <a:t>既不是所有者，又不是所属组，就是其他人 举例：电脑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我创建的文件，我就是所有者，身份是可以变化的，我写了个文件，需要出差，给张三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第</a:t>
            </a:r>
            <a:r>
              <a:rPr lang="en-US" altLang="zh-CN" baseline="0" dirty="0" smtClean="0"/>
              <a:t>5</a:t>
            </a:r>
            <a:r>
              <a:rPr lang="zh-CN" altLang="en-US" baseline="0" dirty="0" smtClean="0"/>
              <a:t>位 文件大小  文件的大小，默认单位是字节 </a:t>
            </a:r>
            <a:r>
              <a:rPr lang="en-US" altLang="zh-CN" baseline="0" dirty="0" err="1" smtClean="0"/>
              <a:t>ls</a:t>
            </a:r>
            <a:r>
              <a:rPr lang="en-US" altLang="zh-CN" baseline="0" dirty="0" smtClean="0"/>
              <a:t>  -</a:t>
            </a:r>
            <a:r>
              <a:rPr lang="en-US" altLang="zh-CN" baseline="0" dirty="0" err="1" smtClean="0"/>
              <a:t>lh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（</a:t>
            </a:r>
            <a:r>
              <a:rPr lang="en-US" altLang="zh-CN" baseline="0" dirty="0" smtClean="0"/>
              <a:t>human </a:t>
            </a:r>
            <a:r>
              <a:rPr lang="zh-CN" altLang="en-US" baseline="0" dirty="0" smtClean="0"/>
              <a:t>）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人性化的显示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部分，文件最后一次修改时间，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没有创建时间的概念，有文件的最后一次访问时间，文件的状态修改时间，文件的数据修改时间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7346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建立了文件资料库，不是在硬盘上</a:t>
            </a:r>
            <a:r>
              <a:rPr lang="en-US" altLang="zh-CN" dirty="0" smtClean="0"/>
              <a:t>,</a:t>
            </a:r>
            <a:r>
              <a:rPr lang="zh-CN" altLang="en-US" dirty="0" smtClean="0"/>
              <a:t>分区上找</a:t>
            </a:r>
            <a:r>
              <a:rPr lang="en-US" altLang="zh-CN" dirty="0" smtClean="0"/>
              <a:t>,</a:t>
            </a:r>
            <a:r>
              <a:rPr lang="zh-CN" altLang="en-US" dirty="0" smtClean="0"/>
              <a:t>包含了</a:t>
            </a:r>
            <a:r>
              <a:rPr lang="en-US" altLang="zh-CN" dirty="0" err="1" smtClean="0"/>
              <a:t>inittab</a:t>
            </a:r>
            <a:r>
              <a:rPr lang="zh-CN" altLang="en-US" dirty="0" smtClean="0"/>
              <a:t>中的文件</a:t>
            </a:r>
            <a:endParaRPr lang="en-US" altLang="zh-CN" dirty="0" smtClean="0"/>
          </a:p>
          <a:p>
            <a:r>
              <a:rPr lang="en-US" altLang="zh-CN" dirty="0" smtClean="0"/>
              <a:t>locate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locate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找到这个资料库</a:t>
            </a:r>
            <a:r>
              <a:rPr lang="en-US" altLang="zh-CN" baseline="0" dirty="0" smtClean="0"/>
              <a:t>/</a:t>
            </a:r>
            <a:r>
              <a:rPr lang="en-US" altLang="zh-CN" baseline="0" dirty="0" err="1" smtClean="0"/>
              <a:t>var</a:t>
            </a:r>
            <a:r>
              <a:rPr lang="en-US" altLang="zh-CN" baseline="0" dirty="0" smtClean="0"/>
              <a:t>/lib/</a:t>
            </a:r>
            <a:r>
              <a:rPr lang="en-US" altLang="zh-CN" baseline="0" dirty="0" err="1" smtClean="0"/>
              <a:t>mlocate</a:t>
            </a:r>
            <a:r>
              <a:rPr lang="en-US" altLang="zh-CN" baseline="0" dirty="0" smtClean="0"/>
              <a:t>/</a:t>
            </a:r>
            <a:r>
              <a:rPr lang="en-US" altLang="zh-CN" baseline="0" dirty="0" err="1" smtClean="0"/>
              <a:t>mlocate.db</a:t>
            </a:r>
            <a:endParaRPr lang="en-US" altLang="zh-CN" baseline="0" dirty="0" smtClean="0"/>
          </a:p>
          <a:p>
            <a:r>
              <a:rPr lang="zh-CN" altLang="en-US" baseline="0" dirty="0" smtClean="0"/>
              <a:t>但是对于新创建的文件，资料库没有更新，是找不到的</a:t>
            </a:r>
            <a:endParaRPr lang="en-US" altLang="zh-CN" baseline="0" dirty="0" smtClean="0"/>
          </a:p>
          <a:p>
            <a:r>
              <a:rPr lang="en-US" altLang="zh-CN" baseline="0" dirty="0" err="1" smtClean="0"/>
              <a:t>updatedb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可以实时手动更新资料库</a:t>
            </a:r>
            <a:r>
              <a:rPr lang="en-US" altLang="zh-CN" baseline="0" dirty="0" smtClean="0"/>
              <a:t>locate</a:t>
            </a:r>
            <a:r>
              <a:rPr lang="zh-CN" altLang="en-US" baseline="0" dirty="0" smtClean="0"/>
              <a:t>就能找到了</a:t>
            </a:r>
            <a:endParaRPr lang="en-US" altLang="zh-CN" baseline="0" dirty="0" smtClean="0"/>
          </a:p>
          <a:p>
            <a:r>
              <a:rPr lang="zh-CN" altLang="en-US" baseline="0" dirty="0" smtClean="0"/>
              <a:t>注意：如果文件在</a:t>
            </a:r>
            <a:r>
              <a:rPr lang="en-US" altLang="zh-CN" baseline="0" dirty="0" smtClean="0"/>
              <a:t>/</a:t>
            </a:r>
            <a:r>
              <a:rPr lang="en-US" altLang="zh-CN" baseline="0" dirty="0" err="1" smtClean="0"/>
              <a:t>tmp</a:t>
            </a:r>
            <a:r>
              <a:rPr lang="zh-CN" altLang="en-US" baseline="0" dirty="0" smtClean="0"/>
              <a:t>。不在资料库收录的文件中，</a:t>
            </a:r>
            <a:r>
              <a:rPr lang="en-US" altLang="zh-CN" baseline="0" dirty="0" smtClean="0"/>
              <a:t>locate</a:t>
            </a:r>
            <a:r>
              <a:rPr lang="zh-CN" altLang="en-US" baseline="0" dirty="0" smtClean="0"/>
              <a:t>是找不到的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3018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查找的文件就是一个命令</a:t>
            </a:r>
            <a:endParaRPr lang="en-US" altLang="zh-CN" dirty="0" smtClean="0"/>
          </a:p>
          <a:p>
            <a:r>
              <a:rPr lang="en-US" altLang="zh-CN" dirty="0" smtClean="0"/>
              <a:t>/bin 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/bin  </a:t>
            </a:r>
            <a:r>
              <a:rPr lang="zh-CN" altLang="en-US" dirty="0" smtClean="0"/>
              <a:t>所有用户可以使用的命令</a:t>
            </a:r>
            <a:endParaRPr lang="en-US" altLang="zh-CN" dirty="0" smtClean="0"/>
          </a:p>
          <a:p>
            <a:r>
              <a:rPr lang="en-US" altLang="zh-CN" dirty="0" smtClean="0"/>
              <a:t>/</a:t>
            </a:r>
            <a:r>
              <a:rPr lang="en-US" altLang="zh-CN" dirty="0" err="1" smtClean="0"/>
              <a:t>sbin</a:t>
            </a:r>
            <a:r>
              <a:rPr lang="en-US" altLang="zh-CN" dirty="0" smtClean="0"/>
              <a:t>/   /user/bin</a:t>
            </a:r>
            <a:r>
              <a:rPr lang="zh-CN" altLang="en-US" dirty="0" smtClean="0"/>
              <a:t>只有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使用</a:t>
            </a:r>
            <a:r>
              <a:rPr lang="zh-CN" altLang="en-US" baseline="0" dirty="0" smtClean="0"/>
              <a:t>的命令     别名 即外号  </a:t>
            </a:r>
            <a:r>
              <a:rPr lang="en-US" altLang="zh-CN" baseline="0" dirty="0" err="1" smtClean="0"/>
              <a:t>cp</a:t>
            </a:r>
            <a:r>
              <a:rPr lang="en-US" altLang="zh-CN" baseline="0" dirty="0" smtClean="0"/>
              <a:t>  </a:t>
            </a:r>
            <a:r>
              <a:rPr lang="en-US" altLang="zh-CN" baseline="0" dirty="0" err="1" smtClean="0"/>
              <a:t>rm</a:t>
            </a:r>
            <a:r>
              <a:rPr lang="en-US" altLang="zh-CN" baseline="0" dirty="0" smtClean="0"/>
              <a:t>  </a:t>
            </a:r>
            <a:r>
              <a:rPr lang="zh-CN" altLang="en-US" baseline="0" dirty="0" smtClean="0"/>
              <a:t>都是有别名的</a:t>
            </a:r>
            <a:endParaRPr lang="en-US" altLang="zh-CN" baseline="0" dirty="0" smtClean="0"/>
          </a:p>
          <a:p>
            <a:r>
              <a:rPr lang="zh-CN" altLang="en-US" baseline="0" dirty="0" smtClean="0"/>
              <a:t>本身的</a:t>
            </a:r>
            <a:r>
              <a:rPr lang="en-US" altLang="zh-CN" baseline="0" dirty="0" err="1" smtClean="0"/>
              <a:t>rm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是没有提示的</a:t>
            </a:r>
            <a:endParaRPr lang="en-US" altLang="zh-CN" baseline="0" dirty="0" smtClean="0"/>
          </a:p>
          <a:p>
            <a:r>
              <a:rPr lang="en-US" altLang="zh-CN" baseline="0" dirty="0" smtClean="0"/>
              <a:t>/bin/</a:t>
            </a:r>
            <a:r>
              <a:rPr lang="en-US" altLang="zh-CN" baseline="0" dirty="0" err="1" smtClean="0"/>
              <a:t>rm</a:t>
            </a:r>
            <a:r>
              <a:rPr lang="en-US" altLang="zh-CN" baseline="0" dirty="0" smtClean="0"/>
              <a:t>  /</a:t>
            </a:r>
            <a:r>
              <a:rPr lang="en-US" altLang="zh-CN" baseline="0" dirty="0" err="1" smtClean="0"/>
              <a:t>tmp</a:t>
            </a:r>
            <a:r>
              <a:rPr lang="en-US" altLang="zh-CN" baseline="0" dirty="0" smtClean="0"/>
              <a:t>/</a:t>
            </a:r>
            <a:r>
              <a:rPr lang="en-US" altLang="zh-CN" baseline="0" dirty="0" err="1" smtClean="0"/>
              <a:t>zhangsan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0416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/share/man/man8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0416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在文件内容中查找字符串</a:t>
            </a:r>
            <a:endParaRPr lang="en-US" altLang="zh-CN" dirty="0" smtClean="0"/>
          </a:p>
          <a:p>
            <a:r>
              <a:rPr lang="zh-CN" altLang="en-US" dirty="0" smtClean="0"/>
              <a:t>忽略大小写，</a:t>
            </a:r>
            <a:endParaRPr lang="en-US" altLang="zh-CN" dirty="0" smtClean="0"/>
          </a:p>
          <a:p>
            <a:r>
              <a:rPr lang="en-US" altLang="zh-CN" dirty="0" err="1" smtClean="0"/>
              <a:t>linux</a:t>
            </a:r>
            <a:r>
              <a:rPr lang="zh-CN" altLang="en-US" dirty="0" smtClean="0"/>
              <a:t>严格区分大小写</a:t>
            </a:r>
            <a:endParaRPr lang="en-US" altLang="zh-CN" dirty="0" smtClean="0"/>
          </a:p>
          <a:p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inittab</a:t>
            </a:r>
            <a:endParaRPr lang="en-US" altLang="zh-CN" dirty="0" smtClean="0"/>
          </a:p>
          <a:p>
            <a:r>
              <a:rPr lang="zh-CN" altLang="en-US" dirty="0" smtClean="0"/>
              <a:t>排除注释怎么办？配置文件，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脚本</a:t>
            </a:r>
            <a:r>
              <a:rPr lang="en-US" altLang="zh-CN" dirty="0" smtClean="0"/>
              <a:t>,#</a:t>
            </a:r>
            <a:r>
              <a:rPr lang="zh-CN" altLang="en-US" dirty="0" smtClean="0"/>
              <a:t>表示注释，不是配置行，也不是代码行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>
                <a:solidFill>
                  <a:srgbClr val="FF0000"/>
                </a:solidFill>
              </a:rPr>
              <a:t>grep</a:t>
            </a:r>
            <a:r>
              <a:rPr lang="en-US" altLang="zh-CN" dirty="0" smtClean="0">
                <a:solidFill>
                  <a:srgbClr val="FF0000"/>
                </a:solidFill>
              </a:rPr>
              <a:t>  -v  #   /</a:t>
            </a:r>
            <a:r>
              <a:rPr lang="en-US" altLang="zh-CN" dirty="0" err="1" smtClean="0">
                <a:solidFill>
                  <a:srgbClr val="FF0000"/>
                </a:solidFill>
              </a:rPr>
              <a:t>etc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en-US" altLang="zh-CN" dirty="0" err="1" smtClean="0">
                <a:solidFill>
                  <a:srgbClr val="FF0000"/>
                </a:solidFill>
              </a:rPr>
              <a:t>inittab</a:t>
            </a:r>
            <a:r>
              <a:rPr lang="en-US" altLang="zh-CN" dirty="0" smtClean="0">
                <a:solidFill>
                  <a:srgbClr val="FF0000"/>
                </a:solidFill>
              </a:rPr>
              <a:t>  </a:t>
            </a:r>
            <a:r>
              <a:rPr lang="zh-CN" altLang="en-US" dirty="0" smtClean="0">
                <a:solidFill>
                  <a:srgbClr val="FF0000"/>
                </a:solidFill>
              </a:rPr>
              <a:t>有的注释可能在后面，不是行首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屏蔽指定字符串所在的行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345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不可能介绍所有的命令选项，将来可能遇到没有讲过</a:t>
            </a:r>
            <a:r>
              <a:rPr lang="zh-CN" altLang="en-US" baseline="0" dirty="0" smtClean="0"/>
              <a:t> 的命令</a:t>
            </a:r>
            <a:endParaRPr lang="en-US" altLang="zh-CN" baseline="0" dirty="0" smtClean="0"/>
          </a:p>
          <a:p>
            <a:r>
              <a:rPr lang="zh-CN" altLang="en-US" baseline="0" dirty="0" smtClean="0"/>
              <a:t>不要马上问别人，自己查询去找答案，问别人，印象不会很深</a:t>
            </a:r>
            <a:endParaRPr lang="en-US" altLang="zh-CN" baseline="0" dirty="0" smtClean="0"/>
          </a:p>
          <a:p>
            <a:r>
              <a:rPr lang="en-US" altLang="zh-CN" baseline="0" dirty="0" smtClean="0"/>
              <a:t>manual</a:t>
            </a:r>
          </a:p>
          <a:p>
            <a:r>
              <a:rPr lang="zh-CN" altLang="en-US" baseline="0" dirty="0" smtClean="0"/>
              <a:t>怎么看帮助信息？不知道命令是做什么用的？看第一行</a:t>
            </a:r>
            <a:endParaRPr lang="en-US" altLang="zh-CN" baseline="0" dirty="0" smtClean="0"/>
          </a:p>
          <a:p>
            <a:r>
              <a:rPr lang="zh-CN" altLang="en-US" baseline="0" dirty="0" smtClean="0"/>
              <a:t>选项干什么用的？</a:t>
            </a:r>
            <a:endParaRPr lang="en-US" altLang="zh-CN" baseline="0" dirty="0" smtClean="0"/>
          </a:p>
          <a:p>
            <a:r>
              <a:rPr lang="zh-CN" altLang="en-US" baseline="0" dirty="0" smtClean="0"/>
              <a:t>末行搜索 </a:t>
            </a:r>
            <a:r>
              <a:rPr lang="en-US" altLang="zh-CN" baseline="0" dirty="0" smtClean="0"/>
              <a:t>/-l  </a:t>
            </a:r>
            <a:r>
              <a:rPr lang="zh-CN" altLang="en-US" baseline="0" dirty="0" smtClean="0"/>
              <a:t>空格</a:t>
            </a:r>
            <a:r>
              <a:rPr lang="en-US" altLang="zh-CN" baseline="0" dirty="0" smtClean="0"/>
              <a:t>f</a:t>
            </a:r>
            <a:r>
              <a:rPr lang="zh-CN" altLang="en-US" baseline="0" dirty="0" smtClean="0"/>
              <a:t>翻页，</a:t>
            </a:r>
            <a:r>
              <a:rPr lang="en-US" altLang="zh-CN" baseline="0" dirty="0" smtClean="0"/>
              <a:t>q</a:t>
            </a:r>
            <a:r>
              <a:rPr lang="zh-CN" altLang="en-US" baseline="0" dirty="0" smtClean="0"/>
              <a:t>退出，回车换行</a:t>
            </a:r>
            <a:endParaRPr lang="en-US" altLang="zh-CN" baseline="0" dirty="0" smtClean="0"/>
          </a:p>
          <a:p>
            <a:r>
              <a:rPr lang="en-US" altLang="zh-CN" baseline="0" dirty="0" smtClean="0"/>
              <a:t>man  /</a:t>
            </a:r>
            <a:r>
              <a:rPr lang="en-US" altLang="zh-CN" baseline="0" dirty="0" err="1" smtClean="0"/>
              <a:t>etc</a:t>
            </a:r>
            <a:r>
              <a:rPr lang="en-US" altLang="zh-CN" baseline="0" dirty="0" smtClean="0"/>
              <a:t>/service </a:t>
            </a:r>
            <a:r>
              <a:rPr lang="zh-CN" altLang="en-US" baseline="0" dirty="0" smtClean="0"/>
              <a:t>这样是错误的，把这个文件都显示出来了</a:t>
            </a:r>
            <a:endParaRPr lang="en-US" altLang="zh-CN" baseline="0" dirty="0" smtClean="0"/>
          </a:p>
          <a:p>
            <a:r>
              <a:rPr lang="en-US" altLang="zh-CN" baseline="0" dirty="0" smtClean="0"/>
              <a:t>man 5 </a:t>
            </a:r>
            <a:r>
              <a:rPr lang="en-US" altLang="zh-CN" baseline="0" dirty="0" err="1" smtClean="0"/>
              <a:t>passwd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配置文件的帮助  </a:t>
            </a:r>
            <a:r>
              <a:rPr lang="en-US" altLang="zh-CN" baseline="0" dirty="0" smtClean="0"/>
              <a:t>1 </a:t>
            </a:r>
            <a:r>
              <a:rPr lang="zh-CN" altLang="en-US" baseline="0" dirty="0" smtClean="0"/>
              <a:t>是命令的帮助</a:t>
            </a:r>
            <a:endParaRPr lang="en-US" altLang="zh-CN" baseline="0" dirty="0" smtClean="0"/>
          </a:p>
          <a:p>
            <a:r>
              <a:rPr lang="en-US" altLang="zh-CN" baseline="0" dirty="0" err="1" smtClean="0"/>
              <a:t>whatis</a:t>
            </a:r>
            <a:r>
              <a:rPr lang="en-US" altLang="zh-CN" baseline="0" dirty="0" smtClean="0"/>
              <a:t>  </a:t>
            </a:r>
            <a:r>
              <a:rPr lang="en-US" altLang="zh-CN" baseline="0" dirty="0" err="1" smtClean="0"/>
              <a:t>ls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得到命令的简短介绍信息</a:t>
            </a:r>
            <a:endParaRPr lang="en-US" altLang="zh-CN" baseline="0" dirty="0" smtClean="0"/>
          </a:p>
          <a:p>
            <a:r>
              <a:rPr lang="en-US" altLang="zh-CN" baseline="0" dirty="0" smtClean="0"/>
              <a:t>apropos services </a:t>
            </a:r>
            <a:r>
              <a:rPr lang="zh-CN" altLang="en-US" baseline="0" dirty="0" smtClean="0"/>
              <a:t>配置文件的命令 查看配置文件的信息</a:t>
            </a:r>
            <a:endParaRPr lang="en-US" altLang="zh-CN" baseline="0" dirty="0" smtClean="0"/>
          </a:p>
          <a:p>
            <a:r>
              <a:rPr lang="en-US" altLang="zh-CN" baseline="0" dirty="0" smtClean="0"/>
              <a:t>touch - - help </a:t>
            </a:r>
            <a:r>
              <a:rPr lang="zh-CN" altLang="en-US" baseline="0" dirty="0" smtClean="0"/>
              <a:t>获得常见的命令选项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1880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9332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关机之前，先停止所有的服务，避免用户访问，因为用户访问会影响硬盘的运行速度</a:t>
            </a:r>
            <a:endParaRPr lang="en-US" altLang="zh-CN" dirty="0" smtClean="0"/>
          </a:p>
          <a:p>
            <a:r>
              <a:rPr lang="zh-CN" altLang="en-US" dirty="0" smtClean="0"/>
              <a:t>早期系统中，只有</a:t>
            </a:r>
            <a:r>
              <a:rPr lang="en-US" altLang="zh-CN" dirty="0" smtClean="0"/>
              <a:t>shutdown</a:t>
            </a:r>
            <a:r>
              <a:rPr lang="zh-CN" altLang="en-US" dirty="0" smtClean="0"/>
              <a:t>保证服务正确保存正在启动的服务。服务只有正确的关闭后，才能保证数据不丢失</a:t>
            </a:r>
            <a:endParaRPr lang="en-US" altLang="zh-CN" dirty="0" smtClean="0"/>
          </a:p>
          <a:p>
            <a:r>
              <a:rPr lang="zh-CN" altLang="en-US" dirty="0" smtClean="0"/>
              <a:t>重启</a:t>
            </a:r>
          </a:p>
          <a:p>
            <a:r>
              <a:rPr lang="en-US" altLang="zh-CN" dirty="0" smtClean="0"/>
              <a:t>–shutdown -r now</a:t>
            </a:r>
          </a:p>
          <a:p>
            <a:r>
              <a:rPr lang="en-US" altLang="zh-CN" dirty="0" smtClean="0"/>
              <a:t>–shutdown -r +15 “ r +15 “ </a:t>
            </a:r>
            <a:r>
              <a:rPr lang="zh-CN" altLang="en-US" dirty="0" smtClean="0"/>
              <a:t>警告：系统将于 </a:t>
            </a:r>
            <a:r>
              <a:rPr lang="en-US" altLang="zh-CN" dirty="0" smtClean="0"/>
              <a:t>15 </a:t>
            </a:r>
            <a:r>
              <a:rPr lang="zh-CN" altLang="en-US" dirty="0" smtClean="0"/>
              <a:t>分钟后重启”</a:t>
            </a:r>
          </a:p>
          <a:p>
            <a:r>
              <a:rPr lang="en-US" altLang="zh-CN" dirty="0" smtClean="0"/>
              <a:t>–reboot</a:t>
            </a:r>
          </a:p>
          <a:p>
            <a:r>
              <a:rPr lang="en-US" altLang="zh-CN" dirty="0" smtClean="0"/>
              <a:t>• </a:t>
            </a:r>
            <a:r>
              <a:rPr lang="zh-CN" altLang="en-US" dirty="0" smtClean="0"/>
              <a:t>关机</a:t>
            </a:r>
          </a:p>
          <a:p>
            <a:r>
              <a:rPr lang="en-US" altLang="zh-CN" dirty="0" smtClean="0"/>
              <a:t>–shutdown -h now</a:t>
            </a:r>
          </a:p>
          <a:p>
            <a:r>
              <a:rPr lang="en-US" altLang="zh-CN" dirty="0" smtClean="0"/>
              <a:t>– halt</a:t>
            </a:r>
          </a:p>
          <a:p>
            <a:r>
              <a:rPr lang="en-US" altLang="zh-CN" dirty="0" smtClean="0"/>
              <a:t>–halt –p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6632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poweroff</a:t>
            </a:r>
            <a:r>
              <a:rPr lang="en-US" altLang="zh-CN" dirty="0" smtClean="0"/>
              <a:t> </a:t>
            </a:r>
            <a:r>
              <a:rPr lang="zh-CN" altLang="en-US" dirty="0" smtClean="0"/>
              <a:t>相当于直接断电，比较粗暴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6912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启动时，进入的级别号</a:t>
            </a:r>
            <a:endParaRPr lang="en-US" altLang="zh-CN" dirty="0" smtClean="0"/>
          </a:p>
          <a:p>
            <a:r>
              <a:rPr lang="en-US" altLang="zh-CN" dirty="0" smtClean="0"/>
              <a:t>1 </a:t>
            </a:r>
            <a:r>
              <a:rPr lang="zh-CN" altLang="en-US" dirty="0" smtClean="0"/>
              <a:t>类似于</a:t>
            </a:r>
            <a:r>
              <a:rPr lang="en-US" altLang="zh-CN" dirty="0" smtClean="0"/>
              <a:t>win</a:t>
            </a:r>
            <a:r>
              <a:rPr lang="zh-CN" altLang="en-US" dirty="0" smtClean="0"/>
              <a:t>安全模式，启动最小的，最核心的服务，进去做修复。一般的错误 </a:t>
            </a:r>
            <a:r>
              <a:rPr lang="en-US" altLang="zh-CN" dirty="0" smtClean="0"/>
              <a:t>root </a:t>
            </a:r>
            <a:r>
              <a:rPr lang="zh-CN" altLang="en-US" dirty="0" smtClean="0"/>
              <a:t>身份登录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</a:t>
            </a:r>
            <a:r>
              <a:rPr lang="zh-CN" altLang="en-US" dirty="0" smtClean="0"/>
              <a:t>不含</a:t>
            </a:r>
            <a:r>
              <a:rPr lang="en-US" altLang="zh-CN" dirty="0" err="1" smtClean="0"/>
              <a:t>NFS</a:t>
            </a:r>
            <a:r>
              <a:rPr lang="zh-CN" altLang="en-US" dirty="0" smtClean="0"/>
              <a:t>服务的命令行，也是命令行，只是不完整。网络文件系统，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两个之间的文件共享，文件共享的一个服务</a:t>
            </a:r>
            <a:endParaRPr lang="en-US" altLang="zh-CN" dirty="0" smtClean="0"/>
          </a:p>
          <a:p>
            <a:r>
              <a:rPr lang="en-US" altLang="zh-CN" dirty="0" err="1" smtClean="0"/>
              <a:t>NFS</a:t>
            </a:r>
            <a:r>
              <a:rPr lang="en-US" altLang="zh-CN" dirty="0" smtClean="0"/>
              <a:t> </a:t>
            </a:r>
            <a:r>
              <a:rPr lang="zh-CN" altLang="en-US" dirty="0" smtClean="0"/>
              <a:t>用户验证机制比较弱，不是很安全，生产服务器上不是很建议，没有网络的。</a:t>
            </a:r>
            <a:r>
              <a:rPr lang="en-US" altLang="zh-CN" dirty="0" err="1" smtClean="0"/>
              <a:t>Linux,w</a:t>
            </a:r>
            <a:r>
              <a:rPr lang="en-US" altLang="zh-CN" dirty="0" smtClean="0"/>
              <a:t> </a:t>
            </a:r>
            <a:r>
              <a:rPr lang="zh-CN" altLang="en-US" dirty="0" smtClean="0"/>
              <a:t>都有方便的文件传输方式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完全命令行</a:t>
            </a:r>
            <a:endParaRPr lang="en-US" altLang="zh-CN" baseline="0" dirty="0" smtClean="0"/>
          </a:p>
          <a:p>
            <a:r>
              <a:rPr lang="en-US" altLang="zh-CN" baseline="0" dirty="0" smtClean="0"/>
              <a:t>X11 </a:t>
            </a:r>
            <a:r>
              <a:rPr lang="zh-CN" altLang="en-US" baseline="0" dirty="0" smtClean="0"/>
              <a:t>表示</a:t>
            </a:r>
            <a:r>
              <a:rPr lang="en-US" altLang="zh-CN" baseline="0" dirty="0" err="1" smtClean="0"/>
              <a:t>linux</a:t>
            </a:r>
            <a:r>
              <a:rPr lang="zh-CN" altLang="en-US" baseline="0" dirty="0" smtClean="0"/>
              <a:t>的图形环境</a:t>
            </a:r>
            <a:endParaRPr lang="en-US" altLang="zh-CN" baseline="0" dirty="0" smtClean="0"/>
          </a:p>
          <a:p>
            <a:r>
              <a:rPr lang="zh-CN" altLang="en-US" baseline="0" dirty="0" smtClean="0"/>
              <a:t>修改时，注意冒号，不能为</a:t>
            </a:r>
            <a:r>
              <a:rPr lang="en-US" altLang="zh-CN" baseline="0" dirty="0" smtClean="0"/>
              <a:t>0</a:t>
            </a:r>
            <a:r>
              <a:rPr lang="zh-CN" altLang="en-US" baseline="0" dirty="0" smtClean="0"/>
              <a:t>，或者</a:t>
            </a:r>
            <a:r>
              <a:rPr lang="en-US" altLang="zh-CN" baseline="0" dirty="0" smtClean="0"/>
              <a:t>6</a:t>
            </a:r>
          </a:p>
          <a:p>
            <a:r>
              <a:rPr lang="en-US" altLang="zh-CN" sz="1200" dirty="0" err="1" smtClean="0"/>
              <a:t>runlevel</a:t>
            </a:r>
            <a:r>
              <a:rPr lang="en-US" altLang="zh-CN" sz="1200" dirty="0" smtClean="0"/>
              <a:t> N</a:t>
            </a:r>
            <a:r>
              <a:rPr lang="en-US" altLang="zh-CN" sz="1200" baseline="0" dirty="0" smtClean="0"/>
              <a:t>  3  </a:t>
            </a:r>
            <a:r>
              <a:rPr lang="zh-CN" altLang="en-US" sz="1200" baseline="0" dirty="0" smtClean="0"/>
              <a:t>进入</a:t>
            </a:r>
            <a:r>
              <a:rPr lang="en-US" altLang="zh-CN" sz="1200" baseline="0" dirty="0" smtClean="0"/>
              <a:t>3</a:t>
            </a:r>
            <a:r>
              <a:rPr lang="zh-CN" altLang="en-US" sz="1200" baseline="0" dirty="0" smtClean="0"/>
              <a:t>之前是</a:t>
            </a:r>
            <a:r>
              <a:rPr lang="en-US" altLang="zh-CN" sz="1200" baseline="0" dirty="0" smtClean="0"/>
              <a:t>N NULL  N </a:t>
            </a:r>
            <a:r>
              <a:rPr lang="zh-CN" altLang="en-US" sz="1200" baseline="0" dirty="0" smtClean="0"/>
              <a:t>表示前一个运行级别可在这进行举例：</a:t>
            </a:r>
            <a:r>
              <a:rPr lang="en-US" altLang="zh-CN" sz="1200" baseline="0" dirty="0" err="1" smtClean="0"/>
              <a:t>init</a:t>
            </a:r>
            <a:r>
              <a:rPr lang="en-US" altLang="zh-CN" sz="1200" baseline="0" dirty="0" smtClean="0"/>
              <a:t> 5 </a:t>
            </a:r>
            <a:r>
              <a:rPr lang="zh-CN" altLang="en-US" sz="1200" baseline="0" dirty="0" smtClean="0"/>
              <a:t>作用</a:t>
            </a:r>
            <a:r>
              <a:rPr lang="en-US" altLang="zh-CN" sz="1200" baseline="0" dirty="0" smtClean="0"/>
              <a:t>:</a:t>
            </a:r>
            <a:r>
              <a:rPr lang="zh-CN" altLang="en-US" sz="1200" baseline="0" dirty="0" smtClean="0"/>
              <a:t>查看当前级别上一个级别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1267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个人机无所谓，服务器上维护完，一定要退出，可能会对数据被损坏，或者恶意修改账户，网游装备</a:t>
            </a:r>
            <a:endParaRPr lang="en-US" altLang="zh-CN" dirty="0" smtClean="0"/>
          </a:p>
          <a:p>
            <a:r>
              <a:rPr lang="zh-CN" altLang="en-US" dirty="0" smtClean="0"/>
              <a:t>远程登录，一定要</a:t>
            </a:r>
            <a:r>
              <a:rPr lang="en-US" altLang="zh-CN" dirty="0" smtClean="0"/>
              <a:t>logout</a:t>
            </a:r>
          </a:p>
          <a:p>
            <a:r>
              <a:rPr lang="zh-CN" altLang="en-US" dirty="0" smtClean="0"/>
              <a:t>面对的不是个人计算机，而是服务器，服务器无小事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219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最常见的就是这三种文件，目录，软链接文件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还有其他文件类型，字符设备文件，套接字文件，管道文件，都是特殊文件不需要用户操作</a:t>
            </a:r>
            <a:endParaRPr lang="en-US" altLang="zh-CN" baseline="0" dirty="0" smtClean="0"/>
          </a:p>
          <a:p>
            <a:r>
              <a:rPr lang="en-US" altLang="zh-CN" baseline="0" dirty="0" err="1" smtClean="0"/>
              <a:t>ls</a:t>
            </a:r>
            <a:r>
              <a:rPr lang="en-US" altLang="zh-CN" baseline="0" dirty="0" smtClean="0"/>
              <a:t>- d</a:t>
            </a:r>
            <a:r>
              <a:rPr lang="zh-CN" altLang="en-US" baseline="0" dirty="0" smtClean="0"/>
              <a:t>只显示当前目录的详细信息  </a:t>
            </a:r>
            <a:r>
              <a:rPr lang="en-US" altLang="zh-CN" baseline="0" dirty="0" err="1" smtClean="0"/>
              <a:t>ls</a:t>
            </a:r>
            <a:r>
              <a:rPr lang="en-US" altLang="zh-CN" baseline="0" dirty="0" smtClean="0"/>
              <a:t>  -dl /</a:t>
            </a:r>
            <a:r>
              <a:rPr lang="en-US" altLang="zh-CN" baseline="0" dirty="0" err="1" smtClean="0"/>
              <a:t>etc</a:t>
            </a:r>
            <a:endParaRPr lang="en-US" altLang="zh-CN" baseline="0" dirty="0" smtClean="0"/>
          </a:p>
          <a:p>
            <a:r>
              <a:rPr lang="zh-CN" altLang="en-US" baseline="0" dirty="0" smtClean="0"/>
              <a:t>每种类型有三个权限位。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execute</a:t>
            </a:r>
            <a:r>
              <a:rPr lang="zh-CN" altLang="en-US" baseline="0" dirty="0" smtClean="0"/>
              <a:t>执行</a:t>
            </a:r>
            <a:endParaRPr lang="en-US" altLang="zh-CN" baseline="0" dirty="0" smtClean="0"/>
          </a:p>
          <a:p>
            <a:r>
              <a:rPr lang="zh-CN" altLang="en-US" baseline="0" dirty="0" smtClean="0"/>
              <a:t>每个文件目录都有</a:t>
            </a:r>
            <a:r>
              <a:rPr lang="en-US" altLang="zh-CN" baseline="0" dirty="0" smtClean="0"/>
              <a:t>id</a:t>
            </a:r>
            <a:r>
              <a:rPr lang="zh-CN" altLang="en-US" baseline="0" dirty="0" smtClean="0"/>
              <a:t>号，</a:t>
            </a:r>
            <a:r>
              <a:rPr lang="en-US" altLang="zh-CN" baseline="0" dirty="0" smtClean="0"/>
              <a:t>i</a:t>
            </a:r>
            <a:r>
              <a:rPr lang="zh-CN" altLang="en-US" baseline="0" dirty="0" smtClean="0"/>
              <a:t>节点命令在链接命令再详细介绍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有字母代表有权限，</a:t>
            </a:r>
            <a:r>
              <a:rPr lang="zh-CN" altLang="en-US" baseline="0" dirty="0" smtClean="0"/>
              <a:t>权限够用就好，执行权限只有文件需要运行时才给他，脚本才赋予它执行的权限</a:t>
            </a:r>
            <a:endParaRPr lang="en-US" altLang="zh-CN" baseline="0" dirty="0" smtClean="0"/>
          </a:p>
          <a:p>
            <a:r>
              <a:rPr lang="zh-CN" altLang="en-US" dirty="0" smtClean="0"/>
              <a:t>可以判断系统中任何一个用户是否有相应的权限</a:t>
            </a:r>
            <a:endParaRPr lang="en-US" altLang="zh-CN" dirty="0" smtClean="0"/>
          </a:p>
          <a:p>
            <a:r>
              <a:rPr lang="en-US" altLang="zh-CN" dirty="0" err="1" smtClean="0"/>
              <a:t>ls</a:t>
            </a:r>
            <a:r>
              <a:rPr lang="en-US" altLang="zh-CN" dirty="0" smtClean="0"/>
              <a:t>  -l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ls</a:t>
            </a:r>
            <a:r>
              <a:rPr lang="en-US" altLang="zh-CN" dirty="0" smtClean="0"/>
              <a:t> –dl /</a:t>
            </a:r>
            <a:r>
              <a:rPr lang="en-US" altLang="zh-CN" dirty="0" err="1" smtClean="0"/>
              <a:t>etc</a:t>
            </a:r>
            <a:r>
              <a:rPr lang="zh-CN" altLang="en-US" dirty="0" smtClean="0"/>
              <a:t>。显示目录本身，而不是显示目录下的文件</a:t>
            </a:r>
            <a:endParaRPr lang="en-US" altLang="zh-CN" dirty="0" smtClean="0"/>
          </a:p>
          <a:p>
            <a:r>
              <a:rPr lang="en-US" altLang="zh-CN" baseline="0" dirty="0" err="1" smtClean="0"/>
              <a:t>ls</a:t>
            </a:r>
            <a:r>
              <a:rPr lang="en-US" altLang="zh-CN" baseline="0" dirty="0" smtClean="0"/>
              <a:t> –I  </a:t>
            </a:r>
            <a:r>
              <a:rPr lang="zh-CN" altLang="en-US" baseline="0" dirty="0" smtClean="0"/>
              <a:t>每一个文件都有</a:t>
            </a:r>
            <a:r>
              <a:rPr lang="en-US" altLang="zh-CN" baseline="0" dirty="0" smtClean="0"/>
              <a:t>id</a:t>
            </a:r>
            <a:r>
              <a:rPr lang="zh-CN" altLang="en-US" baseline="0" dirty="0" smtClean="0"/>
              <a:t>号，系统根据</a:t>
            </a:r>
            <a:r>
              <a:rPr lang="en-US" altLang="zh-CN" baseline="0" dirty="0" smtClean="0"/>
              <a:t>id</a:t>
            </a:r>
            <a:r>
              <a:rPr lang="zh-CN" altLang="en-US" baseline="0" dirty="0" smtClean="0"/>
              <a:t>号查询文件。怎么样查看</a:t>
            </a:r>
            <a:r>
              <a:rPr lang="en-US" altLang="zh-CN" baseline="0" dirty="0" smtClean="0"/>
              <a:t>id</a:t>
            </a:r>
            <a:r>
              <a:rPr lang="zh-CN" altLang="en-US" baseline="0" dirty="0" smtClean="0"/>
              <a:t>号。就像身份证号。</a:t>
            </a:r>
            <a:r>
              <a:rPr lang="en-US" altLang="zh-CN" baseline="0" dirty="0" smtClean="0"/>
              <a:t>i</a:t>
            </a:r>
            <a:r>
              <a:rPr lang="zh-CN" altLang="en-US" baseline="0" dirty="0" smtClean="0"/>
              <a:t>节点的用途，在链接名字中再详细介绍</a:t>
            </a:r>
            <a:endParaRPr lang="en-US" altLang="zh-CN" baseline="0" dirty="0" smtClean="0"/>
          </a:p>
          <a:p>
            <a:r>
              <a:rPr lang="en-US" altLang="zh-CN" baseline="0" dirty="0" err="1" smtClean="0"/>
              <a:t>ls</a:t>
            </a:r>
            <a:r>
              <a:rPr lang="en-US" altLang="zh-CN" baseline="0" dirty="0" smtClean="0"/>
              <a:t> –a –l –d –h  -i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360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不要轻易在更目录下创建新的目录或文件，做好目录的规划，名称要有含义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224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怎么获得详细目录呢？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356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.</a:t>
            </a:r>
            <a:r>
              <a:rPr lang="zh-CN" altLang="en-US" dirty="0" smtClean="0"/>
              <a:t>当前目录</a:t>
            </a:r>
            <a:endParaRPr lang="en-US" altLang="zh-CN" dirty="0" smtClean="0"/>
          </a:p>
          <a:p>
            <a:r>
              <a:rPr lang="en-US" altLang="zh-CN" dirty="0" smtClean="0"/>
              <a:t>..</a:t>
            </a:r>
            <a:r>
              <a:rPr lang="zh-CN" altLang="en-US" dirty="0" smtClean="0"/>
              <a:t>上一级目录</a:t>
            </a:r>
            <a:endParaRPr lang="en-US" altLang="zh-CN" dirty="0" smtClean="0"/>
          </a:p>
          <a:p>
            <a:r>
              <a:rPr lang="en-US" altLang="zh-CN" dirty="0" smtClean="0"/>
              <a:t>DOS cd..</a:t>
            </a:r>
            <a:r>
              <a:rPr lang="zh-CN" altLang="en-US" dirty="0" smtClean="0"/>
              <a:t>不需要空格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729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-p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就可以最后修改时间一致了，例如日志备份，不希望时间发生变化</a:t>
            </a:r>
            <a:endParaRPr lang="en-US" altLang="zh-CN" baseline="0" dirty="0" smtClean="0"/>
          </a:p>
          <a:p>
            <a:r>
              <a:rPr lang="zh-CN" altLang="en-US" baseline="0" dirty="0" smtClean="0"/>
              <a:t>提醒：可以复制的同时进行更名</a:t>
            </a:r>
            <a:endParaRPr lang="en-US" altLang="zh-CN" baseline="0" dirty="0" smtClean="0"/>
          </a:p>
          <a:p>
            <a:r>
              <a:rPr lang="en-US" altLang="zh-CN" baseline="0" dirty="0" err="1" smtClean="0"/>
              <a:t>cp</a:t>
            </a:r>
            <a:r>
              <a:rPr lang="en-US" altLang="zh-CN" baseline="0" dirty="0" smtClean="0"/>
              <a:t>  /test/</a:t>
            </a:r>
            <a:r>
              <a:rPr lang="en-US" altLang="zh-CN" baseline="0" dirty="0" err="1" smtClean="0"/>
              <a:t>lhz</a:t>
            </a:r>
            <a:r>
              <a:rPr lang="en-US" altLang="zh-CN" baseline="0" dirty="0" smtClean="0"/>
              <a:t>  /test/</a:t>
            </a:r>
            <a:r>
              <a:rPr lang="en-US" altLang="zh-CN" baseline="0" dirty="0" err="1" smtClean="0"/>
              <a:t>qa</a:t>
            </a:r>
            <a:r>
              <a:rPr lang="en-US" altLang="zh-CN" baseline="0" dirty="0" smtClean="0"/>
              <a:t>/tom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29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cd</a:t>
            </a:r>
            <a:r>
              <a:rPr lang="zh-CN" altLang="en-US" dirty="0" smtClean="0"/>
              <a:t>大同小异</a:t>
            </a:r>
            <a:endParaRPr lang="en-US" altLang="zh-CN" dirty="0" smtClean="0"/>
          </a:p>
          <a:p>
            <a:r>
              <a:rPr lang="en-US" altLang="zh-CN" dirty="0" smtClean="0"/>
              <a:t>clear</a:t>
            </a:r>
          </a:p>
          <a:p>
            <a:r>
              <a:rPr lang="zh-CN" altLang="en-US" dirty="0" smtClean="0"/>
              <a:t>再剪切的同时改名</a:t>
            </a:r>
            <a:endParaRPr lang="en-US" altLang="zh-CN" dirty="0" smtClean="0"/>
          </a:p>
          <a:p>
            <a:r>
              <a:rPr lang="zh-CN" altLang="en-US" dirty="0" smtClean="0"/>
              <a:t>当前目录改名</a:t>
            </a:r>
            <a:r>
              <a:rPr lang="zh-CN" altLang="en-US" baseline="0" dirty="0" smtClean="0"/>
              <a:t>  </a:t>
            </a:r>
            <a:r>
              <a:rPr lang="en-US" altLang="zh-CN" baseline="0" dirty="0" smtClean="0"/>
              <a:t>mv  app  app1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962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09320"/>
            <a:ext cx="1053058" cy="4264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常用命令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547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英文原意</a:t>
            </a:r>
            <a:r>
              <a:rPr lang="en-US" altLang="zh-CN" dirty="0"/>
              <a:t>print working directory</a:t>
            </a:r>
          </a:p>
          <a:p>
            <a:r>
              <a:rPr lang="zh-CN" altLang="en-US" dirty="0"/>
              <a:t>所在路径：</a:t>
            </a:r>
            <a:r>
              <a:rPr lang="en-US" altLang="zh-CN" dirty="0"/>
              <a:t>/</a:t>
            </a:r>
            <a:r>
              <a:rPr lang="en-US" altLang="zh-CN" dirty="0" smtClean="0"/>
              <a:t>bin/</a:t>
            </a:r>
            <a:r>
              <a:rPr lang="en-US" altLang="zh-CN" dirty="0" err="1" smtClean="0"/>
              <a:t>rmdir</a:t>
            </a:r>
            <a:endParaRPr lang="en-US" altLang="zh-CN" dirty="0"/>
          </a:p>
          <a:p>
            <a:r>
              <a:rPr lang="zh-CN" altLang="en-US" dirty="0"/>
              <a:t>功能描述</a:t>
            </a:r>
            <a:r>
              <a:rPr lang="zh-CN" altLang="en-US" dirty="0" smtClean="0"/>
              <a:t>：删除空目录</a:t>
            </a:r>
            <a:endParaRPr lang="en-US" altLang="zh-CN" dirty="0"/>
          </a:p>
          <a:p>
            <a:r>
              <a:rPr lang="zh-CN" altLang="en-US" dirty="0"/>
              <a:t>语法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rmdir</a:t>
            </a:r>
            <a:r>
              <a:rPr lang="en-US" altLang="zh-CN" dirty="0"/>
              <a:t> </a:t>
            </a:r>
            <a:r>
              <a:rPr lang="en-US" altLang="zh-CN" dirty="0" smtClean="0"/>
              <a:t> [</a:t>
            </a:r>
            <a:r>
              <a:rPr lang="zh-CN" altLang="en-US" dirty="0" smtClean="0"/>
              <a:t>目录名</a:t>
            </a:r>
            <a:r>
              <a:rPr lang="en-US" altLang="zh-CN" dirty="0" smtClean="0"/>
              <a:t>]</a:t>
            </a:r>
            <a:br>
              <a:rPr lang="en-US" altLang="zh-CN" dirty="0" smtClean="0"/>
            </a:br>
            <a:r>
              <a:rPr lang="zh-CN" altLang="en-US" dirty="0"/>
              <a:t>例如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rmdir</a:t>
            </a:r>
            <a:r>
              <a:rPr lang="en-US" altLang="zh-CN" dirty="0" smtClean="0"/>
              <a:t>  /test/pa/app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删除目录命令</a:t>
            </a:r>
            <a:r>
              <a:rPr lang="en-US" altLang="zh-CN" dirty="0" err="1" smtClean="0"/>
              <a:t>rmdir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2051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英文</a:t>
            </a:r>
            <a:r>
              <a:rPr lang="zh-CN" altLang="en-US" dirty="0" smtClean="0"/>
              <a:t>原意</a:t>
            </a:r>
            <a:r>
              <a:rPr lang="en-US" altLang="zh-CN" dirty="0" smtClean="0"/>
              <a:t>copy</a:t>
            </a:r>
          </a:p>
          <a:p>
            <a:r>
              <a:rPr lang="zh-CN" altLang="en-US" dirty="0" smtClean="0"/>
              <a:t>所在</a:t>
            </a:r>
            <a:r>
              <a:rPr lang="zh-CN" altLang="en-US" dirty="0"/>
              <a:t>路径： </a:t>
            </a:r>
            <a:r>
              <a:rPr lang="en-US" altLang="zh-CN" dirty="0" smtClean="0"/>
              <a:t>/bin/</a:t>
            </a:r>
            <a:r>
              <a:rPr lang="en-US" altLang="zh-CN" dirty="0" err="1" smtClean="0"/>
              <a:t>cp</a:t>
            </a:r>
            <a:endParaRPr lang="en-US" altLang="zh-CN" dirty="0" smtClean="0"/>
          </a:p>
          <a:p>
            <a:r>
              <a:rPr lang="zh-CN" altLang="en-US" dirty="0" smtClean="0"/>
              <a:t>功能</a:t>
            </a:r>
            <a:r>
              <a:rPr lang="zh-CN" altLang="en-US" dirty="0"/>
              <a:t>描述</a:t>
            </a:r>
            <a:r>
              <a:rPr lang="zh-CN" altLang="en-US" dirty="0" smtClean="0"/>
              <a:t>：复制文件或目录</a:t>
            </a:r>
            <a:endParaRPr lang="en-US" altLang="zh-CN" dirty="0"/>
          </a:p>
          <a:p>
            <a:r>
              <a:rPr lang="zh-CN" altLang="en-US" dirty="0"/>
              <a:t>语法：</a:t>
            </a:r>
            <a:r>
              <a:rPr lang="en-US" altLang="zh-CN" dirty="0"/>
              <a:t>cd 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rp</a:t>
            </a:r>
            <a:r>
              <a:rPr lang="en-US" altLang="zh-CN" dirty="0" smtClean="0"/>
              <a:t>  [</a:t>
            </a:r>
            <a:r>
              <a:rPr lang="zh-CN" altLang="en-US" dirty="0" smtClean="0"/>
              <a:t>原文件或目录</a:t>
            </a:r>
            <a:r>
              <a:rPr lang="en-US" altLang="zh-CN" dirty="0" smtClean="0"/>
              <a:t>] [</a:t>
            </a:r>
            <a:r>
              <a:rPr lang="zh-CN" altLang="en-US" dirty="0" smtClean="0"/>
              <a:t>目标文件或目录</a:t>
            </a:r>
            <a:r>
              <a:rPr lang="en-US" altLang="zh-CN" dirty="0" smtClean="0"/>
              <a:t>]</a:t>
            </a:r>
          </a:p>
          <a:p>
            <a:pPr marL="457200" lvl="1" indent="0">
              <a:buNone/>
            </a:pPr>
            <a:r>
              <a:rPr lang="en-US" altLang="zh-CN" dirty="0" smtClean="0"/>
              <a:t>-r </a:t>
            </a:r>
            <a:r>
              <a:rPr lang="zh-CN" altLang="en-US" dirty="0" smtClean="0"/>
              <a:t>复制目录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-p </a:t>
            </a:r>
            <a:r>
              <a:rPr lang="zh-CN" altLang="en-US" dirty="0" smtClean="0"/>
              <a:t>保留文件属性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注意：可以同时复制多个文件或目录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例如：</a:t>
            </a:r>
            <a:r>
              <a:rPr lang="en-US" altLang="zh-CN" dirty="0" err="1" smtClean="0">
                <a:solidFill>
                  <a:srgbClr val="FF0000"/>
                </a:solidFill>
              </a:rPr>
              <a:t>cp</a:t>
            </a:r>
            <a:r>
              <a:rPr lang="en-US" altLang="zh-CN" dirty="0" smtClean="0">
                <a:solidFill>
                  <a:srgbClr val="FF0000"/>
                </a:solidFill>
              </a:rPr>
              <a:t> –r /test01/</a:t>
            </a:r>
            <a:r>
              <a:rPr lang="en-US" altLang="zh-CN" dirty="0" err="1" smtClean="0">
                <a:solidFill>
                  <a:srgbClr val="FF0000"/>
                </a:solidFill>
              </a:rPr>
              <a:t>qa</a:t>
            </a:r>
            <a:r>
              <a:rPr lang="en-US" altLang="zh-CN" dirty="0" smtClean="0">
                <a:solidFill>
                  <a:srgbClr val="FF0000"/>
                </a:solidFill>
              </a:rPr>
              <a:t>/app   /root</a:t>
            </a:r>
          </a:p>
          <a:p>
            <a:pPr marL="0" indent="0">
              <a:buNone/>
            </a:pPr>
            <a:r>
              <a:rPr lang="zh-CN" altLang="en-US" dirty="0" smtClean="0"/>
              <a:t>将目录</a:t>
            </a:r>
            <a:r>
              <a:rPr lang="en-US" altLang="zh-CN" dirty="0"/>
              <a:t>/test01/</a:t>
            </a:r>
            <a:r>
              <a:rPr lang="en-US" altLang="zh-CN" dirty="0" err="1"/>
              <a:t>qa</a:t>
            </a:r>
            <a:r>
              <a:rPr lang="en-US" altLang="zh-CN" dirty="0"/>
              <a:t>/app </a:t>
            </a:r>
            <a:r>
              <a:rPr lang="zh-CN" altLang="en-US" dirty="0" smtClean="0"/>
              <a:t>复制到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FF0000"/>
                </a:solidFill>
              </a:rPr>
              <a:t>cp</a:t>
            </a:r>
            <a:r>
              <a:rPr lang="en-US" altLang="zh-CN" dirty="0" smtClean="0">
                <a:solidFill>
                  <a:srgbClr val="FF0000"/>
                </a:solidFill>
              </a:rPr>
              <a:t>   /</a:t>
            </a:r>
            <a:r>
              <a:rPr lang="en-US" altLang="zh-CN" dirty="0" err="1" smtClean="0">
                <a:solidFill>
                  <a:srgbClr val="FF0000"/>
                </a:solidFill>
              </a:rPr>
              <a:t>etc</a:t>
            </a:r>
            <a:r>
              <a:rPr lang="en-US" altLang="zh-CN" dirty="0" smtClean="0">
                <a:solidFill>
                  <a:srgbClr val="FF0000"/>
                </a:solidFill>
              </a:rPr>
              <a:t>/services    /test</a:t>
            </a:r>
          </a:p>
          <a:p>
            <a:pPr marL="0" indent="0">
              <a:buNone/>
            </a:pPr>
            <a:r>
              <a:rPr lang="zh-CN" altLang="en-US" dirty="0" smtClean="0"/>
              <a:t>将</a:t>
            </a:r>
            <a:r>
              <a:rPr lang="zh-CN" altLang="en-US" dirty="0"/>
              <a:t>文件</a:t>
            </a:r>
            <a:r>
              <a:rPr lang="en-US" altLang="zh-CN" dirty="0" smtClean="0"/>
              <a:t>/</a:t>
            </a:r>
            <a:r>
              <a:rPr lang="en-US" altLang="zh-CN" dirty="0"/>
              <a:t>test01/</a:t>
            </a:r>
            <a:r>
              <a:rPr lang="en-US" altLang="zh-CN" dirty="0" err="1"/>
              <a:t>qa</a:t>
            </a:r>
            <a:r>
              <a:rPr lang="en-US" altLang="zh-CN" dirty="0"/>
              <a:t>/app </a:t>
            </a:r>
            <a:r>
              <a:rPr lang="zh-CN" altLang="en-US" dirty="0"/>
              <a:t>复制</a:t>
            </a:r>
            <a:r>
              <a:rPr lang="zh-CN" altLang="en-US" dirty="0" smtClean="0"/>
              <a:t>到</a:t>
            </a:r>
            <a:r>
              <a:rPr lang="en-US" altLang="zh-CN" dirty="0"/>
              <a:t>test</a:t>
            </a:r>
            <a:r>
              <a:rPr lang="zh-CN" altLang="en-US" dirty="0" smtClean="0"/>
              <a:t>下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目录处理命令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3226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所在</a:t>
            </a:r>
            <a:r>
              <a:rPr lang="zh-CN" altLang="en-US" dirty="0"/>
              <a:t>路径： </a:t>
            </a:r>
            <a:r>
              <a:rPr lang="en-US" altLang="zh-CN" dirty="0"/>
              <a:t>/</a:t>
            </a:r>
            <a:r>
              <a:rPr lang="en-US" altLang="zh-CN" dirty="0" smtClean="0"/>
              <a:t>bin/mv</a:t>
            </a:r>
            <a:endParaRPr lang="en-US" altLang="zh-CN" dirty="0"/>
          </a:p>
          <a:p>
            <a:r>
              <a:rPr lang="zh-CN" altLang="en-US" dirty="0"/>
              <a:t>功能描述</a:t>
            </a:r>
            <a:r>
              <a:rPr lang="zh-CN" altLang="en-US" dirty="0" smtClean="0"/>
              <a:t>：剪切文件、改名</a:t>
            </a:r>
            <a:endParaRPr lang="en-US" altLang="zh-CN" dirty="0" smtClean="0"/>
          </a:p>
          <a:p>
            <a:r>
              <a:rPr lang="zh-CN" altLang="en-US" dirty="0" smtClean="0"/>
              <a:t>语法：</a:t>
            </a:r>
            <a:r>
              <a:rPr lang="en-US" altLang="zh-CN" dirty="0" smtClean="0"/>
              <a:t>mv     </a:t>
            </a:r>
            <a:r>
              <a:rPr lang="en-US" altLang="zh-CN" dirty="0"/>
              <a:t>[</a:t>
            </a:r>
            <a:r>
              <a:rPr lang="zh-CN" altLang="en-US" dirty="0"/>
              <a:t>原文件或目录</a:t>
            </a:r>
            <a:r>
              <a:rPr lang="en-US" altLang="zh-CN" dirty="0"/>
              <a:t>] [</a:t>
            </a:r>
            <a:r>
              <a:rPr lang="zh-CN" altLang="en-US" dirty="0"/>
              <a:t>目标文件或目录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zh-CN" altLang="en-US" dirty="0" smtClean="0"/>
              <a:t>注意</a:t>
            </a:r>
            <a:r>
              <a:rPr lang="zh-CN" altLang="en-US" dirty="0"/>
              <a:t>：可以</a:t>
            </a:r>
            <a:r>
              <a:rPr lang="zh-CN" altLang="en-US" dirty="0" smtClean="0"/>
              <a:t>同时</a:t>
            </a:r>
            <a:r>
              <a:rPr lang="zh-CN" altLang="en-US" dirty="0"/>
              <a:t>剪切</a:t>
            </a:r>
            <a:r>
              <a:rPr lang="zh-CN" altLang="en-US" dirty="0" smtClean="0"/>
              <a:t>多</a:t>
            </a:r>
            <a:r>
              <a:rPr lang="zh-CN" altLang="en-US" dirty="0"/>
              <a:t>个文件或目录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例如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mv   /test01/</a:t>
            </a:r>
            <a:r>
              <a:rPr lang="en-US" altLang="zh-CN" dirty="0" err="1" smtClean="0">
                <a:solidFill>
                  <a:srgbClr val="FF0000"/>
                </a:solidFill>
              </a:rPr>
              <a:t>qa</a:t>
            </a:r>
            <a:r>
              <a:rPr lang="en-US" altLang="zh-CN" dirty="0" smtClean="0">
                <a:solidFill>
                  <a:srgbClr val="FF0000"/>
                </a:solidFill>
              </a:rPr>
              <a:t>/app   </a:t>
            </a:r>
            <a:r>
              <a:rPr lang="en-US" altLang="zh-CN" dirty="0">
                <a:solidFill>
                  <a:srgbClr val="FF0000"/>
                </a:solidFill>
              </a:rPr>
              <a:t>/root</a:t>
            </a:r>
          </a:p>
          <a:p>
            <a:pPr marL="0" indent="0">
              <a:buNone/>
            </a:pPr>
            <a:r>
              <a:rPr lang="zh-CN" altLang="en-US" dirty="0"/>
              <a:t>将目录</a:t>
            </a:r>
            <a:r>
              <a:rPr lang="en-US" altLang="zh-CN" dirty="0"/>
              <a:t>/test01/</a:t>
            </a:r>
            <a:r>
              <a:rPr lang="en-US" altLang="zh-CN" dirty="0" err="1"/>
              <a:t>qa</a:t>
            </a:r>
            <a:r>
              <a:rPr lang="en-US" altLang="zh-CN" dirty="0"/>
              <a:t>/app </a:t>
            </a:r>
            <a:r>
              <a:rPr lang="zh-CN" altLang="en-US" dirty="0"/>
              <a:t>剪切</a:t>
            </a:r>
            <a:r>
              <a:rPr lang="zh-CN" altLang="en-US" dirty="0" smtClean="0"/>
              <a:t>到</a:t>
            </a:r>
            <a:r>
              <a:rPr lang="en-US" altLang="zh-CN" dirty="0"/>
              <a:t>root</a:t>
            </a:r>
            <a:r>
              <a:rPr lang="zh-CN" altLang="en-US" dirty="0"/>
              <a:t>下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目录处理命令</a:t>
            </a:r>
            <a:r>
              <a:rPr lang="en-US" altLang="zh-CN" dirty="0" smtClean="0"/>
              <a:t>mv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2631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所在路径： </a:t>
            </a:r>
            <a:r>
              <a:rPr lang="en-US" altLang="zh-CN" dirty="0"/>
              <a:t>/</a:t>
            </a:r>
            <a:r>
              <a:rPr lang="en-US" altLang="zh-CN" dirty="0" smtClean="0"/>
              <a:t>bin/</a:t>
            </a:r>
            <a:r>
              <a:rPr lang="en-US" altLang="zh-CN" dirty="0" err="1" smtClean="0"/>
              <a:t>rm</a:t>
            </a:r>
            <a:endParaRPr lang="en-US" altLang="zh-CN" dirty="0"/>
          </a:p>
          <a:p>
            <a:r>
              <a:rPr lang="zh-CN" altLang="en-US" dirty="0"/>
              <a:t>功能描述</a:t>
            </a:r>
            <a:r>
              <a:rPr lang="zh-CN" altLang="en-US" dirty="0" smtClean="0"/>
              <a:t>：删除文件</a:t>
            </a:r>
            <a:endParaRPr lang="en-US" altLang="zh-CN" dirty="0" smtClean="0"/>
          </a:p>
          <a:p>
            <a:r>
              <a:rPr lang="zh-CN" altLang="en-US" dirty="0" smtClean="0"/>
              <a:t>语法：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 -</a:t>
            </a:r>
            <a:r>
              <a:rPr lang="en-US" altLang="zh-CN" dirty="0" err="1" smtClean="0"/>
              <a:t>rf</a:t>
            </a:r>
            <a:r>
              <a:rPr lang="en-US" altLang="zh-CN" dirty="0" smtClean="0"/>
              <a:t>      [</a:t>
            </a:r>
            <a:r>
              <a:rPr lang="zh-CN" altLang="en-US" dirty="0" smtClean="0"/>
              <a:t>文件</a:t>
            </a:r>
            <a:r>
              <a:rPr lang="zh-CN" altLang="en-US" dirty="0"/>
              <a:t>或</a:t>
            </a:r>
            <a:r>
              <a:rPr lang="zh-CN" altLang="en-US" dirty="0" smtClean="0"/>
              <a:t>目录</a:t>
            </a:r>
            <a:r>
              <a:rPr lang="en-US" altLang="zh-CN" dirty="0" smtClean="0"/>
              <a:t>]</a:t>
            </a:r>
          </a:p>
          <a:p>
            <a:pPr marL="800100" lvl="2" indent="0">
              <a:buNone/>
            </a:pPr>
            <a:r>
              <a:rPr lang="en-US" altLang="zh-CN" dirty="0" smtClean="0"/>
              <a:t>-r </a:t>
            </a:r>
            <a:r>
              <a:rPr lang="zh-CN" altLang="en-US" dirty="0" smtClean="0"/>
              <a:t>删除目录</a:t>
            </a:r>
            <a:endParaRPr lang="en-US" altLang="zh-CN" dirty="0" smtClean="0"/>
          </a:p>
          <a:p>
            <a:pPr marL="800100" lvl="2" indent="0">
              <a:buNone/>
            </a:pPr>
            <a:r>
              <a:rPr lang="en-US" altLang="zh-CN" dirty="0" smtClean="0"/>
              <a:t>-f </a:t>
            </a:r>
            <a:r>
              <a:rPr lang="zh-CN" altLang="en-US" dirty="0" smtClean="0"/>
              <a:t>强制执行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例如：</a:t>
            </a:r>
            <a:r>
              <a:rPr lang="en-US" altLang="zh-CN" dirty="0" err="1" smtClean="0">
                <a:solidFill>
                  <a:srgbClr val="FF0000"/>
                </a:solidFill>
              </a:rPr>
              <a:t>rm</a:t>
            </a:r>
            <a:r>
              <a:rPr lang="en-US" altLang="zh-CN" dirty="0" smtClean="0">
                <a:solidFill>
                  <a:srgbClr val="FF0000"/>
                </a:solidFill>
              </a:rPr>
              <a:t>    </a:t>
            </a:r>
            <a:r>
              <a:rPr lang="en-US" altLang="zh-CN" dirty="0">
                <a:solidFill>
                  <a:srgbClr val="FF0000"/>
                </a:solidFill>
              </a:rPr>
              <a:t>/test01/</a:t>
            </a:r>
            <a:r>
              <a:rPr lang="en-US" altLang="zh-CN" dirty="0" err="1">
                <a:solidFill>
                  <a:srgbClr val="FF0000"/>
                </a:solidFill>
              </a:rPr>
              <a:t>qa</a:t>
            </a:r>
            <a:r>
              <a:rPr lang="en-US" altLang="zh-CN" dirty="0">
                <a:solidFill>
                  <a:srgbClr val="FF0000"/>
                </a:solidFill>
              </a:rPr>
              <a:t>/app 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en-US" altLang="zh-CN" dirty="0" err="1" smtClean="0">
                <a:solidFill>
                  <a:srgbClr val="FF0000"/>
                </a:solidFill>
              </a:rPr>
              <a:t>meituan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将目录</a:t>
            </a:r>
            <a:r>
              <a:rPr lang="en-US" altLang="zh-CN" dirty="0"/>
              <a:t>/test01/</a:t>
            </a:r>
            <a:r>
              <a:rPr lang="en-US" altLang="zh-CN" dirty="0" err="1"/>
              <a:t>qa</a:t>
            </a:r>
            <a:r>
              <a:rPr lang="en-US" altLang="zh-CN" dirty="0"/>
              <a:t>/app </a:t>
            </a:r>
            <a:r>
              <a:rPr lang="zh-CN" altLang="en-US" dirty="0"/>
              <a:t>剪切到</a:t>
            </a:r>
            <a:r>
              <a:rPr lang="en-US" altLang="zh-CN" dirty="0"/>
              <a:t>root</a:t>
            </a:r>
            <a:r>
              <a:rPr lang="zh-CN" altLang="en-US" dirty="0"/>
              <a:t>下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目录处理命令</a:t>
            </a:r>
            <a:r>
              <a:rPr lang="en-US" altLang="zh-CN" dirty="0" err="1" smtClean="0"/>
              <a:t>rm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1577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功能描述：创建空文件</a:t>
            </a:r>
            <a:endParaRPr lang="en-US" altLang="zh-CN" dirty="0" smtClean="0"/>
          </a:p>
          <a:p>
            <a:r>
              <a:rPr lang="zh-CN" altLang="en-US" dirty="0" smtClean="0"/>
              <a:t>语法：</a:t>
            </a:r>
            <a:r>
              <a:rPr lang="en-US" altLang="zh-CN" dirty="0" smtClean="0"/>
              <a:t>touch[</a:t>
            </a:r>
            <a:r>
              <a:rPr lang="zh-CN" altLang="en-US" dirty="0" smtClean="0"/>
              <a:t>文件名</a:t>
            </a:r>
            <a:r>
              <a:rPr lang="en-US" altLang="zh-CN" dirty="0" smtClean="0"/>
              <a:t>]</a:t>
            </a:r>
          </a:p>
          <a:p>
            <a:r>
              <a:rPr lang="zh-CN" altLang="en-US" dirty="0" smtClean="0"/>
              <a:t>例如： </a:t>
            </a:r>
            <a:r>
              <a:rPr lang="en-US" altLang="zh-CN" dirty="0" smtClean="0"/>
              <a:t>touch /test/</a:t>
            </a:r>
            <a:r>
              <a:rPr lang="en-US" altLang="zh-CN" dirty="0" err="1" smtClean="0"/>
              <a:t>qa</a:t>
            </a:r>
            <a:r>
              <a:rPr lang="en-US" altLang="zh-CN" dirty="0" smtClean="0"/>
              <a:t>/app.txt</a:t>
            </a:r>
          </a:p>
          <a:p>
            <a:r>
              <a:rPr lang="en-US" altLang="zh-CN" dirty="0" smtClean="0"/>
              <a:t>touch  a1  a2  </a:t>
            </a:r>
            <a:r>
              <a:rPr lang="zh-CN" altLang="en-US" dirty="0" smtClean="0"/>
              <a:t>创建两个文件</a:t>
            </a:r>
            <a:endParaRPr lang="en-US" altLang="zh-CN" dirty="0" smtClean="0"/>
          </a:p>
          <a:p>
            <a:r>
              <a:rPr lang="en-US" altLang="zh-CN" dirty="0" smtClean="0"/>
              <a:t>touch “a1 a2” </a:t>
            </a:r>
            <a:r>
              <a:rPr lang="zh-CN" altLang="en-US" dirty="0" smtClean="0"/>
              <a:t>创建一个文件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文件处理命令</a:t>
            </a:r>
            <a:r>
              <a:rPr lang="en-US" altLang="zh-CN" dirty="0" smtClean="0"/>
              <a:t>touch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0123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功能描述</a:t>
            </a:r>
            <a:r>
              <a:rPr lang="zh-CN" altLang="en-US" dirty="0" smtClean="0"/>
              <a:t>：显示文件内容</a:t>
            </a:r>
            <a:endParaRPr lang="en-US" altLang="zh-CN" dirty="0" smtClean="0"/>
          </a:p>
          <a:p>
            <a:r>
              <a:rPr lang="zh-CN" altLang="en-US" dirty="0" smtClean="0"/>
              <a:t>语法：</a:t>
            </a:r>
            <a:r>
              <a:rPr lang="en-US" altLang="zh-CN" dirty="0" smtClean="0"/>
              <a:t>cat  [</a:t>
            </a:r>
            <a:r>
              <a:rPr lang="zh-CN" altLang="en-US" dirty="0"/>
              <a:t>文件名</a:t>
            </a:r>
            <a:r>
              <a:rPr lang="en-US" altLang="zh-CN" dirty="0" smtClean="0"/>
              <a:t>]</a:t>
            </a:r>
          </a:p>
          <a:p>
            <a:pPr marL="0" indent="0">
              <a:buNone/>
            </a:pPr>
            <a:r>
              <a:rPr lang="en-US" altLang="zh-CN" dirty="0" smtClean="0"/>
              <a:t>	  -n</a:t>
            </a:r>
            <a:r>
              <a:rPr lang="zh-CN" altLang="en-US" dirty="0" smtClean="0"/>
              <a:t>显示行号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例如： </a:t>
            </a:r>
            <a:r>
              <a:rPr lang="en-US" altLang="zh-CN" dirty="0"/>
              <a:t>cat </a:t>
            </a:r>
            <a:r>
              <a:rPr lang="en-US" altLang="zh-CN" dirty="0" smtClean="0"/>
              <a:t>/ 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/issue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       cat –n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/services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文件处理命令</a:t>
            </a:r>
            <a:r>
              <a:rPr lang="en-US" altLang="zh-CN" dirty="0" smtClean="0"/>
              <a:t>cat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2705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功能描述</a:t>
            </a:r>
            <a:r>
              <a:rPr lang="zh-CN" altLang="en-US" dirty="0" smtClean="0"/>
              <a:t>：显示文件内容</a:t>
            </a:r>
            <a:r>
              <a:rPr lang="zh-CN" altLang="en-US" dirty="0"/>
              <a:t>（反向显示）</a:t>
            </a:r>
            <a:endParaRPr lang="en-US" altLang="zh-CN" dirty="0"/>
          </a:p>
          <a:p>
            <a:r>
              <a:rPr lang="zh-CN" altLang="en-US" dirty="0" smtClean="0"/>
              <a:t>语法：</a:t>
            </a:r>
            <a:r>
              <a:rPr lang="en-US" altLang="zh-CN" dirty="0" err="1" smtClean="0"/>
              <a:t>tac</a:t>
            </a:r>
            <a:r>
              <a:rPr lang="en-US" altLang="zh-CN" dirty="0" smtClean="0"/>
              <a:t>   [</a:t>
            </a:r>
            <a:r>
              <a:rPr lang="zh-CN" altLang="en-US" dirty="0"/>
              <a:t>文件名</a:t>
            </a:r>
            <a:r>
              <a:rPr lang="en-US" altLang="zh-CN" dirty="0" smtClean="0"/>
              <a:t>]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zh-CN" altLang="en-US" dirty="0" smtClean="0"/>
              <a:t>例如</a:t>
            </a:r>
            <a:r>
              <a:rPr lang="zh-CN" altLang="en-US" dirty="0"/>
              <a:t>： </a:t>
            </a:r>
            <a:r>
              <a:rPr lang="en-US" altLang="zh-CN" dirty="0" err="1" smtClean="0"/>
              <a:t>tac</a:t>
            </a:r>
            <a:r>
              <a:rPr lang="en-US" altLang="zh-CN" dirty="0" smtClean="0"/>
              <a:t> / 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/issue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文件处理命令</a:t>
            </a:r>
            <a:r>
              <a:rPr lang="en-US" altLang="zh-CN" dirty="0" err="1" smtClean="0"/>
              <a:t>tac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4798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功能描述</a:t>
            </a:r>
            <a:r>
              <a:rPr lang="zh-CN" altLang="en-US" dirty="0" smtClean="0"/>
              <a:t>：</a:t>
            </a:r>
            <a:r>
              <a:rPr lang="zh-CN" altLang="en-US" dirty="0">
                <a:solidFill>
                  <a:srgbClr val="FF0000"/>
                </a:solidFill>
              </a:rPr>
              <a:t>分页</a:t>
            </a:r>
            <a:r>
              <a:rPr lang="zh-CN" altLang="en-US" dirty="0" smtClean="0"/>
              <a:t>显示文件内容</a:t>
            </a:r>
            <a:endParaRPr lang="en-US" altLang="zh-CN" dirty="0" smtClean="0"/>
          </a:p>
          <a:p>
            <a:r>
              <a:rPr lang="zh-CN" altLang="en-US" dirty="0" smtClean="0"/>
              <a:t>语法：</a:t>
            </a:r>
            <a:r>
              <a:rPr lang="en-US" altLang="zh-CN" dirty="0" smtClean="0"/>
              <a:t>more [</a:t>
            </a:r>
            <a:r>
              <a:rPr lang="zh-CN" altLang="en-US" dirty="0"/>
              <a:t>文件名</a:t>
            </a:r>
            <a:r>
              <a:rPr lang="en-US" altLang="zh-CN" dirty="0" smtClean="0"/>
              <a:t>]</a:t>
            </a:r>
          </a:p>
          <a:p>
            <a:pPr marL="800100" lvl="2" indent="0">
              <a:buNone/>
            </a:pPr>
            <a:r>
              <a:rPr lang="zh-CN" altLang="en-US" sz="3200" dirty="0" smtClean="0"/>
              <a:t>空格或</a:t>
            </a:r>
            <a:r>
              <a:rPr lang="en-US" altLang="zh-CN" sz="3200" dirty="0" smtClean="0"/>
              <a:t>f	</a:t>
            </a:r>
            <a:r>
              <a:rPr lang="zh-CN" altLang="en-US" sz="3200" dirty="0" smtClean="0"/>
              <a:t>翻页</a:t>
            </a:r>
            <a:endParaRPr lang="en-US" altLang="zh-CN" sz="3200" dirty="0" smtClean="0"/>
          </a:p>
          <a:p>
            <a:pPr marL="800100" lvl="2" indent="0">
              <a:buNone/>
            </a:pPr>
            <a:r>
              <a:rPr lang="en-US" altLang="zh-CN" sz="3200" dirty="0" smtClean="0"/>
              <a:t>enter 	          </a:t>
            </a:r>
            <a:r>
              <a:rPr lang="zh-CN" altLang="en-US" sz="3200" dirty="0" smtClean="0"/>
              <a:t>换行</a:t>
            </a:r>
            <a:endParaRPr lang="en-US" altLang="zh-CN" sz="3200" dirty="0" smtClean="0"/>
          </a:p>
          <a:p>
            <a:pPr marL="800100" lvl="2" indent="0">
              <a:buNone/>
            </a:pPr>
            <a:r>
              <a:rPr lang="en-US" altLang="zh-CN" sz="3200" dirty="0" smtClean="0"/>
              <a:t>q</a:t>
            </a:r>
            <a:r>
              <a:rPr lang="zh-CN" altLang="en-US" sz="3200" dirty="0" smtClean="0"/>
              <a:t>或</a:t>
            </a:r>
            <a:r>
              <a:rPr lang="en-US" altLang="zh-CN" sz="3200" dirty="0" smtClean="0"/>
              <a:t>Q	           </a:t>
            </a:r>
            <a:r>
              <a:rPr lang="zh-CN" altLang="en-US" sz="3200" dirty="0" smtClean="0"/>
              <a:t>退出</a:t>
            </a:r>
            <a:r>
              <a:rPr lang="en-US" altLang="zh-CN" sz="3200" dirty="0" smtClean="0"/>
              <a:t>	  </a:t>
            </a:r>
          </a:p>
          <a:p>
            <a:pPr marL="0" indent="0">
              <a:buNone/>
            </a:pPr>
            <a:r>
              <a:rPr lang="zh-CN" altLang="en-US" dirty="0" smtClean="0"/>
              <a:t>例如</a:t>
            </a:r>
            <a:r>
              <a:rPr lang="zh-CN" altLang="en-US" dirty="0"/>
              <a:t>： </a:t>
            </a:r>
            <a:r>
              <a:rPr lang="en-US" altLang="zh-CN" dirty="0" smtClean="0"/>
              <a:t>more  / 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/issue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文件处理命令</a:t>
            </a:r>
            <a:r>
              <a:rPr lang="en-US" altLang="zh-CN" dirty="0" smtClean="0"/>
              <a:t>more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0686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功能描述</a:t>
            </a:r>
            <a:r>
              <a:rPr lang="zh-CN" altLang="en-US" dirty="0" smtClean="0"/>
              <a:t>：</a:t>
            </a:r>
            <a:r>
              <a:rPr lang="zh-CN" altLang="en-US" dirty="0"/>
              <a:t>分页</a:t>
            </a:r>
            <a:r>
              <a:rPr lang="zh-CN" altLang="en-US" dirty="0" smtClean="0"/>
              <a:t>显示文件内容（可向上翻页）</a:t>
            </a:r>
            <a:endParaRPr lang="en-US" altLang="zh-CN" dirty="0" smtClean="0"/>
          </a:p>
          <a:p>
            <a:r>
              <a:rPr lang="zh-CN" altLang="en-US" dirty="0" smtClean="0"/>
              <a:t>语法：</a:t>
            </a:r>
            <a:r>
              <a:rPr lang="en-US" altLang="zh-CN" dirty="0" smtClean="0"/>
              <a:t>less  [</a:t>
            </a:r>
            <a:r>
              <a:rPr lang="zh-CN" altLang="en-US" dirty="0"/>
              <a:t>文件名</a:t>
            </a:r>
            <a:r>
              <a:rPr lang="en-US" altLang="zh-CN" dirty="0" smtClean="0"/>
              <a:t>]</a:t>
            </a:r>
          </a:p>
          <a:p>
            <a:pPr marL="0" indent="0">
              <a:buNone/>
            </a:pPr>
            <a:r>
              <a:rPr lang="en-US" altLang="zh-CN" dirty="0" smtClean="0"/>
              <a:t>	  </a:t>
            </a:r>
            <a:r>
              <a:rPr lang="en-US" altLang="zh-CN" dirty="0" err="1" smtClean="0"/>
              <a:t>pageUp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向上一页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    向上箭头    向上一行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</a:t>
            </a:r>
            <a:r>
              <a:rPr lang="en-US" altLang="zh-CN" dirty="0" err="1" smtClean="0"/>
              <a:t>pageDown</a:t>
            </a:r>
            <a:r>
              <a:rPr lang="en-US" altLang="zh-CN" dirty="0" smtClean="0"/>
              <a:t>  </a:t>
            </a:r>
            <a:r>
              <a:rPr lang="zh-CN" altLang="en-US" dirty="0" smtClean="0"/>
              <a:t>向下一</a:t>
            </a:r>
            <a:r>
              <a:rPr lang="zh-CN" altLang="en-US" dirty="0"/>
              <a:t>页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     向下箭头    向下一行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例如： </a:t>
            </a:r>
            <a:r>
              <a:rPr lang="en-US" altLang="zh-CN" dirty="0" smtClean="0"/>
              <a:t>less   / 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/issue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文件处理命令</a:t>
            </a:r>
            <a:r>
              <a:rPr lang="en-US" altLang="zh-CN" dirty="0" smtClean="0"/>
              <a:t>less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8401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功能描述</a:t>
            </a:r>
            <a:r>
              <a:rPr lang="zh-CN" altLang="en-US" dirty="0" smtClean="0"/>
              <a:t>：显示文件前面几行</a:t>
            </a:r>
            <a:endParaRPr lang="en-US" altLang="zh-CN" dirty="0" smtClean="0"/>
          </a:p>
          <a:p>
            <a:r>
              <a:rPr lang="zh-CN" altLang="en-US" dirty="0" smtClean="0"/>
              <a:t>语法：</a:t>
            </a:r>
            <a:r>
              <a:rPr lang="en-US" altLang="zh-CN" dirty="0" smtClean="0"/>
              <a:t>head   [</a:t>
            </a:r>
            <a:r>
              <a:rPr lang="zh-CN" altLang="en-US" dirty="0"/>
              <a:t>文件名</a:t>
            </a:r>
            <a:r>
              <a:rPr lang="en-US" altLang="zh-CN" dirty="0" smtClean="0"/>
              <a:t>]</a:t>
            </a:r>
          </a:p>
          <a:p>
            <a:pPr marL="0" indent="0">
              <a:buNone/>
            </a:pPr>
            <a:r>
              <a:rPr lang="en-US" altLang="zh-CN" dirty="0" smtClean="0"/>
              <a:t>	  -n</a:t>
            </a:r>
            <a:r>
              <a:rPr lang="zh-CN" altLang="en-US" dirty="0" smtClean="0"/>
              <a:t>  指定行数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例如： </a:t>
            </a:r>
            <a:r>
              <a:rPr lang="en-US" altLang="zh-CN" dirty="0" smtClean="0"/>
              <a:t>head  -n  5   / 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/issue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文件处理命令</a:t>
            </a:r>
            <a:r>
              <a:rPr lang="en-US" altLang="zh-CN" dirty="0" smtClean="0"/>
              <a:t>head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8401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1640" y="1268760"/>
            <a:ext cx="6203032" cy="3096345"/>
          </a:xfrm>
        </p:spPr>
        <p:txBody>
          <a:bodyPr>
            <a:noAutofit/>
          </a:bodyPr>
          <a:lstStyle/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latin typeface="+mj-ea"/>
                <a:ea typeface="+mj-ea"/>
              </a:rPr>
              <a:t>2.1 </a:t>
            </a:r>
            <a:r>
              <a:rPr lang="zh-CN" altLang="en-US" dirty="0" smtClean="0">
                <a:latin typeface="+mj-ea"/>
                <a:ea typeface="+mj-ea"/>
              </a:rPr>
              <a:t>文件处理命令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latin typeface="+mj-ea"/>
                <a:ea typeface="+mj-ea"/>
              </a:rPr>
              <a:t>2.2 </a:t>
            </a:r>
            <a:r>
              <a:rPr lang="zh-CN" altLang="en-US" dirty="0" smtClean="0">
                <a:latin typeface="+mj-ea"/>
                <a:ea typeface="+mj-ea"/>
              </a:rPr>
              <a:t>权限管理命令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latin typeface="+mj-ea"/>
                <a:ea typeface="+mj-ea"/>
              </a:rPr>
              <a:t>2.3 </a:t>
            </a:r>
            <a:r>
              <a:rPr lang="zh-CN" altLang="en-US" dirty="0" smtClean="0">
                <a:latin typeface="+mj-ea"/>
                <a:ea typeface="+mj-ea"/>
              </a:rPr>
              <a:t>文件搜索命令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latin typeface="+mj-ea"/>
                <a:ea typeface="+mj-ea"/>
              </a:rPr>
              <a:t>2.4 </a:t>
            </a:r>
            <a:r>
              <a:rPr lang="zh-CN" altLang="en-US" dirty="0" smtClean="0">
                <a:latin typeface="+mj-ea"/>
                <a:ea typeface="+mj-ea"/>
              </a:rPr>
              <a:t>帮助命令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latin typeface="+mj-ea"/>
                <a:ea typeface="+mj-ea"/>
              </a:rPr>
              <a:t>2.5 </a:t>
            </a:r>
            <a:r>
              <a:rPr lang="zh-CN" altLang="en-US" dirty="0" smtClean="0">
                <a:latin typeface="+mj-ea"/>
                <a:ea typeface="+mj-ea"/>
              </a:rPr>
              <a:t>用户管理命令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latin typeface="+mj-ea"/>
                <a:ea typeface="+mj-ea"/>
              </a:rPr>
              <a:t>2.6 </a:t>
            </a:r>
            <a:r>
              <a:rPr lang="zh-CN" altLang="en-US" dirty="0" smtClean="0">
                <a:latin typeface="+mj-ea"/>
                <a:ea typeface="+mj-ea"/>
              </a:rPr>
              <a:t>压缩解压命令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latin typeface="+mj-ea"/>
                <a:ea typeface="+mj-ea"/>
              </a:rPr>
              <a:t>2.7 </a:t>
            </a:r>
            <a:r>
              <a:rPr lang="zh-CN" altLang="en-US" dirty="0" smtClean="0">
                <a:latin typeface="+mj-ea"/>
                <a:ea typeface="+mj-ea"/>
              </a:rPr>
              <a:t>网络命令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latin typeface="+mj-ea"/>
                <a:ea typeface="+mj-ea"/>
              </a:rPr>
              <a:t>2.8 </a:t>
            </a:r>
            <a:r>
              <a:rPr lang="zh-CN" altLang="en-US" dirty="0" smtClean="0">
                <a:latin typeface="+mj-ea"/>
                <a:ea typeface="+mj-ea"/>
              </a:rPr>
              <a:t>关机重启命令</a:t>
            </a:r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4746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功能描述</a:t>
            </a:r>
            <a:r>
              <a:rPr lang="zh-CN" altLang="en-US" dirty="0" smtClean="0"/>
              <a:t>：显示文件后面几行</a:t>
            </a:r>
            <a:endParaRPr lang="en-US" altLang="zh-CN" dirty="0" smtClean="0"/>
          </a:p>
          <a:p>
            <a:r>
              <a:rPr lang="zh-CN" altLang="en-US" dirty="0" smtClean="0"/>
              <a:t>语法：</a:t>
            </a:r>
            <a:r>
              <a:rPr lang="en-US" altLang="zh-CN" dirty="0" smtClean="0"/>
              <a:t>tail  [</a:t>
            </a:r>
            <a:r>
              <a:rPr lang="zh-CN" altLang="en-US" dirty="0"/>
              <a:t>文件名</a:t>
            </a:r>
            <a:r>
              <a:rPr lang="en-US" altLang="zh-CN" dirty="0" smtClean="0"/>
              <a:t>]</a:t>
            </a:r>
          </a:p>
          <a:p>
            <a:pPr marL="0" indent="0">
              <a:buNone/>
            </a:pPr>
            <a:r>
              <a:rPr lang="en-US" altLang="zh-CN" dirty="0" smtClean="0"/>
              <a:t>	  -n  </a:t>
            </a:r>
            <a:r>
              <a:rPr lang="zh-CN" altLang="en-US" dirty="0" smtClean="0"/>
              <a:t> 指定行数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-f    </a:t>
            </a:r>
            <a:r>
              <a:rPr lang="zh-CN" altLang="en-US" dirty="0" smtClean="0"/>
              <a:t>动态显示文件末尾内容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例如： </a:t>
            </a:r>
            <a:r>
              <a:rPr lang="en-US" altLang="zh-CN" dirty="0" smtClean="0"/>
              <a:t>tail   -n  20   / 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/issue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文件处理命令</a:t>
            </a:r>
            <a:r>
              <a:rPr lang="en-US" altLang="zh-CN" dirty="0" smtClean="0"/>
              <a:t>tail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0299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功能描述</a:t>
            </a:r>
            <a:r>
              <a:rPr lang="zh-CN" altLang="en-US" dirty="0" smtClean="0"/>
              <a:t>：生成链接文件</a:t>
            </a:r>
            <a:endParaRPr lang="en-US" altLang="zh-CN" dirty="0"/>
          </a:p>
          <a:p>
            <a:r>
              <a:rPr lang="zh-CN" altLang="en-US" dirty="0"/>
              <a:t>语法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ln</a:t>
            </a:r>
            <a:r>
              <a:rPr lang="en-US" altLang="zh-CN" dirty="0" smtClean="0"/>
              <a:t>  -s  [</a:t>
            </a:r>
            <a:r>
              <a:rPr lang="zh-CN" altLang="en-US" dirty="0"/>
              <a:t>原文件</a:t>
            </a:r>
            <a:r>
              <a:rPr lang="en-US" altLang="zh-CN" dirty="0" smtClean="0"/>
              <a:t>] [</a:t>
            </a:r>
            <a:r>
              <a:rPr lang="zh-CN" altLang="en-US" dirty="0" smtClean="0"/>
              <a:t>目标文件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  </a:t>
            </a:r>
            <a:r>
              <a:rPr lang="en-US" altLang="zh-CN" dirty="0" smtClean="0"/>
              <a:t>-s   </a:t>
            </a:r>
            <a:r>
              <a:rPr lang="zh-CN" altLang="en-US" dirty="0" smtClean="0"/>
              <a:t> 创建软链接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例如：</a:t>
            </a:r>
            <a:r>
              <a:rPr lang="en-US" altLang="zh-CN" dirty="0" err="1" smtClean="0">
                <a:solidFill>
                  <a:srgbClr val="FF0000"/>
                </a:solidFill>
              </a:rPr>
              <a:t>ln</a:t>
            </a:r>
            <a:r>
              <a:rPr lang="en-US" altLang="zh-CN" dirty="0" smtClean="0">
                <a:solidFill>
                  <a:srgbClr val="FF0000"/>
                </a:solidFill>
              </a:rPr>
              <a:t>  -s   /</a:t>
            </a:r>
            <a:r>
              <a:rPr lang="en-US" altLang="zh-CN" dirty="0" err="1" smtClean="0">
                <a:solidFill>
                  <a:srgbClr val="FF0000"/>
                </a:solidFill>
              </a:rPr>
              <a:t>etc</a:t>
            </a:r>
            <a:r>
              <a:rPr lang="en-US" altLang="zh-CN" dirty="0" smtClean="0">
                <a:solidFill>
                  <a:srgbClr val="FF0000"/>
                </a:solidFill>
              </a:rPr>
              <a:t>/issue     /test/</a:t>
            </a:r>
            <a:r>
              <a:rPr lang="en-US" altLang="zh-CN" dirty="0" err="1" smtClean="0">
                <a:solidFill>
                  <a:srgbClr val="FF0000"/>
                </a:solidFill>
              </a:rPr>
              <a:t>issue.soft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创建文件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/issue </a:t>
            </a:r>
            <a:r>
              <a:rPr lang="zh-CN" altLang="en-US" dirty="0" smtClean="0"/>
              <a:t>的软链接</a:t>
            </a:r>
            <a:r>
              <a:rPr lang="en-US" altLang="zh-CN" dirty="0"/>
              <a:t>/test/</a:t>
            </a:r>
            <a:r>
              <a:rPr lang="en-US" altLang="zh-CN" dirty="0" err="1"/>
              <a:t>issue.soft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ln</a:t>
            </a:r>
            <a:r>
              <a:rPr lang="en-US" altLang="zh-CN" dirty="0" smtClean="0"/>
              <a:t> 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/issue   /test/</a:t>
            </a:r>
            <a:r>
              <a:rPr lang="en-US" altLang="zh-CN" dirty="0" err="1" smtClean="0"/>
              <a:t>issue.hard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创建文件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/issue </a:t>
            </a:r>
            <a:r>
              <a:rPr lang="zh-CN" altLang="en-US" dirty="0" smtClean="0"/>
              <a:t>的硬链接</a:t>
            </a:r>
            <a:r>
              <a:rPr lang="en-US" altLang="zh-CN" dirty="0"/>
              <a:t>/test/</a:t>
            </a:r>
            <a:r>
              <a:rPr lang="en-US" altLang="zh-CN" dirty="0" err="1"/>
              <a:t>issue.soft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链接命令 </a:t>
            </a:r>
            <a:r>
              <a:rPr lang="en-US" altLang="zh-CN" dirty="0" err="1" smtClean="0"/>
              <a:t>ln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863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软链接特征：类似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的快捷方式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1.lrwxrwxrwx  l </a:t>
            </a:r>
            <a:r>
              <a:rPr lang="zh-CN" altLang="en-US" dirty="0" smtClean="0"/>
              <a:t>软链接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文件大小</a:t>
            </a:r>
            <a:r>
              <a:rPr lang="en-US" altLang="zh-CN" dirty="0" smtClean="0"/>
              <a:t>-</a:t>
            </a:r>
            <a:r>
              <a:rPr lang="zh-CN" altLang="en-US" dirty="0" smtClean="0"/>
              <a:t>只是符号链接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3./test/</a:t>
            </a:r>
            <a:r>
              <a:rPr lang="en-US" altLang="zh-CN" dirty="0" err="1" smtClean="0"/>
              <a:t>issue.soft</a:t>
            </a:r>
            <a:r>
              <a:rPr lang="zh-CN" altLang="en-US" dirty="0" smtClean="0"/>
              <a:t>  </a:t>
            </a:r>
            <a:r>
              <a:rPr lang="en-US" altLang="zh-CN" dirty="0" smtClean="0"/>
              <a:t>-&gt; 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/issue </a:t>
            </a:r>
            <a:r>
              <a:rPr lang="zh-CN" altLang="en-US" dirty="0" smtClean="0"/>
              <a:t>箭头指向源文件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硬链接特征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拷贝</a:t>
            </a:r>
            <a:r>
              <a:rPr lang="en-US" altLang="zh-CN" dirty="0" err="1" smtClean="0"/>
              <a:t>cp</a:t>
            </a:r>
            <a:r>
              <a:rPr lang="en-US" altLang="zh-CN" dirty="0" smtClean="0"/>
              <a:t> –p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  <a:r>
              <a:rPr lang="zh-CN" altLang="en-US" dirty="0" smtClean="0"/>
              <a:t>同步更新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echo  “hello”  &gt;&gt;  /test/</a:t>
            </a:r>
            <a:r>
              <a:rPr lang="en-US" altLang="zh-CN" dirty="0" err="1" smtClean="0"/>
              <a:t>issue.hard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i</a:t>
            </a:r>
            <a:r>
              <a:rPr lang="zh-CN" altLang="en-US" dirty="0" smtClean="0"/>
              <a:t>节点识别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不能跨分区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不能针对目录使用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90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4997152"/>
          </a:xfrm>
        </p:spPr>
        <p:txBody>
          <a:bodyPr>
            <a:normAutofit fontScale="92500" lnSpcReduction="10000"/>
          </a:bodyPr>
          <a:lstStyle/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>
                <a:latin typeface="+mj-ea"/>
              </a:rPr>
              <a:t>2.1 </a:t>
            </a:r>
            <a:r>
              <a:rPr lang="zh-CN" altLang="en-US" dirty="0">
                <a:latin typeface="+mj-ea"/>
              </a:rPr>
              <a:t>文件处理命令</a:t>
            </a:r>
            <a:endParaRPr lang="en-US" altLang="zh-CN" dirty="0">
              <a:latin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>
                <a:solidFill>
                  <a:srgbClr val="FF0000"/>
                </a:solidFill>
                <a:latin typeface="+mj-ea"/>
              </a:rPr>
              <a:t>2.2 </a:t>
            </a:r>
            <a:r>
              <a:rPr lang="zh-CN" altLang="en-US" dirty="0">
                <a:solidFill>
                  <a:srgbClr val="FF0000"/>
                </a:solidFill>
                <a:latin typeface="+mj-ea"/>
              </a:rPr>
              <a:t>权限管理</a:t>
            </a:r>
            <a:r>
              <a:rPr lang="zh-CN" altLang="en-US" dirty="0" smtClean="0">
                <a:solidFill>
                  <a:srgbClr val="FF0000"/>
                </a:solidFill>
                <a:latin typeface="+mj-ea"/>
              </a:rPr>
              <a:t>命令</a:t>
            </a:r>
            <a:endParaRPr lang="en-US" altLang="zh-CN" dirty="0" smtClean="0">
              <a:solidFill>
                <a:srgbClr val="FF0000"/>
              </a:solidFill>
              <a:latin typeface="+mj-ea"/>
            </a:endParaRPr>
          </a:p>
          <a:p>
            <a:pPr marL="857250" lvl="1" indent="-457200" eaLnBrk="0" fontAlgn="base" hangingPunct="0"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FF0000"/>
                </a:solidFill>
                <a:latin typeface="+mj-ea"/>
              </a:rPr>
              <a:t>权限管理命令</a:t>
            </a:r>
            <a:r>
              <a:rPr lang="en-US" altLang="zh-CN" dirty="0" err="1" smtClean="0">
                <a:solidFill>
                  <a:srgbClr val="FF0000"/>
                </a:solidFill>
                <a:latin typeface="+mj-ea"/>
              </a:rPr>
              <a:t>chmod</a:t>
            </a:r>
            <a:endParaRPr lang="en-US" altLang="zh-CN" dirty="0" smtClean="0">
              <a:solidFill>
                <a:srgbClr val="FF0000"/>
              </a:solidFill>
              <a:latin typeface="+mj-ea"/>
            </a:endParaRPr>
          </a:p>
          <a:p>
            <a:pPr marL="857250" lvl="1" indent="-457200" eaLnBrk="0" fontAlgn="base" hangingPunct="0"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FF0000"/>
                </a:solidFill>
                <a:latin typeface="+mj-ea"/>
              </a:rPr>
              <a:t>其他权限管理命令</a:t>
            </a:r>
            <a:endParaRPr lang="en-US" altLang="zh-CN" dirty="0">
              <a:solidFill>
                <a:srgbClr val="FF0000"/>
              </a:solidFill>
              <a:latin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>
                <a:latin typeface="+mj-ea"/>
              </a:rPr>
              <a:t>2.3 </a:t>
            </a:r>
            <a:r>
              <a:rPr lang="zh-CN" altLang="en-US" dirty="0">
                <a:latin typeface="+mj-ea"/>
              </a:rPr>
              <a:t>文件搜索命令</a:t>
            </a:r>
            <a:endParaRPr lang="en-US" altLang="zh-CN" dirty="0">
              <a:latin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>
                <a:latin typeface="+mj-ea"/>
              </a:rPr>
              <a:t>2.4 </a:t>
            </a:r>
            <a:r>
              <a:rPr lang="zh-CN" altLang="en-US" dirty="0">
                <a:latin typeface="+mj-ea"/>
              </a:rPr>
              <a:t>帮助命令</a:t>
            </a:r>
            <a:endParaRPr lang="en-US" altLang="zh-CN" dirty="0">
              <a:latin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>
                <a:latin typeface="+mj-ea"/>
              </a:rPr>
              <a:t>2.5 </a:t>
            </a:r>
            <a:r>
              <a:rPr lang="zh-CN" altLang="en-US" dirty="0">
                <a:latin typeface="+mj-ea"/>
              </a:rPr>
              <a:t>用户管理命令</a:t>
            </a:r>
            <a:endParaRPr lang="en-US" altLang="zh-CN" dirty="0">
              <a:latin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>
                <a:latin typeface="+mj-ea"/>
              </a:rPr>
              <a:t>2.6 </a:t>
            </a:r>
            <a:r>
              <a:rPr lang="zh-CN" altLang="en-US" dirty="0">
                <a:latin typeface="+mj-ea"/>
              </a:rPr>
              <a:t>压缩解压命令</a:t>
            </a:r>
            <a:endParaRPr lang="en-US" altLang="zh-CN" dirty="0">
              <a:latin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>
                <a:latin typeface="+mj-ea"/>
              </a:rPr>
              <a:t>2.7 </a:t>
            </a:r>
            <a:r>
              <a:rPr lang="zh-CN" altLang="en-US" dirty="0">
                <a:latin typeface="+mj-ea"/>
              </a:rPr>
              <a:t>网络命令</a:t>
            </a:r>
            <a:endParaRPr lang="en-US" altLang="zh-CN" dirty="0">
              <a:latin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>
                <a:latin typeface="+mj-ea"/>
              </a:rPr>
              <a:t>2.8 </a:t>
            </a:r>
            <a:r>
              <a:rPr lang="zh-CN" altLang="en-US" dirty="0">
                <a:latin typeface="+mj-ea"/>
              </a:rPr>
              <a:t>关机重启命令</a:t>
            </a:r>
            <a:endParaRPr lang="en-US" altLang="zh-CN" dirty="0">
              <a:latin typeface="+mj-ea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258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英文</a:t>
            </a:r>
            <a:r>
              <a:rPr lang="zh-CN" altLang="en-US" dirty="0" smtClean="0"/>
              <a:t>原意</a:t>
            </a:r>
            <a:r>
              <a:rPr lang="en-US" altLang="zh-CN" dirty="0" smtClean="0"/>
              <a:t>change the permissions mode of a file</a:t>
            </a:r>
            <a:endParaRPr lang="en-US" altLang="zh-CN" dirty="0"/>
          </a:p>
          <a:p>
            <a:r>
              <a:rPr lang="zh-CN" altLang="en-US" dirty="0"/>
              <a:t>所在路径： </a:t>
            </a:r>
            <a:r>
              <a:rPr lang="en-US" altLang="zh-CN" dirty="0"/>
              <a:t>/</a:t>
            </a:r>
            <a:r>
              <a:rPr lang="en-US" altLang="zh-CN" dirty="0" smtClean="0"/>
              <a:t>bin/</a:t>
            </a:r>
            <a:r>
              <a:rPr lang="en-US" altLang="zh-CN" dirty="0" err="1" smtClean="0"/>
              <a:t>chmod</a:t>
            </a:r>
            <a:endParaRPr lang="en-US" altLang="zh-CN" dirty="0"/>
          </a:p>
          <a:p>
            <a:r>
              <a:rPr lang="zh-CN" altLang="en-US" dirty="0"/>
              <a:t>功能描述：改变文件或目录权限</a:t>
            </a:r>
            <a:endParaRPr lang="en-US" altLang="zh-CN" dirty="0"/>
          </a:p>
          <a:p>
            <a:r>
              <a:rPr lang="zh-CN" altLang="en-US" dirty="0" smtClean="0"/>
              <a:t>语法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chmod</a:t>
            </a:r>
            <a:r>
              <a:rPr lang="en-US" altLang="zh-CN" dirty="0" smtClean="0"/>
              <a:t>  [</a:t>
            </a:r>
            <a:r>
              <a:rPr lang="en-US" altLang="zh-CN" dirty="0" err="1" smtClean="0"/>
              <a:t>ugoa</a:t>
            </a:r>
            <a:r>
              <a:rPr lang="en-US" altLang="zh-CN" dirty="0" smtClean="0"/>
              <a:t>] [+-=] [</a:t>
            </a:r>
            <a:r>
              <a:rPr lang="en-US" altLang="zh-CN" dirty="0" err="1" smtClean="0"/>
              <a:t>rwx</a:t>
            </a:r>
            <a:r>
              <a:rPr lang="en-US" altLang="zh-CN" dirty="0" smtClean="0"/>
              <a:t>]  [</a:t>
            </a:r>
            <a:r>
              <a:rPr lang="zh-CN" altLang="en-US" dirty="0" smtClean="0"/>
              <a:t>文件或目录</a:t>
            </a:r>
            <a:r>
              <a:rPr lang="en-US" altLang="zh-CN" dirty="0" smtClean="0"/>
              <a:t>]</a:t>
            </a:r>
          </a:p>
          <a:p>
            <a:pPr marL="0" indent="0">
              <a:buNone/>
            </a:pPr>
            <a:r>
              <a:rPr lang="zh-CN" altLang="en-US" dirty="0" smtClean="0"/>
              <a:t>语法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chmod</a:t>
            </a:r>
            <a:r>
              <a:rPr lang="en-US" altLang="zh-CN" dirty="0" smtClean="0"/>
              <a:t>  </a:t>
            </a:r>
            <a:r>
              <a:rPr lang="en-US" altLang="zh-CN" dirty="0" smtClean="0"/>
              <a:t>[</a:t>
            </a:r>
            <a:r>
              <a:rPr lang="en-US" altLang="zh-CN" dirty="0" err="1"/>
              <a:t>nnn</a:t>
            </a:r>
            <a:r>
              <a:rPr lang="en-US" altLang="zh-CN" dirty="0" smtClean="0"/>
              <a:t>] </a:t>
            </a:r>
            <a:r>
              <a:rPr lang="en-US" altLang="zh-CN" dirty="0" smtClean="0"/>
              <a:t>  </a:t>
            </a:r>
            <a:r>
              <a:rPr lang="en-US" altLang="zh-CN" dirty="0" smtClean="0"/>
              <a:t>[</a:t>
            </a:r>
            <a:r>
              <a:rPr lang="zh-CN" altLang="en-US" dirty="0"/>
              <a:t>文件或目录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pPr marL="0" lvl="1" indent="0">
              <a:buNone/>
            </a:pPr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rgbClr val="FF0000"/>
                </a:solidFill>
              </a:rPr>
              <a:t>           -R  </a:t>
            </a:r>
            <a:r>
              <a:rPr lang="zh-CN" altLang="en-US" dirty="0" smtClean="0">
                <a:solidFill>
                  <a:srgbClr val="FF0000"/>
                </a:solidFill>
              </a:rPr>
              <a:t>归</a:t>
            </a:r>
            <a:r>
              <a:rPr lang="zh-CN" altLang="en-US" dirty="0">
                <a:solidFill>
                  <a:srgbClr val="FF0000"/>
                </a:solidFill>
              </a:rPr>
              <a:t>修改指定目录下所有文件、子目录的权限</a:t>
            </a: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例如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chmod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u+w</a:t>
            </a:r>
            <a:r>
              <a:rPr lang="en-US" altLang="zh-CN" dirty="0" smtClean="0"/>
              <a:t>  test1.txt</a:t>
            </a:r>
          </a:p>
          <a:p>
            <a:pPr marL="0" indent="0">
              <a:buNone/>
            </a:pPr>
            <a:r>
              <a:rPr lang="en-US" altLang="zh-CN" dirty="0" smtClean="0"/>
              <a:t>              </a:t>
            </a:r>
            <a:r>
              <a:rPr lang="en-US" altLang="zh-CN" dirty="0" err="1" smtClean="0"/>
              <a:t>chmod</a:t>
            </a:r>
            <a:r>
              <a:rPr lang="en-US" altLang="zh-CN" dirty="0" smtClean="0"/>
              <a:t>  -R  777  test01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权限管理命令 </a:t>
            </a:r>
            <a:r>
              <a:rPr lang="en-US" altLang="zh-CN" dirty="0" err="1" smtClean="0"/>
              <a:t>chmod</a:t>
            </a:r>
            <a:endParaRPr lang="zh-CN" altLang="en-US" dirty="0"/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1115616" y="1022858"/>
            <a:ext cx="3960813" cy="684212"/>
          </a:xfrm>
          <a:prstGeom prst="wedgeRoundRectCallout">
            <a:avLst>
              <a:gd name="adj1" fmla="val 21143"/>
              <a:gd name="adj2" fmla="val 30259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r>
              <a:rPr lang="en-US" altLang="zh-CN" b="1">
                <a:latin typeface="楷体_GB2312"/>
                <a:ea typeface="楷体_GB2312"/>
                <a:cs typeface="楷体_GB2312"/>
              </a:rPr>
              <a:t>u</a:t>
            </a:r>
            <a:r>
              <a:rPr lang="zh-CN" altLang="en-US" b="1">
                <a:latin typeface="楷体_GB2312"/>
                <a:ea typeface="楷体_GB2312"/>
                <a:cs typeface="楷体_GB2312"/>
              </a:rPr>
              <a:t>、</a:t>
            </a:r>
            <a:r>
              <a:rPr lang="en-US" altLang="zh-CN" b="1">
                <a:latin typeface="楷体_GB2312"/>
                <a:ea typeface="楷体_GB2312"/>
                <a:cs typeface="楷体_GB2312"/>
              </a:rPr>
              <a:t>g</a:t>
            </a:r>
            <a:r>
              <a:rPr lang="zh-CN" altLang="en-US" b="1">
                <a:latin typeface="楷体_GB2312"/>
                <a:ea typeface="楷体_GB2312"/>
                <a:cs typeface="楷体_GB2312"/>
              </a:rPr>
              <a:t>、</a:t>
            </a:r>
            <a:r>
              <a:rPr lang="en-US" altLang="zh-CN" b="1">
                <a:latin typeface="楷体_GB2312"/>
                <a:ea typeface="楷体_GB2312"/>
                <a:cs typeface="楷体_GB2312"/>
              </a:rPr>
              <a:t>o</a:t>
            </a:r>
            <a:r>
              <a:rPr lang="zh-CN" altLang="en-US" b="1">
                <a:latin typeface="楷体_GB2312"/>
                <a:ea typeface="楷体_GB2312"/>
                <a:cs typeface="楷体_GB2312"/>
              </a:rPr>
              <a:t>、</a:t>
            </a:r>
            <a:r>
              <a:rPr lang="en-US" altLang="zh-CN" b="1">
                <a:latin typeface="楷体_GB2312"/>
                <a:ea typeface="楷体_GB2312"/>
                <a:cs typeface="楷体_GB2312"/>
              </a:rPr>
              <a:t>a </a:t>
            </a:r>
            <a:r>
              <a:rPr lang="zh-CN" altLang="en-US" b="1">
                <a:latin typeface="楷体_GB2312"/>
                <a:ea typeface="楷体_GB2312"/>
                <a:cs typeface="楷体_GB2312"/>
              </a:rPr>
              <a:t>分别表示</a:t>
            </a:r>
          </a:p>
          <a:p>
            <a:r>
              <a:rPr lang="zh-CN" altLang="en-US" b="1">
                <a:latin typeface="楷体_GB2312"/>
                <a:ea typeface="楷体_GB2312"/>
                <a:cs typeface="楷体_GB2312"/>
              </a:rPr>
              <a:t>属主、属组、其他用户、所有用户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 </a:t>
            </a:r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5436096" y="1022858"/>
            <a:ext cx="2735263" cy="684212"/>
          </a:xfrm>
          <a:prstGeom prst="wedgeRoundRectCallout">
            <a:avLst>
              <a:gd name="adj1" fmla="val -70645"/>
              <a:gd name="adj2" fmla="val 31826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r>
              <a:rPr lang="en-US" altLang="zh-CN" b="1" dirty="0">
                <a:ea typeface="楷体_GB2312"/>
                <a:cs typeface="楷体_GB2312"/>
              </a:rPr>
              <a:t>+</a:t>
            </a:r>
            <a:r>
              <a:rPr lang="zh-CN" altLang="en-US" b="1" dirty="0">
                <a:ea typeface="楷体_GB2312"/>
                <a:cs typeface="楷体_GB2312"/>
              </a:rPr>
              <a:t>、</a:t>
            </a:r>
            <a:r>
              <a:rPr lang="en-US" altLang="zh-CN" b="1" dirty="0">
                <a:ea typeface="楷体_GB2312"/>
                <a:cs typeface="楷体_GB2312"/>
              </a:rPr>
              <a:t>-</a:t>
            </a:r>
            <a:r>
              <a:rPr lang="zh-CN" altLang="en-US" b="1" dirty="0">
                <a:ea typeface="楷体_GB2312"/>
                <a:cs typeface="楷体_GB2312"/>
              </a:rPr>
              <a:t>、</a:t>
            </a:r>
            <a:r>
              <a:rPr lang="en-US" altLang="zh-CN" b="1" dirty="0">
                <a:ea typeface="楷体_GB2312"/>
                <a:cs typeface="楷体_GB2312"/>
              </a:rPr>
              <a:t>= </a:t>
            </a:r>
            <a:r>
              <a:rPr lang="zh-CN" altLang="en-US" b="1" dirty="0">
                <a:ea typeface="楷体_GB2312"/>
                <a:cs typeface="楷体_GB2312"/>
              </a:rPr>
              <a:t>分别表示</a:t>
            </a:r>
          </a:p>
          <a:p>
            <a:r>
              <a:rPr lang="zh-CN" altLang="en-US" b="1" dirty="0">
                <a:ea typeface="楷体_GB2312"/>
                <a:cs typeface="楷体_GB2312"/>
              </a:rPr>
              <a:t>增加、去除、设置权限</a:t>
            </a: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5154316" y="4589463"/>
            <a:ext cx="1619250" cy="468313"/>
          </a:xfrm>
          <a:prstGeom prst="wedgeRoundRectCallout">
            <a:avLst>
              <a:gd name="adj1" fmla="val -118494"/>
              <a:gd name="adj2" fmla="val -13096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r>
              <a:rPr lang="en-US" altLang="zh-CN" b="1">
                <a:latin typeface="楷体_GB2312"/>
                <a:ea typeface="楷体_GB2312"/>
                <a:cs typeface="楷体_GB2312"/>
              </a:rPr>
              <a:t>3</a:t>
            </a:r>
            <a:r>
              <a:rPr lang="zh-CN" altLang="en-US" b="1">
                <a:latin typeface="楷体_GB2312"/>
                <a:ea typeface="楷体_GB2312"/>
                <a:cs typeface="楷体_GB2312"/>
              </a:rPr>
              <a:t>位八进制数</a:t>
            </a:r>
          </a:p>
        </p:txBody>
      </p:sp>
    </p:spTree>
    <p:extLst>
      <p:ext uri="{BB962C8B-B14F-4D97-AF65-F5344CB8AC3E}">
        <p14:creationId xmlns:p14="http://schemas.microsoft.com/office/powerpoint/2010/main" val="324313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权限的数字表示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3200" dirty="0" smtClean="0"/>
              <a:t>r --------4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3200" dirty="0" smtClean="0"/>
              <a:t>w -------2</a:t>
            </a:r>
            <a:endParaRPr lang="zh-CN" altLang="en-US" sz="32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3200" dirty="0"/>
              <a:t>x</a:t>
            </a:r>
            <a:r>
              <a:rPr lang="en-US" altLang="zh-CN" sz="3200" dirty="0" smtClean="0"/>
              <a:t>--------1</a:t>
            </a:r>
          </a:p>
          <a:p>
            <a:endParaRPr lang="en-US" altLang="zh-CN" dirty="0"/>
          </a:p>
          <a:p>
            <a:r>
              <a:rPr lang="en-US" altLang="zh-CN" dirty="0" err="1" smtClean="0"/>
              <a:t>rwxr-xrw</a:t>
            </a:r>
            <a:r>
              <a:rPr lang="en-US" altLang="zh-CN" dirty="0" smtClean="0"/>
              <a:t>-    7  5   6</a:t>
            </a:r>
          </a:p>
          <a:p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54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2887009"/>
              </p:ext>
            </p:extLst>
          </p:nvPr>
        </p:nvGraphicFramePr>
        <p:xfrm>
          <a:off x="457200" y="1600200"/>
          <a:ext cx="822960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568"/>
                <a:gridCol w="2088232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代表字符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权限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对文件的含义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对目录的含义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读权限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可以查看文件内容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可以列出文件的内容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写权限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可以修改文件内容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可以在目录中创建、删除文件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执行权限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可以执行文件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可以进入目录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文件目录权限总结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706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英文原意</a:t>
            </a:r>
            <a:r>
              <a:rPr lang="en-US" altLang="zh-CN" dirty="0"/>
              <a:t>change </a:t>
            </a:r>
            <a:r>
              <a:rPr lang="en-US" altLang="zh-CN" dirty="0" smtClean="0"/>
              <a:t> file ownership</a:t>
            </a:r>
            <a:endParaRPr lang="en-US" altLang="zh-CN" dirty="0"/>
          </a:p>
          <a:p>
            <a:r>
              <a:rPr lang="zh-CN" altLang="en-US" dirty="0"/>
              <a:t>所在路径： </a:t>
            </a:r>
            <a:r>
              <a:rPr lang="en-US" altLang="zh-CN" dirty="0"/>
              <a:t>/</a:t>
            </a:r>
            <a:r>
              <a:rPr lang="en-US" altLang="zh-CN" dirty="0" smtClean="0"/>
              <a:t>bin/</a:t>
            </a:r>
            <a:r>
              <a:rPr lang="en-US" altLang="zh-CN" dirty="0" err="1" smtClean="0"/>
              <a:t>chown</a:t>
            </a:r>
            <a:endParaRPr lang="en-US" altLang="zh-CN" dirty="0"/>
          </a:p>
          <a:p>
            <a:r>
              <a:rPr lang="zh-CN" altLang="en-US" dirty="0"/>
              <a:t>功能描述：改变文件或</a:t>
            </a:r>
            <a:r>
              <a:rPr lang="zh-CN" altLang="en-US" dirty="0" smtClean="0"/>
              <a:t>目录所有者</a:t>
            </a:r>
            <a:endParaRPr lang="en-US" altLang="zh-CN" dirty="0" smtClean="0"/>
          </a:p>
          <a:p>
            <a:r>
              <a:rPr lang="zh-CN" altLang="en-US" dirty="0" smtClean="0"/>
              <a:t>语法：</a:t>
            </a:r>
            <a:r>
              <a:rPr lang="en-US" altLang="zh-CN" dirty="0" err="1" smtClean="0"/>
              <a:t>chown</a:t>
            </a:r>
            <a:r>
              <a:rPr lang="en-US" altLang="zh-CN" dirty="0" smtClean="0"/>
              <a:t> [</a:t>
            </a:r>
            <a:r>
              <a:rPr lang="zh-CN" altLang="en-US" dirty="0" smtClean="0"/>
              <a:t>用户</a:t>
            </a:r>
            <a:r>
              <a:rPr lang="en-US" altLang="zh-CN" dirty="0" smtClean="0"/>
              <a:t>]   </a:t>
            </a:r>
            <a:r>
              <a:rPr lang="en-US" altLang="zh-CN" dirty="0"/>
              <a:t>[</a:t>
            </a:r>
            <a:r>
              <a:rPr lang="zh-CN" altLang="en-US" dirty="0"/>
              <a:t>文件或目录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zh-CN" altLang="en-US" dirty="0" smtClean="0"/>
              <a:t>例如：</a:t>
            </a:r>
            <a:r>
              <a:rPr lang="en-US" altLang="zh-CN" dirty="0" err="1" smtClean="0"/>
              <a:t>chown</a:t>
            </a:r>
            <a:r>
              <a:rPr lang="en-US" altLang="zh-CN" dirty="0" smtClean="0"/>
              <a:t> tom  test1.txt</a:t>
            </a:r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改变文件</a:t>
            </a:r>
            <a:r>
              <a:rPr lang="en-US" altLang="zh-CN" dirty="0" smtClean="0">
                <a:solidFill>
                  <a:srgbClr val="FF0000"/>
                </a:solidFill>
              </a:rPr>
              <a:t>test1.txt</a:t>
            </a:r>
            <a:r>
              <a:rPr lang="zh-CN" altLang="en-US" dirty="0" smtClean="0">
                <a:solidFill>
                  <a:srgbClr val="FF0000"/>
                </a:solidFill>
              </a:rPr>
              <a:t>的所有者为</a:t>
            </a:r>
            <a:r>
              <a:rPr lang="en-US" altLang="zh-CN" dirty="0" smtClean="0">
                <a:solidFill>
                  <a:srgbClr val="FF0000"/>
                </a:solidFill>
              </a:rPr>
              <a:t>tom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权限管理命令</a:t>
            </a:r>
            <a:r>
              <a:rPr lang="en-US" altLang="zh-CN" dirty="0" err="1" smtClean="0"/>
              <a:t>chown</a:t>
            </a:r>
            <a:r>
              <a:rPr lang="en-US" altLang="zh-CN" dirty="0" smtClean="0"/>
              <a:t>	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11361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英文原意</a:t>
            </a:r>
            <a:r>
              <a:rPr lang="en-US" altLang="zh-CN" dirty="0"/>
              <a:t>change  file </a:t>
            </a:r>
            <a:r>
              <a:rPr lang="en-US" altLang="zh-CN" dirty="0" smtClean="0"/>
              <a:t> group ownership</a:t>
            </a:r>
            <a:endParaRPr lang="en-US" altLang="zh-CN" dirty="0"/>
          </a:p>
          <a:p>
            <a:r>
              <a:rPr lang="zh-CN" altLang="en-US" dirty="0"/>
              <a:t>所在路径： </a:t>
            </a:r>
            <a:r>
              <a:rPr lang="en-US" altLang="zh-CN" dirty="0"/>
              <a:t>/</a:t>
            </a:r>
            <a:r>
              <a:rPr lang="en-US" altLang="zh-CN" dirty="0" smtClean="0"/>
              <a:t>bin/</a:t>
            </a:r>
            <a:r>
              <a:rPr lang="en-US" altLang="zh-CN" dirty="0" err="1" smtClean="0"/>
              <a:t>chgrp</a:t>
            </a:r>
            <a:endParaRPr lang="en-US" altLang="zh-CN" dirty="0"/>
          </a:p>
          <a:p>
            <a:r>
              <a:rPr lang="zh-CN" altLang="en-US" dirty="0"/>
              <a:t>功能描述：改变文件或</a:t>
            </a:r>
            <a:r>
              <a:rPr lang="zh-CN" altLang="en-US" dirty="0" smtClean="0"/>
              <a:t>目录</a:t>
            </a:r>
            <a:r>
              <a:rPr lang="zh-CN" altLang="en-US" dirty="0"/>
              <a:t>所</a:t>
            </a:r>
            <a:r>
              <a:rPr lang="zh-CN" altLang="en-US" dirty="0" smtClean="0"/>
              <a:t>属组</a:t>
            </a:r>
            <a:endParaRPr lang="en-US" altLang="zh-CN" dirty="0"/>
          </a:p>
          <a:p>
            <a:r>
              <a:rPr lang="zh-CN" altLang="en-US" dirty="0"/>
              <a:t>语法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chgrp</a:t>
            </a:r>
            <a:r>
              <a:rPr lang="en-US" altLang="zh-CN" dirty="0" smtClean="0"/>
              <a:t> [</a:t>
            </a:r>
            <a:r>
              <a:rPr lang="zh-CN" altLang="en-US" dirty="0" smtClean="0"/>
              <a:t>用户组</a:t>
            </a:r>
            <a:r>
              <a:rPr lang="en-US" altLang="zh-CN" dirty="0" smtClean="0"/>
              <a:t>]   </a:t>
            </a:r>
            <a:r>
              <a:rPr lang="en-US" altLang="zh-CN" dirty="0"/>
              <a:t>[</a:t>
            </a:r>
            <a:r>
              <a:rPr lang="zh-CN" altLang="en-US" dirty="0"/>
              <a:t>文件或目录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zh-CN" altLang="en-US" dirty="0"/>
              <a:t>例如</a:t>
            </a:r>
            <a:r>
              <a:rPr lang="zh-CN" altLang="en-US" dirty="0" smtClean="0"/>
              <a:t>：</a:t>
            </a:r>
            <a:r>
              <a:rPr lang="en-US" altLang="zh-CN" dirty="0"/>
              <a:t> </a:t>
            </a:r>
            <a:r>
              <a:rPr lang="en-US" altLang="zh-CN" dirty="0" err="1"/>
              <a:t>chgrp</a:t>
            </a:r>
            <a:r>
              <a:rPr lang="en-US" altLang="zh-CN" dirty="0"/>
              <a:t> </a:t>
            </a:r>
            <a:r>
              <a:rPr lang="en-US" altLang="zh-CN" dirty="0" smtClean="0"/>
              <a:t> qa01 test1.txt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改变文件</a:t>
            </a:r>
            <a:r>
              <a:rPr lang="en-US" altLang="zh-CN" dirty="0">
                <a:solidFill>
                  <a:srgbClr val="FF0000"/>
                </a:solidFill>
              </a:rPr>
              <a:t>test1.txt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所有</a:t>
            </a:r>
            <a:r>
              <a:rPr lang="zh-CN" altLang="en-US" dirty="0">
                <a:solidFill>
                  <a:srgbClr val="FF0000"/>
                </a:solidFill>
              </a:rPr>
              <a:t>组</a:t>
            </a:r>
            <a:r>
              <a:rPr lang="zh-CN" altLang="en-US" dirty="0" smtClean="0">
                <a:solidFill>
                  <a:srgbClr val="FF0000"/>
                </a:solidFill>
              </a:rPr>
              <a:t>为</a:t>
            </a:r>
            <a:r>
              <a:rPr lang="en-US" altLang="zh-CN" dirty="0" smtClean="0">
                <a:solidFill>
                  <a:srgbClr val="FF0000"/>
                </a:solidFill>
              </a:rPr>
              <a:t>qa01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权限管理命令</a:t>
            </a:r>
            <a:r>
              <a:rPr lang="en-US" altLang="zh-CN" dirty="0" err="1" smtClean="0"/>
              <a:t>chgrp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20299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所在</a:t>
            </a:r>
            <a:r>
              <a:rPr lang="zh-CN" altLang="en-US" dirty="0"/>
              <a:t>路径： 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内置命令</a:t>
            </a:r>
            <a:endParaRPr lang="en-US" altLang="zh-CN" dirty="0" smtClean="0"/>
          </a:p>
          <a:p>
            <a:r>
              <a:rPr lang="zh-CN" altLang="en-US" dirty="0" smtClean="0"/>
              <a:t>功能</a:t>
            </a:r>
            <a:r>
              <a:rPr lang="zh-CN" altLang="en-US" dirty="0"/>
              <a:t>描述</a:t>
            </a:r>
            <a:r>
              <a:rPr lang="zh-CN" altLang="en-US" dirty="0" smtClean="0"/>
              <a:t>：显示、设置文件的缺省权限</a:t>
            </a:r>
            <a:endParaRPr lang="en-US" altLang="zh-CN" dirty="0" smtClean="0"/>
          </a:p>
          <a:p>
            <a:r>
              <a:rPr lang="zh-CN" altLang="en-US" dirty="0" smtClean="0"/>
              <a:t>语法：</a:t>
            </a:r>
            <a:r>
              <a:rPr lang="en-US" altLang="zh-CN" dirty="0" err="1" smtClean="0"/>
              <a:t>umask</a:t>
            </a:r>
            <a:r>
              <a:rPr lang="en-US" altLang="zh-CN" dirty="0" smtClean="0"/>
              <a:t>   [-S] </a:t>
            </a:r>
          </a:p>
          <a:p>
            <a:pPr marL="0" indent="0">
              <a:buNone/>
            </a:pPr>
            <a:r>
              <a:rPr lang="en-US" altLang="zh-CN" dirty="0" smtClean="0"/>
              <a:t>    -S </a:t>
            </a:r>
            <a:r>
              <a:rPr lang="zh-CN" altLang="en-US" dirty="0" smtClean="0"/>
              <a:t>以</a:t>
            </a:r>
            <a:r>
              <a:rPr lang="en-US" altLang="zh-CN" dirty="0" err="1" smtClean="0"/>
              <a:t>rwx</a:t>
            </a:r>
            <a:r>
              <a:rPr lang="zh-CN" altLang="en-US" dirty="0" smtClean="0"/>
              <a:t>形式显示新建文件缺省权限</a:t>
            </a:r>
            <a:endParaRPr lang="en-US" altLang="zh-CN" dirty="0" smtClean="0"/>
          </a:p>
          <a:p>
            <a:r>
              <a:rPr lang="zh-CN" altLang="en-US" dirty="0" smtClean="0"/>
              <a:t>例如：</a:t>
            </a:r>
            <a:r>
              <a:rPr lang="en-US" altLang="zh-CN" dirty="0"/>
              <a:t> </a:t>
            </a:r>
            <a:r>
              <a:rPr lang="en-US" altLang="zh-CN" dirty="0" err="1" smtClean="0"/>
              <a:t>umask</a:t>
            </a:r>
            <a:r>
              <a:rPr lang="en-US" altLang="zh-CN" dirty="0" smtClean="0"/>
              <a:t> -S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权限管理命令</a:t>
            </a:r>
            <a:r>
              <a:rPr lang="en-US" altLang="zh-CN" dirty="0" err="1" smtClean="0"/>
              <a:t>umask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1853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836712"/>
            <a:ext cx="6203032" cy="3096345"/>
          </a:xfrm>
        </p:spPr>
        <p:txBody>
          <a:bodyPr>
            <a:noAutofit/>
          </a:bodyPr>
          <a:lstStyle/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2800" dirty="0" smtClean="0">
                <a:latin typeface="+mj-ea"/>
                <a:ea typeface="+mj-ea"/>
              </a:rPr>
              <a:t>2.1 </a:t>
            </a:r>
            <a:r>
              <a:rPr lang="zh-CN" altLang="en-US" sz="2800" dirty="0" smtClean="0">
                <a:latin typeface="+mj-ea"/>
                <a:ea typeface="+mj-ea"/>
              </a:rPr>
              <a:t>文件处理命令</a:t>
            </a:r>
            <a:endParaRPr lang="en-US" altLang="zh-CN" sz="2800" dirty="0" smtClean="0">
              <a:latin typeface="+mj-ea"/>
              <a:ea typeface="+mj-ea"/>
            </a:endParaRPr>
          </a:p>
          <a:p>
            <a:pPr marL="914400" lvl="1" indent="-514350"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FF0000"/>
                </a:solidFill>
              </a:rPr>
              <a:t>命令格式与目录处理命令</a:t>
            </a:r>
            <a:r>
              <a:rPr lang="en-US" altLang="zh-CN" sz="2400" dirty="0" err="1">
                <a:solidFill>
                  <a:srgbClr val="FF0000"/>
                </a:solidFill>
              </a:rPr>
              <a:t>ls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914400" lvl="1" indent="-514350"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FF0000"/>
                </a:solidFill>
              </a:rPr>
              <a:t>目录处理命令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914400" lvl="1" indent="-514350"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FF0000"/>
                </a:solidFill>
              </a:rPr>
              <a:t>文件处理命令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914400" lvl="1" indent="-514350"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FF0000"/>
                </a:solidFill>
              </a:rPr>
              <a:t>链接命令</a:t>
            </a: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2800" dirty="0" smtClean="0">
                <a:latin typeface="+mj-ea"/>
                <a:ea typeface="+mj-ea"/>
              </a:rPr>
              <a:t>2.2 </a:t>
            </a:r>
            <a:r>
              <a:rPr lang="zh-CN" altLang="en-US" sz="2800" dirty="0" smtClean="0">
                <a:latin typeface="+mj-ea"/>
                <a:ea typeface="+mj-ea"/>
              </a:rPr>
              <a:t>权限管理命令</a:t>
            </a:r>
            <a:endParaRPr lang="en-US" altLang="zh-CN" sz="2800" dirty="0" smtClean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2800" dirty="0" smtClean="0">
                <a:latin typeface="+mj-ea"/>
                <a:ea typeface="+mj-ea"/>
              </a:rPr>
              <a:t>2.3 </a:t>
            </a:r>
            <a:r>
              <a:rPr lang="zh-CN" altLang="en-US" sz="2800" dirty="0" smtClean="0">
                <a:latin typeface="+mj-ea"/>
                <a:ea typeface="+mj-ea"/>
              </a:rPr>
              <a:t>文件搜索命令</a:t>
            </a:r>
            <a:endParaRPr lang="en-US" altLang="zh-CN" sz="2800" dirty="0" smtClean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2800" dirty="0" smtClean="0">
                <a:latin typeface="+mj-ea"/>
                <a:ea typeface="+mj-ea"/>
              </a:rPr>
              <a:t>2.4 </a:t>
            </a:r>
            <a:r>
              <a:rPr lang="zh-CN" altLang="en-US" sz="2800" dirty="0" smtClean="0">
                <a:latin typeface="+mj-ea"/>
                <a:ea typeface="+mj-ea"/>
              </a:rPr>
              <a:t>帮助命令</a:t>
            </a:r>
            <a:endParaRPr lang="en-US" altLang="zh-CN" sz="2800" dirty="0" smtClean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2800" dirty="0" smtClean="0">
                <a:latin typeface="+mj-ea"/>
                <a:ea typeface="+mj-ea"/>
              </a:rPr>
              <a:t>2.5 </a:t>
            </a:r>
            <a:r>
              <a:rPr lang="zh-CN" altLang="en-US" sz="2800" dirty="0" smtClean="0">
                <a:latin typeface="+mj-ea"/>
                <a:ea typeface="+mj-ea"/>
              </a:rPr>
              <a:t>用户管理命令</a:t>
            </a:r>
            <a:endParaRPr lang="en-US" altLang="zh-CN" sz="2800" dirty="0" smtClean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2800" dirty="0" smtClean="0">
                <a:latin typeface="+mj-ea"/>
                <a:ea typeface="+mj-ea"/>
              </a:rPr>
              <a:t>2.6 </a:t>
            </a:r>
            <a:r>
              <a:rPr lang="zh-CN" altLang="en-US" sz="2800" dirty="0" smtClean="0">
                <a:latin typeface="+mj-ea"/>
                <a:ea typeface="+mj-ea"/>
              </a:rPr>
              <a:t>压缩解压命令</a:t>
            </a:r>
            <a:endParaRPr lang="en-US" altLang="zh-CN" sz="2800" dirty="0" smtClean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2800" dirty="0" smtClean="0">
                <a:latin typeface="+mj-ea"/>
                <a:ea typeface="+mj-ea"/>
              </a:rPr>
              <a:t>2.7 </a:t>
            </a:r>
            <a:r>
              <a:rPr lang="zh-CN" altLang="en-US" sz="2800" dirty="0" smtClean="0">
                <a:latin typeface="+mj-ea"/>
                <a:ea typeface="+mj-ea"/>
              </a:rPr>
              <a:t>网络命令</a:t>
            </a:r>
            <a:endParaRPr lang="en-US" altLang="zh-CN" sz="2800" dirty="0" smtClean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2800" dirty="0" smtClean="0">
                <a:latin typeface="+mj-ea"/>
                <a:ea typeface="+mj-ea"/>
              </a:rPr>
              <a:t>2.8 </a:t>
            </a:r>
            <a:r>
              <a:rPr lang="zh-CN" altLang="en-US" sz="2800" dirty="0" smtClean="0">
                <a:latin typeface="+mj-ea"/>
                <a:ea typeface="+mj-ea"/>
              </a:rPr>
              <a:t>关机重启命令</a:t>
            </a:r>
            <a:endParaRPr lang="en-US" altLang="zh-CN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6048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1640" y="1268760"/>
            <a:ext cx="6203032" cy="3096345"/>
          </a:xfrm>
        </p:spPr>
        <p:txBody>
          <a:bodyPr>
            <a:noAutofit/>
          </a:bodyPr>
          <a:lstStyle/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latin typeface="+mj-ea"/>
                <a:ea typeface="+mj-ea"/>
              </a:rPr>
              <a:t>2.1 </a:t>
            </a:r>
            <a:r>
              <a:rPr lang="zh-CN" altLang="en-US" dirty="0" smtClean="0">
                <a:latin typeface="+mj-ea"/>
                <a:ea typeface="+mj-ea"/>
              </a:rPr>
              <a:t>文件处理命令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latin typeface="+mj-ea"/>
                <a:ea typeface="+mj-ea"/>
              </a:rPr>
              <a:t>2.2 </a:t>
            </a:r>
            <a:r>
              <a:rPr lang="zh-CN" altLang="en-US" dirty="0" smtClean="0">
                <a:latin typeface="+mj-ea"/>
                <a:ea typeface="+mj-ea"/>
              </a:rPr>
              <a:t>权限管理命令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+mj-ea"/>
                <a:ea typeface="+mj-ea"/>
              </a:rPr>
              <a:t>2.3 </a:t>
            </a:r>
            <a:r>
              <a:rPr lang="zh-CN" altLang="en-US" dirty="0" smtClean="0">
                <a:solidFill>
                  <a:srgbClr val="FF0000"/>
                </a:solidFill>
                <a:latin typeface="+mj-ea"/>
                <a:ea typeface="+mj-ea"/>
              </a:rPr>
              <a:t>文件搜索命令</a:t>
            </a:r>
            <a:endParaRPr lang="en-US" altLang="zh-CN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latin typeface="+mj-ea"/>
                <a:ea typeface="+mj-ea"/>
              </a:rPr>
              <a:t>2.4 </a:t>
            </a:r>
            <a:r>
              <a:rPr lang="zh-CN" altLang="en-US" dirty="0" smtClean="0">
                <a:latin typeface="+mj-ea"/>
                <a:ea typeface="+mj-ea"/>
              </a:rPr>
              <a:t>帮助命令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latin typeface="+mj-ea"/>
                <a:ea typeface="+mj-ea"/>
              </a:rPr>
              <a:t>2.5 </a:t>
            </a:r>
            <a:r>
              <a:rPr lang="zh-CN" altLang="en-US" dirty="0" smtClean="0">
                <a:latin typeface="+mj-ea"/>
                <a:ea typeface="+mj-ea"/>
              </a:rPr>
              <a:t>用户管理命令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latin typeface="+mj-ea"/>
                <a:ea typeface="+mj-ea"/>
              </a:rPr>
              <a:t>2.6 </a:t>
            </a:r>
            <a:r>
              <a:rPr lang="zh-CN" altLang="en-US" dirty="0" smtClean="0">
                <a:latin typeface="+mj-ea"/>
                <a:ea typeface="+mj-ea"/>
              </a:rPr>
              <a:t>压缩解压命令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latin typeface="+mj-ea"/>
                <a:ea typeface="+mj-ea"/>
              </a:rPr>
              <a:t>2.7 </a:t>
            </a:r>
            <a:r>
              <a:rPr lang="zh-CN" altLang="en-US" dirty="0" smtClean="0">
                <a:latin typeface="+mj-ea"/>
                <a:ea typeface="+mj-ea"/>
              </a:rPr>
              <a:t>网络命令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latin typeface="+mj-ea"/>
                <a:ea typeface="+mj-ea"/>
              </a:rPr>
              <a:t>2.8 </a:t>
            </a:r>
            <a:r>
              <a:rPr lang="zh-CN" altLang="en-US" dirty="0" smtClean="0">
                <a:latin typeface="+mj-ea"/>
                <a:ea typeface="+mj-ea"/>
              </a:rPr>
              <a:t>关机重启命令</a:t>
            </a:r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7969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284784"/>
            <a:ext cx="8229600" cy="5573216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sz="4400" dirty="0"/>
              <a:t>功能描述</a:t>
            </a:r>
            <a:r>
              <a:rPr lang="zh-CN" altLang="en-US" sz="4400" dirty="0" smtClean="0"/>
              <a:t>：文件搜索</a:t>
            </a:r>
            <a:endParaRPr lang="en-US" altLang="zh-CN" sz="4400" dirty="0" smtClean="0"/>
          </a:p>
          <a:p>
            <a:r>
              <a:rPr lang="zh-CN" altLang="en-US" sz="4400" dirty="0" smtClean="0"/>
              <a:t>语法：</a:t>
            </a:r>
            <a:r>
              <a:rPr lang="en-US" altLang="zh-CN" sz="4400" dirty="0" smtClean="0"/>
              <a:t>find [</a:t>
            </a:r>
            <a:r>
              <a:rPr lang="zh-CN" altLang="en-US" sz="4400" dirty="0" smtClean="0"/>
              <a:t>搜索范围</a:t>
            </a:r>
            <a:r>
              <a:rPr lang="en-US" altLang="zh-CN" sz="4400" dirty="0" smtClean="0"/>
              <a:t>]  [</a:t>
            </a:r>
            <a:r>
              <a:rPr lang="zh-CN" altLang="en-US" sz="4400" dirty="0" smtClean="0"/>
              <a:t>匹配条件</a:t>
            </a:r>
            <a:r>
              <a:rPr lang="en-US" altLang="zh-CN" sz="4400" dirty="0" smtClean="0"/>
              <a:t>]</a:t>
            </a:r>
            <a:endParaRPr lang="en-US" altLang="zh-CN" sz="4400" dirty="0"/>
          </a:p>
          <a:p>
            <a:pPr marL="0" indent="0">
              <a:buNone/>
            </a:pPr>
            <a:r>
              <a:rPr lang="zh-CN" altLang="en-US" sz="4400" dirty="0" smtClean="0"/>
              <a:t>例如：</a:t>
            </a:r>
            <a:r>
              <a:rPr lang="en-US" altLang="zh-CN" sz="4400" dirty="0" smtClean="0">
                <a:solidFill>
                  <a:srgbClr val="FF0000"/>
                </a:solidFill>
              </a:rPr>
              <a:t>find   /</a:t>
            </a:r>
            <a:r>
              <a:rPr lang="en-US" altLang="zh-CN" sz="4400" dirty="0" err="1" smtClean="0">
                <a:solidFill>
                  <a:srgbClr val="FF0000"/>
                </a:solidFill>
              </a:rPr>
              <a:t>etc</a:t>
            </a:r>
            <a:r>
              <a:rPr lang="en-US" altLang="zh-CN" sz="4400" dirty="0" smtClean="0">
                <a:solidFill>
                  <a:srgbClr val="FF0000"/>
                </a:solidFill>
              </a:rPr>
              <a:t>   </a:t>
            </a:r>
            <a:r>
              <a:rPr lang="en-US" altLang="zh-CN" sz="4400" dirty="0">
                <a:solidFill>
                  <a:srgbClr val="FF0000"/>
                </a:solidFill>
              </a:rPr>
              <a:t>–name  log</a:t>
            </a:r>
          </a:p>
          <a:p>
            <a:pPr marL="0" indent="0">
              <a:buNone/>
            </a:pPr>
            <a:r>
              <a:rPr lang="zh-CN" altLang="en-US" sz="4400" dirty="0"/>
              <a:t>在目录</a:t>
            </a:r>
            <a:r>
              <a:rPr lang="en-US" altLang="zh-CN" sz="4400" dirty="0"/>
              <a:t>/</a:t>
            </a:r>
            <a:r>
              <a:rPr lang="en-US" altLang="zh-CN" sz="4400" dirty="0" err="1"/>
              <a:t>etc</a:t>
            </a:r>
            <a:r>
              <a:rPr lang="en-US" altLang="zh-CN" sz="4400" dirty="0"/>
              <a:t> </a:t>
            </a:r>
            <a:r>
              <a:rPr lang="zh-CN" altLang="en-US" sz="4400" dirty="0"/>
              <a:t>中查找</a:t>
            </a:r>
            <a:r>
              <a:rPr lang="zh-CN" altLang="en-US" sz="4400" dirty="0" smtClean="0"/>
              <a:t>文件</a:t>
            </a:r>
            <a:r>
              <a:rPr lang="en-US" altLang="zh-CN" sz="4400" dirty="0" smtClean="0"/>
              <a:t>log </a:t>
            </a:r>
            <a:r>
              <a:rPr lang="zh-CN" altLang="en-US" sz="4400" dirty="0" smtClean="0"/>
              <a:t>（精确搜索）</a:t>
            </a:r>
            <a:r>
              <a:rPr lang="en-US" altLang="zh-CN" sz="4400" dirty="0" smtClean="0"/>
              <a:t>   </a:t>
            </a:r>
          </a:p>
          <a:p>
            <a:pPr marL="0" indent="0">
              <a:buNone/>
            </a:pPr>
            <a:r>
              <a:rPr lang="en-US" altLang="zh-CN" sz="4400" dirty="0" smtClean="0"/>
              <a:t>-</a:t>
            </a:r>
            <a:r>
              <a:rPr lang="en-US" altLang="zh-CN" sz="4400" dirty="0" err="1" smtClean="0"/>
              <a:t>iname</a:t>
            </a:r>
            <a:r>
              <a:rPr lang="zh-CN" altLang="en-US" sz="4400" dirty="0" smtClean="0"/>
              <a:t>忽略大小写</a:t>
            </a:r>
            <a:endParaRPr lang="en-US" altLang="zh-CN" sz="4400" dirty="0" smtClean="0"/>
          </a:p>
          <a:p>
            <a:pPr marL="0" indent="0">
              <a:buNone/>
            </a:pPr>
            <a:r>
              <a:rPr lang="en-US" altLang="zh-CN" sz="4400" dirty="0">
                <a:solidFill>
                  <a:srgbClr val="FF0000"/>
                </a:solidFill>
              </a:rPr>
              <a:t>find   /</a:t>
            </a:r>
            <a:r>
              <a:rPr lang="en-US" altLang="zh-CN" sz="4400" dirty="0" err="1">
                <a:solidFill>
                  <a:srgbClr val="FF0000"/>
                </a:solidFill>
              </a:rPr>
              <a:t>etc</a:t>
            </a:r>
            <a:r>
              <a:rPr lang="en-US" altLang="zh-CN" sz="4400" dirty="0">
                <a:solidFill>
                  <a:srgbClr val="FF0000"/>
                </a:solidFill>
              </a:rPr>
              <a:t>   –name  </a:t>
            </a:r>
            <a:r>
              <a:rPr lang="en-US" altLang="zh-CN" sz="4400" dirty="0" smtClean="0">
                <a:solidFill>
                  <a:srgbClr val="FF0000"/>
                </a:solidFill>
              </a:rPr>
              <a:t>  </a:t>
            </a:r>
            <a:r>
              <a:rPr lang="zh-CN" altLang="en-US" sz="4400" dirty="0" smtClean="0">
                <a:solidFill>
                  <a:srgbClr val="FF0000"/>
                </a:solidFill>
              </a:rPr>
              <a:t>*</a:t>
            </a:r>
            <a:r>
              <a:rPr lang="en-US" altLang="zh-CN" sz="4400" dirty="0" smtClean="0">
                <a:solidFill>
                  <a:srgbClr val="FF0000"/>
                </a:solidFill>
              </a:rPr>
              <a:t>log</a:t>
            </a:r>
            <a:r>
              <a:rPr lang="zh-CN" altLang="en-US" sz="4400" dirty="0" smtClean="0">
                <a:solidFill>
                  <a:srgbClr val="FF0000"/>
                </a:solidFill>
              </a:rPr>
              <a:t>*      </a:t>
            </a:r>
            <a:r>
              <a:rPr lang="zh-CN" altLang="en-US" sz="4400" dirty="0" smtClean="0"/>
              <a:t>模糊搜索</a:t>
            </a:r>
            <a:endParaRPr lang="en-US" altLang="zh-CN" sz="4400" dirty="0"/>
          </a:p>
          <a:p>
            <a:pPr marL="0" indent="0">
              <a:buNone/>
            </a:pPr>
            <a:r>
              <a:rPr lang="en-US" altLang="zh-CN" sz="4400" dirty="0" smtClean="0">
                <a:solidFill>
                  <a:srgbClr val="FF0000"/>
                </a:solidFill>
              </a:rPr>
              <a:t>find   /    -size      +204800</a:t>
            </a:r>
          </a:p>
          <a:p>
            <a:pPr marL="0" indent="0">
              <a:buNone/>
            </a:pPr>
            <a:r>
              <a:rPr lang="zh-CN" altLang="en-US" sz="4400" dirty="0" smtClean="0"/>
              <a:t>在根目录下查找大于</a:t>
            </a:r>
            <a:r>
              <a:rPr lang="en-US" altLang="zh-CN" sz="4400" dirty="0" smtClean="0"/>
              <a:t>100MB</a:t>
            </a:r>
            <a:r>
              <a:rPr lang="zh-CN" altLang="en-US" sz="4400" dirty="0" smtClean="0"/>
              <a:t>的文件</a:t>
            </a:r>
            <a:endParaRPr lang="en-US" altLang="zh-CN" sz="4400" dirty="0" smtClean="0"/>
          </a:p>
          <a:p>
            <a:pPr marL="0" indent="0">
              <a:buNone/>
            </a:pPr>
            <a:r>
              <a:rPr lang="en-US" altLang="zh-CN" sz="4400" dirty="0" smtClean="0"/>
              <a:t>+n  </a:t>
            </a:r>
            <a:r>
              <a:rPr lang="zh-CN" altLang="en-US" sz="4400" dirty="0" smtClean="0"/>
              <a:t>大于 </a:t>
            </a:r>
            <a:r>
              <a:rPr lang="en-US" altLang="zh-CN" sz="4400" dirty="0" smtClean="0"/>
              <a:t>–n </a:t>
            </a:r>
            <a:r>
              <a:rPr lang="zh-CN" altLang="en-US" sz="4400" dirty="0" smtClean="0"/>
              <a:t>小于  </a:t>
            </a:r>
            <a:r>
              <a:rPr lang="en-US" altLang="zh-CN" sz="4400" dirty="0" smtClean="0"/>
              <a:t>=n </a:t>
            </a:r>
            <a:r>
              <a:rPr lang="zh-CN" altLang="en-US" sz="4400" dirty="0" smtClean="0"/>
              <a:t>等于</a:t>
            </a:r>
            <a:endParaRPr lang="en-US" altLang="zh-CN" sz="4400" dirty="0" smtClean="0"/>
          </a:p>
          <a:p>
            <a:pPr marL="0" indent="0">
              <a:buNone/>
            </a:pPr>
            <a:r>
              <a:rPr lang="en-US" altLang="zh-CN" sz="4400" dirty="0" smtClean="0">
                <a:solidFill>
                  <a:srgbClr val="FF0000"/>
                </a:solidFill>
              </a:rPr>
              <a:t>find  /home  -user  tom</a:t>
            </a:r>
          </a:p>
          <a:p>
            <a:pPr marL="0" indent="0">
              <a:buNone/>
            </a:pPr>
            <a:r>
              <a:rPr lang="zh-CN" altLang="en-US" sz="4400" dirty="0" smtClean="0"/>
              <a:t>在根目录查找所有者为</a:t>
            </a:r>
            <a:r>
              <a:rPr lang="en-US" altLang="zh-CN" sz="4400" dirty="0" smtClean="0"/>
              <a:t>tom</a:t>
            </a:r>
            <a:r>
              <a:rPr lang="zh-CN" altLang="en-US" sz="4400" dirty="0" smtClean="0"/>
              <a:t>的文件</a:t>
            </a:r>
            <a:endParaRPr lang="en-US" altLang="zh-CN" sz="4400" dirty="0" smtClean="0"/>
          </a:p>
          <a:p>
            <a:pPr marL="0" indent="0">
              <a:buNone/>
            </a:pPr>
            <a:r>
              <a:rPr lang="en-US" altLang="zh-CN" sz="4400" dirty="0" smtClean="0"/>
              <a:t>-group </a:t>
            </a:r>
            <a:r>
              <a:rPr lang="zh-CN" altLang="en-US" sz="4400" dirty="0" smtClean="0"/>
              <a:t>根据所属组查找</a:t>
            </a:r>
            <a:endParaRPr lang="en-US" altLang="zh-CN" sz="4400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文件搜索命令</a:t>
            </a:r>
            <a:r>
              <a:rPr lang="en-US" altLang="zh-CN" dirty="0" smtClean="0"/>
              <a:t>find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0422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find  /home  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en-US" altLang="zh-CN" dirty="0" err="1" smtClean="0">
                <a:solidFill>
                  <a:srgbClr val="FF0000"/>
                </a:solidFill>
              </a:rPr>
              <a:t>cmin</a:t>
            </a:r>
            <a:r>
              <a:rPr lang="en-US" altLang="zh-CN" dirty="0" smtClean="0">
                <a:solidFill>
                  <a:srgbClr val="FF0000"/>
                </a:solidFill>
              </a:rPr>
              <a:t>  -5</a:t>
            </a:r>
          </a:p>
          <a:p>
            <a:pPr marL="0" indent="0">
              <a:buNone/>
            </a:pPr>
            <a:r>
              <a:rPr lang="zh-CN" altLang="en-US" dirty="0" smtClean="0"/>
              <a:t>在目录</a:t>
            </a:r>
            <a:r>
              <a:rPr lang="en-US" altLang="zh-CN" dirty="0" smtClean="0"/>
              <a:t>/home</a:t>
            </a:r>
            <a:r>
              <a:rPr lang="zh-CN" altLang="en-US" dirty="0"/>
              <a:t>下</a:t>
            </a:r>
            <a:r>
              <a:rPr lang="zh-CN" altLang="en-US" dirty="0" smtClean="0"/>
              <a:t>查找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分钟内被修改过属性的文件和目录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-</a:t>
            </a:r>
            <a:r>
              <a:rPr lang="en-US" altLang="zh-CN" dirty="0" err="1" smtClean="0"/>
              <a:t>amin</a:t>
            </a:r>
            <a:r>
              <a:rPr lang="en-US" altLang="zh-CN" dirty="0" smtClean="0"/>
              <a:t> </a:t>
            </a:r>
            <a:r>
              <a:rPr lang="zh-CN" altLang="en-US" dirty="0" smtClean="0"/>
              <a:t>访问时间</a:t>
            </a:r>
            <a:r>
              <a:rPr lang="en-US" altLang="zh-CN" dirty="0" smtClean="0"/>
              <a:t>access</a:t>
            </a:r>
          </a:p>
          <a:p>
            <a:pPr marL="0" indent="0">
              <a:buNone/>
            </a:pPr>
            <a:r>
              <a:rPr lang="en-US" altLang="zh-CN" dirty="0" smtClean="0"/>
              <a:t>-</a:t>
            </a:r>
            <a:r>
              <a:rPr lang="en-US" altLang="zh-CN" dirty="0" err="1" smtClean="0"/>
              <a:t>cmin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文件属性</a:t>
            </a:r>
            <a:r>
              <a:rPr lang="en-US" altLang="zh-CN" dirty="0" smtClean="0"/>
              <a:t>change</a:t>
            </a:r>
          </a:p>
          <a:p>
            <a:pPr marL="0" indent="0">
              <a:buNone/>
            </a:pPr>
            <a:r>
              <a:rPr lang="en-US" altLang="zh-CN" dirty="0" smtClean="0"/>
              <a:t>-</a:t>
            </a:r>
            <a:r>
              <a:rPr lang="en-US" altLang="zh-CN" dirty="0" err="1" smtClean="0"/>
              <a:t>mmin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文件内容</a:t>
            </a:r>
            <a:r>
              <a:rPr lang="en-US" altLang="zh-CN" dirty="0" smtClean="0"/>
              <a:t>modify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文件搜索命令</a:t>
            </a:r>
            <a:r>
              <a:rPr lang="en-US" altLang="zh-CN" dirty="0"/>
              <a:t>find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58943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find   /    -size      </a:t>
            </a:r>
            <a:r>
              <a:rPr lang="en-US" altLang="zh-CN" dirty="0" smtClean="0">
                <a:solidFill>
                  <a:srgbClr val="FF0000"/>
                </a:solidFill>
              </a:rPr>
              <a:t>+163840  -a   -size  204800</a:t>
            </a:r>
          </a:p>
          <a:p>
            <a:pPr marL="0" indent="0">
              <a:buNone/>
            </a:pPr>
            <a:r>
              <a:rPr lang="zh-CN" altLang="en-US" dirty="0" smtClean="0"/>
              <a:t>在</a:t>
            </a:r>
            <a:r>
              <a:rPr lang="en-US" altLang="zh-CN" dirty="0" smtClean="0"/>
              <a:t>/</a:t>
            </a:r>
            <a:r>
              <a:rPr lang="zh-CN" altLang="en-US" dirty="0" smtClean="0"/>
              <a:t>查找大于</a:t>
            </a:r>
            <a:r>
              <a:rPr lang="en-US" altLang="zh-CN" dirty="0" smtClean="0"/>
              <a:t>80MB </a:t>
            </a:r>
            <a:r>
              <a:rPr lang="zh-CN" altLang="en-US" dirty="0" smtClean="0"/>
              <a:t>小于</a:t>
            </a:r>
            <a:r>
              <a:rPr lang="en-US" altLang="zh-CN" dirty="0" smtClean="0"/>
              <a:t>100M</a:t>
            </a:r>
            <a:r>
              <a:rPr lang="zh-CN" altLang="en-US" dirty="0" smtClean="0"/>
              <a:t>的文件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-a</a:t>
            </a:r>
            <a:r>
              <a:rPr lang="zh-CN" altLang="en-US" dirty="0" smtClean="0"/>
              <a:t>两个条件同时满足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-o</a:t>
            </a:r>
            <a:r>
              <a:rPr lang="zh-CN" altLang="en-US" dirty="0" smtClean="0"/>
              <a:t>两个条件满足任意一个即可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find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  -name </a:t>
            </a:r>
            <a:r>
              <a:rPr lang="en-US" altLang="zh-CN" dirty="0" err="1" smtClean="0"/>
              <a:t>inittab</a:t>
            </a:r>
            <a:r>
              <a:rPr lang="en-US" altLang="zh-CN" dirty="0" smtClean="0"/>
              <a:t>  -exec </a:t>
            </a:r>
            <a:r>
              <a:rPr lang="en-US" altLang="zh-CN" dirty="0" err="1" smtClean="0">
                <a:solidFill>
                  <a:srgbClr val="FF0000"/>
                </a:solidFill>
              </a:rPr>
              <a:t>ls</a:t>
            </a:r>
            <a:r>
              <a:rPr lang="en-US" altLang="zh-CN" dirty="0" smtClean="0">
                <a:solidFill>
                  <a:srgbClr val="FF0000"/>
                </a:solidFill>
              </a:rPr>
              <a:t> –l </a:t>
            </a:r>
            <a:r>
              <a:rPr lang="en-US" altLang="zh-CN" dirty="0" smtClean="0"/>
              <a:t>{} \;</a:t>
            </a:r>
          </a:p>
          <a:p>
            <a:pPr marL="0" indent="0">
              <a:buNone/>
            </a:pPr>
            <a:r>
              <a:rPr lang="zh-CN" altLang="en-US" dirty="0" smtClean="0"/>
              <a:t>在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zh-CN" altLang="en-US" dirty="0" smtClean="0"/>
              <a:t>查找 </a:t>
            </a:r>
            <a:r>
              <a:rPr lang="en-US" altLang="zh-CN" dirty="0" err="1"/>
              <a:t>inittab</a:t>
            </a:r>
            <a:r>
              <a:rPr lang="en-US" altLang="zh-CN" dirty="0"/>
              <a:t> </a:t>
            </a:r>
            <a:r>
              <a:rPr lang="zh-CN" altLang="en-US" dirty="0" smtClean="0"/>
              <a:t>文件，并显示其详细信息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</a:t>
            </a:r>
            <a:r>
              <a:rPr lang="zh-CN" altLang="en-US" dirty="0" smtClean="0"/>
              <a:t>搜索命令</a:t>
            </a:r>
            <a:r>
              <a:rPr lang="en-US" altLang="zh-CN" dirty="0"/>
              <a:t>find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27483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-type  </a:t>
            </a:r>
            <a:r>
              <a:rPr lang="zh-CN" altLang="en-US" dirty="0" smtClean="0"/>
              <a:t>根据文件类型查找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f </a:t>
            </a:r>
            <a:r>
              <a:rPr lang="zh-CN" altLang="en-US" dirty="0" smtClean="0"/>
              <a:t>文件  </a:t>
            </a:r>
            <a:r>
              <a:rPr lang="en-US" altLang="zh-CN" dirty="0" smtClean="0"/>
              <a:t>d</a:t>
            </a:r>
            <a:r>
              <a:rPr lang="zh-CN" altLang="en-US" dirty="0" smtClean="0"/>
              <a:t>目录  </a:t>
            </a:r>
            <a:r>
              <a:rPr lang="en-US" altLang="zh-CN" dirty="0" smtClean="0"/>
              <a:t>l </a:t>
            </a:r>
            <a:r>
              <a:rPr lang="zh-CN" altLang="en-US" dirty="0" smtClean="0"/>
              <a:t>软链接文件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-</a:t>
            </a:r>
            <a:r>
              <a:rPr lang="en-US" altLang="zh-CN" dirty="0" err="1" smtClean="0"/>
              <a:t>inum</a:t>
            </a:r>
            <a:r>
              <a:rPr lang="en-US" altLang="zh-CN" dirty="0" smtClean="0"/>
              <a:t> </a:t>
            </a:r>
            <a:r>
              <a:rPr lang="zh-CN" altLang="en-US" dirty="0" smtClean="0"/>
              <a:t>根据节点查找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find . -</a:t>
            </a:r>
            <a:r>
              <a:rPr lang="en-US" altLang="zh-CN" dirty="0" err="1"/>
              <a:t>inum</a:t>
            </a:r>
            <a:r>
              <a:rPr lang="en-US" altLang="zh-CN" dirty="0"/>
              <a:t> 31621 –exec </a:t>
            </a:r>
            <a:r>
              <a:rPr lang="en-US" altLang="zh-CN" dirty="0" err="1"/>
              <a:t>rm</a:t>
            </a:r>
            <a:r>
              <a:rPr lang="en-US" altLang="zh-CN" dirty="0"/>
              <a:t> {}\;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文件搜索命令</a:t>
            </a:r>
            <a:r>
              <a:rPr lang="en-US" altLang="zh-CN" dirty="0"/>
              <a:t>find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85606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功能描述</a:t>
            </a:r>
            <a:r>
              <a:rPr lang="zh-CN" altLang="en-US" dirty="0" smtClean="0"/>
              <a:t>：在文件资料库中查找文件</a:t>
            </a:r>
            <a:endParaRPr lang="en-US" altLang="zh-CN" dirty="0" smtClean="0"/>
          </a:p>
          <a:p>
            <a:r>
              <a:rPr lang="zh-CN" altLang="en-US" dirty="0" smtClean="0"/>
              <a:t>语法：</a:t>
            </a:r>
            <a:r>
              <a:rPr lang="en-US" altLang="zh-CN" dirty="0" smtClean="0"/>
              <a:t>locate  </a:t>
            </a:r>
            <a:r>
              <a:rPr lang="zh-CN" altLang="en-US" dirty="0" smtClean="0"/>
              <a:t>文件名</a:t>
            </a:r>
            <a:endParaRPr lang="en-US" altLang="zh-CN" dirty="0" smtClean="0"/>
          </a:p>
          <a:p>
            <a:r>
              <a:rPr lang="zh-CN" altLang="en-US" dirty="0" smtClean="0"/>
              <a:t>例如：</a:t>
            </a:r>
            <a:r>
              <a:rPr lang="en-US" altLang="zh-CN" dirty="0" smtClean="0">
                <a:solidFill>
                  <a:srgbClr val="FF0000"/>
                </a:solidFill>
              </a:rPr>
              <a:t>locate </a:t>
            </a:r>
            <a:r>
              <a:rPr lang="en-US" altLang="zh-CN" dirty="0" err="1" smtClean="0">
                <a:solidFill>
                  <a:srgbClr val="FF0000"/>
                </a:solidFill>
              </a:rPr>
              <a:t>inittab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  查找文件名包含</a:t>
            </a:r>
            <a:r>
              <a:rPr lang="en-US" altLang="zh-CN" dirty="0" err="1" smtClean="0"/>
              <a:t>inittab</a:t>
            </a:r>
            <a:r>
              <a:rPr lang="zh-CN" altLang="en-US" dirty="0" smtClean="0"/>
              <a:t>的文件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locate –i </a:t>
            </a:r>
            <a:r>
              <a:rPr lang="en-US" altLang="zh-CN" dirty="0" err="1" smtClean="0">
                <a:solidFill>
                  <a:srgbClr val="FF0000"/>
                </a:solidFill>
              </a:rPr>
              <a:t>inittab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zh-CN" dirty="0" smtClean="0"/>
              <a:t>      </a:t>
            </a:r>
            <a:r>
              <a:rPr lang="zh-CN" altLang="en-US" dirty="0" smtClean="0"/>
              <a:t>不区分大小写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文件搜索命令</a:t>
            </a:r>
            <a:r>
              <a:rPr lang="en-US" altLang="zh-CN" dirty="0" smtClean="0"/>
              <a:t>locate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49193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功能描述</a:t>
            </a:r>
            <a:r>
              <a:rPr lang="zh-CN" altLang="en-US" dirty="0" smtClean="0"/>
              <a:t>：搜索命令所在目录及别名信息</a:t>
            </a:r>
            <a:endParaRPr lang="en-US" altLang="zh-CN" dirty="0"/>
          </a:p>
          <a:p>
            <a:r>
              <a:rPr lang="zh-CN" altLang="en-US" dirty="0"/>
              <a:t>语法</a:t>
            </a:r>
            <a:r>
              <a:rPr lang="zh-CN" altLang="en-US" dirty="0" smtClean="0"/>
              <a:t>：</a:t>
            </a:r>
            <a:r>
              <a:rPr lang="en-US" altLang="zh-CN" dirty="0" smtClean="0"/>
              <a:t>which [</a:t>
            </a:r>
            <a:r>
              <a:rPr lang="zh-CN" altLang="en-US" dirty="0" smtClean="0"/>
              <a:t>命令名称</a:t>
            </a:r>
            <a:r>
              <a:rPr lang="en-US" altLang="zh-CN" dirty="0"/>
              <a:t>]</a:t>
            </a:r>
            <a:endParaRPr lang="en-US" altLang="zh-CN" dirty="0" smtClean="0"/>
          </a:p>
          <a:p>
            <a:r>
              <a:rPr lang="zh-CN" altLang="en-US" dirty="0" smtClean="0"/>
              <a:t>例如：</a:t>
            </a:r>
            <a:r>
              <a:rPr lang="en-US" altLang="zh-CN" dirty="0" smtClean="0"/>
              <a:t>which  </a:t>
            </a:r>
            <a:r>
              <a:rPr lang="en-US" altLang="zh-CN" dirty="0" err="1" smtClean="0"/>
              <a:t>ls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文件搜索命令</a:t>
            </a:r>
            <a:r>
              <a:rPr lang="en-US" altLang="zh-CN" dirty="0" smtClean="0"/>
              <a:t>which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6984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功能描述</a:t>
            </a:r>
            <a:r>
              <a:rPr lang="zh-CN" altLang="en-US" dirty="0" smtClean="0"/>
              <a:t>：搜索命令所在目录及帮助文档路径</a:t>
            </a:r>
            <a:endParaRPr lang="en-US" altLang="zh-CN" dirty="0"/>
          </a:p>
          <a:p>
            <a:r>
              <a:rPr lang="zh-CN" altLang="en-US" dirty="0"/>
              <a:t>语法</a:t>
            </a:r>
            <a:r>
              <a:rPr lang="zh-CN" altLang="en-US" dirty="0" smtClean="0"/>
              <a:t>：</a:t>
            </a:r>
            <a:r>
              <a:rPr lang="en-US" altLang="zh-CN" dirty="0"/>
              <a:t> </a:t>
            </a:r>
            <a:r>
              <a:rPr lang="en-US" altLang="zh-CN" dirty="0" err="1" smtClean="0"/>
              <a:t>whereis</a:t>
            </a:r>
            <a:r>
              <a:rPr lang="en-US" altLang="zh-CN" dirty="0" smtClean="0"/>
              <a:t>  [</a:t>
            </a:r>
            <a:r>
              <a:rPr lang="zh-CN" altLang="en-US" dirty="0" smtClean="0"/>
              <a:t>命令名称</a:t>
            </a:r>
            <a:r>
              <a:rPr lang="en-US" altLang="zh-CN" dirty="0" smtClean="0"/>
              <a:t>]</a:t>
            </a:r>
          </a:p>
          <a:p>
            <a:r>
              <a:rPr lang="zh-CN" altLang="en-US" dirty="0" smtClean="0"/>
              <a:t>例如：</a:t>
            </a:r>
            <a:r>
              <a:rPr lang="en-US" altLang="zh-CN" dirty="0" err="1" smtClean="0"/>
              <a:t>whereis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ls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文件搜索命令</a:t>
            </a:r>
            <a:r>
              <a:rPr lang="en-US" altLang="zh-CN" dirty="0" err="1" smtClean="0"/>
              <a:t>whereis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16011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功能描述：在</a:t>
            </a:r>
            <a:r>
              <a:rPr lang="zh-CN" altLang="en-US" dirty="0" smtClean="0"/>
              <a:t>文件中搜索字符串匹配的行并输出</a:t>
            </a:r>
            <a:endParaRPr lang="en-US" altLang="zh-CN" dirty="0" smtClean="0"/>
          </a:p>
          <a:p>
            <a:r>
              <a:rPr lang="zh-CN" altLang="en-US" dirty="0" smtClean="0"/>
              <a:t>语法：</a:t>
            </a:r>
            <a:r>
              <a:rPr lang="en-US" altLang="zh-CN" dirty="0" err="1" smtClean="0"/>
              <a:t>gep</a:t>
            </a:r>
            <a:r>
              <a:rPr lang="en-US" altLang="zh-CN" dirty="0" smtClean="0"/>
              <a:t>  -iv  [</a:t>
            </a:r>
            <a:r>
              <a:rPr lang="zh-CN" altLang="en-US" dirty="0" smtClean="0"/>
              <a:t>指定字符串</a:t>
            </a:r>
            <a:r>
              <a:rPr lang="en-US" altLang="zh-CN" dirty="0" smtClean="0"/>
              <a:t>][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]</a:t>
            </a:r>
          </a:p>
          <a:p>
            <a:pPr marL="800100" lvl="2" indent="0">
              <a:buNone/>
            </a:pPr>
            <a:r>
              <a:rPr lang="en-US" altLang="zh-CN" sz="2800" dirty="0" smtClean="0"/>
              <a:t>-i </a:t>
            </a:r>
            <a:r>
              <a:rPr lang="zh-CN" altLang="en-US" sz="2800" dirty="0" smtClean="0"/>
              <a:t>不区分大小写</a:t>
            </a:r>
            <a:endParaRPr lang="en-US" altLang="zh-CN" sz="2800" dirty="0" smtClean="0"/>
          </a:p>
          <a:p>
            <a:pPr marL="800100" lvl="2" indent="0">
              <a:buNone/>
            </a:pPr>
            <a:r>
              <a:rPr lang="en-US" altLang="zh-CN" sz="2800" dirty="0" smtClean="0"/>
              <a:t>-v </a:t>
            </a:r>
            <a:r>
              <a:rPr lang="zh-CN" altLang="en-US" sz="2800" dirty="0" smtClean="0"/>
              <a:t>排除指定字符串</a:t>
            </a:r>
            <a:endParaRPr lang="en-US" altLang="zh-CN" sz="2800" dirty="0"/>
          </a:p>
          <a:p>
            <a:r>
              <a:rPr lang="zh-CN" altLang="en-US" dirty="0" smtClean="0"/>
              <a:t>例如：</a:t>
            </a:r>
            <a:r>
              <a:rPr lang="en-US" altLang="zh-CN" dirty="0" err="1" smtClean="0">
                <a:solidFill>
                  <a:srgbClr val="FF0000"/>
                </a:solidFill>
              </a:rPr>
              <a:t>grep</a:t>
            </a:r>
            <a:r>
              <a:rPr lang="en-US" altLang="zh-CN" dirty="0" smtClean="0">
                <a:solidFill>
                  <a:srgbClr val="FF0000"/>
                </a:solidFill>
              </a:rPr>
              <a:t>  </a:t>
            </a:r>
            <a:r>
              <a:rPr lang="en-US" altLang="zh-CN" dirty="0" err="1" smtClean="0">
                <a:solidFill>
                  <a:srgbClr val="FF0000"/>
                </a:solidFill>
              </a:rPr>
              <a:t>myroot</a:t>
            </a:r>
            <a:r>
              <a:rPr lang="en-US" altLang="zh-CN" dirty="0" smtClean="0">
                <a:solidFill>
                  <a:srgbClr val="FF0000"/>
                </a:solidFill>
              </a:rPr>
              <a:t>  /root/inistall.log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	</a:t>
            </a:r>
            <a:r>
              <a:rPr lang="en-US" altLang="zh-CN" dirty="0" err="1" smtClean="0">
                <a:solidFill>
                  <a:srgbClr val="FF0000"/>
                </a:solidFill>
              </a:rPr>
              <a:t>grep</a:t>
            </a:r>
            <a:r>
              <a:rPr lang="en-US" altLang="zh-CN" dirty="0" smtClean="0">
                <a:solidFill>
                  <a:srgbClr val="FF0000"/>
                </a:solidFill>
              </a:rPr>
              <a:t>  -v   ^#   /</a:t>
            </a:r>
            <a:r>
              <a:rPr lang="en-US" altLang="zh-CN" dirty="0" err="1" smtClean="0">
                <a:solidFill>
                  <a:srgbClr val="FF0000"/>
                </a:solidFill>
              </a:rPr>
              <a:t>etc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en-US" altLang="zh-CN" dirty="0" err="1" smtClean="0">
                <a:solidFill>
                  <a:srgbClr val="FF0000"/>
                </a:solidFill>
              </a:rPr>
              <a:t>inittab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文件搜索</a:t>
            </a:r>
            <a:r>
              <a:rPr lang="zh-CN" altLang="en-US" dirty="0" smtClean="0"/>
              <a:t>命令</a:t>
            </a:r>
            <a:r>
              <a:rPr lang="en-US" altLang="zh-CN" dirty="0" err="1" smtClean="0"/>
              <a:t>grep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31055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1640" y="1268760"/>
            <a:ext cx="6203032" cy="3096345"/>
          </a:xfrm>
        </p:spPr>
        <p:txBody>
          <a:bodyPr>
            <a:noAutofit/>
          </a:bodyPr>
          <a:lstStyle/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latin typeface="+mj-ea"/>
                <a:ea typeface="+mj-ea"/>
              </a:rPr>
              <a:t>2.1 </a:t>
            </a:r>
            <a:r>
              <a:rPr lang="zh-CN" altLang="en-US" dirty="0" smtClean="0">
                <a:latin typeface="+mj-ea"/>
                <a:ea typeface="+mj-ea"/>
              </a:rPr>
              <a:t>文件处理命令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latin typeface="+mj-ea"/>
                <a:ea typeface="+mj-ea"/>
              </a:rPr>
              <a:t>2.2 </a:t>
            </a:r>
            <a:r>
              <a:rPr lang="zh-CN" altLang="en-US" dirty="0" smtClean="0">
                <a:latin typeface="+mj-ea"/>
                <a:ea typeface="+mj-ea"/>
              </a:rPr>
              <a:t>权限管理命令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latin typeface="+mj-ea"/>
                <a:ea typeface="+mj-ea"/>
              </a:rPr>
              <a:t>2.3 </a:t>
            </a:r>
            <a:r>
              <a:rPr lang="zh-CN" altLang="en-US" dirty="0" smtClean="0">
                <a:latin typeface="+mj-ea"/>
                <a:ea typeface="+mj-ea"/>
              </a:rPr>
              <a:t>文件搜索命令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+mj-ea"/>
                <a:ea typeface="+mj-ea"/>
              </a:rPr>
              <a:t>2.4 </a:t>
            </a:r>
            <a:r>
              <a:rPr lang="zh-CN" altLang="en-US" dirty="0" smtClean="0">
                <a:solidFill>
                  <a:srgbClr val="FF0000"/>
                </a:solidFill>
                <a:latin typeface="+mj-ea"/>
                <a:ea typeface="+mj-ea"/>
              </a:rPr>
              <a:t>帮助命令</a:t>
            </a:r>
            <a:endParaRPr lang="en-US" altLang="zh-CN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latin typeface="+mj-ea"/>
                <a:ea typeface="+mj-ea"/>
              </a:rPr>
              <a:t>2.5 </a:t>
            </a:r>
            <a:r>
              <a:rPr lang="zh-CN" altLang="en-US" dirty="0" smtClean="0">
                <a:latin typeface="+mj-ea"/>
                <a:ea typeface="+mj-ea"/>
              </a:rPr>
              <a:t>用户管理命令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latin typeface="+mj-ea"/>
                <a:ea typeface="+mj-ea"/>
              </a:rPr>
              <a:t>2.6 </a:t>
            </a:r>
            <a:r>
              <a:rPr lang="zh-CN" altLang="en-US" dirty="0" smtClean="0">
                <a:latin typeface="+mj-ea"/>
                <a:ea typeface="+mj-ea"/>
              </a:rPr>
              <a:t>压缩解压命令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latin typeface="+mj-ea"/>
                <a:ea typeface="+mj-ea"/>
              </a:rPr>
              <a:t>2.7 </a:t>
            </a:r>
            <a:r>
              <a:rPr lang="zh-CN" altLang="en-US" dirty="0" smtClean="0">
                <a:latin typeface="+mj-ea"/>
                <a:ea typeface="+mj-ea"/>
              </a:rPr>
              <a:t>网络命令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latin typeface="+mj-ea"/>
                <a:ea typeface="+mj-ea"/>
              </a:rPr>
              <a:t>2.8 </a:t>
            </a:r>
            <a:r>
              <a:rPr lang="zh-CN" altLang="en-US" dirty="0" smtClean="0">
                <a:latin typeface="+mj-ea"/>
                <a:ea typeface="+mj-ea"/>
              </a:rPr>
              <a:t>关机重启命令</a:t>
            </a:r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6931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-9128" y="1124744"/>
            <a:ext cx="9731424" cy="52578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命令格式：命令 </a:t>
            </a:r>
            <a:r>
              <a:rPr lang="en-US" altLang="zh-CN" dirty="0" smtClean="0"/>
              <a:t>【-</a:t>
            </a:r>
            <a:r>
              <a:rPr lang="zh-CN" altLang="en-US" dirty="0" smtClean="0"/>
              <a:t>选项</a:t>
            </a:r>
            <a:r>
              <a:rPr lang="en-US" altLang="zh-CN" dirty="0" smtClean="0"/>
              <a:t>】【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】</a:t>
            </a:r>
          </a:p>
          <a:p>
            <a:r>
              <a:rPr lang="zh-CN" altLang="en-US" dirty="0" smtClean="0"/>
              <a:t>例：</a:t>
            </a:r>
            <a:r>
              <a:rPr lang="en-US" altLang="zh-CN" dirty="0" err="1" smtClean="0"/>
              <a:t>ls</a:t>
            </a:r>
            <a:r>
              <a:rPr lang="en-US" altLang="zh-CN" dirty="0" smtClean="0"/>
              <a:t> –la /</a:t>
            </a:r>
            <a:r>
              <a:rPr lang="en-US" altLang="zh-CN" dirty="0" err="1" smtClean="0"/>
              <a:t>etc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说明：</a:t>
            </a: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选项：用于调节命令的具体功能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zh-CN" altLang="en-US" dirty="0" smtClean="0"/>
              <a:t>参数：命令操作的对象，如文件、目录名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1) </a:t>
            </a:r>
            <a:r>
              <a:rPr lang="zh-CN" altLang="en-US" dirty="0" smtClean="0"/>
              <a:t>个别命令使用不遵循此格式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2</a:t>
            </a:r>
            <a:r>
              <a:rPr lang="zh-CN" altLang="en-US" dirty="0" smtClean="0"/>
              <a:t>）当有多个选项时，可以写在一起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3</a:t>
            </a:r>
            <a:r>
              <a:rPr lang="zh-CN" altLang="en-US" dirty="0" smtClean="0"/>
              <a:t>）简化选项与完整选项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-a </a:t>
            </a:r>
            <a:r>
              <a:rPr lang="zh-CN" altLang="en-US" dirty="0" smtClean="0"/>
              <a:t>等于 </a:t>
            </a:r>
            <a:r>
              <a:rPr lang="en-US" altLang="zh-CN" dirty="0" smtClean="0"/>
              <a:t>--all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命令格式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8133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功能描述</a:t>
            </a:r>
            <a:r>
              <a:rPr lang="zh-CN" altLang="en-US" dirty="0" smtClean="0"/>
              <a:t>：获得帮助信息</a:t>
            </a:r>
            <a:endParaRPr lang="en-US" altLang="zh-CN" dirty="0"/>
          </a:p>
          <a:p>
            <a:r>
              <a:rPr lang="zh-CN" altLang="en-US" dirty="0"/>
              <a:t>语法：</a:t>
            </a:r>
            <a:r>
              <a:rPr lang="en-US" altLang="zh-CN" dirty="0"/>
              <a:t> </a:t>
            </a:r>
            <a:r>
              <a:rPr lang="en-US" altLang="zh-CN" dirty="0" smtClean="0"/>
              <a:t>man  [</a:t>
            </a:r>
            <a:r>
              <a:rPr lang="zh-CN" altLang="en-US" dirty="0" smtClean="0"/>
              <a:t>命令或配置文件</a:t>
            </a:r>
            <a:r>
              <a:rPr lang="en-US" altLang="zh-CN" dirty="0" smtClean="0"/>
              <a:t>]</a:t>
            </a:r>
          </a:p>
          <a:p>
            <a:r>
              <a:rPr lang="zh-CN" altLang="en-US" dirty="0" smtClean="0"/>
              <a:t>例如：</a:t>
            </a:r>
            <a:r>
              <a:rPr lang="en-US" altLang="zh-CN" dirty="0" smtClean="0"/>
              <a:t>man </a:t>
            </a:r>
            <a:r>
              <a:rPr lang="en-US" altLang="zh-CN" dirty="0" err="1" smtClean="0"/>
              <a:t>cp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查看</a:t>
            </a:r>
            <a:r>
              <a:rPr lang="en-US" altLang="zh-CN" dirty="0" err="1" smtClean="0"/>
              <a:t>cp</a:t>
            </a:r>
            <a:r>
              <a:rPr lang="zh-CN" altLang="en-US" dirty="0" smtClean="0"/>
              <a:t>命令的帮助信息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man services</a:t>
            </a:r>
          </a:p>
          <a:p>
            <a:pPr marL="0" indent="0">
              <a:buNone/>
            </a:pPr>
            <a:r>
              <a:rPr lang="zh-CN" altLang="en-US" dirty="0" smtClean="0"/>
              <a:t>查看配置文件</a:t>
            </a:r>
            <a:r>
              <a:rPr lang="en-US" altLang="zh-CN" dirty="0"/>
              <a:t>services</a:t>
            </a:r>
            <a:r>
              <a:rPr lang="zh-CN" altLang="en-US" dirty="0" smtClean="0"/>
              <a:t>的帮助信息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帮助命令</a:t>
            </a:r>
            <a:r>
              <a:rPr lang="en-US" altLang="zh-CN" dirty="0" smtClean="0"/>
              <a:t>man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27763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1640" y="1268760"/>
            <a:ext cx="6203032" cy="3096345"/>
          </a:xfrm>
        </p:spPr>
        <p:txBody>
          <a:bodyPr>
            <a:noAutofit/>
          </a:bodyPr>
          <a:lstStyle/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latin typeface="+mj-ea"/>
                <a:ea typeface="+mj-ea"/>
              </a:rPr>
              <a:t>2.1 </a:t>
            </a:r>
            <a:r>
              <a:rPr lang="zh-CN" altLang="en-US" dirty="0" smtClean="0">
                <a:latin typeface="+mj-ea"/>
                <a:ea typeface="+mj-ea"/>
              </a:rPr>
              <a:t>文件处理命令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latin typeface="+mj-ea"/>
                <a:ea typeface="+mj-ea"/>
              </a:rPr>
              <a:t>2.2 </a:t>
            </a:r>
            <a:r>
              <a:rPr lang="zh-CN" altLang="en-US" dirty="0" smtClean="0">
                <a:latin typeface="+mj-ea"/>
                <a:ea typeface="+mj-ea"/>
              </a:rPr>
              <a:t>权限管理命令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latin typeface="+mj-ea"/>
                <a:ea typeface="+mj-ea"/>
              </a:rPr>
              <a:t>2.3 </a:t>
            </a:r>
            <a:r>
              <a:rPr lang="zh-CN" altLang="en-US" dirty="0" smtClean="0">
                <a:latin typeface="+mj-ea"/>
                <a:ea typeface="+mj-ea"/>
              </a:rPr>
              <a:t>文件搜索命令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>
                <a:latin typeface="+mj-ea"/>
                <a:ea typeface="+mj-ea"/>
              </a:rPr>
              <a:t>2.4 </a:t>
            </a:r>
            <a:r>
              <a:rPr lang="zh-CN" altLang="en-US" dirty="0">
                <a:latin typeface="+mj-ea"/>
                <a:ea typeface="+mj-ea"/>
              </a:rPr>
              <a:t>帮助命令</a:t>
            </a:r>
            <a:endParaRPr lang="en-US" altLang="zh-CN" dirty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+mj-ea"/>
                <a:ea typeface="+mj-ea"/>
              </a:rPr>
              <a:t>2.5 </a:t>
            </a:r>
            <a:r>
              <a:rPr lang="zh-CN" altLang="en-US" dirty="0" smtClean="0">
                <a:solidFill>
                  <a:srgbClr val="FF0000"/>
                </a:solidFill>
                <a:latin typeface="+mj-ea"/>
                <a:ea typeface="+mj-ea"/>
              </a:rPr>
              <a:t>用户管理命令</a:t>
            </a:r>
            <a:endParaRPr lang="en-US" altLang="zh-CN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latin typeface="+mj-ea"/>
                <a:ea typeface="+mj-ea"/>
              </a:rPr>
              <a:t>2.6 </a:t>
            </a:r>
            <a:r>
              <a:rPr lang="zh-CN" altLang="en-US" dirty="0" smtClean="0">
                <a:latin typeface="+mj-ea"/>
                <a:ea typeface="+mj-ea"/>
              </a:rPr>
              <a:t>压缩解压命令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latin typeface="+mj-ea"/>
                <a:ea typeface="+mj-ea"/>
              </a:rPr>
              <a:t>2.7 </a:t>
            </a:r>
            <a:r>
              <a:rPr lang="zh-CN" altLang="en-US" dirty="0" smtClean="0">
                <a:latin typeface="+mj-ea"/>
                <a:ea typeface="+mj-ea"/>
              </a:rPr>
              <a:t>网络命令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latin typeface="+mj-ea"/>
                <a:ea typeface="+mj-ea"/>
              </a:rPr>
              <a:t>2.8 </a:t>
            </a:r>
            <a:r>
              <a:rPr lang="zh-CN" altLang="en-US" dirty="0" smtClean="0">
                <a:latin typeface="+mj-ea"/>
                <a:ea typeface="+mj-ea"/>
              </a:rPr>
              <a:t>关机重启命令</a:t>
            </a:r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6196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40768"/>
            <a:ext cx="6166917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10974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34294"/>
            <a:ext cx="7795813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10207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1640" y="1268760"/>
            <a:ext cx="6203032" cy="3096345"/>
          </a:xfrm>
        </p:spPr>
        <p:txBody>
          <a:bodyPr>
            <a:noAutofit/>
          </a:bodyPr>
          <a:lstStyle/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latin typeface="+mj-ea"/>
                <a:ea typeface="+mj-ea"/>
              </a:rPr>
              <a:t>2.1 </a:t>
            </a:r>
            <a:r>
              <a:rPr lang="zh-CN" altLang="en-US" dirty="0" smtClean="0">
                <a:latin typeface="+mj-ea"/>
                <a:ea typeface="+mj-ea"/>
              </a:rPr>
              <a:t>文件处理命令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latin typeface="+mj-ea"/>
                <a:ea typeface="+mj-ea"/>
              </a:rPr>
              <a:t>2.2 </a:t>
            </a:r>
            <a:r>
              <a:rPr lang="zh-CN" altLang="en-US" dirty="0" smtClean="0">
                <a:latin typeface="+mj-ea"/>
                <a:ea typeface="+mj-ea"/>
              </a:rPr>
              <a:t>权限管理命令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latin typeface="+mj-ea"/>
                <a:ea typeface="+mj-ea"/>
              </a:rPr>
              <a:t>2.3 </a:t>
            </a:r>
            <a:r>
              <a:rPr lang="zh-CN" altLang="en-US" dirty="0" smtClean="0">
                <a:latin typeface="+mj-ea"/>
                <a:ea typeface="+mj-ea"/>
              </a:rPr>
              <a:t>文件搜索命令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>
                <a:latin typeface="+mj-ea"/>
                <a:ea typeface="+mj-ea"/>
              </a:rPr>
              <a:t>2.4 </a:t>
            </a:r>
            <a:r>
              <a:rPr lang="zh-CN" altLang="en-US" dirty="0">
                <a:latin typeface="+mj-ea"/>
                <a:ea typeface="+mj-ea"/>
              </a:rPr>
              <a:t>帮助命令</a:t>
            </a:r>
            <a:endParaRPr lang="en-US" altLang="zh-CN" dirty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>
                <a:latin typeface="+mj-ea"/>
                <a:ea typeface="+mj-ea"/>
              </a:rPr>
              <a:t>2.5 </a:t>
            </a:r>
            <a:r>
              <a:rPr lang="zh-CN" altLang="en-US" dirty="0">
                <a:latin typeface="+mj-ea"/>
                <a:ea typeface="+mj-ea"/>
              </a:rPr>
              <a:t>用户管理命令</a:t>
            </a:r>
            <a:endParaRPr lang="en-US" altLang="zh-CN" dirty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+mj-ea"/>
                <a:ea typeface="+mj-ea"/>
              </a:rPr>
              <a:t>2.6 </a:t>
            </a:r>
            <a:r>
              <a:rPr lang="zh-CN" altLang="en-US" dirty="0" smtClean="0">
                <a:solidFill>
                  <a:srgbClr val="FF0000"/>
                </a:solidFill>
                <a:latin typeface="+mj-ea"/>
                <a:ea typeface="+mj-ea"/>
              </a:rPr>
              <a:t>压缩解压命令</a:t>
            </a:r>
            <a:endParaRPr lang="en-US" altLang="zh-CN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latin typeface="+mj-ea"/>
                <a:ea typeface="+mj-ea"/>
              </a:rPr>
              <a:t>2.7 </a:t>
            </a:r>
            <a:r>
              <a:rPr lang="zh-CN" altLang="en-US" dirty="0" smtClean="0">
                <a:latin typeface="+mj-ea"/>
                <a:ea typeface="+mj-ea"/>
              </a:rPr>
              <a:t>网络命令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latin typeface="+mj-ea"/>
                <a:ea typeface="+mj-ea"/>
              </a:rPr>
              <a:t>2.8 </a:t>
            </a:r>
            <a:r>
              <a:rPr lang="zh-CN" altLang="en-US" dirty="0" smtClean="0">
                <a:latin typeface="+mj-ea"/>
                <a:ea typeface="+mj-ea"/>
              </a:rPr>
              <a:t>关机重启命令</a:t>
            </a:r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0051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916832"/>
            <a:ext cx="5717785" cy="4066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00517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158926"/>
            <a:ext cx="3933825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68800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2"/>
            <a:ext cx="5283849" cy="3722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4038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1916832"/>
            <a:ext cx="317182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005064"/>
            <a:ext cx="316230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77585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74367"/>
            <a:ext cx="360997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7633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600200"/>
            <a:ext cx="8291264" cy="4525963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英文原意</a:t>
            </a:r>
            <a:r>
              <a:rPr lang="en-US" altLang="zh-CN" dirty="0" smtClean="0"/>
              <a:t>list</a:t>
            </a:r>
          </a:p>
          <a:p>
            <a:r>
              <a:rPr lang="zh-CN" altLang="en-US" dirty="0" smtClean="0"/>
              <a:t>所在路径： </a:t>
            </a:r>
            <a:r>
              <a:rPr lang="en-US" altLang="zh-CN" dirty="0" smtClean="0"/>
              <a:t>/bin/</a:t>
            </a:r>
            <a:r>
              <a:rPr lang="en-US" altLang="zh-CN" dirty="0" err="1" smtClean="0"/>
              <a:t>ls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功能描述：显示目录文件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语法：</a:t>
            </a:r>
            <a:r>
              <a:rPr lang="en-US" altLang="zh-CN" dirty="0" err="1" smtClean="0"/>
              <a:t>ls</a:t>
            </a:r>
            <a:r>
              <a:rPr lang="en-US" altLang="zh-CN" dirty="0" smtClean="0"/>
              <a:t> 	</a:t>
            </a:r>
            <a:r>
              <a:rPr lang="zh-CN" altLang="en-US" dirty="0" smtClean="0"/>
              <a:t>选项</a:t>
            </a:r>
            <a:r>
              <a:rPr lang="en-US" altLang="zh-CN" dirty="0" smtClean="0"/>
              <a:t>[-</a:t>
            </a:r>
            <a:r>
              <a:rPr lang="en-US" altLang="zh-CN" dirty="0" err="1" smtClean="0"/>
              <a:t>ald</a:t>
            </a:r>
            <a:r>
              <a:rPr lang="en-US" altLang="zh-CN" dirty="0" smtClean="0"/>
              <a:t>]		[</a:t>
            </a:r>
            <a:r>
              <a:rPr lang="zh-CN" altLang="en-US" dirty="0" smtClean="0"/>
              <a:t>文件或目录</a:t>
            </a:r>
            <a:r>
              <a:rPr lang="en-US" altLang="zh-CN" dirty="0" smtClean="0"/>
              <a:t>]</a:t>
            </a:r>
          </a:p>
          <a:p>
            <a:pPr marL="1257300" lvl="3" indent="0">
              <a:buNone/>
            </a:pPr>
            <a:r>
              <a:rPr lang="en-US" altLang="zh-CN" sz="3200" dirty="0" smtClean="0"/>
              <a:t>-a </a:t>
            </a:r>
            <a:r>
              <a:rPr lang="zh-CN" altLang="en-US" sz="3200" dirty="0" smtClean="0"/>
              <a:t>显示所有子目录和文件，包括隐藏文件</a:t>
            </a:r>
            <a:endParaRPr lang="en-US" altLang="zh-CN" sz="3200" dirty="0" smtClean="0"/>
          </a:p>
          <a:p>
            <a:pPr marL="1257300" lvl="3" indent="0">
              <a:buNone/>
            </a:pPr>
            <a:r>
              <a:rPr lang="en-US" altLang="zh-CN" sz="3200" dirty="0" smtClean="0"/>
              <a:t>-l   </a:t>
            </a:r>
            <a:r>
              <a:rPr lang="zh-CN" altLang="en-US" sz="3200" dirty="0" smtClean="0"/>
              <a:t>详细信息显示</a:t>
            </a:r>
            <a:endParaRPr lang="en-US" altLang="zh-CN" sz="3200" dirty="0" smtClean="0"/>
          </a:p>
          <a:p>
            <a:pPr marL="1257300" lvl="3" indent="0">
              <a:buNone/>
            </a:pPr>
            <a:r>
              <a:rPr lang="en-US" altLang="zh-CN" sz="3200" dirty="0" smtClean="0"/>
              <a:t>-d  </a:t>
            </a:r>
            <a:r>
              <a:rPr lang="zh-CN" altLang="en-US" sz="3200" dirty="0" smtClean="0"/>
              <a:t>查看目录属性</a:t>
            </a:r>
            <a:endParaRPr lang="zh-CN" altLang="en-US" sz="3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目录处理命令</a:t>
            </a:r>
            <a:r>
              <a:rPr lang="en-US" altLang="zh-CN" dirty="0" err="1" smtClean="0"/>
              <a:t>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33081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7"/>
          <a:stretch/>
        </p:blipFill>
        <p:spPr bwMode="auto">
          <a:xfrm>
            <a:off x="1691680" y="2381250"/>
            <a:ext cx="6182828" cy="3712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72817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87"/>
          <a:stretch/>
        </p:blipFill>
        <p:spPr bwMode="auto">
          <a:xfrm>
            <a:off x="569523" y="2185988"/>
            <a:ext cx="5864616" cy="3547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61568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1640" y="1268760"/>
            <a:ext cx="6203032" cy="3096345"/>
          </a:xfrm>
        </p:spPr>
        <p:txBody>
          <a:bodyPr>
            <a:noAutofit/>
          </a:bodyPr>
          <a:lstStyle/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latin typeface="+mj-ea"/>
                <a:ea typeface="+mj-ea"/>
              </a:rPr>
              <a:t>2.1 </a:t>
            </a:r>
            <a:r>
              <a:rPr lang="zh-CN" altLang="en-US" dirty="0" smtClean="0">
                <a:latin typeface="+mj-ea"/>
                <a:ea typeface="+mj-ea"/>
              </a:rPr>
              <a:t>文件处理命令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latin typeface="+mj-ea"/>
                <a:ea typeface="+mj-ea"/>
              </a:rPr>
              <a:t>2.2 </a:t>
            </a:r>
            <a:r>
              <a:rPr lang="zh-CN" altLang="en-US" dirty="0" smtClean="0">
                <a:latin typeface="+mj-ea"/>
                <a:ea typeface="+mj-ea"/>
              </a:rPr>
              <a:t>权限管理命令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latin typeface="+mj-ea"/>
                <a:ea typeface="+mj-ea"/>
              </a:rPr>
              <a:t>2.3 </a:t>
            </a:r>
            <a:r>
              <a:rPr lang="zh-CN" altLang="en-US" dirty="0" smtClean="0">
                <a:latin typeface="+mj-ea"/>
                <a:ea typeface="+mj-ea"/>
              </a:rPr>
              <a:t>文件搜索命令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>
                <a:latin typeface="+mj-ea"/>
                <a:ea typeface="+mj-ea"/>
              </a:rPr>
              <a:t>2.4 </a:t>
            </a:r>
            <a:r>
              <a:rPr lang="zh-CN" altLang="en-US" dirty="0">
                <a:latin typeface="+mj-ea"/>
                <a:ea typeface="+mj-ea"/>
              </a:rPr>
              <a:t>帮助命令</a:t>
            </a:r>
            <a:endParaRPr lang="en-US" altLang="zh-CN" dirty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>
                <a:latin typeface="+mj-ea"/>
                <a:ea typeface="+mj-ea"/>
              </a:rPr>
              <a:t>2.5 </a:t>
            </a:r>
            <a:r>
              <a:rPr lang="zh-CN" altLang="en-US" dirty="0">
                <a:latin typeface="+mj-ea"/>
                <a:ea typeface="+mj-ea"/>
              </a:rPr>
              <a:t>用户管理命令</a:t>
            </a:r>
            <a:endParaRPr lang="en-US" altLang="zh-CN" dirty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latin typeface="+mj-ea"/>
                <a:ea typeface="+mj-ea"/>
              </a:rPr>
              <a:t>2.6 </a:t>
            </a:r>
            <a:r>
              <a:rPr lang="zh-CN" altLang="en-US" dirty="0" smtClean="0">
                <a:latin typeface="+mj-ea"/>
                <a:ea typeface="+mj-ea"/>
              </a:rPr>
              <a:t>压缩解压命令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+mj-ea"/>
                <a:ea typeface="+mj-ea"/>
              </a:rPr>
              <a:t>2.7 </a:t>
            </a:r>
            <a:r>
              <a:rPr lang="zh-CN" altLang="en-US" dirty="0" smtClean="0">
                <a:solidFill>
                  <a:srgbClr val="FF0000"/>
                </a:solidFill>
                <a:latin typeface="+mj-ea"/>
                <a:ea typeface="+mj-ea"/>
              </a:rPr>
              <a:t>网络命令</a:t>
            </a:r>
            <a:endParaRPr lang="en-US" altLang="zh-CN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latin typeface="+mj-ea"/>
                <a:ea typeface="+mj-ea"/>
              </a:rPr>
              <a:t>2.8 </a:t>
            </a:r>
            <a:r>
              <a:rPr lang="zh-CN" altLang="en-US" dirty="0" smtClean="0">
                <a:latin typeface="+mj-ea"/>
                <a:ea typeface="+mj-ea"/>
              </a:rPr>
              <a:t>关机重启命令</a:t>
            </a:r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3412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16832"/>
            <a:ext cx="6072359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90693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2816"/>
            <a:ext cx="5730949" cy="3278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71593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14563"/>
            <a:ext cx="5223400" cy="315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54677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2347913"/>
            <a:ext cx="3743325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9896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263" y="2481263"/>
            <a:ext cx="341947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92297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04864"/>
            <a:ext cx="5577979" cy="3549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763770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5" y="2386013"/>
            <a:ext cx="3409950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2713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err="1" smtClean="0"/>
              <a:t>ls</a:t>
            </a:r>
            <a:r>
              <a:rPr lang="en-US" altLang="zh-CN" dirty="0" smtClean="0"/>
              <a:t>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err="1" smtClean="0"/>
              <a:t>ls</a:t>
            </a:r>
            <a:r>
              <a:rPr lang="en-US" altLang="zh-CN" dirty="0" smtClean="0"/>
              <a:t>-l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err="1" smtClean="0"/>
              <a:t>ls</a:t>
            </a:r>
            <a:r>
              <a:rPr lang="en-US" altLang="zh-CN" dirty="0" smtClean="0"/>
              <a:t> –a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-</a:t>
            </a:r>
            <a:r>
              <a:rPr lang="en-US" altLang="zh-CN" dirty="0" err="1" smtClean="0"/>
              <a:t>rw</a:t>
            </a:r>
            <a:r>
              <a:rPr lang="en-US" altLang="zh-CN" dirty="0" smtClean="0"/>
              <a:t>-r- - r- - </a:t>
            </a:r>
          </a:p>
          <a:p>
            <a:pPr marL="0" indent="0">
              <a:buNone/>
            </a:pPr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位表示文件类型（</a:t>
            </a:r>
            <a:r>
              <a:rPr lang="en-US" altLang="zh-CN" dirty="0" smtClean="0"/>
              <a:t>-</a:t>
            </a:r>
            <a:r>
              <a:rPr lang="zh-CN" altLang="en-US" dirty="0" smtClean="0"/>
              <a:t>二进制文件</a:t>
            </a:r>
            <a:r>
              <a:rPr lang="en-US" altLang="zh-CN" dirty="0" smtClean="0"/>
              <a:t>d</a:t>
            </a:r>
            <a:r>
              <a:rPr lang="zh-CN" altLang="en-US" dirty="0" smtClean="0"/>
              <a:t>目录</a:t>
            </a:r>
            <a:r>
              <a:rPr lang="en-US" altLang="zh-CN" dirty="0" smtClean="0"/>
              <a:t>l</a:t>
            </a:r>
            <a:r>
              <a:rPr lang="zh-CN" altLang="en-US" dirty="0" smtClean="0"/>
              <a:t>软链接文件）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第</a:t>
            </a:r>
            <a:r>
              <a:rPr lang="en-US" altLang="zh-CN" dirty="0" smtClean="0"/>
              <a:t>2-4</a:t>
            </a:r>
            <a:r>
              <a:rPr lang="zh-CN" altLang="en-US" dirty="0"/>
              <a:t> </a:t>
            </a:r>
            <a:r>
              <a:rPr lang="en-US" altLang="zh-CN" dirty="0" smtClean="0"/>
              <a:t>u </a:t>
            </a:r>
            <a:r>
              <a:rPr lang="zh-CN" altLang="en-US" dirty="0" smtClean="0"/>
              <a:t>所有者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第</a:t>
            </a:r>
            <a:r>
              <a:rPr lang="en-US" altLang="zh-CN" dirty="0" smtClean="0"/>
              <a:t>5-7 g </a:t>
            </a:r>
            <a:r>
              <a:rPr lang="zh-CN" altLang="en-US" dirty="0" smtClean="0"/>
              <a:t>所属组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第</a:t>
            </a:r>
            <a:r>
              <a:rPr lang="en-US" altLang="zh-CN" dirty="0" smtClean="0"/>
              <a:t>8-10 o</a:t>
            </a:r>
            <a:r>
              <a:rPr lang="zh-CN" altLang="en-US" dirty="0" smtClean="0"/>
              <a:t>其他人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r </a:t>
            </a:r>
            <a:r>
              <a:rPr lang="zh-CN" altLang="en-US" dirty="0" smtClean="0"/>
              <a:t>读  </a:t>
            </a:r>
            <a:r>
              <a:rPr lang="en-US" altLang="zh-CN" dirty="0" smtClean="0"/>
              <a:t>w </a:t>
            </a:r>
            <a:r>
              <a:rPr lang="zh-CN" altLang="en-US" dirty="0" smtClean="0"/>
              <a:t>写  </a:t>
            </a:r>
            <a:r>
              <a:rPr lang="en-US" altLang="zh-CN" dirty="0" smtClean="0"/>
              <a:t>x </a:t>
            </a:r>
            <a:r>
              <a:rPr lang="zh-CN" altLang="en-US" dirty="0" smtClean="0"/>
              <a:t>执行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84553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2428875"/>
            <a:ext cx="367665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02678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4997152"/>
          </a:xfrm>
        </p:spPr>
        <p:txBody>
          <a:bodyPr>
            <a:normAutofit/>
          </a:bodyPr>
          <a:lstStyle/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>
                <a:latin typeface="+mj-ea"/>
              </a:rPr>
              <a:t>2.1 </a:t>
            </a:r>
            <a:r>
              <a:rPr lang="zh-CN" altLang="en-US" dirty="0">
                <a:latin typeface="+mj-ea"/>
              </a:rPr>
              <a:t>文件处理命令</a:t>
            </a:r>
            <a:endParaRPr lang="en-US" altLang="zh-CN" dirty="0">
              <a:latin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>
                <a:latin typeface="+mj-ea"/>
              </a:rPr>
              <a:t>2.2 </a:t>
            </a:r>
            <a:r>
              <a:rPr lang="zh-CN" altLang="en-US" dirty="0">
                <a:latin typeface="+mj-ea"/>
              </a:rPr>
              <a:t>权限管理</a:t>
            </a:r>
            <a:r>
              <a:rPr lang="zh-CN" altLang="en-US" dirty="0" smtClean="0">
                <a:latin typeface="+mj-ea"/>
              </a:rPr>
              <a:t>命令</a:t>
            </a:r>
            <a:endParaRPr lang="en-US" altLang="zh-CN" dirty="0" smtClean="0">
              <a:latin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+mj-ea"/>
              </a:rPr>
              <a:t>2.3 </a:t>
            </a:r>
            <a:r>
              <a:rPr lang="zh-CN" altLang="en-US" dirty="0">
                <a:solidFill>
                  <a:srgbClr val="FF0000"/>
                </a:solidFill>
                <a:latin typeface="+mj-ea"/>
              </a:rPr>
              <a:t>文件搜索命令</a:t>
            </a:r>
            <a:endParaRPr lang="en-US" altLang="zh-CN" dirty="0">
              <a:solidFill>
                <a:srgbClr val="FF0000"/>
              </a:solidFill>
              <a:latin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>
                <a:latin typeface="+mj-ea"/>
              </a:rPr>
              <a:t>2.4 </a:t>
            </a:r>
            <a:r>
              <a:rPr lang="zh-CN" altLang="en-US" dirty="0">
                <a:latin typeface="+mj-ea"/>
              </a:rPr>
              <a:t>帮助命令</a:t>
            </a:r>
            <a:endParaRPr lang="en-US" altLang="zh-CN" dirty="0">
              <a:latin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>
                <a:latin typeface="+mj-ea"/>
              </a:rPr>
              <a:t>2.5 </a:t>
            </a:r>
            <a:r>
              <a:rPr lang="zh-CN" altLang="en-US" dirty="0">
                <a:latin typeface="+mj-ea"/>
              </a:rPr>
              <a:t>用户管理命令</a:t>
            </a:r>
            <a:endParaRPr lang="en-US" altLang="zh-CN" dirty="0">
              <a:latin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>
                <a:latin typeface="+mj-ea"/>
              </a:rPr>
              <a:t>2.6 </a:t>
            </a:r>
            <a:r>
              <a:rPr lang="zh-CN" altLang="en-US" dirty="0">
                <a:latin typeface="+mj-ea"/>
              </a:rPr>
              <a:t>压缩解压命令</a:t>
            </a:r>
            <a:endParaRPr lang="en-US" altLang="zh-CN" dirty="0">
              <a:latin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>
                <a:latin typeface="+mj-ea"/>
              </a:rPr>
              <a:t>2.7 </a:t>
            </a:r>
            <a:r>
              <a:rPr lang="zh-CN" altLang="en-US" dirty="0">
                <a:latin typeface="+mj-ea"/>
              </a:rPr>
              <a:t>网络命令</a:t>
            </a:r>
            <a:endParaRPr lang="en-US" altLang="zh-CN" dirty="0">
              <a:latin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>
                <a:latin typeface="+mj-ea"/>
              </a:rPr>
              <a:t>2.8 </a:t>
            </a:r>
            <a:r>
              <a:rPr lang="zh-CN" altLang="en-US" dirty="0">
                <a:latin typeface="+mj-ea"/>
              </a:rPr>
              <a:t>关机重启命令</a:t>
            </a:r>
            <a:endParaRPr lang="en-US" altLang="zh-CN" dirty="0">
              <a:latin typeface="+mj-ea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52056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4997152"/>
          </a:xfrm>
        </p:spPr>
        <p:txBody>
          <a:bodyPr>
            <a:normAutofit/>
          </a:bodyPr>
          <a:lstStyle/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>
                <a:latin typeface="+mj-ea"/>
              </a:rPr>
              <a:t>2.1 </a:t>
            </a:r>
            <a:r>
              <a:rPr lang="zh-CN" altLang="en-US" dirty="0">
                <a:latin typeface="+mj-ea"/>
              </a:rPr>
              <a:t>文件处理命令</a:t>
            </a:r>
            <a:endParaRPr lang="en-US" altLang="zh-CN" dirty="0">
              <a:latin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>
                <a:latin typeface="+mj-ea"/>
              </a:rPr>
              <a:t>2.2 </a:t>
            </a:r>
            <a:r>
              <a:rPr lang="zh-CN" altLang="en-US" dirty="0">
                <a:latin typeface="+mj-ea"/>
              </a:rPr>
              <a:t>权限管理命令</a:t>
            </a:r>
            <a:endParaRPr lang="en-US" altLang="zh-CN" dirty="0">
              <a:latin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>
                <a:latin typeface="+mj-ea"/>
              </a:rPr>
              <a:t>2.3 </a:t>
            </a:r>
            <a:r>
              <a:rPr lang="zh-CN" altLang="en-US" dirty="0">
                <a:latin typeface="+mj-ea"/>
              </a:rPr>
              <a:t>文件搜索命令</a:t>
            </a:r>
            <a:endParaRPr lang="en-US" altLang="zh-CN" dirty="0">
              <a:latin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>
                <a:latin typeface="+mj-ea"/>
              </a:rPr>
              <a:t>2.4 </a:t>
            </a:r>
            <a:r>
              <a:rPr lang="zh-CN" altLang="en-US" dirty="0">
                <a:latin typeface="+mj-ea"/>
              </a:rPr>
              <a:t>帮助命令</a:t>
            </a:r>
            <a:endParaRPr lang="en-US" altLang="zh-CN" dirty="0">
              <a:latin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>
                <a:latin typeface="+mj-ea"/>
              </a:rPr>
              <a:t>2.5 </a:t>
            </a:r>
            <a:r>
              <a:rPr lang="zh-CN" altLang="en-US" dirty="0">
                <a:latin typeface="+mj-ea"/>
              </a:rPr>
              <a:t>用户管理命令</a:t>
            </a:r>
            <a:endParaRPr lang="en-US" altLang="zh-CN" dirty="0">
              <a:latin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>
                <a:latin typeface="+mj-ea"/>
              </a:rPr>
              <a:t>2.6 </a:t>
            </a:r>
            <a:r>
              <a:rPr lang="zh-CN" altLang="en-US" dirty="0">
                <a:latin typeface="+mj-ea"/>
              </a:rPr>
              <a:t>压缩解压命令</a:t>
            </a:r>
            <a:endParaRPr lang="en-US" altLang="zh-CN" dirty="0">
              <a:latin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>
                <a:latin typeface="+mj-ea"/>
              </a:rPr>
              <a:t>2.7 </a:t>
            </a:r>
            <a:r>
              <a:rPr lang="zh-CN" altLang="en-US" dirty="0">
                <a:latin typeface="+mj-ea"/>
              </a:rPr>
              <a:t>网络命令</a:t>
            </a:r>
            <a:endParaRPr lang="en-US" altLang="zh-CN" dirty="0">
              <a:latin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>
                <a:solidFill>
                  <a:srgbClr val="FF0000"/>
                </a:solidFill>
                <a:latin typeface="+mj-ea"/>
              </a:rPr>
              <a:t>2.8 </a:t>
            </a:r>
            <a:r>
              <a:rPr lang="zh-CN" altLang="en-US" dirty="0">
                <a:solidFill>
                  <a:srgbClr val="FF0000"/>
                </a:solidFill>
                <a:latin typeface="+mj-ea"/>
              </a:rPr>
              <a:t>关机重启命令</a:t>
            </a:r>
            <a:endParaRPr lang="en-US" altLang="zh-CN" dirty="0">
              <a:solidFill>
                <a:srgbClr val="FF0000"/>
              </a:solidFill>
              <a:latin typeface="+mj-ea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00412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[</a:t>
            </a:r>
            <a:r>
              <a:rPr lang="en-US" altLang="zh-CN" dirty="0" err="1" smtClean="0"/>
              <a:t>root@localhost</a:t>
            </a:r>
            <a:r>
              <a:rPr lang="en-US" altLang="zh-CN" dirty="0" smtClean="0"/>
              <a:t> ~]# shutdown  [</a:t>
            </a:r>
            <a:r>
              <a:rPr lang="zh-CN" altLang="en-US" dirty="0" smtClean="0"/>
              <a:t>选项</a:t>
            </a:r>
            <a:r>
              <a:rPr lang="en-US" altLang="zh-CN" dirty="0" smtClean="0"/>
              <a:t>]   </a:t>
            </a:r>
            <a:r>
              <a:rPr lang="zh-CN" altLang="en-US" dirty="0" smtClean="0"/>
              <a:t>时间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选项：</a:t>
            </a:r>
            <a:endParaRPr lang="en-US" altLang="zh-CN" dirty="0" smtClean="0"/>
          </a:p>
          <a:p>
            <a:pPr marL="800100" lvl="2" indent="0">
              <a:buNone/>
            </a:pPr>
            <a:r>
              <a:rPr lang="en-US" altLang="zh-CN" sz="3200" dirty="0" smtClean="0"/>
              <a:t>-c:</a:t>
            </a:r>
            <a:r>
              <a:rPr lang="zh-CN" altLang="en-US" sz="3200" dirty="0" smtClean="0"/>
              <a:t>取消前一个关机命令</a:t>
            </a:r>
            <a:endParaRPr lang="en-US" altLang="zh-CN" sz="3200" dirty="0" smtClean="0"/>
          </a:p>
          <a:p>
            <a:pPr marL="800100" lvl="2" indent="0">
              <a:buNone/>
            </a:pPr>
            <a:r>
              <a:rPr lang="en-US" altLang="zh-CN" sz="3200" dirty="0" smtClean="0"/>
              <a:t>-h:</a:t>
            </a:r>
            <a:r>
              <a:rPr lang="zh-CN" altLang="en-US" sz="3200" dirty="0" smtClean="0"/>
              <a:t>关机</a:t>
            </a:r>
            <a:endParaRPr lang="en-US" altLang="zh-CN" sz="3200" dirty="0" smtClean="0"/>
          </a:p>
          <a:p>
            <a:pPr marL="800100" lvl="2" indent="0">
              <a:buNone/>
            </a:pPr>
            <a:r>
              <a:rPr lang="en-US" altLang="zh-CN" sz="3200" dirty="0" smtClean="0"/>
              <a:t>-r:</a:t>
            </a:r>
            <a:r>
              <a:rPr lang="zh-CN" altLang="en-US" sz="3200" dirty="0" smtClean="0"/>
              <a:t>重启</a:t>
            </a:r>
            <a:endParaRPr lang="en-US" altLang="zh-CN" sz="3200" dirty="0"/>
          </a:p>
          <a:p>
            <a:pPr marL="800100" lvl="2" indent="0">
              <a:buNone/>
            </a:pP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关机重启命令</a:t>
            </a:r>
          </a:p>
        </p:txBody>
      </p:sp>
      <p:sp>
        <p:nvSpPr>
          <p:cNvPr id="4" name="矩形 3"/>
          <p:cNvSpPr/>
          <p:nvPr/>
        </p:nvSpPr>
        <p:spPr>
          <a:xfrm>
            <a:off x="-468560" y="4672786"/>
            <a:ext cx="943203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2" indent="0">
              <a:buNone/>
            </a:pPr>
            <a:r>
              <a:rPr lang="zh-CN" altLang="en-US" sz="2800" dirty="0"/>
              <a:t>例如：</a:t>
            </a:r>
            <a:r>
              <a:rPr lang="en-US" altLang="zh-CN" sz="2800" dirty="0"/>
              <a:t>shutdown   -h  20:30</a:t>
            </a:r>
          </a:p>
          <a:p>
            <a:pPr marL="800100" lvl="2" indent="0">
              <a:buNone/>
            </a:pPr>
            <a:r>
              <a:rPr lang="en-US" altLang="zh-CN" sz="2800" dirty="0"/>
              <a:t>             shutdown    -h   </a:t>
            </a:r>
            <a:r>
              <a:rPr lang="en-US" altLang="zh-CN" sz="2800" dirty="0" smtClean="0"/>
              <a:t>now</a:t>
            </a:r>
          </a:p>
          <a:p>
            <a:pPr marL="800100" lvl="2"/>
            <a:r>
              <a:rPr lang="en-US" altLang="zh-CN" sz="2800" dirty="0" smtClean="0"/>
              <a:t>             shutdown </a:t>
            </a:r>
            <a:r>
              <a:rPr lang="en-US" altLang="zh-CN" sz="2800" dirty="0"/>
              <a:t>-r now</a:t>
            </a:r>
          </a:p>
          <a:p>
            <a:pPr marL="800100" lvl="2"/>
            <a:r>
              <a:rPr lang="en-US" altLang="zh-CN" sz="1600" dirty="0" smtClean="0"/>
              <a:t>                       </a:t>
            </a:r>
            <a:r>
              <a:rPr lang="en-US" altLang="zh-CN" sz="2800" dirty="0"/>
              <a:t>shutdown   -r   +</a:t>
            </a:r>
            <a:r>
              <a:rPr lang="en-US" altLang="zh-CN" sz="2400" dirty="0"/>
              <a:t>15 </a:t>
            </a:r>
            <a:r>
              <a:rPr lang="zh-CN" altLang="en-US" sz="2400" dirty="0"/>
              <a:t>   </a:t>
            </a:r>
            <a:r>
              <a:rPr lang="zh-CN" altLang="en-US" sz="2400" dirty="0" smtClean="0"/>
              <a:t>“系统</a:t>
            </a:r>
            <a:r>
              <a:rPr lang="zh-CN" altLang="en-US" sz="2400" dirty="0"/>
              <a:t>将于</a:t>
            </a:r>
            <a:r>
              <a:rPr lang="en-US" altLang="zh-CN" sz="2400" dirty="0"/>
              <a:t>15</a:t>
            </a:r>
            <a:r>
              <a:rPr lang="zh-CN" altLang="en-US" sz="2400" dirty="0"/>
              <a:t>分钟后重启</a:t>
            </a:r>
            <a:r>
              <a:rPr lang="zh-CN" altLang="en-US" sz="2400" dirty="0" smtClean="0"/>
              <a:t>”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9761707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~]# </a:t>
            </a:r>
            <a:r>
              <a:rPr lang="en-US" altLang="zh-CN" dirty="0" smtClean="0"/>
              <a:t>halt</a:t>
            </a:r>
            <a:endParaRPr lang="en-US" altLang="zh-CN" dirty="0"/>
          </a:p>
          <a:p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~]# </a:t>
            </a:r>
            <a:r>
              <a:rPr lang="en-US" altLang="zh-CN" dirty="0" err="1" smtClean="0"/>
              <a:t>poweroff</a:t>
            </a:r>
            <a:endParaRPr lang="en-US" altLang="zh-CN" dirty="0" smtClean="0"/>
          </a:p>
          <a:p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~]# 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 0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其他关机命令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62387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~]# reboot</a:t>
            </a:r>
          </a:p>
          <a:p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~]# 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 6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</a:t>
            </a:r>
            <a:r>
              <a:rPr lang="zh-CN" altLang="en-US" dirty="0"/>
              <a:t>重启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236606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00200"/>
            <a:ext cx="9299376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0	</a:t>
            </a:r>
            <a:r>
              <a:rPr lang="zh-CN" altLang="en-US" sz="2400" dirty="0" smtClean="0"/>
              <a:t>关机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1	</a:t>
            </a:r>
            <a:r>
              <a:rPr lang="zh-CN" altLang="en-US" sz="2400" dirty="0" smtClean="0"/>
              <a:t>单用户</a:t>
            </a:r>
            <a:endParaRPr lang="en-US" altLang="zh-CN" sz="2400" dirty="0" smtClean="0"/>
          </a:p>
          <a:p>
            <a:pPr marL="514350" indent="-514350">
              <a:buAutoNum type="arabicPlain" startAt="2"/>
            </a:pPr>
            <a:r>
              <a:rPr lang="zh-CN" altLang="en-US" sz="2400" dirty="0" smtClean="0"/>
              <a:t>     不完全多用户，不含</a:t>
            </a:r>
            <a:r>
              <a:rPr lang="en-US" altLang="zh-CN" sz="2400" dirty="0" err="1" smtClean="0"/>
              <a:t>NFS</a:t>
            </a:r>
            <a:r>
              <a:rPr lang="zh-CN" altLang="en-US" sz="2400" dirty="0" smtClean="0"/>
              <a:t>服务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3	</a:t>
            </a:r>
            <a:r>
              <a:rPr lang="zh-CN" altLang="en-US" sz="2400" dirty="0" smtClean="0"/>
              <a:t>完全多用户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4	</a:t>
            </a:r>
            <a:r>
              <a:rPr lang="zh-CN" altLang="en-US" sz="2400" dirty="0" smtClean="0"/>
              <a:t>未分配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5	</a:t>
            </a:r>
            <a:r>
              <a:rPr lang="zh-CN" altLang="en-US" sz="2400" dirty="0" smtClean="0"/>
              <a:t>图形界面</a:t>
            </a:r>
            <a:endParaRPr lang="en-US" altLang="zh-CN" sz="2400" dirty="0" smtClean="0"/>
          </a:p>
          <a:p>
            <a:pPr marL="514350" indent="-514350">
              <a:buAutoNum type="arabicPlain" startAt="6"/>
            </a:pPr>
            <a:r>
              <a:rPr lang="zh-CN" altLang="en-US" sz="2400" dirty="0" smtClean="0"/>
              <a:t>     重启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[</a:t>
            </a:r>
            <a:r>
              <a:rPr lang="en-US" altLang="zh-CN" sz="2400" dirty="0" err="1" smtClean="0"/>
              <a:t>root@localhost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~]# </a:t>
            </a:r>
            <a:r>
              <a:rPr lang="en-US" altLang="zh-CN" sz="2400" dirty="0" smtClean="0"/>
              <a:t>cat /</a:t>
            </a:r>
            <a:r>
              <a:rPr lang="en-US" altLang="zh-CN" sz="2400" dirty="0" err="1" smtClean="0"/>
              <a:t>etc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inittab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#</a:t>
            </a:r>
            <a:r>
              <a:rPr lang="zh-CN" altLang="en-US" sz="2400" dirty="0" smtClean="0"/>
              <a:t>修改系统的默认运行级别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id:3:initdefault:</a:t>
            </a:r>
          </a:p>
          <a:p>
            <a:pPr marL="0" indent="0">
              <a:buNone/>
            </a:pPr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root@localhost</a:t>
            </a:r>
            <a:r>
              <a:rPr lang="en-US" altLang="zh-CN" sz="2400" dirty="0" smtClean="0"/>
              <a:t> ~]#</a:t>
            </a:r>
            <a:r>
              <a:rPr lang="en-US" altLang="zh-CN" sz="2400" dirty="0" err="1" smtClean="0"/>
              <a:t>runlevel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#</a:t>
            </a:r>
            <a:r>
              <a:rPr lang="zh-CN" altLang="en-US" sz="2400" dirty="0" smtClean="0"/>
              <a:t>查询系统运行级别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系统运行级别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200692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</a:t>
            </a:r>
            <a:r>
              <a:rPr lang="en-US" altLang="zh-CN" dirty="0" smtClean="0"/>
              <a:t>~]#logout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退出</a:t>
            </a:r>
            <a:r>
              <a:rPr lang="zh-CN" altLang="en-US" dirty="0" smtClean="0"/>
              <a:t>登录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2410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英文</a:t>
            </a:r>
            <a:r>
              <a:rPr lang="zh-CN" altLang="en-US" dirty="0" smtClean="0"/>
              <a:t>原意</a:t>
            </a:r>
            <a:r>
              <a:rPr lang="en-US" altLang="zh-CN" dirty="0" smtClean="0"/>
              <a:t>make directories</a:t>
            </a:r>
            <a:endParaRPr lang="en-US" altLang="zh-CN" dirty="0"/>
          </a:p>
          <a:p>
            <a:r>
              <a:rPr lang="zh-CN" altLang="en-US" dirty="0"/>
              <a:t>所在路径： </a:t>
            </a:r>
            <a:r>
              <a:rPr lang="en-US" altLang="zh-CN" dirty="0"/>
              <a:t>/</a:t>
            </a:r>
            <a:r>
              <a:rPr lang="en-US" altLang="zh-CN" dirty="0" smtClean="0"/>
              <a:t>bin/</a:t>
            </a:r>
            <a:r>
              <a:rPr lang="en-US" altLang="zh-CN" dirty="0" err="1" smtClean="0"/>
              <a:t>mkdir</a:t>
            </a:r>
            <a:endParaRPr lang="en-US" altLang="zh-CN" dirty="0"/>
          </a:p>
          <a:p>
            <a:r>
              <a:rPr lang="zh-CN" altLang="en-US" dirty="0"/>
              <a:t>功能描述：创建新目录</a:t>
            </a:r>
            <a:endParaRPr lang="en-US" altLang="zh-CN" dirty="0"/>
          </a:p>
          <a:p>
            <a:r>
              <a:rPr lang="zh-CN" altLang="en-US" dirty="0"/>
              <a:t>语法：</a:t>
            </a:r>
            <a:r>
              <a:rPr lang="en-US" altLang="zh-CN" dirty="0" err="1"/>
              <a:t>mkdir</a:t>
            </a:r>
            <a:r>
              <a:rPr lang="en-US" altLang="zh-CN" dirty="0"/>
              <a:t> –p  【</a:t>
            </a:r>
            <a:r>
              <a:rPr lang="zh-CN" altLang="en-US" dirty="0"/>
              <a:t>目录名</a:t>
            </a:r>
            <a:r>
              <a:rPr lang="en-US" altLang="zh-CN" dirty="0"/>
              <a:t>】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-p  </a:t>
            </a:r>
            <a:r>
              <a:rPr lang="zh-CN" altLang="en-US" dirty="0" smtClean="0"/>
              <a:t>递归创建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例如：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 -p  /test/hello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目录处理命令</a:t>
            </a:r>
            <a:r>
              <a:rPr lang="en-US" altLang="zh-CN" dirty="0" err="1" smtClean="0"/>
              <a:t>mkdir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1938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英文</a:t>
            </a:r>
            <a:r>
              <a:rPr lang="zh-CN" altLang="en-US" dirty="0" smtClean="0"/>
              <a:t>原意</a:t>
            </a:r>
            <a:r>
              <a:rPr lang="en-US" altLang="zh-CN" dirty="0" smtClean="0"/>
              <a:t>change  directory</a:t>
            </a:r>
            <a:endParaRPr lang="en-US" altLang="zh-CN" dirty="0"/>
          </a:p>
          <a:p>
            <a:r>
              <a:rPr lang="zh-CN" altLang="en-US" dirty="0"/>
              <a:t>所在路径： 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内置命令</a:t>
            </a:r>
            <a:endParaRPr lang="en-US" altLang="zh-CN" dirty="0"/>
          </a:p>
          <a:p>
            <a:r>
              <a:rPr lang="zh-CN" altLang="en-US" dirty="0"/>
              <a:t>功能描述</a:t>
            </a:r>
            <a:r>
              <a:rPr lang="zh-CN" altLang="en-US" dirty="0" smtClean="0"/>
              <a:t>：切换目录</a:t>
            </a:r>
            <a:endParaRPr lang="en-US" altLang="zh-CN" dirty="0"/>
          </a:p>
          <a:p>
            <a:r>
              <a:rPr lang="zh-CN" altLang="en-US" dirty="0"/>
              <a:t>语法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cd [</a:t>
            </a:r>
            <a:r>
              <a:rPr lang="zh-CN" altLang="en-US" dirty="0" smtClean="0"/>
              <a:t>目录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zh-CN" altLang="en-US" dirty="0" smtClean="0"/>
              <a:t>例如：</a:t>
            </a:r>
            <a:r>
              <a:rPr lang="en-US" altLang="zh-CN" dirty="0" smtClean="0">
                <a:solidFill>
                  <a:srgbClr val="FF0000"/>
                </a:solidFill>
              </a:rPr>
              <a:t>cd /</a:t>
            </a:r>
            <a:r>
              <a:rPr lang="en-US" altLang="zh-CN" dirty="0" err="1" smtClean="0">
                <a:solidFill>
                  <a:srgbClr val="FF0000"/>
                </a:solidFill>
              </a:rPr>
              <a:t>qa</a:t>
            </a:r>
            <a:r>
              <a:rPr lang="en-US" altLang="zh-CN" dirty="0" smtClean="0">
                <a:solidFill>
                  <a:srgbClr val="FF0000"/>
                </a:solidFill>
              </a:rPr>
              <a:t>/app </a:t>
            </a:r>
            <a:r>
              <a:rPr lang="zh-CN" altLang="en-US" dirty="0" smtClean="0">
                <a:solidFill>
                  <a:srgbClr val="FF0000"/>
                </a:solidFill>
              </a:rPr>
              <a:t>切换到指定目录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cd .. </a:t>
            </a:r>
            <a:r>
              <a:rPr lang="zh-CN" altLang="en-US" dirty="0" smtClean="0">
                <a:solidFill>
                  <a:srgbClr val="FF0000"/>
                </a:solidFill>
              </a:rPr>
              <a:t>回到上一级目录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目录处理命令</a:t>
            </a:r>
            <a:r>
              <a:rPr lang="en-US" altLang="zh-CN" dirty="0" smtClean="0"/>
              <a:t>cd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089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英文</a:t>
            </a:r>
            <a:r>
              <a:rPr lang="zh-CN" altLang="en-US" dirty="0" smtClean="0"/>
              <a:t>原意</a:t>
            </a:r>
            <a:r>
              <a:rPr lang="en-US" altLang="zh-CN" dirty="0" smtClean="0"/>
              <a:t>print working directory</a:t>
            </a:r>
            <a:endParaRPr lang="en-US" altLang="zh-CN" dirty="0"/>
          </a:p>
          <a:p>
            <a:r>
              <a:rPr lang="zh-CN" altLang="en-US" dirty="0"/>
              <a:t>所在</a:t>
            </a:r>
            <a:r>
              <a:rPr lang="zh-CN" altLang="en-US" dirty="0" smtClean="0"/>
              <a:t>路径：</a:t>
            </a:r>
            <a:r>
              <a:rPr lang="en-US" altLang="zh-CN" dirty="0" smtClean="0"/>
              <a:t>/bin/</a:t>
            </a:r>
            <a:r>
              <a:rPr lang="en-US" altLang="zh-CN" dirty="0" err="1" smtClean="0"/>
              <a:t>pwd</a:t>
            </a:r>
            <a:endParaRPr lang="en-US" altLang="zh-CN" dirty="0"/>
          </a:p>
          <a:p>
            <a:r>
              <a:rPr lang="zh-CN" altLang="en-US" dirty="0"/>
              <a:t>功能描述</a:t>
            </a:r>
            <a:r>
              <a:rPr lang="zh-CN" altLang="en-US" dirty="0" smtClean="0"/>
              <a:t>：显示当前目录</a:t>
            </a:r>
            <a:endParaRPr lang="en-US" altLang="zh-CN" dirty="0"/>
          </a:p>
          <a:p>
            <a:r>
              <a:rPr lang="zh-CN" altLang="en-US" dirty="0"/>
              <a:t>语法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pwd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目录处理命令</a:t>
            </a:r>
            <a:r>
              <a:rPr lang="en-US" altLang="zh-CN" dirty="0" err="1" smtClean="0"/>
              <a:t>pwd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4626170"/>
      </p:ext>
    </p:extLst>
  </p:cSld>
  <p:clrMapOvr>
    <a:masterClrMapping/>
  </p:clrMapOvr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03 WebDriver API-定位元素</Template>
  <TotalTime>1625</TotalTime>
  <Words>4278</Words>
  <Application>Microsoft Office PowerPoint</Application>
  <PresentationFormat>全屏显示(4:3)</PresentationFormat>
  <Paragraphs>620</Paragraphs>
  <Slides>67</Slides>
  <Notes>39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68" baseType="lpstr">
      <vt:lpstr>moban</vt:lpstr>
      <vt:lpstr>Linux常用命令</vt:lpstr>
      <vt:lpstr>本章</vt:lpstr>
      <vt:lpstr>本章</vt:lpstr>
      <vt:lpstr>命令格式</vt:lpstr>
      <vt:lpstr>目录处理命令ls</vt:lpstr>
      <vt:lpstr>PowerPoint 演示文稿</vt:lpstr>
      <vt:lpstr>目录处理命令mkdir</vt:lpstr>
      <vt:lpstr>目录处理命令cd</vt:lpstr>
      <vt:lpstr>目录处理命令pwd</vt:lpstr>
      <vt:lpstr>删除目录命令rmdir</vt:lpstr>
      <vt:lpstr>目录处理命令</vt:lpstr>
      <vt:lpstr>目录处理命令mv</vt:lpstr>
      <vt:lpstr>目录处理命令rm</vt:lpstr>
      <vt:lpstr>文件处理命令touch</vt:lpstr>
      <vt:lpstr>文件处理命令cat</vt:lpstr>
      <vt:lpstr>文件处理命令tac</vt:lpstr>
      <vt:lpstr>文件处理命令more</vt:lpstr>
      <vt:lpstr>文件处理命令less</vt:lpstr>
      <vt:lpstr>文件处理命令head</vt:lpstr>
      <vt:lpstr>文件处理命令tail</vt:lpstr>
      <vt:lpstr>链接命令 ln</vt:lpstr>
      <vt:lpstr>PowerPoint 演示文稿</vt:lpstr>
      <vt:lpstr>本章大纲</vt:lpstr>
      <vt:lpstr>权限管理命令 chmod</vt:lpstr>
      <vt:lpstr>PowerPoint 演示文稿</vt:lpstr>
      <vt:lpstr>文件目录权限总结</vt:lpstr>
      <vt:lpstr>权限管理命令chown  </vt:lpstr>
      <vt:lpstr>权限管理命令chgrp</vt:lpstr>
      <vt:lpstr>权限管理命令umask</vt:lpstr>
      <vt:lpstr>本章</vt:lpstr>
      <vt:lpstr>文件搜索命令find</vt:lpstr>
      <vt:lpstr>文件搜索命令find</vt:lpstr>
      <vt:lpstr>文件搜索命令find</vt:lpstr>
      <vt:lpstr>文件搜索命令find</vt:lpstr>
      <vt:lpstr>文件搜索命令locate</vt:lpstr>
      <vt:lpstr>文件搜索命令which</vt:lpstr>
      <vt:lpstr>文件搜索命令whereis</vt:lpstr>
      <vt:lpstr>文件搜索命令grep</vt:lpstr>
      <vt:lpstr>本章</vt:lpstr>
      <vt:lpstr>帮助命令man</vt:lpstr>
      <vt:lpstr>本章</vt:lpstr>
      <vt:lpstr>PowerPoint 演示文稿</vt:lpstr>
      <vt:lpstr>PowerPoint 演示文稿</vt:lpstr>
      <vt:lpstr>本章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本章大纲</vt:lpstr>
      <vt:lpstr>本章大纲</vt:lpstr>
      <vt:lpstr>关机重启命令</vt:lpstr>
      <vt:lpstr>其他关机命令</vt:lpstr>
      <vt:lpstr>其他重启命令</vt:lpstr>
      <vt:lpstr>系统运行级别</vt:lpstr>
      <vt:lpstr>退出登录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第01章 Linux系统安装和基本操作 </dc:title>
  <dc:creator>admin</dc:creator>
  <cp:lastModifiedBy>admin</cp:lastModifiedBy>
  <cp:revision>458</cp:revision>
  <dcterms:created xsi:type="dcterms:W3CDTF">2017-06-14T06:52:20Z</dcterms:created>
  <dcterms:modified xsi:type="dcterms:W3CDTF">2017-07-16T03:43:23Z</dcterms:modified>
</cp:coreProperties>
</file>