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8" r:id="rId9"/>
    <p:sldId id="269" r:id="rId10"/>
    <p:sldId id="270" r:id="rId11"/>
    <p:sldId id="271" r:id="rId12"/>
    <p:sldId id="273" r:id="rId13"/>
    <p:sldId id="274" r:id="rId14"/>
    <p:sldId id="275" r:id="rId15"/>
    <p:sldId id="278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0" autoAdjust="0"/>
    <p:restoredTop sz="84133" autoAdjust="0"/>
  </p:normalViewPr>
  <p:slideViewPr>
    <p:cSldViewPr>
      <p:cViewPr varScale="1">
        <p:scale>
          <a:sx n="57" d="100"/>
          <a:sy n="57" d="100"/>
        </p:scale>
        <p:origin x="-9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05B9E-BD77-4D0C-8B11-D405776170DD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49F1E-FCFC-4294-BD1A-5F44A2F8C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792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想编辑配置文件，想写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脚本</a:t>
            </a:r>
            <a:r>
              <a:rPr lang="en-US" altLang="zh-CN" dirty="0" smtClean="0"/>
              <a:t>,</a:t>
            </a:r>
            <a:r>
              <a:rPr lang="zh-CN" altLang="en-US" dirty="0" smtClean="0"/>
              <a:t>需要掌握一个文本编辑器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vim</a:t>
            </a:r>
            <a:r>
              <a:rPr lang="zh-CN" altLang="en-US" baseline="0" dirty="0" smtClean="0"/>
              <a:t>的特点，习惯</a:t>
            </a:r>
            <a:r>
              <a:rPr lang="en-US" altLang="zh-CN" baseline="0" dirty="0" smtClean="0"/>
              <a:t>win</a:t>
            </a:r>
            <a:r>
              <a:rPr lang="zh-CN" altLang="en-US" baseline="0" dirty="0" smtClean="0"/>
              <a:t>，可能不太习惯</a:t>
            </a:r>
            <a:r>
              <a:rPr lang="en-US" altLang="zh-CN" baseline="0" dirty="0" err="1" smtClean="0"/>
              <a:t>vim,linux</a:t>
            </a:r>
            <a:r>
              <a:rPr lang="zh-CN" altLang="en-US" baseline="0" dirty="0" smtClean="0"/>
              <a:t>很多命令默认调用的是</a:t>
            </a:r>
            <a:r>
              <a:rPr lang="en-US" altLang="zh-CN" baseline="0" dirty="0" smtClean="0"/>
              <a:t>vim</a:t>
            </a:r>
            <a:r>
              <a:rPr lang="zh-CN" altLang="en-US" baseline="0" dirty="0" smtClean="0"/>
              <a:t>。其他 有</a:t>
            </a:r>
            <a:r>
              <a:rPr lang="en-US" altLang="zh-CN" baseline="0" dirty="0" err="1" smtClean="0"/>
              <a:t>ed,emace</a:t>
            </a:r>
            <a:r>
              <a:rPr lang="en-US" altLang="zh-CN" baseline="0" dirty="0" smtClean="0"/>
              <a:t>.</a:t>
            </a:r>
            <a:r>
              <a:rPr lang="en-US" altLang="zh-CN" dirty="0" smtClean="0"/>
              <a:t> improve</a:t>
            </a:r>
            <a:endParaRPr lang="en-US" altLang="zh-CN" baseline="0" dirty="0" smtClean="0"/>
          </a:p>
          <a:p>
            <a:r>
              <a:rPr lang="zh-CN" altLang="en-US" baseline="0" dirty="0" smtClean="0"/>
              <a:t>很多命令默认调用的是</a:t>
            </a:r>
            <a:r>
              <a:rPr lang="en-US" altLang="zh-CN" baseline="0" dirty="0" smtClean="0"/>
              <a:t>vi</a:t>
            </a:r>
            <a:r>
              <a:rPr lang="zh-CN" altLang="en-US" baseline="0" dirty="0" smtClean="0"/>
              <a:t>编辑器</a:t>
            </a:r>
            <a:endParaRPr lang="en-US" altLang="zh-CN" baseline="0" dirty="0" smtClean="0"/>
          </a:p>
          <a:p>
            <a:r>
              <a:rPr lang="zh-CN" altLang="en-US" baseline="0" dirty="0" smtClean="0"/>
              <a:t>不选择</a:t>
            </a:r>
            <a:r>
              <a:rPr lang="en-US" altLang="zh-CN" baseline="0" dirty="0" smtClean="0"/>
              <a:t>mc </a:t>
            </a:r>
            <a:r>
              <a:rPr lang="en-US" altLang="zh-CN" dirty="0" err="1" smtClean="0"/>
              <a:t>Emacs</a:t>
            </a:r>
            <a:r>
              <a:rPr lang="zh-CN" altLang="en-US" baseline="0" dirty="0" smtClean="0"/>
              <a:t>熟练使用</a:t>
            </a:r>
            <a:r>
              <a:rPr lang="en-US" altLang="zh-CN" baseline="0" dirty="0" err="1" smtClean="0"/>
              <a:t>linux</a:t>
            </a:r>
            <a:r>
              <a:rPr lang="zh-CN" altLang="en-US" baseline="0" dirty="0" smtClean="0"/>
              <a:t>后，选择最熟练的就可以了。之所以选择</a:t>
            </a:r>
            <a:r>
              <a:rPr lang="en-US" altLang="zh-CN" baseline="0" dirty="0" smtClean="0"/>
              <a:t>vim</a:t>
            </a:r>
            <a:r>
              <a:rPr lang="zh-CN" altLang="en-US" baseline="0" dirty="0" smtClean="0"/>
              <a:t>，因为使用最多的</a:t>
            </a:r>
            <a:endParaRPr lang="en-US" altLang="zh-CN" dirty="0" smtClean="0"/>
          </a:p>
          <a:p>
            <a:r>
              <a:rPr lang="en-US" altLang="zh-CN" dirty="0" smtClean="0"/>
              <a:t>vi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vim</a:t>
            </a:r>
            <a:r>
              <a:rPr lang="zh-CN" altLang="en-US" dirty="0" smtClean="0"/>
              <a:t>都是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中的编辑器，不同的是</a:t>
            </a:r>
            <a:r>
              <a:rPr lang="en-US" altLang="zh-CN" dirty="0" smtClean="0"/>
              <a:t>vim</a:t>
            </a:r>
            <a:r>
              <a:rPr lang="zh-CN" altLang="en-US" dirty="0" smtClean="0"/>
              <a:t>比较高级，可以视为</a:t>
            </a:r>
            <a:r>
              <a:rPr lang="en-US" altLang="zh-CN" dirty="0" smtClean="0"/>
              <a:t>vi</a:t>
            </a:r>
            <a:r>
              <a:rPr lang="zh-CN" altLang="en-US" dirty="0" smtClean="0"/>
              <a:t>的升级版本。</a:t>
            </a:r>
            <a:r>
              <a:rPr lang="en-US" altLang="zh-CN" dirty="0" smtClean="0"/>
              <a:t>vi</a:t>
            </a:r>
            <a:r>
              <a:rPr lang="zh-CN" altLang="en-US" dirty="0" smtClean="0"/>
              <a:t>使用于文本编辑，但是</a:t>
            </a:r>
            <a:r>
              <a:rPr lang="en-US" altLang="zh-CN" dirty="0" smtClean="0"/>
              <a:t>vim</a:t>
            </a:r>
            <a:r>
              <a:rPr lang="zh-CN" altLang="en-US" dirty="0" smtClean="0"/>
              <a:t>更适用于</a:t>
            </a:r>
            <a:r>
              <a:rPr lang="en-US" altLang="zh-CN" dirty="0" smtClean="0"/>
              <a:t>coding</a:t>
            </a:r>
            <a:r>
              <a:rPr lang="zh-CN" altLang="en-US" dirty="0" smtClean="0"/>
              <a:t>。 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DB426-A24A-41C9-9E1A-3BC462322D0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4378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wq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!</a:t>
            </a:r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举例：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chmod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u-w example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wq</a:t>
            </a:r>
            <a:r>
              <a:rPr lang="zh-CN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失败。并不是所有者都可以操作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2234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35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35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180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从一页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，就可以简单使用起来。三种模式，各种版本翻译不太一样</a:t>
            </a:r>
            <a:endParaRPr lang="en-US" altLang="zh-CN" dirty="0" smtClean="0"/>
          </a:p>
          <a:p>
            <a:r>
              <a:rPr lang="zh-CN" altLang="en-US" dirty="0" smtClean="0"/>
              <a:t>官方翻译大概</a:t>
            </a:r>
            <a:r>
              <a:rPr lang="en-US" altLang="zh-CN" dirty="0" smtClean="0"/>
              <a:t>400</a:t>
            </a:r>
            <a:r>
              <a:rPr lang="zh-CN" altLang="en-US" dirty="0" smtClean="0"/>
              <a:t>多页，</a:t>
            </a:r>
            <a:endParaRPr lang="en-US" altLang="zh-CN" dirty="0" smtClean="0"/>
          </a:p>
          <a:p>
            <a:r>
              <a:rPr lang="zh-CN" altLang="en-US" b="1" dirty="0" smtClean="0">
                <a:effectLst/>
              </a:rPr>
              <a:t>命令模式：</a:t>
            </a:r>
            <a:r>
              <a:rPr lang="zh-CN" altLang="en-US" dirty="0" smtClean="0"/>
              <a:t>进行删除、复制、粘贴，恢复等等的动作，但是却无法编辑文件内容的！ 要等到你按下</a:t>
            </a:r>
            <a:r>
              <a:rPr lang="en-US" altLang="zh-CN" dirty="0" smtClean="0"/>
              <a:t>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i, I, o, O, a, A, r, R</a:t>
            </a:r>
            <a:r>
              <a:rPr lang="en-US" altLang="zh-CN" dirty="0" smtClean="0"/>
              <a:t>』</a:t>
            </a:r>
            <a:r>
              <a:rPr lang="zh-CN" altLang="en-US" dirty="0" smtClean="0"/>
              <a:t>等任何一个字母之后才会进入编辑模式。注意了！通常在 </a:t>
            </a:r>
            <a:r>
              <a:rPr lang="en-US" altLang="zh-CN" dirty="0" smtClean="0"/>
              <a:t>Linux </a:t>
            </a:r>
            <a:r>
              <a:rPr lang="zh-CN" altLang="en-US" dirty="0" smtClean="0"/>
              <a:t>中，按下这些按键时，在画面的左下方会出现</a:t>
            </a:r>
            <a:r>
              <a:rPr lang="en-US" altLang="zh-CN" dirty="0" smtClean="0"/>
              <a:t>『 INSERT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REPLACE 』</a:t>
            </a:r>
            <a:r>
              <a:rPr lang="zh-CN" altLang="en-US" dirty="0" smtClean="0"/>
              <a:t>的字样，此时才可以进行编辑。而如果要回到一般模式时， 则必须要按下</a:t>
            </a:r>
            <a:r>
              <a:rPr lang="en-US" altLang="zh-CN" dirty="0" smtClean="0"/>
              <a:t>『Esc』</a:t>
            </a:r>
            <a:r>
              <a:rPr lang="zh-CN" altLang="en-US" dirty="0" smtClean="0"/>
              <a:t>这个按键即可退出编辑模式。</a:t>
            </a:r>
            <a:endParaRPr lang="en-US" altLang="zh-CN" dirty="0" smtClean="0"/>
          </a:p>
          <a:p>
            <a:r>
              <a:rPr lang="zh-CN" altLang="en-US" dirty="0" smtClean="0"/>
              <a:t>在命令模式当中，输入</a:t>
            </a:r>
            <a:r>
              <a:rPr lang="en-US" altLang="zh-CN" dirty="0" smtClean="0"/>
              <a:t>『 : / ? 』</a:t>
            </a:r>
            <a:r>
              <a:rPr lang="zh-CN" altLang="en-US" dirty="0" smtClean="0"/>
              <a:t>三个中的任何一个按钮，就可以将光标移动到最底下那一行。</a:t>
            </a:r>
            <a:r>
              <a:rPr lang="zh-CN" altLang="en-US" b="1" dirty="0" smtClean="0">
                <a:effectLst/>
              </a:rPr>
              <a:t>用于保存内容、查找替换、设置行号等等功能性操作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583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强调需要回到命令模式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453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启动服务，可能告诉你</a:t>
            </a:r>
            <a:r>
              <a:rPr lang="en-US" altLang="zh-CN" dirty="0" smtClean="0"/>
              <a:t>245</a:t>
            </a:r>
            <a:r>
              <a:rPr lang="zh-CN" altLang="en-US" dirty="0" smtClean="0"/>
              <a:t>行有错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333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yy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</a:t>
            </a:r>
          </a:p>
          <a:p>
            <a:r>
              <a:rPr lang="en-US" altLang="zh-CN" dirty="0" err="1" smtClean="0"/>
              <a:t>dd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的组合键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213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u undo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053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注意</a:t>
            </a:r>
            <a:r>
              <a:rPr lang="en-US" altLang="zh-CN" dirty="0" smtClean="0"/>
              <a:t>g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的区别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</a:t>
            </a:r>
            <a:r>
              <a:rPr lang="zh-CN" altLang="en-US" baseline="0" dirty="0" smtClean="0"/>
              <a:t>询问确认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49F1E-FCFC-4294-BD1A-5F44A2F8C2E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191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-1"/>
            <a:ext cx="902223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309320"/>
            <a:ext cx="1053058" cy="4264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527800"/>
            <a:ext cx="349250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622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文本编辑器</a:t>
            </a:r>
            <a:r>
              <a:rPr lang="en-US" altLang="zh-CN" dirty="0" smtClean="0"/>
              <a:t>-Vim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547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0181429"/>
              </p:ext>
            </p:extLst>
          </p:nvPr>
        </p:nvGraphicFramePr>
        <p:xfrm>
          <a:off x="457200" y="1600200"/>
          <a:ext cx="82296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2752"/>
                <a:gridCol w="4546848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命令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作用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/string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搜索指定字符串</a:t>
                      </a:r>
                      <a:endParaRPr lang="en-US" altLang="zh-CN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搜索时忽略大小写“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:set </a:t>
                      </a:r>
                      <a:r>
                        <a:rPr lang="en-US" altLang="zh-CN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ic</a:t>
                      </a:r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搜索指定字符串的下一个出现位置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:%s/old/new/g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全文替换指定字符串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:n1,n2s/old/new/g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在一定范围内替换指定</a:t>
                      </a:r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字符串</a:t>
                      </a:r>
                      <a:endParaRPr lang="en-US" altLang="zh-CN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会做询问确认</a:t>
                      </a:r>
                      <a:endParaRPr lang="en-US" altLang="zh-CN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不询问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替换和搜索替换命令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323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692675"/>
              </p:ext>
            </p:extLst>
          </p:nvPr>
        </p:nvGraphicFramePr>
        <p:xfrm>
          <a:off x="457200" y="1600200"/>
          <a:ext cx="82296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命令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作用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:w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保存修改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:w </a:t>
                      </a:r>
                      <a:r>
                        <a:rPr lang="en-US" altLang="zh-CN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new_filename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另存为文件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zh-CN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wq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保存修改并退出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ZZ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快捷键，保存修改并退出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:q!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不保存修改退出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zh-CN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wq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强制保存并退出（文件所有者及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root</a:t>
                      </a:r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可使用）</a:t>
                      </a:r>
                      <a:endParaRPr lang="en-US" altLang="zh-CN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保存和退出命令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7071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799"/>
            <a:ext cx="6203032" cy="3096345"/>
          </a:xfrm>
        </p:spPr>
        <p:txBody>
          <a:bodyPr>
            <a:normAutofit/>
          </a:bodyPr>
          <a:lstStyle/>
          <a:p>
            <a:pPr marL="457200" indent="-457200" eaLnBrk="0" fontAlgn="base" hangingPunct="0">
              <a:spcAft>
                <a:spcPct val="0"/>
              </a:spcAft>
              <a:buBlip>
                <a:blip r:embed="rId3"/>
              </a:buBlip>
            </a:pPr>
            <a:r>
              <a:rPr lang="en-US" altLang="zh-CN" dirty="0" smtClean="0"/>
              <a:t>Vim</a:t>
            </a:r>
            <a:r>
              <a:rPr lang="zh-CN" altLang="en-US" dirty="0" smtClean="0"/>
              <a:t>常用操作</a:t>
            </a:r>
            <a:endParaRPr lang="en-US" altLang="zh-CN" dirty="0" smtClean="0"/>
          </a:p>
          <a:p>
            <a:pPr marL="457200" indent="-457200" eaLnBrk="0" fontAlgn="base" hangingPunct="0">
              <a:spcAft>
                <a:spcPct val="0"/>
              </a:spcAft>
              <a:buBlip>
                <a:blip r:embed="rId3"/>
              </a:buBlip>
            </a:pPr>
            <a:r>
              <a:rPr lang="en-US" altLang="zh-CN" dirty="0" smtClean="0">
                <a:solidFill>
                  <a:srgbClr val="FF0000"/>
                </a:solidFill>
              </a:rPr>
              <a:t>Vim</a:t>
            </a:r>
            <a:r>
              <a:rPr lang="zh-CN" altLang="en-US" dirty="0" smtClean="0">
                <a:solidFill>
                  <a:srgbClr val="FF0000"/>
                </a:solidFill>
              </a:rPr>
              <a:t>使用技巧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30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导入文件内容     </a:t>
            </a:r>
            <a:r>
              <a:rPr lang="en-US" altLang="zh-CN" dirty="0" smtClean="0"/>
              <a:t>:r !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 例如：    </a:t>
            </a:r>
            <a:r>
              <a:rPr lang="en-US" altLang="zh-CN" dirty="0" smtClean="0">
                <a:solidFill>
                  <a:srgbClr val="FF0000"/>
                </a:solidFill>
              </a:rPr>
              <a:t>:r /</a:t>
            </a:r>
            <a:r>
              <a:rPr lang="en-US" altLang="zh-CN" dirty="0" err="1" smtClean="0">
                <a:solidFill>
                  <a:srgbClr val="FF0000"/>
                </a:solidFill>
              </a:rPr>
              <a:t>etc</a:t>
            </a:r>
            <a:r>
              <a:rPr lang="en-US" altLang="zh-CN" dirty="0" smtClean="0">
                <a:solidFill>
                  <a:srgbClr val="FF0000"/>
                </a:solidFill>
              </a:rPr>
              <a:t>/service</a:t>
            </a:r>
          </a:p>
          <a:p>
            <a:r>
              <a:rPr lang="zh-CN" altLang="en-US" dirty="0"/>
              <a:t>导</a:t>
            </a:r>
            <a:r>
              <a:rPr lang="zh-CN" altLang="en-US" dirty="0" smtClean="0"/>
              <a:t>入命令执行结果 </a:t>
            </a:r>
            <a:r>
              <a:rPr lang="en-US" altLang="zh-CN" dirty="0"/>
              <a:t>:r </a:t>
            </a:r>
            <a:r>
              <a:rPr lang="en-US" altLang="zh-CN" dirty="0" smtClean="0"/>
              <a:t>!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 例如：   </a:t>
            </a:r>
            <a:r>
              <a:rPr lang="en-US" altLang="zh-CN" dirty="0" smtClean="0">
                <a:solidFill>
                  <a:srgbClr val="FF0000"/>
                </a:solidFill>
              </a:rPr>
              <a:t>:r !</a:t>
            </a:r>
            <a:r>
              <a:rPr lang="en-US" altLang="zh-CN" dirty="0" err="1" smtClean="0">
                <a:solidFill>
                  <a:srgbClr val="FF0000"/>
                </a:solidFill>
              </a:rPr>
              <a:t>ls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定义快捷键   </a:t>
            </a:r>
            <a:r>
              <a:rPr lang="en-US" altLang="zh-CN" dirty="0" smtClean="0"/>
              <a:t>:map </a:t>
            </a:r>
            <a:r>
              <a:rPr lang="zh-CN" altLang="en-US" dirty="0" smtClean="0"/>
              <a:t>快捷键 触发命令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 例如：   </a:t>
            </a:r>
            <a:r>
              <a:rPr lang="en-US" altLang="zh-CN" dirty="0" smtClean="0">
                <a:solidFill>
                  <a:srgbClr val="FF0000"/>
                </a:solidFill>
              </a:rPr>
              <a:t>:map ^p I# &lt;ESC&gt;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             </a:t>
            </a:r>
            <a:r>
              <a:rPr lang="en-US" altLang="zh-CN" dirty="0">
                <a:solidFill>
                  <a:srgbClr val="FF0000"/>
                </a:solidFill>
              </a:rPr>
              <a:t>:map </a:t>
            </a:r>
            <a:r>
              <a:rPr lang="en-US" altLang="zh-CN" dirty="0" smtClean="0">
                <a:solidFill>
                  <a:srgbClr val="FF0000"/>
                </a:solidFill>
              </a:rPr>
              <a:t>^B 0x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246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连续行注释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618618" y="2276872"/>
            <a:ext cx="4517006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例如</a:t>
            </a:r>
            <a:r>
              <a:rPr lang="zh-CN" altLang="en-US" sz="3200" dirty="0" smtClean="0">
                <a:solidFill>
                  <a:srgbClr val="FF0000"/>
                </a:solidFill>
              </a:rPr>
              <a:t>：      </a:t>
            </a:r>
            <a:r>
              <a:rPr lang="en-US" altLang="zh-CN" sz="3200" dirty="0" smtClean="0">
                <a:solidFill>
                  <a:srgbClr val="FF0000"/>
                </a:solidFill>
              </a:rPr>
              <a:t>:n1,n2/^/#/g</a:t>
            </a:r>
          </a:p>
          <a:p>
            <a:r>
              <a:rPr lang="en-US" altLang="zh-CN" sz="3200" dirty="0" smtClean="0">
                <a:solidFill>
                  <a:srgbClr val="FF0000"/>
                </a:solidFill>
              </a:rPr>
              <a:t>                   </a:t>
            </a:r>
            <a:r>
              <a:rPr lang="en-US" altLang="zh-CN" sz="3200" dirty="0">
                <a:solidFill>
                  <a:srgbClr val="FF0000"/>
                </a:solidFill>
              </a:rPr>
              <a:t>:n1,n2</a:t>
            </a:r>
            <a:r>
              <a:rPr lang="en-US" altLang="zh-CN" sz="3200" dirty="0" smtClean="0">
                <a:solidFill>
                  <a:srgbClr val="FF0000"/>
                </a:solidFill>
              </a:rPr>
              <a:t>/^#//g</a:t>
            </a:r>
          </a:p>
          <a:p>
            <a:r>
              <a:rPr lang="en-US" altLang="zh-CN" sz="3200" dirty="0" smtClean="0">
                <a:solidFill>
                  <a:srgbClr val="FF0000"/>
                </a:solidFill>
              </a:rPr>
              <a:t>                   :</a:t>
            </a:r>
            <a:r>
              <a:rPr lang="en-US" altLang="zh-CN" sz="3200" dirty="0">
                <a:solidFill>
                  <a:srgbClr val="FF0000"/>
                </a:solidFill>
              </a:rPr>
              <a:t>n1,n2</a:t>
            </a:r>
            <a:r>
              <a:rPr lang="en-US" altLang="zh-CN" sz="3200" dirty="0" smtClean="0">
                <a:solidFill>
                  <a:srgbClr val="FF0000"/>
                </a:solidFill>
              </a:rPr>
              <a:t>/^/\/\//g</a:t>
            </a:r>
          </a:p>
          <a:p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611560" y="4581128"/>
            <a:ext cx="79208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3200" dirty="0"/>
              <a:t>替换：</a:t>
            </a:r>
            <a:endParaRPr lang="en-US" altLang="zh-CN" sz="3200" dirty="0"/>
          </a:p>
          <a:p>
            <a:r>
              <a:rPr lang="zh-CN" altLang="en-US" sz="3200" dirty="0" smtClean="0">
                <a:solidFill>
                  <a:srgbClr val="FF0000"/>
                </a:solidFill>
              </a:rPr>
              <a:t>            例如</a:t>
            </a:r>
            <a:r>
              <a:rPr lang="zh-CN" altLang="en-US" sz="3200" dirty="0">
                <a:solidFill>
                  <a:srgbClr val="FF0000"/>
                </a:solidFill>
              </a:rPr>
              <a:t>： </a:t>
            </a:r>
            <a:r>
              <a:rPr lang="en-US" altLang="zh-CN" sz="3200" dirty="0" err="1">
                <a:solidFill>
                  <a:srgbClr val="FF0000"/>
                </a:solidFill>
              </a:rPr>
              <a:t>ab</a:t>
            </a:r>
            <a:r>
              <a:rPr lang="en-US" altLang="zh-CN" sz="3200" dirty="0">
                <a:solidFill>
                  <a:srgbClr val="FF0000"/>
                </a:solidFill>
              </a:rPr>
              <a:t>  tom  jerry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939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vim</a:t>
            </a:r>
            <a:r>
              <a:rPr lang="zh-CN" altLang="en-US" dirty="0" smtClean="0"/>
              <a:t>三种模式：命令，输入，末尾模式</a:t>
            </a:r>
            <a:endParaRPr lang="en-US" altLang="zh-CN" dirty="0" smtClean="0"/>
          </a:p>
          <a:p>
            <a:r>
              <a:rPr lang="zh-CN" altLang="en-US" dirty="0" smtClean="0"/>
              <a:t>插入命令</a:t>
            </a:r>
            <a:endParaRPr lang="en-US" altLang="zh-CN" dirty="0" smtClean="0"/>
          </a:p>
          <a:p>
            <a:r>
              <a:rPr lang="zh-CN" altLang="en-US" dirty="0" smtClean="0"/>
              <a:t>定位命令</a:t>
            </a:r>
            <a:endParaRPr lang="en-US" altLang="zh-CN" dirty="0" smtClean="0"/>
          </a:p>
          <a:p>
            <a:r>
              <a:rPr lang="zh-CN" altLang="en-US" dirty="0" smtClean="0"/>
              <a:t>复制命令</a:t>
            </a:r>
            <a:endParaRPr lang="en-US" altLang="zh-CN" dirty="0" smtClean="0"/>
          </a:p>
          <a:p>
            <a:r>
              <a:rPr lang="zh-CN" altLang="en-US" dirty="0" smtClean="0"/>
              <a:t>替换字符命令</a:t>
            </a:r>
            <a:endParaRPr lang="en-US" altLang="zh-CN" dirty="0" smtClean="0"/>
          </a:p>
          <a:p>
            <a:r>
              <a:rPr lang="zh-CN" altLang="en-US" dirty="0"/>
              <a:t>替换和</a:t>
            </a:r>
            <a:r>
              <a:rPr lang="zh-CN" altLang="en-US" dirty="0" smtClean="0"/>
              <a:t>搜索字符串替换命令</a:t>
            </a:r>
            <a:endParaRPr lang="en-US" altLang="zh-CN" dirty="0" smtClean="0"/>
          </a:p>
          <a:p>
            <a:r>
              <a:rPr lang="zh-CN" altLang="en-US" dirty="0"/>
              <a:t>退出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7169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799"/>
            <a:ext cx="6203032" cy="3096345"/>
          </a:xfrm>
        </p:spPr>
        <p:txBody>
          <a:bodyPr>
            <a:normAutofit/>
          </a:bodyPr>
          <a:lstStyle/>
          <a:p>
            <a:pPr marL="457200" indent="-457200" eaLnBrk="0" fontAlgn="base" hangingPunct="0">
              <a:spcAft>
                <a:spcPct val="0"/>
              </a:spcAft>
              <a:buBlip>
                <a:blip r:embed="rId3"/>
              </a:buBlip>
            </a:pPr>
            <a:r>
              <a:rPr lang="en-US" altLang="zh-CN" dirty="0" smtClean="0">
                <a:solidFill>
                  <a:srgbClr val="FF0000"/>
                </a:solidFill>
              </a:rPr>
              <a:t>Vim</a:t>
            </a:r>
            <a:r>
              <a:rPr lang="zh-CN" altLang="en-US" dirty="0" smtClean="0">
                <a:solidFill>
                  <a:srgbClr val="FF0000"/>
                </a:solidFill>
              </a:rPr>
              <a:t>常用操作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57200" indent="-457200" eaLnBrk="0" fontAlgn="base" hangingPunct="0">
              <a:spcAft>
                <a:spcPct val="0"/>
              </a:spcAft>
              <a:buBlip>
                <a:blip r:embed="rId3"/>
              </a:buBlip>
            </a:pPr>
            <a:r>
              <a:rPr lang="en-US" altLang="zh-CN" dirty="0" smtClean="0"/>
              <a:t>Vim</a:t>
            </a:r>
            <a:r>
              <a:rPr lang="zh-CN" altLang="en-US" dirty="0" smtClean="0"/>
              <a:t>使用技巧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4746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V</a:t>
            </a:r>
            <a:r>
              <a:rPr lang="en-US" altLang="zh-CN" dirty="0" smtClean="0"/>
              <a:t>im</a:t>
            </a:r>
            <a:r>
              <a:rPr lang="zh-CN" altLang="en-US" dirty="0" smtClean="0"/>
              <a:t>是一个功能强大的全屏幕文本编辑器，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是</a:t>
            </a:r>
            <a:r>
              <a:rPr lang="en-US" altLang="zh-CN" dirty="0" smtClean="0"/>
              <a:t>Linux/UNIX</a:t>
            </a:r>
            <a:r>
              <a:rPr lang="zh-CN" altLang="en-US" dirty="0" smtClean="0"/>
              <a:t>上最常用</a:t>
            </a:r>
            <a:r>
              <a:rPr lang="zh-CN" altLang="en-US" dirty="0" smtClean="0"/>
              <a:t>的文本编辑器，它的用途是建立、编辑、显示文本。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 smtClean="0"/>
              <a:t>Vim</a:t>
            </a:r>
            <a:r>
              <a:rPr lang="zh-CN" altLang="en-US" b="1" dirty="0" smtClean="0"/>
              <a:t>没有菜单，只有命令。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en-US" altLang="zh-CN" dirty="0" smtClean="0">
                <a:solidFill>
                  <a:srgbClr val="FF0000"/>
                </a:solidFill>
              </a:rPr>
              <a:t>      www.vim.org</a:t>
            </a:r>
          </a:p>
          <a:p>
            <a:pPr marL="0" indent="0"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Vim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9415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Vim</a:t>
            </a:r>
            <a:r>
              <a:rPr lang="zh-CN" altLang="en-US" dirty="0" smtClean="0"/>
              <a:t>工作模式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419872" y="2204864"/>
            <a:ext cx="2232248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635896" y="2412177"/>
            <a:ext cx="280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命令模式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899592" y="4797152"/>
            <a:ext cx="2232248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15616" y="5013176"/>
            <a:ext cx="280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输入</a:t>
            </a:r>
            <a:r>
              <a:rPr lang="zh-CN" altLang="en-US" sz="3200" dirty="0" smtClean="0"/>
              <a:t>模式</a:t>
            </a:r>
            <a:endParaRPr lang="zh-CN" altLang="en-US" sz="3200" dirty="0"/>
          </a:p>
        </p:txBody>
      </p:sp>
      <p:sp>
        <p:nvSpPr>
          <p:cNvPr id="10" name="矩形 9"/>
          <p:cNvSpPr/>
          <p:nvPr/>
        </p:nvSpPr>
        <p:spPr>
          <a:xfrm>
            <a:off x="5940152" y="4805536"/>
            <a:ext cx="2232248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156176" y="5021560"/>
            <a:ext cx="280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末行</a:t>
            </a:r>
            <a:r>
              <a:rPr lang="zh-CN" altLang="en-US" sz="3200" dirty="0" smtClean="0"/>
              <a:t>模式</a:t>
            </a:r>
            <a:endParaRPr lang="zh-CN" altLang="en-US" sz="3200" dirty="0"/>
          </a:p>
        </p:txBody>
      </p:sp>
      <p:cxnSp>
        <p:nvCxnSpPr>
          <p:cNvPr id="24" name="直接连接符 23"/>
          <p:cNvCxnSpPr/>
          <p:nvPr/>
        </p:nvCxnSpPr>
        <p:spPr>
          <a:xfrm>
            <a:off x="323528" y="1556792"/>
            <a:ext cx="360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3923928" y="1556792"/>
            <a:ext cx="0" cy="6480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5292080" y="1556792"/>
            <a:ext cx="30597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3" name="直接连接符 3072"/>
          <p:cNvCxnSpPr/>
          <p:nvPr/>
        </p:nvCxnSpPr>
        <p:spPr>
          <a:xfrm>
            <a:off x="5292080" y="1556792"/>
            <a:ext cx="0" cy="6480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5" name="TextBox 3074"/>
          <p:cNvSpPr txBox="1"/>
          <p:nvPr/>
        </p:nvSpPr>
        <p:spPr>
          <a:xfrm>
            <a:off x="899591" y="1052736"/>
            <a:ext cx="2137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进入</a:t>
            </a:r>
            <a:endParaRPr lang="zh-CN" altLang="en-US" sz="2800" dirty="0"/>
          </a:p>
        </p:txBody>
      </p:sp>
      <p:sp>
        <p:nvSpPr>
          <p:cNvPr id="3076" name="TextBox 3075"/>
          <p:cNvSpPr txBox="1"/>
          <p:nvPr/>
        </p:nvSpPr>
        <p:spPr>
          <a:xfrm>
            <a:off x="683568" y="1808820"/>
            <a:ext cx="2474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vi  filename</a:t>
            </a:r>
            <a:endParaRPr lang="zh-CN" altLang="en-US" sz="2800" dirty="0"/>
          </a:p>
        </p:txBody>
      </p:sp>
      <p:sp>
        <p:nvSpPr>
          <p:cNvPr id="3077" name="TextBox 3076"/>
          <p:cNvSpPr txBox="1"/>
          <p:nvPr/>
        </p:nvSpPr>
        <p:spPr>
          <a:xfrm>
            <a:off x="5940152" y="1052736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退出</a:t>
            </a:r>
          </a:p>
        </p:txBody>
      </p:sp>
      <p:sp>
        <p:nvSpPr>
          <p:cNvPr id="3078" name="TextBox 3077"/>
          <p:cNvSpPr txBox="1"/>
          <p:nvPr/>
        </p:nvSpPr>
        <p:spPr>
          <a:xfrm>
            <a:off x="5915726" y="1808820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输入 </a:t>
            </a:r>
            <a:r>
              <a:rPr lang="en-US" altLang="zh-CN" sz="2800" dirty="0" smtClean="0"/>
              <a:t>:</a:t>
            </a:r>
            <a:r>
              <a:rPr lang="en-US" altLang="zh-CN" sz="2800" dirty="0" err="1" smtClean="0"/>
              <a:t>wq</a:t>
            </a:r>
            <a:endParaRPr lang="zh-CN" altLang="en-US" sz="2800" dirty="0"/>
          </a:p>
        </p:txBody>
      </p:sp>
      <p:cxnSp>
        <p:nvCxnSpPr>
          <p:cNvPr id="39" name="直接箭头连接符 38"/>
          <p:cNvCxnSpPr/>
          <p:nvPr/>
        </p:nvCxnSpPr>
        <p:spPr>
          <a:xfrm flipV="1">
            <a:off x="2123728" y="3068960"/>
            <a:ext cx="1944216" cy="172819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>
            <a:off x="1475656" y="3068960"/>
            <a:ext cx="2160240" cy="172819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0" idx="0"/>
          </p:cNvCxnSpPr>
          <p:nvPr/>
        </p:nvCxnSpPr>
        <p:spPr>
          <a:xfrm flipH="1" flipV="1">
            <a:off x="5325689" y="3044625"/>
            <a:ext cx="1730587" cy="176091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4860032" y="3068960"/>
            <a:ext cx="1800200" cy="172819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7" name="TextBox 3086"/>
          <p:cNvSpPr txBox="1"/>
          <p:nvPr/>
        </p:nvSpPr>
        <p:spPr>
          <a:xfrm>
            <a:off x="6381051" y="3429000"/>
            <a:ext cx="19707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命令以回车</a:t>
            </a:r>
            <a:endParaRPr lang="en-US" altLang="zh-CN" sz="2800" dirty="0" smtClean="0"/>
          </a:p>
          <a:p>
            <a:r>
              <a:rPr lang="zh-CN" altLang="en-US" sz="2800" dirty="0" smtClean="0"/>
              <a:t>结束运行</a:t>
            </a:r>
            <a:endParaRPr lang="zh-CN" altLang="en-US" sz="2800" dirty="0"/>
          </a:p>
        </p:txBody>
      </p:sp>
      <p:sp>
        <p:nvSpPr>
          <p:cNvPr id="3088" name="TextBox 3087"/>
          <p:cNvSpPr txBox="1"/>
          <p:nvPr/>
        </p:nvSpPr>
        <p:spPr>
          <a:xfrm>
            <a:off x="1228690" y="3253771"/>
            <a:ext cx="1687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输入</a:t>
            </a:r>
            <a:r>
              <a:rPr lang="en-US" altLang="zh-CN" sz="2800" dirty="0" err="1" smtClean="0"/>
              <a:t>iao</a:t>
            </a:r>
            <a:endParaRPr lang="zh-CN" altLang="en-US" sz="2800" dirty="0"/>
          </a:p>
        </p:txBody>
      </p:sp>
      <p:sp>
        <p:nvSpPr>
          <p:cNvPr id="53" name="TextBox 52"/>
          <p:cNvSpPr txBox="1"/>
          <p:nvPr/>
        </p:nvSpPr>
        <p:spPr>
          <a:xfrm>
            <a:off x="3284240" y="4227731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ESC </a:t>
            </a:r>
            <a:r>
              <a:rPr lang="zh-CN" altLang="en-US" dirty="0" smtClean="0"/>
              <a:t>键</a:t>
            </a:r>
            <a:endParaRPr lang="zh-CN" altLang="en-US" dirty="0"/>
          </a:p>
        </p:txBody>
      </p:sp>
      <p:sp>
        <p:nvSpPr>
          <p:cNvPr id="3089" name="矩形 3088"/>
          <p:cNvSpPr/>
          <p:nvPr/>
        </p:nvSpPr>
        <p:spPr>
          <a:xfrm>
            <a:off x="813732" y="6021288"/>
            <a:ext cx="3010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[</a:t>
            </a:r>
            <a:r>
              <a:rPr lang="en-US" altLang="zh-CN" dirty="0" err="1"/>
              <a:t>root@localhost</a:t>
            </a:r>
            <a:r>
              <a:rPr lang="en-US" altLang="zh-CN" dirty="0"/>
              <a:t> ~]# vi </a:t>
            </a:r>
            <a:r>
              <a:rPr lang="zh-CN" altLang="en-US" dirty="0"/>
              <a:t>文件名</a:t>
            </a:r>
          </a:p>
        </p:txBody>
      </p:sp>
      <p:sp>
        <p:nvSpPr>
          <p:cNvPr id="6" name="矩形 5"/>
          <p:cNvSpPr/>
          <p:nvPr/>
        </p:nvSpPr>
        <p:spPr>
          <a:xfrm>
            <a:off x="4158208" y="588278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三种工作模式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命令模式、输入模式、末行模式</a:t>
            </a:r>
          </a:p>
        </p:txBody>
      </p:sp>
    </p:spTree>
    <p:extLst>
      <p:ext uri="{BB962C8B-B14F-4D97-AF65-F5344CB8AC3E}">
        <p14:creationId xmlns:p14="http://schemas.microsoft.com/office/powerpoint/2010/main" val="1694565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6358066"/>
              </p:ext>
            </p:extLst>
          </p:nvPr>
        </p:nvGraphicFramePr>
        <p:xfrm>
          <a:off x="457200" y="1497072"/>
          <a:ext cx="7283152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1576"/>
                <a:gridCol w="364157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命令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作用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在光标所在字符后插入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在光标所在行行尾插入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在光标所在字符前插入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在光标所在行行首插入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632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在光标下插入新行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632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>
                          <a:solidFill>
                            <a:schemeClr val="tx1"/>
                          </a:solidFill>
                        </a:rPr>
                        <a:t>在光标上插入新行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插入命令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4809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8203042"/>
              </p:ext>
            </p:extLst>
          </p:nvPr>
        </p:nvGraphicFramePr>
        <p:xfrm>
          <a:off x="457200" y="1600200"/>
          <a:ext cx="8229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命令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作用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:set</a:t>
                      </a:r>
                      <a:r>
                        <a:rPr lang="en-US" altLang="zh-CN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nu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设置行号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:set </a:t>
                      </a:r>
                      <a:r>
                        <a:rPr lang="en-US" altLang="zh-CN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nonu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取消行号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gg</a:t>
                      </a:r>
                      <a:endParaRPr lang="en-US" altLang="zh-CN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到第一行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到最后一行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到第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行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:n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到第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行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移至行尾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移至行首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定位命令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5984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9560341"/>
              </p:ext>
            </p:extLst>
          </p:nvPr>
        </p:nvGraphicFramePr>
        <p:xfrm>
          <a:off x="457200" y="1844824"/>
          <a:ext cx="82296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4640"/>
                <a:gridCol w="5554960"/>
              </a:tblGrid>
              <a:tr h="1262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命令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作用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删除光标所在处字符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nx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删除光标所在处后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个字符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dd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删除光标所在行，</a:t>
                      </a:r>
                      <a:r>
                        <a:rPr lang="en-US" altLang="zh-CN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ndd</a:t>
                      </a:r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删除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行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dG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删除光标所在行到文件末尾内容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删除光标所在处到行尾内容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:n1,n2d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删除指定范围的行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删除命令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9961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1112468"/>
              </p:ext>
            </p:extLst>
          </p:nvPr>
        </p:nvGraphicFramePr>
        <p:xfrm>
          <a:off x="457200" y="1844824"/>
          <a:ext cx="82296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520"/>
                <a:gridCol w="6635080"/>
              </a:tblGrid>
              <a:tr h="1262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命令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作用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yy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复制当前行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749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nyy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复制当前行以下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行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dd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剪切当前行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ndd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剪切当前行以下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行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对（剪切）复制的内容进行粘贴 至所在行下面</a:t>
                      </a:r>
                      <a:endParaRPr lang="en-US" altLang="zh-CN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大写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粘贴到所在行上面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复制和剪切命令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5651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2386537"/>
              </p:ext>
            </p:extLst>
          </p:nvPr>
        </p:nvGraphicFramePr>
        <p:xfrm>
          <a:off x="457200" y="1600200"/>
          <a:ext cx="82296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命令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作用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替换光标所在处字符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从光标所在处开始替换字符，按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Esc</a:t>
                      </a:r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结束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取消上一步操作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替换和取消命令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6516314"/>
      </p:ext>
    </p:extLst>
  </p:cSld>
  <p:clrMapOvr>
    <a:masterClrMapping/>
  </p:clrMapOvr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03 WebDriver API-定位元素</Template>
  <TotalTime>896</TotalTime>
  <Words>894</Words>
  <Application>Microsoft Office PowerPoint</Application>
  <PresentationFormat>全屏显示(4:3)</PresentationFormat>
  <Paragraphs>178</Paragraphs>
  <Slides>15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moban</vt:lpstr>
      <vt:lpstr>文本编辑器-Vim</vt:lpstr>
      <vt:lpstr>本章大纲</vt:lpstr>
      <vt:lpstr>Vim简介</vt:lpstr>
      <vt:lpstr>Vim工作模式</vt:lpstr>
      <vt:lpstr>插入命令</vt:lpstr>
      <vt:lpstr>定位命令</vt:lpstr>
      <vt:lpstr>删除命令</vt:lpstr>
      <vt:lpstr>复制和剪切命令</vt:lpstr>
      <vt:lpstr>替换和取消命令</vt:lpstr>
      <vt:lpstr>替换和搜索替换命令</vt:lpstr>
      <vt:lpstr>保存和退出命令</vt:lpstr>
      <vt:lpstr>本章大纲</vt:lpstr>
      <vt:lpstr>PowerPoint 演示文稿</vt:lpstr>
      <vt:lpstr>PowerPoint 演示文稿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第01章 Linux系统安装和基本操作 </dc:title>
  <dc:creator>admin</dc:creator>
  <cp:lastModifiedBy>admin</cp:lastModifiedBy>
  <cp:revision>75</cp:revision>
  <dcterms:created xsi:type="dcterms:W3CDTF">2017-06-14T06:52:20Z</dcterms:created>
  <dcterms:modified xsi:type="dcterms:W3CDTF">2017-07-16T03:46:13Z</dcterms:modified>
</cp:coreProperties>
</file>