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60" r:id="rId2"/>
    <p:sldId id="261" r:id="rId3"/>
    <p:sldId id="262" r:id="rId4"/>
    <p:sldId id="264" r:id="rId5"/>
    <p:sldId id="279" r:id="rId6"/>
    <p:sldId id="265" r:id="rId7"/>
    <p:sldId id="266" r:id="rId8"/>
    <p:sldId id="280" r:id="rId9"/>
    <p:sldId id="281" r:id="rId10"/>
    <p:sldId id="28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78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22" autoAdjust="0"/>
  </p:normalViewPr>
  <p:slideViewPr>
    <p:cSldViewPr>
      <p:cViewPr varScale="1">
        <p:scale>
          <a:sx n="43" d="100"/>
          <a:sy n="43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2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V:</a:t>
            </a:r>
            <a:r>
              <a:rPr lang="zh-CN" altLang="en-US" smtClean="0"/>
              <a:t>进行的任何动作时都输出详细的信息</a:t>
            </a:r>
            <a:endParaRPr lang="en-US" altLang="zh-CN" smtClean="0"/>
          </a:p>
          <a:p>
            <a:r>
              <a:rPr lang="en-US" altLang="zh-CN" smtClean="0"/>
              <a:t>H</a:t>
            </a:r>
            <a:r>
              <a:rPr lang="zh-CN" altLang="en-US" smtClean="0"/>
              <a:t>：安装于升级过程中，用</a:t>
            </a:r>
            <a:r>
              <a:rPr lang="en-US" altLang="zh-CN" smtClean="0"/>
              <a:t>50</a:t>
            </a:r>
            <a:r>
              <a:rPr lang="zh-CN" altLang="en-US" smtClean="0"/>
              <a:t>个</a:t>
            </a:r>
            <a:r>
              <a:rPr lang="en-US" altLang="zh-CN" smtClean="0"/>
              <a:t>#</a:t>
            </a:r>
            <a:r>
              <a:rPr lang="zh-CN" altLang="en-US" smtClean="0"/>
              <a:t>好表示操作进度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F8A728F-2BDC-42A3-B895-42A37433CE50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F20D005-4FE1-418D-B339-F5A70BA10E55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16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F143D8C7-914F-49AC-8345-3E27957987F2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17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A7D798B-4E6B-40CA-B7DE-90746DD7649F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概括讲解</a:t>
            </a:r>
            <a:r>
              <a:rPr lang="en-US" altLang="zh-CN" smtClean="0"/>
              <a:t>rpm</a:t>
            </a:r>
            <a:r>
              <a:rPr lang="zh-CN" altLang="en-US" smtClean="0"/>
              <a:t>命令所具有三类主要功能，从下一页开始将分别讲解这三类功能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其他相关功能视情况补充，或不做讲解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rpm</a:t>
            </a:r>
            <a:r>
              <a:rPr lang="zh-CN" altLang="en-US" smtClean="0"/>
              <a:t>命令还可以对</a:t>
            </a:r>
            <a:r>
              <a:rPr lang="en-US" altLang="zh-CN" smtClean="0"/>
              <a:t>RPM</a:t>
            </a:r>
            <a:r>
              <a:rPr lang="zh-CN" altLang="en-US" smtClean="0"/>
              <a:t>软件包的文件信息进行验证，需要用到“</a:t>
            </a:r>
            <a:r>
              <a:rPr lang="en-US" altLang="zh-CN" smtClean="0"/>
              <a:t>-V”</a:t>
            </a:r>
            <a:r>
              <a:rPr lang="zh-CN" altLang="en-US" smtClean="0"/>
              <a:t>选项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rpm</a:t>
            </a:r>
            <a:r>
              <a:rPr lang="zh-CN" altLang="en-US" smtClean="0"/>
              <a:t>命令还可以导入软件包的公钥文件以便验证包文件的完整性，需要用到“</a:t>
            </a:r>
            <a:r>
              <a:rPr lang="en-US" altLang="zh-CN" smtClean="0"/>
              <a:t>--import”</a:t>
            </a:r>
            <a:r>
              <a:rPr lang="zh-CN" altLang="en-US" smtClean="0"/>
              <a:t>选项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……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0C38E03-E8D5-4B44-A999-B64E621BEC7F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使用“</a:t>
            </a:r>
            <a:r>
              <a:rPr lang="en-US" altLang="zh-CN" smtClean="0"/>
              <a:t>-q”</a:t>
            </a:r>
            <a:r>
              <a:rPr lang="zh-CN" altLang="en-US" smtClean="0"/>
              <a:t>选项时实际上调用了“</a:t>
            </a:r>
            <a:r>
              <a:rPr lang="en-US" altLang="zh-CN" smtClean="0"/>
              <a:t>/usr/bin/</a:t>
            </a:r>
            <a:r>
              <a:rPr lang="en-US" altLang="zh-CN" b="1" smtClean="0"/>
              <a:t>rpmquery</a:t>
            </a:r>
            <a:r>
              <a:rPr lang="en-US" altLang="zh-CN" smtClean="0"/>
              <a:t>”</a:t>
            </a:r>
            <a:r>
              <a:rPr lang="zh-CN" altLang="en-US" smtClean="0"/>
              <a:t>程序完成查询工作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软件包查询主要包括两种情况：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）查询系统中已经安装的软件包信息；    </a:t>
            </a:r>
            <a:r>
              <a:rPr lang="en-US" altLang="zh-CN" smtClean="0"/>
              <a:t>2</a:t>
            </a:r>
            <a:r>
              <a:rPr lang="zh-CN" altLang="en-US" smtClean="0"/>
              <a:t>）查询尚未安装的</a:t>
            </a:r>
            <a:r>
              <a:rPr lang="en-US" altLang="zh-CN" smtClean="0"/>
              <a:t>RPM</a:t>
            </a:r>
            <a:r>
              <a:rPr lang="zh-CN" altLang="en-US" smtClean="0"/>
              <a:t>包文件的信息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对于“</a:t>
            </a:r>
            <a:r>
              <a:rPr lang="en-US" altLang="zh-CN" smtClean="0"/>
              <a:t>-qa”</a:t>
            </a:r>
            <a:r>
              <a:rPr lang="zh-CN" altLang="en-US" smtClean="0"/>
              <a:t>查询选项，命令参数（即软件包名）是非必须的；一般查询时，软件名不需要指定版本号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0C29B4-31DE-4425-8CB6-7C9B6D91D730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讲解</a:t>
            </a:r>
            <a:r>
              <a:rPr lang="en-US" altLang="zh-CN" smtClean="0"/>
              <a:t>rpm</a:t>
            </a:r>
            <a:r>
              <a:rPr lang="zh-CN" altLang="en-US" smtClean="0"/>
              <a:t>查询命令用法的几个示例，然后切换到虚拟机进行演示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主要示范 </a:t>
            </a:r>
            <a:r>
              <a:rPr lang="en-US" altLang="zh-CN" smtClean="0"/>
              <a:t>-qa</a:t>
            </a:r>
            <a:r>
              <a:rPr lang="zh-CN" altLang="en-US" smtClean="0"/>
              <a:t>、</a:t>
            </a:r>
            <a:r>
              <a:rPr lang="en-US" altLang="zh-CN" smtClean="0"/>
              <a:t>-qi</a:t>
            </a:r>
            <a:r>
              <a:rPr lang="zh-CN" altLang="en-US" smtClean="0"/>
              <a:t>、</a:t>
            </a:r>
            <a:r>
              <a:rPr lang="en-US" altLang="zh-CN" smtClean="0"/>
              <a:t>-ql</a:t>
            </a:r>
            <a:r>
              <a:rPr lang="zh-CN" altLang="en-US" smtClean="0"/>
              <a:t>、</a:t>
            </a:r>
            <a:r>
              <a:rPr lang="en-US" altLang="zh-CN" smtClean="0"/>
              <a:t>-qc</a:t>
            </a:r>
            <a:r>
              <a:rPr lang="zh-CN" altLang="en-US" smtClean="0"/>
              <a:t>、</a:t>
            </a:r>
            <a:r>
              <a:rPr lang="en-US" altLang="zh-CN" smtClean="0"/>
              <a:t>-qd</a:t>
            </a:r>
            <a:r>
              <a:rPr lang="zh-CN" altLang="en-US" smtClean="0"/>
              <a:t>、</a:t>
            </a:r>
            <a:r>
              <a:rPr lang="en-US" altLang="zh-CN" smtClean="0"/>
              <a:t>-qf </a:t>
            </a:r>
            <a:r>
              <a:rPr lang="zh-CN" altLang="en-US" smtClean="0"/>
              <a:t>等查询方法，例如针对</a:t>
            </a:r>
            <a:r>
              <a:rPr lang="en-US" altLang="zh-CN" smtClean="0"/>
              <a:t>httpd</a:t>
            </a:r>
            <a:r>
              <a:rPr lang="zh-CN" altLang="en-US" smtClean="0"/>
              <a:t>、</a:t>
            </a:r>
            <a:r>
              <a:rPr lang="en-US" altLang="zh-CN" smtClean="0"/>
              <a:t>sendmail</a:t>
            </a:r>
            <a:r>
              <a:rPr lang="zh-CN" altLang="en-US" smtClean="0"/>
              <a:t>、</a:t>
            </a:r>
            <a:r>
              <a:rPr lang="en-US" altLang="zh-CN" smtClean="0"/>
              <a:t>cron</a:t>
            </a:r>
            <a:r>
              <a:rPr lang="zh-CN" altLang="en-US" smtClean="0"/>
              <a:t>软件包和</a:t>
            </a:r>
            <a:r>
              <a:rPr lang="en-US" altLang="zh-CN" smtClean="0"/>
              <a:t>/etc/inittab</a:t>
            </a:r>
            <a:r>
              <a:rPr lang="zh-CN" altLang="en-US" smtClean="0"/>
              <a:t>文件等进行不同查询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A4B1618-040C-4FAD-A14D-9315436C3364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对比讲解两类查询操作的主要区别：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查询已安装的软件时使用“</a:t>
            </a:r>
            <a:r>
              <a:rPr lang="en-US" altLang="zh-CN" smtClean="0"/>
              <a:t>-q…”</a:t>
            </a:r>
            <a:r>
              <a:rPr lang="zh-CN" altLang="en-US" smtClean="0"/>
              <a:t>选项，而查询未安装的包文件时使用“</a:t>
            </a:r>
            <a:r>
              <a:rPr lang="en-US" altLang="zh-CN" smtClean="0"/>
              <a:t>-qp…”</a:t>
            </a:r>
            <a:r>
              <a:rPr lang="zh-CN" altLang="en-US" smtClean="0"/>
              <a:t>选项，多了一个“</a:t>
            </a:r>
            <a:r>
              <a:rPr lang="en-US" altLang="zh-CN" smtClean="0"/>
              <a:t>p”</a:t>
            </a:r>
            <a:r>
              <a:rPr lang="zh-CN" altLang="en-US" smtClean="0"/>
              <a:t>（表示</a:t>
            </a:r>
            <a:r>
              <a:rPr lang="en-US" altLang="zh-CN" smtClean="0"/>
              <a:t>packages</a:t>
            </a:r>
            <a:r>
              <a:rPr lang="zh-CN" altLang="en-US" smtClean="0"/>
              <a:t>，包）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两类查询操作中，“</a:t>
            </a:r>
            <a:r>
              <a:rPr lang="en-US" altLang="zh-CN" smtClean="0"/>
              <a:t>-i”</a:t>
            </a:r>
            <a:r>
              <a:rPr lang="zh-CN" altLang="en-US" smtClean="0"/>
              <a:t>、”</a:t>
            </a:r>
            <a:r>
              <a:rPr lang="en-US" altLang="zh-CN" smtClean="0"/>
              <a:t>-l”</a:t>
            </a:r>
            <a:r>
              <a:rPr lang="zh-CN" altLang="en-US" smtClean="0"/>
              <a:t>、”</a:t>
            </a:r>
            <a:r>
              <a:rPr lang="en-US" altLang="zh-CN" smtClean="0"/>
              <a:t>-c”</a:t>
            </a:r>
            <a:r>
              <a:rPr lang="zh-CN" altLang="en-US" smtClean="0"/>
              <a:t>、“</a:t>
            </a:r>
            <a:r>
              <a:rPr lang="en-US" altLang="zh-CN" smtClean="0"/>
              <a:t>-d”</a:t>
            </a:r>
            <a:r>
              <a:rPr lang="zh-CN" altLang="en-US" smtClean="0"/>
              <a:t>等选项的含义是相同的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1E8A302-CF72-42A0-A262-38CF7370F1C5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讲解</a:t>
            </a:r>
            <a:r>
              <a:rPr lang="en-US" altLang="zh-CN" smtClean="0"/>
              <a:t>rpm</a:t>
            </a:r>
            <a:r>
              <a:rPr lang="zh-CN" altLang="en-US" smtClean="0"/>
              <a:t>查询命令用法的几个示例，然后切换到虚拟机进行演示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smtClean="0">
                <a:solidFill>
                  <a:srgbClr val="000000"/>
                </a:solidFill>
              </a:rPr>
              <a:t>lynx-2.8.5-28.1.i386.rpm </a:t>
            </a:r>
            <a:r>
              <a:rPr lang="zh-CN" altLang="en-US" smtClean="0">
                <a:solidFill>
                  <a:srgbClr val="000000"/>
                </a:solidFill>
              </a:rPr>
              <a:t>软件包可以从</a:t>
            </a:r>
            <a:r>
              <a:rPr lang="en-US" altLang="zh-CN" smtClean="0">
                <a:solidFill>
                  <a:srgbClr val="000000"/>
                </a:solidFill>
              </a:rPr>
              <a:t>RHEL5</a:t>
            </a:r>
            <a:r>
              <a:rPr lang="zh-CN" altLang="en-US" smtClean="0">
                <a:solidFill>
                  <a:srgbClr val="000000"/>
                </a:solidFill>
              </a:rPr>
              <a:t>安装光盘中获得</a:t>
            </a: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F8A4794-CA99-4B17-A8DD-F65550AF9EE6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注意对比讲解 </a:t>
            </a:r>
            <a:r>
              <a:rPr lang="en-US" altLang="zh-CN" smtClean="0"/>
              <a:t>-i</a:t>
            </a:r>
            <a:r>
              <a:rPr lang="zh-CN" altLang="en-US" smtClean="0"/>
              <a:t>、</a:t>
            </a:r>
            <a:r>
              <a:rPr lang="en-US" altLang="zh-CN" smtClean="0"/>
              <a:t>-U</a:t>
            </a:r>
            <a:r>
              <a:rPr lang="zh-CN" altLang="en-US" smtClean="0"/>
              <a:t>、</a:t>
            </a:r>
            <a:r>
              <a:rPr lang="en-US" altLang="zh-CN" smtClean="0"/>
              <a:t>-F </a:t>
            </a:r>
            <a:r>
              <a:rPr lang="zh-CN" altLang="en-US" smtClean="0"/>
              <a:t>这三个安装选项的区别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卸载软件时只需要指定软件名即可，无需指定版本号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任何计算机仅有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，没有软件，就是一个花瓶。只能简单的存储功能</a:t>
            </a:r>
            <a:endParaRPr lang="en-US" altLang="zh-CN" dirty="0" smtClean="0"/>
          </a:p>
          <a:p>
            <a:r>
              <a:rPr lang="zh-CN" altLang="en-US" dirty="0" smtClean="0"/>
              <a:t>需要聊天，看电影，打游戏。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没有软件的支持，</a:t>
            </a:r>
            <a:endParaRPr lang="en-US" altLang="zh-CN" dirty="0" smtClean="0"/>
          </a:p>
          <a:p>
            <a:r>
              <a:rPr lang="zh-CN" altLang="en-US" dirty="0" smtClean="0"/>
              <a:t>个人与服务器。从服务器角度，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稳定性，安全性，多样性。首先强调，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中所有的软件是不能在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中直接安装的。</a:t>
            </a:r>
            <a:r>
              <a:rPr lang="en-US" altLang="zh-CN" dirty="0" smtClean="0"/>
              <a:t>exe</a:t>
            </a:r>
            <a:r>
              <a:rPr lang="zh-CN" altLang="en-US" dirty="0" smtClean="0"/>
              <a:t>不能在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中安装，大量病毒，木马不可识别的，只是一个不能执行的软件包。坏处，所有的软件包做单独的开发。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版本</a:t>
            </a:r>
            <a:r>
              <a:rPr lang="en-US" altLang="zh-CN" dirty="0" err="1" smtClean="0"/>
              <a:t>qq</a:t>
            </a:r>
            <a:endParaRPr lang="en-US" altLang="zh-CN" dirty="0" smtClean="0"/>
          </a:p>
          <a:p>
            <a:r>
              <a:rPr lang="zh-CN" altLang="en-US" dirty="0" smtClean="0"/>
              <a:t>源码包：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语言写的，源码包绝大多数是用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语言写的，也有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写的。只是用源码包安装比较慢，容易报错。</a:t>
            </a:r>
            <a:endParaRPr lang="en-US" altLang="zh-CN" dirty="0" smtClean="0"/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本身给你的是能看到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语言代码的内核</a:t>
            </a:r>
            <a:r>
              <a:rPr lang="zh-CN" altLang="en-US" dirty="0" smtClean="0"/>
              <a:t>。举例：打开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的包</a:t>
            </a:r>
            <a:endParaRPr lang="en-US" altLang="zh-CN" dirty="0" smtClean="0"/>
          </a:p>
          <a:p>
            <a:r>
              <a:rPr lang="zh-CN" altLang="en-US" dirty="0" smtClean="0"/>
              <a:t>二进制包经过编译的</a:t>
            </a:r>
            <a:r>
              <a:rPr lang="en-US" altLang="zh-CN" dirty="0" smtClean="0"/>
              <a:t>01001</a:t>
            </a:r>
            <a:r>
              <a:rPr lang="zh-CN" altLang="en-US" dirty="0" smtClean="0"/>
              <a:t>机器语言，早期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都是源代码直接提供的，计算机能够识别的是</a:t>
            </a:r>
            <a:r>
              <a:rPr lang="en-US" altLang="zh-CN" dirty="0" smtClean="0"/>
              <a:t>0101</a:t>
            </a:r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r>
              <a:rPr lang="zh-CN" altLang="en-US" dirty="0" smtClean="0"/>
              <a:t>只是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编译完是</a:t>
            </a:r>
            <a:r>
              <a:rPr lang="en-US" altLang="zh-CN" dirty="0" smtClean="0"/>
              <a:t>exe</a:t>
            </a:r>
            <a:r>
              <a:rPr lang="zh-CN" altLang="en-US" dirty="0" smtClean="0"/>
              <a:t>格式，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编译完是</a:t>
            </a:r>
            <a:r>
              <a:rPr lang="en-US" altLang="zh-CN" dirty="0" smtClean="0"/>
              <a:t>rpm</a:t>
            </a:r>
            <a:r>
              <a:rPr lang="zh-CN" altLang="en-US" dirty="0" smtClean="0"/>
              <a:t>格式，都是二进制包，不能通用</a:t>
            </a:r>
            <a:endParaRPr lang="en-US" altLang="zh-CN" dirty="0" smtClean="0"/>
          </a:p>
          <a:p>
            <a:r>
              <a:rPr lang="en-US" altLang="zh-CN" dirty="0" smtClean="0"/>
              <a:t>rpm:</a:t>
            </a:r>
            <a:r>
              <a:rPr lang="zh-CN" altLang="en-US" dirty="0" smtClean="0"/>
              <a:t>不能看到源代码，好处编译的时间比较慢。以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安装为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60M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用源代码</a:t>
            </a:r>
            <a:r>
              <a:rPr lang="zh-CN" altLang="en-US" dirty="0" smtClean="0"/>
              <a:t>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，根据机器性能不同大概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分钟左右</a:t>
            </a:r>
            <a:r>
              <a:rPr lang="zh-CN" altLang="en-US" dirty="0" smtClean="0"/>
              <a:t>。二级制包厂商</a:t>
            </a:r>
            <a:r>
              <a:rPr lang="zh-CN" altLang="en-US" dirty="0" smtClean="0"/>
              <a:t>发行的时候把源码已经进行了编译</a:t>
            </a:r>
            <a:endParaRPr lang="en-US" altLang="zh-CN" dirty="0" smtClean="0"/>
          </a:p>
          <a:p>
            <a:r>
              <a:rPr lang="zh-CN" altLang="en-US" dirty="0" smtClean="0"/>
              <a:t>总结：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中的安装包不能用</a:t>
            </a:r>
            <a:endParaRPr lang="en-US" altLang="zh-CN" dirty="0" smtClean="0"/>
          </a:p>
          <a:p>
            <a:r>
              <a:rPr lang="zh-CN" altLang="en-US" dirty="0" smtClean="0"/>
              <a:t>源码</a:t>
            </a:r>
            <a:r>
              <a:rPr lang="zh-CN" altLang="en-US" dirty="0" smtClean="0"/>
              <a:t>包</a:t>
            </a:r>
            <a:r>
              <a:rPr lang="en-US" altLang="zh-CN" dirty="0" smtClean="0"/>
              <a:t>  </a:t>
            </a:r>
            <a:r>
              <a:rPr lang="zh-CN" altLang="en-US" dirty="0" smtClean="0"/>
              <a:t>开源。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语言源代码包直接给我们了，包括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内核，都能看到源代码，时间慢</a:t>
            </a:r>
            <a:endParaRPr lang="en-US" altLang="zh-CN" dirty="0" smtClean="0"/>
          </a:p>
          <a:p>
            <a:r>
              <a:rPr lang="zh-CN" altLang="en-US" dirty="0" smtClean="0"/>
              <a:t>二进制包：为了加快安装速度，先由厂商进行了编译。好处是，安装速度快，安装光盘</a:t>
            </a:r>
            <a:r>
              <a:rPr lang="en-US" altLang="zh-CN" dirty="0" smtClean="0"/>
              <a:t>.</a:t>
            </a:r>
            <a:r>
              <a:rPr lang="zh-CN" altLang="en-US" dirty="0" smtClean="0"/>
              <a:t>后缀名是</a:t>
            </a:r>
            <a:r>
              <a:rPr lang="en-US" altLang="zh-CN" dirty="0" smtClean="0"/>
              <a:t>rpm</a:t>
            </a:r>
            <a:r>
              <a:rPr lang="zh-CN" altLang="en-US" dirty="0" smtClean="0"/>
              <a:t>。举例：安装盘</a:t>
            </a:r>
            <a:endParaRPr lang="en-US" altLang="zh-CN" dirty="0" smtClean="0"/>
          </a:p>
          <a:p>
            <a:r>
              <a:rPr lang="en-US" altLang="zh-CN" dirty="0" err="1" smtClean="0"/>
              <a:t>redhat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,  rpm</a:t>
            </a:r>
          </a:p>
          <a:p>
            <a:r>
              <a:rPr lang="en-US" altLang="zh-CN" dirty="0" err="1" smtClean="0"/>
              <a:t>debian,ubutu</a:t>
            </a:r>
            <a:r>
              <a:rPr lang="zh-CN" altLang="en-US" dirty="0" smtClean="0"/>
              <a:t>主要的区别是软件包不同， </a:t>
            </a:r>
            <a:r>
              <a:rPr lang="en-US" altLang="zh-CN" dirty="0" smtClean="0"/>
              <a:t>deb</a:t>
            </a:r>
            <a:r>
              <a:rPr lang="zh-CN" altLang="en-US" dirty="0" smtClean="0"/>
              <a:t>包。两种发行版本涉及的东西基本一致，命令，配置文件的保存位置，内核基本都是一致的。</a:t>
            </a:r>
            <a:endParaRPr lang="en-US" altLang="zh-CN" dirty="0" smtClean="0"/>
          </a:p>
          <a:p>
            <a:r>
              <a:rPr lang="zh-CN" altLang="en-US" dirty="0" smtClean="0"/>
              <a:t>脚本安装包：源码包再开发后的源码包，不需要手工安装。类似于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的安装界面。</a:t>
            </a:r>
            <a:r>
              <a:rPr lang="en-US" altLang="zh-CN" baseline="0" dirty="0" smtClean="0"/>
              <a:t>install.sh</a:t>
            </a:r>
            <a:r>
              <a:rPr lang="zh-CN" altLang="en-US" baseline="0" dirty="0" smtClean="0"/>
              <a:t>出现安装界面安装位置，需要什么功能。这种包种类很少。给专业的管理员用的，更自由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30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87DCE50-A051-49C0-B837-287DD65EFE3F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mtClean="0"/>
              <a:t>--force </a:t>
            </a:r>
            <a:r>
              <a:rPr lang="zh-CN" altLang="en-US" smtClean="0"/>
              <a:t>辅助选项主要应用于以下两种情况：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）缺失某个软件包的文件时，需要进行覆盖安装以找回丢失文件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2</a:t>
            </a:r>
            <a:r>
              <a:rPr lang="zh-CN" altLang="en-US" smtClean="0"/>
              <a:t>）安装一个比现有软件版本陈旧的软件包（多为测试用途）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当安装、卸载软件包时，提示缺少依赖包无法进行时，如果仍要继续执行，应结合 </a:t>
            </a:r>
            <a:r>
              <a:rPr lang="en-US" altLang="zh-CN" smtClean="0"/>
              <a:t>--nodeps </a:t>
            </a:r>
            <a:r>
              <a:rPr lang="zh-CN" altLang="en-US" smtClean="0"/>
              <a:t>选项而不是 </a:t>
            </a:r>
            <a:r>
              <a:rPr lang="en-US" altLang="zh-CN" smtClean="0"/>
              <a:t>--force </a:t>
            </a:r>
            <a:r>
              <a:rPr lang="zh-CN" altLang="en-US" smtClean="0"/>
              <a:t>选项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9924CFF-1C37-428C-8F21-F148CE60DBEB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在安装新的软件包时，通常使用”</a:t>
            </a:r>
            <a:r>
              <a:rPr lang="en-US" altLang="zh-CN" smtClean="0"/>
              <a:t>-ivh”</a:t>
            </a:r>
            <a:r>
              <a:rPr lang="zh-CN" altLang="en-US" smtClean="0"/>
              <a:t>组合选项来获得更加友好的屏幕提示信息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“</a:t>
            </a:r>
            <a:r>
              <a:rPr lang="en-US" altLang="zh-CN" smtClean="0"/>
              <a:t>warning:……NOKEY……”</a:t>
            </a:r>
            <a:r>
              <a:rPr lang="zh-CN" altLang="en-US" smtClean="0"/>
              <a:t>的警告信息是由于没有导入</a:t>
            </a:r>
            <a:r>
              <a:rPr lang="en-US" altLang="zh-CN" smtClean="0"/>
              <a:t>RedHat</a:t>
            </a:r>
            <a:r>
              <a:rPr lang="zh-CN" altLang="en-US" smtClean="0"/>
              <a:t>提供的公钥所致，但并不影响安装效果，可以忽略，如果需要导入公钥文件，可以参考如下步骤（以后从</a:t>
            </a:r>
            <a:r>
              <a:rPr lang="en-US" altLang="zh-CN" smtClean="0"/>
              <a:t>RHEL5</a:t>
            </a:r>
            <a:r>
              <a:rPr lang="zh-CN" altLang="en-US" smtClean="0"/>
              <a:t>光盘中安装软件时，就不会再出现警告提示了）：</a:t>
            </a:r>
          </a:p>
          <a:p>
            <a:r>
              <a:rPr lang="en-US" altLang="zh-CN" smtClean="0"/>
              <a:t>[root@localhost ~]# </a:t>
            </a:r>
            <a:r>
              <a:rPr lang="en-US" altLang="zh-CN" b="1" smtClean="0"/>
              <a:t>cd /media/cdrom</a:t>
            </a:r>
            <a:endParaRPr lang="en-US" altLang="zh-CN" smtClean="0"/>
          </a:p>
          <a:p>
            <a:r>
              <a:rPr lang="en-US" altLang="zh-CN" smtClean="0"/>
              <a:t>[root@localhost cdrom]# </a:t>
            </a:r>
            <a:r>
              <a:rPr lang="en-US" altLang="zh-CN" b="1" smtClean="0"/>
              <a:t>rpm --import RPM-GPG-KEY-redhat-release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D6714EF-E836-4F71-B6D1-C0407A426DE5}" type="slidenum">
              <a:rPr lang="en-US" altLang="zh-CN" smtClean="0"/>
              <a:pPr eaLnBrk="1" hangingPunct="1"/>
              <a:t>32</a:t>
            </a:fld>
            <a:endParaRPr lang="en-US" altLang="zh-CN" smtClean="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zh-CN" altLang="en-US" smtClean="0"/>
              <a:t>对比软件包升级和软件包安装的不同功能，并且重点说明在系统中不存在被升级的软件包时，升级命令的功能等同于安装命令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F13DF1E-540B-4793-A321-0EB68DE6FC09}" type="slidenum">
              <a:rPr lang="en-US" altLang="zh-CN" smtClean="0"/>
              <a:pPr eaLnBrk="1" hangingPunct="1"/>
              <a:t>33</a:t>
            </a:fld>
            <a:endParaRPr lang="en-US" altLang="zh-CN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演示</a:t>
            </a:r>
            <a:r>
              <a:rPr lang="en-US" altLang="zh-CN" smtClean="0"/>
              <a:t>vim-common</a:t>
            </a:r>
            <a:r>
              <a:rPr lang="zh-CN" altLang="en-US" smtClean="0"/>
              <a:t>和</a:t>
            </a:r>
            <a:r>
              <a:rPr lang="en-US" altLang="zh-CN" smtClean="0"/>
              <a:t>vim-enhanced</a:t>
            </a:r>
            <a:r>
              <a:rPr lang="zh-CN" altLang="en-US" smtClean="0"/>
              <a:t>软件包的卸载、安装过程，参考步骤如下：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）首先正常卸载</a:t>
            </a:r>
            <a:r>
              <a:rPr lang="en-US" altLang="zh-CN" smtClean="0"/>
              <a:t>vim-common</a:t>
            </a:r>
            <a:r>
              <a:rPr lang="zh-CN" altLang="en-US" smtClean="0"/>
              <a:t>，应提示被</a:t>
            </a:r>
            <a:r>
              <a:rPr lang="en-US" altLang="zh-CN" smtClean="0"/>
              <a:t>vim-enhanced</a:t>
            </a:r>
            <a:r>
              <a:rPr lang="zh-CN" altLang="en-US" smtClean="0"/>
              <a:t>所依赖而失败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2</a:t>
            </a:r>
            <a:r>
              <a:rPr lang="zh-CN" altLang="en-US" smtClean="0"/>
              <a:t>）因此正常卸载顺序：先卸载</a:t>
            </a:r>
            <a:r>
              <a:rPr lang="en-US" altLang="zh-CN" smtClean="0"/>
              <a:t>vim-enhanced</a:t>
            </a:r>
            <a:r>
              <a:rPr lang="zh-CN" altLang="en-US" smtClean="0"/>
              <a:t>，然后再卸载</a:t>
            </a:r>
            <a:r>
              <a:rPr lang="en-US" altLang="zh-CN" smtClean="0"/>
              <a:t>vim-common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3</a:t>
            </a:r>
            <a:r>
              <a:rPr lang="zh-CN" altLang="en-US" smtClean="0"/>
              <a:t>）然后从光盘中重新安装这两个软件包，首先安装</a:t>
            </a:r>
            <a:r>
              <a:rPr lang="en-US" altLang="zh-CN" smtClean="0"/>
              <a:t>vim-enhanced</a:t>
            </a:r>
            <a:r>
              <a:rPr lang="zh-CN" altLang="en-US" smtClean="0"/>
              <a:t>，应提示需要先安装</a:t>
            </a:r>
            <a:r>
              <a:rPr lang="en-US" altLang="zh-CN" smtClean="0"/>
              <a:t>vim-common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    4</a:t>
            </a:r>
            <a:r>
              <a:rPr lang="zh-CN" altLang="en-US" smtClean="0"/>
              <a:t>）因此正常安装顺序：先安装</a:t>
            </a:r>
            <a:r>
              <a:rPr lang="en-US" altLang="zh-CN" smtClean="0"/>
              <a:t>vim-common</a:t>
            </a:r>
            <a:r>
              <a:rPr lang="zh-CN" altLang="en-US" smtClean="0"/>
              <a:t>，然后再安装</a:t>
            </a:r>
            <a:r>
              <a:rPr lang="en-US" altLang="zh-CN" smtClean="0"/>
              <a:t>vim-enhanced</a:t>
            </a:r>
            <a:r>
              <a:rPr lang="zh-CN" altLang="en-US" smtClean="0"/>
              <a:t>，演示时也可以在一条</a:t>
            </a:r>
            <a:r>
              <a:rPr lang="en-US" altLang="zh-CN" smtClean="0"/>
              <a:t>rpm</a:t>
            </a:r>
            <a:r>
              <a:rPr lang="zh-CN" altLang="en-US" smtClean="0"/>
              <a:t>命令中同时指定这两个文件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—— </a:t>
            </a:r>
            <a:r>
              <a:rPr lang="zh-CN" altLang="en-US" smtClean="0"/>
              <a:t>提醒注意：如果需要同时安装相互依赖的数十个</a:t>
            </a:r>
            <a:r>
              <a:rPr lang="en-US" altLang="zh-CN" smtClean="0"/>
              <a:t>.rpm</a:t>
            </a:r>
            <a:r>
              <a:rPr lang="zh-CN" altLang="en-US" smtClean="0"/>
              <a:t>软件包，可以结合</a:t>
            </a:r>
            <a:r>
              <a:rPr lang="en-US" altLang="zh-CN" smtClean="0"/>
              <a:t>Shell</a:t>
            </a:r>
            <a:r>
              <a:rPr lang="zh-CN" altLang="en-US" smtClean="0"/>
              <a:t>通配符“*”同时指定这些文件作为参数</a:t>
            </a:r>
          </a:p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 70,linux</a:t>
            </a:r>
            <a:r>
              <a:rPr lang="en-US" altLang="zh-CN" baseline="0" dirty="0" smtClean="0"/>
              <a:t> 91</a:t>
            </a:r>
            <a:r>
              <a:rPr lang="zh-CN" altLang="en-US" baseline="0" dirty="0" smtClean="0"/>
              <a:t>第一个版本。开源是最大的特点，服务器领域有这么大的比重，与开源有不可分割关系</a:t>
            </a:r>
            <a:endParaRPr lang="en-US" altLang="zh-CN" baseline="0" dirty="0" smtClean="0"/>
          </a:p>
          <a:p>
            <a:r>
              <a:rPr lang="zh-CN" altLang="en-US" baseline="0" dirty="0" smtClean="0"/>
              <a:t>举例：打开</a:t>
            </a:r>
            <a:r>
              <a:rPr lang="en-US" altLang="zh-CN" baseline="0" dirty="0" smtClean="0"/>
              <a:t>.c</a:t>
            </a:r>
            <a:r>
              <a:rPr lang="zh-CN" altLang="en-US" baseline="0" dirty="0" smtClean="0"/>
              <a:t>。查看，设置可以修改，最起码可以学习看学习。可以看，可以学习。学习编程，无外乎不断写，不断看。还有什么比内核源代码更好的程序代码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QQ</a:t>
            </a:r>
            <a:r>
              <a:rPr lang="zh-CN" altLang="en-US" baseline="0" dirty="0" smtClean="0"/>
              <a:t>只能选择安装位置。其他都不能选择，自带选项很多。对选项不满意，能力足够，可以自己修改</a:t>
            </a:r>
            <a:endParaRPr lang="en-US" altLang="zh-CN" baseline="0" dirty="0" smtClean="0"/>
          </a:p>
          <a:p>
            <a:r>
              <a:rPr lang="zh-CN" altLang="en-US" baseline="0" dirty="0" smtClean="0"/>
              <a:t>自己编译，源码安装比</a:t>
            </a:r>
            <a:r>
              <a:rPr lang="en-US" altLang="zh-CN" baseline="0" dirty="0" smtClean="0"/>
              <a:t>rpm </a:t>
            </a:r>
            <a:r>
              <a:rPr lang="zh-CN" altLang="en-US" baseline="0" dirty="0" smtClean="0"/>
              <a:t>相同软件，相同版本，相同计算机，效率提高</a:t>
            </a:r>
            <a:r>
              <a:rPr lang="en-US" altLang="zh-CN" baseline="0" dirty="0" smtClean="0"/>
              <a:t>5%</a:t>
            </a:r>
            <a:r>
              <a:rPr lang="zh-CN" altLang="en-US" baseline="0" dirty="0" smtClean="0"/>
              <a:t>。对于服务器的影响是很大的，相当于不更改硬件，多支持几万用户的访问量</a:t>
            </a:r>
            <a:endParaRPr lang="en-US" altLang="zh-CN" baseline="0" dirty="0" smtClean="0"/>
          </a:p>
          <a:p>
            <a:r>
              <a:rPr lang="zh-CN" altLang="en-US" baseline="0" dirty="0" smtClean="0"/>
              <a:t>源码包没有卸载直接把目录删除就可以，不会有任何垃圾文件。</a:t>
            </a:r>
            <a:r>
              <a:rPr lang="en-US" altLang="zh-CN" baseline="0" dirty="0" smtClean="0"/>
              <a:t>windows</a:t>
            </a:r>
            <a:r>
              <a:rPr lang="zh-CN" altLang="en-US" baseline="0" dirty="0" smtClean="0"/>
              <a:t>不能直接删除，即使控制面板，也会有很多垃圾文件。导致Ｃ盘越来越大</a:t>
            </a:r>
            <a:endParaRPr lang="en-US" altLang="zh-CN" baseline="0" dirty="0" smtClean="0"/>
          </a:p>
          <a:p>
            <a:r>
              <a:rPr lang="zh-CN" altLang="en-US" baseline="0" dirty="0" smtClean="0"/>
              <a:t>为什么光盘是</a:t>
            </a:r>
            <a:r>
              <a:rPr lang="en-US" altLang="zh-CN" baseline="0" dirty="0" smtClean="0"/>
              <a:t>rpm</a:t>
            </a:r>
            <a:r>
              <a:rPr lang="zh-CN" altLang="en-US" baseline="0" dirty="0" smtClean="0"/>
              <a:t>呢？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5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邮件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lamp</a:t>
            </a:r>
            <a:r>
              <a:rPr lang="zh-CN" altLang="en-US" dirty="0" smtClean="0"/>
              <a:t>十几个包，最容易出现漏了某一个命令，拼写错误</a:t>
            </a:r>
            <a:endParaRPr lang="en-US" altLang="zh-CN" dirty="0" smtClean="0"/>
          </a:p>
          <a:p>
            <a:r>
              <a:rPr lang="zh-CN" altLang="en-US" dirty="0" smtClean="0"/>
              <a:t>漏了某一个命令，拼写错误</a:t>
            </a:r>
            <a:endParaRPr lang="en-US" altLang="zh-CN" dirty="0" smtClean="0"/>
          </a:p>
          <a:p>
            <a:r>
              <a:rPr lang="zh-CN" altLang="en-US" dirty="0" smtClean="0"/>
              <a:t>建议大家用源代码装一遍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，系统结构，内核调用过程，启动过程都会有一个质的提高</a:t>
            </a:r>
            <a:endParaRPr lang="en-US" altLang="zh-CN" dirty="0" smtClean="0"/>
          </a:p>
          <a:p>
            <a:r>
              <a:rPr lang="zh-CN" altLang="en-US" dirty="0" smtClean="0"/>
              <a:t>源代码报错，需要调试</a:t>
            </a:r>
            <a:r>
              <a:rPr lang="zh-CN" altLang="en-US" dirty="0" smtClean="0"/>
              <a:t>源代码</a:t>
            </a:r>
            <a:endParaRPr lang="en-US" altLang="zh-CN" dirty="0" smtClean="0"/>
          </a:p>
          <a:p>
            <a:r>
              <a:rPr lang="zh-CN" altLang="en-US" dirty="0" smtClean="0"/>
              <a:t>源码包安装几个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，需要三天时间，不断的编译。熟练的管理员，报错，能马上修改。建议大家试试安装，收获很大，系统结构，启动过程，内核调用过程有质的提高。不是很容易。软件包报错，需要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源代码，源代码不是我们自己写的。</a:t>
            </a:r>
            <a:endParaRPr lang="en-US" altLang="zh-CN" dirty="0" smtClean="0"/>
          </a:p>
          <a:p>
            <a:r>
              <a:rPr lang="zh-CN" altLang="en-US" dirty="0" smtClean="0"/>
              <a:t>阻碍了新手学习，阻碍了它的发展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厂商事先编译过的，与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安装速度差不多的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6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不符合开源精神了，被迫简化的手段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功能选择不如源码包灵活：源代码包可以</a:t>
            </a:r>
            <a:r>
              <a:rPr lang="zh-CN" altLang="en-US" dirty="0" smtClean="0"/>
              <a:t>重新编译代码</a:t>
            </a:r>
            <a:endParaRPr lang="en-US" altLang="zh-CN" dirty="0" smtClean="0"/>
          </a:p>
          <a:p>
            <a:r>
              <a:rPr lang="zh-CN" altLang="en-US" dirty="0" smtClean="0"/>
              <a:t>依赖性，</a:t>
            </a:r>
            <a:r>
              <a:rPr lang="en-US" altLang="zh-CN" dirty="0" smtClean="0"/>
              <a:t>A-&gt;B-&gt;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（先装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，先卸载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也会有依赖，游戏 好的显卡，最新的驱动，</a:t>
            </a:r>
            <a:r>
              <a:rPr lang="en-US" altLang="zh-CN" dirty="0" smtClean="0"/>
              <a:t>D</a:t>
            </a:r>
            <a:r>
              <a:rPr lang="en-US" altLang="zh-CN" i="1" dirty="0" smtClean="0"/>
              <a:t>irectX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.</a:t>
            </a:r>
            <a:r>
              <a:rPr lang="en-US" altLang="zh-CN" i="1" dirty="0" err="1" smtClean="0"/>
              <a:t>netframwork</a:t>
            </a:r>
            <a:endParaRPr lang="en-US" altLang="zh-CN" dirty="0" smtClean="0"/>
          </a:p>
          <a:p>
            <a:r>
              <a:rPr lang="zh-CN" altLang="en-US" dirty="0" smtClean="0"/>
              <a:t>源码包，像自己做家具。</a:t>
            </a:r>
            <a:r>
              <a:rPr lang="zh-CN" altLang="en-US" dirty="0" smtClean="0"/>
              <a:t>自己砍树</a:t>
            </a:r>
            <a:r>
              <a:rPr lang="zh-CN" altLang="en-US" dirty="0" smtClean="0"/>
              <a:t>，自己制作油漆，自己做设计师。坏处，时间长，新手，我不是木工</a:t>
            </a:r>
            <a:endParaRPr lang="en-US" altLang="zh-CN" dirty="0" smtClean="0"/>
          </a:p>
          <a:p>
            <a:r>
              <a:rPr lang="zh-CN" altLang="en-US" dirty="0" smtClean="0"/>
              <a:t>二进制，买家具，按照图纸  好处：快。缺点，不能看到原</a:t>
            </a:r>
            <a:r>
              <a:rPr lang="zh-CN" altLang="en-US" dirty="0" smtClean="0"/>
              <a:t>材质，家具样式不太满意</a:t>
            </a:r>
            <a:endParaRPr lang="en-US" altLang="zh-CN" dirty="0" smtClean="0"/>
          </a:p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zh-CN" altLang="en-US" dirty="0" smtClean="0"/>
              <a:t>源代码：可以看到</a:t>
            </a:r>
            <a:r>
              <a:rPr lang="zh-CN" altLang="en-US" dirty="0" smtClean="0"/>
              <a:t>源代码，自由定制功能，安装效率高，报错不适合新手</a:t>
            </a:r>
            <a:endParaRPr lang="en-US" altLang="zh-CN" dirty="0" smtClean="0"/>
          </a:p>
          <a:p>
            <a:r>
              <a:rPr lang="zh-CN" altLang="en-US" dirty="0" smtClean="0"/>
              <a:t>二进制包</a:t>
            </a:r>
            <a:r>
              <a:rPr lang="zh-CN" altLang="en-US" dirty="0" smtClean="0"/>
              <a:t>：安装快，不能安装要求定制共享选项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el7.centos  rhel7</a:t>
            </a:r>
          </a:p>
          <a:p>
            <a:r>
              <a:rPr lang="en-US" altLang="zh-CN" dirty="0" err="1" smtClean="0"/>
              <a:t>linux</a:t>
            </a:r>
            <a:r>
              <a:rPr lang="zh-CN" altLang="en-US" dirty="0" smtClean="0"/>
              <a:t>没有扩展名的，</a:t>
            </a:r>
            <a:endParaRPr lang="en-US" altLang="zh-CN" dirty="0" smtClean="0"/>
          </a:p>
          <a:p>
            <a:r>
              <a:rPr lang="en-US" altLang="zh-CN" dirty="0" err="1" smtClean="0"/>
              <a:t>noarch</a:t>
            </a:r>
            <a:r>
              <a:rPr lang="zh-CN" altLang="en-US" dirty="0" smtClean="0"/>
              <a:t>任何硬件环境</a:t>
            </a:r>
            <a:endParaRPr lang="en-US" altLang="zh-CN" dirty="0" smtClean="0"/>
          </a:p>
          <a:p>
            <a:r>
              <a:rPr lang="zh-CN" altLang="en-US" dirty="0" smtClean="0"/>
              <a:t>即使</a:t>
            </a:r>
            <a:r>
              <a:rPr lang="en-US" altLang="zh-CN" dirty="0" smtClean="0"/>
              <a:t>.exe</a:t>
            </a:r>
            <a:r>
              <a:rPr lang="zh-CN" altLang="en-US" dirty="0" smtClean="0"/>
              <a:t>。安装包要以</a:t>
            </a:r>
            <a:r>
              <a:rPr lang="en-US" altLang="zh-CN" dirty="0" smtClean="0"/>
              <a:t>rpm</a:t>
            </a:r>
            <a:r>
              <a:rPr lang="zh-CN" altLang="en-US" dirty="0" smtClean="0"/>
              <a:t>是让管理员看的，否则不知道什么意思。自己组建安装包，注意</a:t>
            </a:r>
            <a:endParaRPr lang="en-US" altLang="zh-CN" dirty="0" smtClean="0"/>
          </a:p>
          <a:p>
            <a:r>
              <a:rPr lang="zh-CN" altLang="en-US" dirty="0" smtClean="0"/>
              <a:t>强调：包名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，包全名。有些命令只能跟包名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环形依赖一条命令一起安装</a:t>
            </a:r>
            <a:endParaRPr lang="en-US" altLang="zh-CN" dirty="0" smtClean="0"/>
          </a:p>
          <a:p>
            <a:r>
              <a:rPr lang="zh-CN" altLang="en-US" dirty="0" smtClean="0"/>
              <a:t>模块安装实例，光盘需要</a:t>
            </a:r>
            <a:endParaRPr lang="en-US" altLang="zh-CN" dirty="0" smtClean="0"/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创建挂载点</a:t>
            </a:r>
            <a:endParaRPr lang="en-US" altLang="zh-CN" dirty="0" smtClean="0"/>
          </a:p>
          <a:p>
            <a:r>
              <a:rPr lang="en-US" altLang="zh-CN" dirty="0" smtClean="0"/>
              <a:t>mount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/sr0 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mount 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  <a:p>
            <a:r>
              <a:rPr lang="en-US" altLang="zh-CN" dirty="0" smtClean="0"/>
              <a:t>cd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cd Packages/</a:t>
            </a:r>
          </a:p>
          <a:p>
            <a:r>
              <a:rPr lang="en-US" altLang="zh-CN" dirty="0" smtClean="0"/>
              <a:t>rpm -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mysql-connector-odbc-5.1.5r1144-7.el6.x86_64.rpm </a:t>
            </a:r>
          </a:p>
          <a:p>
            <a:r>
              <a:rPr lang="en-US" altLang="zh-CN" dirty="0" smtClean="0"/>
              <a:t>.so.</a:t>
            </a:r>
            <a:r>
              <a:rPr lang="zh-CN" altLang="en-US" dirty="0" smtClean="0"/>
              <a:t>数字</a:t>
            </a:r>
            <a:r>
              <a:rPr lang="zh-CN" altLang="en-US" baseline="0" dirty="0" smtClean="0"/>
              <a:t> 这是一个文件  软件包库依赖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不能上网，采用</a:t>
            </a:r>
            <a:r>
              <a:rPr lang="en-US" altLang="zh-CN" baseline="0" dirty="0" smtClean="0"/>
              <a:t>yum</a:t>
            </a:r>
            <a:r>
              <a:rPr lang="zh-CN" altLang="en-US" baseline="0" dirty="0" smtClean="0"/>
              <a:t>在线管理 包含所有</a:t>
            </a:r>
            <a:r>
              <a:rPr lang="en-US" altLang="zh-CN" baseline="0" dirty="0" smtClean="0"/>
              <a:t>rpm</a:t>
            </a:r>
            <a:r>
              <a:rPr lang="zh-CN" altLang="en-US" baseline="0" dirty="0" smtClean="0"/>
              <a:t>的完站作为在线服务器，使用在线命令安装，无论树形，环形，模块依赖，自动从官方服务器下载，所有依赖性自动完成。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光盘可以作为</a:t>
            </a:r>
            <a:r>
              <a:rPr lang="en-US" altLang="zh-CN" baseline="0" dirty="0" smtClean="0"/>
              <a:t>yum</a:t>
            </a:r>
            <a:r>
              <a:rPr lang="zh-CN" altLang="en-US" baseline="0" dirty="0" smtClean="0"/>
              <a:t>的服务器，不上网是可以的</a:t>
            </a:r>
            <a:r>
              <a:rPr lang="en-US" altLang="zh-CN" baseline="0" dirty="0" smtClean="0"/>
              <a:t>,</a:t>
            </a:r>
            <a:r>
              <a:rPr lang="en-US" altLang="zh-CN" baseline="0" dirty="0" err="1" smtClean="0"/>
              <a:t>redhat</a:t>
            </a:r>
            <a:r>
              <a:rPr lang="zh-CN" altLang="en-US" baseline="0" smtClean="0"/>
              <a:t>需要收费的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4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776288"/>
            <a:ext cx="8210550" cy="935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855788"/>
            <a:ext cx="8229600" cy="43100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9569E-D070-4383-B76B-70A5DB82D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79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我的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pmfin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软件包管理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树形依赖：</a:t>
            </a:r>
            <a:r>
              <a:rPr lang="en-US" altLang="zh-CN" dirty="0" smtClean="0"/>
              <a:t>a-&gt;b-&gt;c</a:t>
            </a:r>
          </a:p>
          <a:p>
            <a:r>
              <a:rPr lang="zh-CN" altLang="en-US" dirty="0"/>
              <a:t>环形</a:t>
            </a:r>
            <a:r>
              <a:rPr lang="zh-CN" altLang="en-US" dirty="0" smtClean="0"/>
              <a:t>依赖：</a:t>
            </a:r>
            <a:r>
              <a:rPr lang="en-US" altLang="zh-CN" dirty="0" smtClean="0"/>
              <a:t>a-&gt;b-&gt;c-&gt;a</a:t>
            </a:r>
          </a:p>
          <a:p>
            <a:r>
              <a:rPr lang="zh-CN" altLang="en-US" dirty="0" smtClean="0"/>
              <a:t>模块依赖：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://www.rpmfind.com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zh-CN" altLang="en-US" dirty="0" smtClean="0"/>
              <a:t>（</a:t>
            </a:r>
            <a:r>
              <a:rPr lang="zh-CN" altLang="en-US" dirty="0"/>
              <a:t>模块依赖查询网站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包依赖性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4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RPM特点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RPM特点是将你要安装的软件先编译过， 在打包成为 RPM 机制的包装档案，透过包装好的软件里头默认的数据库记录， 记录这个软件要安装的时候必须具备的相依属性软件。</a:t>
            </a:r>
          </a:p>
        </p:txBody>
      </p:sp>
    </p:spTree>
    <p:extLst>
      <p:ext uri="{BB962C8B-B14F-4D97-AF65-F5344CB8AC3E}">
        <p14:creationId xmlns:p14="http://schemas.microsoft.com/office/powerpoint/2010/main" val="4199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88913"/>
            <a:ext cx="8210550" cy="935037"/>
          </a:xfrm>
        </p:spPr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语法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type="tbl" idx="1"/>
          </p:nvPr>
        </p:nvGraphicFramePr>
        <p:xfrm>
          <a:off x="395288" y="2455863"/>
          <a:ext cx="8424862" cy="2654301"/>
        </p:xfrm>
        <a:graphic>
          <a:graphicData uri="http://schemas.openxmlformats.org/drawingml/2006/table">
            <a:tbl>
              <a:tblPr/>
              <a:tblGrid>
                <a:gridCol w="3907230"/>
                <a:gridCol w="4517632"/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命令</a:t>
                      </a:r>
                    </a:p>
                  </a:txBody>
                  <a:tcPr marL="91437" marR="91437" marT="34348" marB="343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功能</a:t>
                      </a:r>
                    </a:p>
                  </a:txBody>
                  <a:tcPr marL="91437" marR="91437" marT="34348" marB="343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98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–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I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(rpm--install)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7" marR="91437" marT="34348" marB="343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安装模式</a:t>
                      </a:r>
                    </a:p>
                  </a:txBody>
                  <a:tcPr marL="91437" marR="91437" marT="34348" marB="343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–</a:t>
                      </a: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  <a:cs typeface="+mn-cs"/>
                        </a:rPr>
                        <a:t>q</a:t>
                      </a:r>
                      <a:r>
                        <a:rPr kumimoji="0" lang="en-US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  <a:cs typeface="+mn-cs"/>
                        </a:rPr>
                        <a:t>(rpm--query) 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包名称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7" marR="91437" marT="34348" marB="343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查询指定名称的软件包是否安装 </a:t>
                      </a:r>
                    </a:p>
                  </a:txBody>
                  <a:tcPr marL="91437" marR="91437" marT="34348" marB="343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–U</a:t>
                      </a:r>
                      <a:r>
                        <a:rPr kumimoji="0" lang="en-US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  <a:cs typeface="+mn-cs"/>
                        </a:rPr>
                        <a:t>(rpm--update) 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包名称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7" marR="91437" marT="34348" marB="343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升级某软件包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7" marR="91437" marT="34348" marB="343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–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e</a:t>
                      </a:r>
                      <a:r>
                        <a:rPr kumimoji="0" lang="en-US" altLang="zh-CN" sz="15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  <a:cs typeface="+mn-cs"/>
                        </a:rPr>
                        <a:t>(rpm--uninstall)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包名称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7" marR="91437" marT="34348" marB="3434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卸载某软件包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7" marR="91437" marT="34348" marB="343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RPM安装（install）</a:t>
            </a:r>
            <a:r>
              <a:rPr lang="en-US" altLang="zh-CN" smtClean="0"/>
              <a:t>&amp;</a:t>
            </a:r>
            <a:r>
              <a:rPr lang="zh-CN" altLang="en-US" smtClean="0"/>
              <a:t>升级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RPM安装必须是</a:t>
            </a:r>
            <a:r>
              <a:rPr lang="zh-CN" altLang="en-US" b="1" i="1" smtClean="0">
                <a:solidFill>
                  <a:srgbClr val="FF0000"/>
                </a:solidFill>
              </a:rPr>
              <a:t>root</a:t>
            </a:r>
            <a:r>
              <a:rPr lang="zh-CN" altLang="en-US" smtClean="0"/>
              <a:t>身份</a:t>
            </a:r>
          </a:p>
          <a:p>
            <a:r>
              <a:rPr lang="zh-CN" altLang="en-US" smtClean="0"/>
              <a:t>基本RPM选项：</a:t>
            </a:r>
          </a:p>
          <a:p>
            <a:pPr lvl="1"/>
            <a:r>
              <a:rPr lang="zh-CN" altLang="en-US" smtClean="0"/>
              <a:t>安装/升级： rpm </a:t>
            </a:r>
            <a:r>
              <a:rPr lang="en-US" altLang="zh-CN" smtClean="0"/>
              <a:t>–</a:t>
            </a:r>
            <a:r>
              <a:rPr lang="zh-CN" altLang="en-US" smtClean="0"/>
              <a:t>i</a:t>
            </a:r>
            <a:r>
              <a:rPr lang="en-US" altLang="zh-CN" smtClean="0"/>
              <a:t>(iv,ivh)</a:t>
            </a:r>
          </a:p>
          <a:p>
            <a:pPr lvl="1"/>
            <a:r>
              <a:rPr lang="zh-CN" altLang="en-US" smtClean="0"/>
              <a:t>输出：rpm  -v  -h</a:t>
            </a: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539750" y="3632200"/>
            <a:ext cx="8135938" cy="267652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2400"/>
              <a:t>例：</a:t>
            </a:r>
            <a:endParaRPr lang="en-US" altLang="zh-CN" sz="2400"/>
          </a:p>
          <a:p>
            <a:pPr algn="l" eaLnBrk="1" hangingPunct="1"/>
            <a:r>
              <a:rPr lang="en-US" altLang="zh-CN" sz="2400"/>
              <a:t>#rpm -ivh compat-libcwait-2.1-1.i386.rpm </a:t>
            </a:r>
            <a:br>
              <a:rPr lang="en-US" altLang="zh-CN" sz="2400"/>
            </a:br>
            <a:r>
              <a:rPr lang="en-US" altLang="zh-CN" sz="2400"/>
              <a:t>Preparing... ########################################### [100%]</a:t>
            </a:r>
          </a:p>
          <a:p>
            <a:pPr algn="l" eaLnBrk="1" hangingPunct="1"/>
            <a:r>
              <a:rPr lang="en-US" altLang="zh-CN" sz="2400"/>
              <a:t/>
            </a:r>
            <a:br>
              <a:rPr lang="en-US" altLang="zh-CN" sz="2400"/>
            </a:b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398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88913"/>
            <a:ext cx="8210550" cy="935037"/>
          </a:xfrm>
        </p:spPr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查询命令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type="tbl" idx="1"/>
          </p:nvPr>
        </p:nvGraphicFramePr>
        <p:xfrm>
          <a:off x="468313" y="1557338"/>
          <a:ext cx="8496300" cy="3166360"/>
        </p:xfrm>
        <a:graphic>
          <a:graphicData uri="http://schemas.openxmlformats.org/drawingml/2006/table">
            <a:tbl>
              <a:tblPr/>
              <a:tblGrid>
                <a:gridCol w="2520263"/>
                <a:gridCol w="5976037"/>
              </a:tblGrid>
              <a:tr h="533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命令</a:t>
                      </a:r>
                    </a:p>
                  </a:txBody>
                  <a:tcPr marL="91430" marR="91430" marT="45694" marB="4569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功能</a:t>
                      </a:r>
                    </a:p>
                  </a:txBody>
                  <a:tcPr marL="91430" marR="91430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0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-qa</a:t>
                      </a:r>
                    </a:p>
                  </a:txBody>
                  <a:tcPr marL="91430" marR="91430" marT="45694" marB="4569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查询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Linux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系统中的所有软件包 </a:t>
                      </a:r>
                    </a:p>
                  </a:txBody>
                  <a:tcPr marL="91430" marR="91430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-q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包名称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0" marR="91430" marT="45694" marB="4569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查询指定名称的软件包是否安装 </a:t>
                      </a:r>
                    </a:p>
                  </a:txBody>
                  <a:tcPr marL="91430" marR="91430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-qi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包名称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0" marR="91430" marT="45694" marB="4569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查询指定名称软件包的详细信息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（已安装）</a:t>
                      </a: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91430" marR="91430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9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rpm -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qlp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包名称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0" marR="91430" marT="45694" marB="4569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l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列出所指定包的所有文件；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itchFamily="34" charset="0"/>
                          <a:ea typeface="黑体" pitchFamily="2" charset="-122"/>
                        </a:rPr>
                        <a:t>查询指定的包文件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Rounded MT Bold" pitchFamily="34" charset="0"/>
                        <a:ea typeface="黑体" pitchFamily="2" charset="-122"/>
                      </a:endParaRPr>
                    </a:p>
                  </a:txBody>
                  <a:tcPr marL="91430" marR="91430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9" name="TextBox 1"/>
          <p:cNvSpPr txBox="1">
            <a:spLocks noChangeArrowheads="1"/>
          </p:cNvSpPr>
          <p:nvPr/>
        </p:nvSpPr>
        <p:spPr bwMode="auto">
          <a:xfrm>
            <a:off x="1116013" y="4821238"/>
            <a:ext cx="7200900" cy="1570037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2400"/>
              <a:t>例：</a:t>
            </a:r>
            <a:endParaRPr lang="en-US" altLang="zh-CN" sz="2400"/>
          </a:p>
          <a:p>
            <a:pPr algn="l" eaLnBrk="1" hangingPunct="1"/>
            <a:r>
              <a:rPr lang="zh-CN" altLang="en-US" sz="2400"/>
              <a:t>查询</a:t>
            </a:r>
            <a:endParaRPr lang="en-US" altLang="zh-CN" sz="2400"/>
          </a:p>
          <a:p>
            <a:pPr algn="l" eaLnBrk="1" hangingPunct="1"/>
            <a:r>
              <a:rPr lang="en-US" altLang="zh-CN" sz="2400"/>
              <a:t>[root@ce163 ~]# rpm –qa compat-libcw</a:t>
            </a:r>
            <a:br>
              <a:rPr lang="en-US" altLang="zh-CN" sz="2400"/>
            </a:br>
            <a:r>
              <a:rPr lang="en-US" altLang="zh-CN" sz="2400"/>
              <a:t>compat-libcwait-2.1-1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234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06400" y="188913"/>
            <a:ext cx="8210550" cy="935037"/>
          </a:xfrm>
        </p:spPr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查询命令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B789B65-92CF-41D1-94DB-C2AE45CAB035}" type="slidenum">
              <a:rPr lang="zh-CN" altLang="en-US" sz="1400" smtClean="0">
                <a:solidFill>
                  <a:schemeClr val="tx2"/>
                </a:solidFill>
              </a:rPr>
              <a:pPr eaLnBrk="1" hangingPunct="1"/>
              <a:t>15</a:t>
            </a:fld>
            <a:endParaRPr lang="zh-CN" altLang="en-US" sz="1400" smtClean="0">
              <a:solidFill>
                <a:schemeClr val="tx2"/>
              </a:solidFill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4913313" y="3838575"/>
            <a:ext cx="3979862" cy="304641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2400"/>
              <a:t>例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endParaRPr lang="en-US" altLang="zh-CN" sz="2400"/>
          </a:p>
          <a:p>
            <a:pPr algn="l" eaLnBrk="1" hangingPunct="1"/>
            <a:r>
              <a:rPr lang="en-US" altLang="zh-CN" sz="2400"/>
              <a:t>#rpm –ql sendmail</a:t>
            </a:r>
            <a:br>
              <a:rPr lang="en-US" altLang="zh-CN" sz="2400"/>
            </a:br>
            <a:r>
              <a:rPr lang="en-US" altLang="zh-CN" sz="2400"/>
              <a:t>/etc/aliases</a:t>
            </a:r>
          </a:p>
          <a:p>
            <a:pPr algn="l" eaLnBrk="1" hangingPunct="1"/>
            <a:r>
              <a:rPr lang="en-US" altLang="zh-CN" sz="2400"/>
              <a:t>/etc/aliases.db</a:t>
            </a:r>
          </a:p>
          <a:p>
            <a:pPr algn="l" eaLnBrk="1" hangingPunct="1"/>
            <a:r>
              <a:rPr lang="en-US" altLang="zh-CN" sz="2400"/>
              <a:t>/etc/mail</a:t>
            </a:r>
          </a:p>
          <a:p>
            <a:pPr algn="l" eaLnBrk="1" hangingPunct="1"/>
            <a:r>
              <a:rPr lang="en-US" altLang="zh-CN" sz="2400"/>
              <a:t>/etc/mail/Makefile</a:t>
            </a:r>
          </a:p>
          <a:p>
            <a:pPr algn="l" eaLnBrk="1" hangingPunct="1"/>
            <a:r>
              <a:rPr lang="en-US" altLang="zh-CN" sz="2400"/>
              <a:t>/etc/mail/access</a:t>
            </a:r>
          </a:p>
          <a:p>
            <a:pPr algn="l" eaLnBrk="1" hangingPunct="1"/>
            <a:r>
              <a:rPr lang="en-US" altLang="zh-CN" sz="2400"/>
              <a:t>……</a:t>
            </a:r>
            <a:endParaRPr lang="zh-CN" altLang="en-US" sz="2400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323850" y="1412875"/>
            <a:ext cx="5856288" cy="2308225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endParaRPr lang="en-US" altLang="zh-CN" sz="2400"/>
          </a:p>
          <a:p>
            <a:pPr algn="l" eaLnBrk="1" hangingPunct="1"/>
            <a:r>
              <a:rPr lang="en-US" altLang="zh-CN" sz="2400"/>
              <a:t>#rpm –qlp apache-1.3.2-1.7.1-i386.rpm</a:t>
            </a:r>
            <a:br>
              <a:rPr lang="en-US" altLang="zh-CN" sz="2400"/>
            </a:br>
            <a:r>
              <a:rPr lang="en-US" altLang="zh-CN" sz="2400"/>
              <a:t>/etc/httpd</a:t>
            </a:r>
          </a:p>
          <a:p>
            <a:pPr algn="l" eaLnBrk="1" hangingPunct="1"/>
            <a:r>
              <a:rPr lang="en-US" altLang="zh-CN" sz="2400"/>
              <a:t>/etc/httpd/conf</a:t>
            </a:r>
          </a:p>
          <a:p>
            <a:pPr algn="l" eaLnBrk="1" hangingPunct="1"/>
            <a:r>
              <a:rPr lang="en-US" altLang="zh-CN" sz="2400"/>
              <a:t>/etc/httpd/conf/httpd.conf</a:t>
            </a:r>
          </a:p>
          <a:p>
            <a:pPr algn="l" eaLnBrk="1" hangingPunct="1"/>
            <a:r>
              <a:rPr lang="en-US" altLang="zh-CN" sz="2400"/>
              <a:t>……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095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更新至新内核  RPM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内核是进行安装的，没有升级</a:t>
            </a:r>
          </a:p>
          <a:p>
            <a:pPr lvl="1"/>
            <a:r>
              <a:rPr lang="zh-CN" altLang="en-US" smtClean="0"/>
              <a:t>请勿使用rpm -U   应使用rpm -i</a:t>
            </a:r>
          </a:p>
          <a:p>
            <a:pPr lvl="1"/>
            <a:r>
              <a:rPr lang="zh-CN" altLang="en-US" smtClean="0"/>
              <a:t>yum 可妥善地处理update 或 install</a:t>
            </a:r>
          </a:p>
          <a:p>
            <a:r>
              <a:rPr lang="zh-CN" altLang="en-US" smtClean="0"/>
              <a:t>更新（添加）内核</a:t>
            </a:r>
          </a:p>
          <a:p>
            <a:pPr lvl="1"/>
            <a:r>
              <a:rPr lang="zh-CN" altLang="en-US" smtClean="0"/>
              <a:t>yum update kernel</a:t>
            </a:r>
          </a:p>
          <a:p>
            <a:pPr lvl="1"/>
            <a:r>
              <a:rPr lang="zh-CN" altLang="en-US" smtClean="0"/>
              <a:t>启动新内核进行测试</a:t>
            </a:r>
          </a:p>
          <a:p>
            <a:pPr lvl="1"/>
            <a:r>
              <a:rPr lang="zh-CN" altLang="en-US" smtClean="0"/>
              <a:t>重新启动旧内核（如果出现问题）</a:t>
            </a:r>
          </a:p>
          <a:p>
            <a:pPr lvl="1"/>
            <a:r>
              <a:rPr lang="zh-CN" altLang="en-US" smtClean="0"/>
              <a:t>如果没有问题，使用yum remove kernel-oldversion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755650" y="5084763"/>
            <a:ext cx="7777163" cy="1200150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</a:rPr>
              <a:t>例：</a:t>
            </a:r>
            <a:endParaRPr lang="en-US" altLang="zh-CN" sz="2400">
              <a:solidFill>
                <a:schemeClr val="tx1"/>
              </a:solidFill>
            </a:endParaRPr>
          </a:p>
          <a:p>
            <a:pPr algn="l" eaLnBrk="1" hangingPunct="1"/>
            <a:r>
              <a:rPr lang="zh-CN" altLang="en-US" sz="2400">
                <a:solidFill>
                  <a:srgbClr val="FF0000"/>
                </a:solidFill>
              </a:rPr>
              <a:t>更新</a:t>
            </a:r>
            <a:endParaRPr lang="en-US" altLang="zh-CN" sz="2400">
              <a:solidFill>
                <a:srgbClr val="FF0000"/>
              </a:solidFill>
            </a:endParaRPr>
          </a:p>
          <a:p>
            <a:pPr algn="l" eaLnBrk="1" hangingPunct="1"/>
            <a:r>
              <a:rPr lang="en-US" altLang="zh-CN" sz="2400"/>
              <a:t>#rpm -U compat-libcwait-2.1-1.i386.rpm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641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06400" y="188913"/>
            <a:ext cx="8210550" cy="935037"/>
          </a:xfrm>
        </p:spPr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卸载命令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5B4B58A-44C1-4468-A178-BC5F21055032}" type="slidenum">
              <a:rPr lang="zh-CN" altLang="en-US" sz="1400" smtClean="0">
                <a:solidFill>
                  <a:schemeClr val="tx2"/>
                </a:solidFill>
              </a:rPr>
              <a:pPr eaLnBrk="1" hangingPunct="1"/>
              <a:t>17</a:t>
            </a:fld>
            <a:endParaRPr lang="zh-CN" altLang="en-US" sz="1400" smtClean="0">
              <a:solidFill>
                <a:schemeClr val="tx2"/>
              </a:solidFill>
            </a:endParaRP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611188" y="4870450"/>
            <a:ext cx="7848600" cy="83026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sz="2400"/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endParaRPr lang="en-US" altLang="zh-CN" sz="2400"/>
          </a:p>
          <a:p>
            <a:pPr algn="l" eaLnBrk="1" hangingPunct="1"/>
            <a:r>
              <a:rPr lang="en-US" altLang="zh-CN" sz="2400"/>
              <a:t>#rpm –e --nodeps apache-1.3.2-1.7.1-i386.rpm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547688" indent="-2730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zh-CN" altLang="en-US"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rPr>
              <a:t>卸载模式似乎用来将已安装的包移除系统</a:t>
            </a:r>
            <a:endParaRPr lang="en-US" altLang="zh-CN" sz="2600">
              <a:solidFill>
                <a:schemeClr val="tx1"/>
              </a:solidFill>
              <a:latin typeface="Gill Sans MT" pitchFamily="34" charset="0"/>
              <a:ea typeface="华文新魏" pitchFamily="2" charset="-122"/>
            </a:endParaRPr>
          </a:p>
          <a:p>
            <a:pPr lvl="1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CN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rpm</a:t>
            </a:r>
            <a:r>
              <a:rPr lang="zh-CN" altLang="en-US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的默认行为是在不破坏依赖关系的前提下，才会卸载所指定的包</a:t>
            </a:r>
            <a:endParaRPr lang="en-US" altLang="zh-CN" sz="23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  <a:p>
            <a:pPr algn="l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zh-CN" altLang="en-US" sz="2600">
                <a:solidFill>
                  <a:schemeClr val="tx1"/>
                </a:solidFill>
                <a:latin typeface="Gill Sans MT" pitchFamily="34" charset="0"/>
                <a:ea typeface="华文新魏" pitchFamily="2" charset="-122"/>
              </a:rPr>
              <a:t>基本RPM选项：</a:t>
            </a:r>
            <a:endParaRPr lang="en-US" altLang="zh-CN" sz="2600">
              <a:solidFill>
                <a:schemeClr val="tx1"/>
              </a:solidFill>
              <a:latin typeface="Gill Sans MT" pitchFamily="34" charset="0"/>
              <a:ea typeface="华文新魏" pitchFamily="2" charset="-122"/>
            </a:endParaRPr>
          </a:p>
          <a:p>
            <a:pPr lvl="1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CN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--nodeps</a:t>
            </a:r>
            <a:r>
              <a:rPr lang="zh-CN" altLang="en-US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：需要</a:t>
            </a:r>
            <a:r>
              <a:rPr lang="en-US" altLang="zh-CN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rpm</a:t>
            </a:r>
            <a:r>
              <a:rPr lang="zh-CN" altLang="en-US" sz="2300" b="1">
                <a:solidFill>
                  <a:srgbClr val="FF0000"/>
                </a:solidFill>
                <a:latin typeface="Gill Sans MT" pitchFamily="34" charset="0"/>
                <a:ea typeface="华文新魏" pitchFamily="2" charset="-122"/>
              </a:rPr>
              <a:t>跳过</a:t>
            </a:r>
            <a:r>
              <a:rPr lang="zh-CN" altLang="en-US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检查依赖关系的步骤</a:t>
            </a:r>
            <a:endParaRPr lang="en-US" altLang="zh-CN" sz="2300">
              <a:solidFill>
                <a:schemeClr val="tx2"/>
              </a:solidFill>
              <a:latin typeface="Gill Sans MT" pitchFamily="34" charset="0"/>
              <a:ea typeface="华文新魏" pitchFamily="2" charset="-122"/>
            </a:endParaRPr>
          </a:p>
          <a:p>
            <a:pPr lvl="1" algn="l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</a:pPr>
            <a:r>
              <a:rPr lang="en-US" altLang="zh-CN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--e</a:t>
            </a:r>
            <a:r>
              <a:rPr lang="zh-CN" altLang="en-US" sz="2300">
                <a:solidFill>
                  <a:schemeClr val="tx2"/>
                </a:solidFill>
                <a:latin typeface="Gill Sans MT" pitchFamily="34" charset="0"/>
                <a:ea typeface="华文新魏" pitchFamily="2" charset="-122"/>
              </a:rPr>
              <a:t>：卸载包</a:t>
            </a:r>
          </a:p>
        </p:txBody>
      </p:sp>
    </p:spTree>
    <p:extLst>
      <p:ext uri="{BB962C8B-B14F-4D97-AF65-F5344CB8AC3E}">
        <p14:creationId xmlns:p14="http://schemas.microsoft.com/office/powerpoint/2010/main" val="42893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451725" cy="56515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关于YUM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zh-CN" smtClean="0"/>
              <a:t>Yum</a:t>
            </a:r>
            <a:r>
              <a:rPr lang="zh-CN" smtClean="0"/>
              <a:t>（全称为 </a:t>
            </a:r>
            <a:r>
              <a:rPr lang="zh-CN" altLang="zh-CN" smtClean="0"/>
              <a:t>Yellow dog Updater, Modified</a:t>
            </a:r>
            <a:r>
              <a:rPr lang="zh-CN" smtClean="0"/>
              <a:t>）是一个在</a:t>
            </a:r>
            <a:r>
              <a:rPr lang="zh-CN" altLang="zh-CN" smtClean="0"/>
              <a:t>Fedora</a:t>
            </a:r>
            <a:r>
              <a:rPr lang="zh-CN" smtClean="0"/>
              <a:t>和</a:t>
            </a:r>
            <a:r>
              <a:rPr lang="zh-CN" altLang="zh-CN" smtClean="0"/>
              <a:t>RedHat</a:t>
            </a:r>
            <a:r>
              <a:rPr lang="zh-CN" smtClean="0"/>
              <a:t>以及</a:t>
            </a:r>
            <a:r>
              <a:rPr lang="zh-CN" altLang="zh-CN" smtClean="0"/>
              <a:t>SUSE</a:t>
            </a:r>
            <a:r>
              <a:rPr lang="zh-CN" smtClean="0"/>
              <a:t>中的</a:t>
            </a:r>
            <a:r>
              <a:rPr lang="zh-CN" altLang="zh-CN" smtClean="0"/>
              <a:t>Shell</a:t>
            </a:r>
            <a:r>
              <a:rPr lang="zh-CN" smtClean="0"/>
              <a:t>前端软件包管理器。</a:t>
            </a:r>
          </a:p>
          <a:p>
            <a:r>
              <a:rPr lang="zh-CN" smtClean="0"/>
              <a:t>基於</a:t>
            </a:r>
            <a:r>
              <a:rPr lang="zh-CN" altLang="zh-CN" smtClean="0"/>
              <a:t>RPM</a:t>
            </a:r>
            <a:r>
              <a:rPr lang="zh-CN" smtClean="0"/>
              <a:t>包管理，能够从指定的服务器自动下载</a:t>
            </a:r>
            <a:r>
              <a:rPr lang="zh-CN" altLang="zh-CN" smtClean="0"/>
              <a:t>RPM</a:t>
            </a:r>
            <a:r>
              <a:rPr lang="zh-CN" smtClean="0"/>
              <a:t>包并且安装，可以自动处理依赖性关系，并且一次安装所有依赖的软体包，无须繁琐地一次次下载、安装。</a:t>
            </a:r>
          </a:p>
        </p:txBody>
      </p:sp>
    </p:spTree>
    <p:extLst>
      <p:ext uri="{BB962C8B-B14F-4D97-AF65-F5344CB8AC3E}">
        <p14:creationId xmlns:p14="http://schemas.microsoft.com/office/powerpoint/2010/main" val="604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启用专有yum仓库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55788"/>
            <a:ext cx="8229600" cy="4886325"/>
          </a:xfrm>
        </p:spPr>
        <p:txBody>
          <a:bodyPr>
            <a:normAutofit fontScale="92500"/>
          </a:bodyPr>
          <a:lstStyle/>
          <a:p>
            <a:r>
              <a:rPr lang="zh-CN" altLang="en-US" smtClean="0"/>
              <a:t>针对您的仓库在/etc/yum.repos.d/中创建文件</a:t>
            </a:r>
          </a:p>
          <a:p>
            <a:pPr lvl="1"/>
            <a:r>
              <a:rPr lang="zh-CN" altLang="en-US" smtClean="0"/>
              <a:t>名称必须以.repo结束</a:t>
            </a:r>
          </a:p>
          <a:p>
            <a:pPr lvl="1"/>
            <a:r>
              <a:rPr lang="zh-CN" altLang="en-US" smtClean="0"/>
              <a:t>包含一个或多个节</a:t>
            </a:r>
          </a:p>
          <a:p>
            <a:pPr lvl="2"/>
            <a:r>
              <a:rPr lang="zh-CN" altLang="en-US" smtClean="0"/>
              <a:t>[repo-name]</a:t>
            </a:r>
          </a:p>
          <a:p>
            <a:pPr lvl="2"/>
            <a:r>
              <a:rPr lang="zh-CN" altLang="en-US" smtClean="0"/>
              <a:t>name= A nice description</a:t>
            </a:r>
          </a:p>
          <a:p>
            <a:pPr lvl="2"/>
            <a:r>
              <a:rPr lang="zh-CN" altLang="en-US" smtClean="0"/>
              <a:t>baseurl=http://yourserver.com/path/to/repo</a:t>
            </a:r>
          </a:p>
          <a:p>
            <a:pPr lvl="2"/>
            <a:r>
              <a:rPr lang="zh-CN" altLang="en-US" smtClean="0"/>
              <a:t>enabled=1</a:t>
            </a:r>
          </a:p>
          <a:p>
            <a:pPr lvl="2"/>
            <a:r>
              <a:rPr lang="zh-CN" altLang="en-US" smtClean="0"/>
              <a:t>gpgcheck=1</a:t>
            </a:r>
          </a:p>
          <a:p>
            <a:r>
              <a:rPr lang="zh-CN" altLang="en-US" smtClean="0"/>
              <a:t>缓存清除</a:t>
            </a:r>
          </a:p>
          <a:p>
            <a:pPr lvl="1"/>
            <a:r>
              <a:rPr lang="zh-CN" altLang="en-US" smtClean="0"/>
              <a:t>yum clean all</a:t>
            </a:r>
          </a:p>
        </p:txBody>
      </p:sp>
    </p:spTree>
    <p:extLst>
      <p:ext uri="{BB962C8B-B14F-4D97-AF65-F5344CB8AC3E}">
        <p14:creationId xmlns:p14="http://schemas.microsoft.com/office/powerpoint/2010/main" val="20180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软件包管理简介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 smtClean="0"/>
              <a:t>RPM</a:t>
            </a:r>
            <a:r>
              <a:rPr lang="zh-CN" altLang="en-US" dirty="0" smtClean="0"/>
              <a:t>包管理</a:t>
            </a:r>
            <a:r>
              <a:rPr lang="en-US" altLang="zh-CN" dirty="0" smtClean="0"/>
              <a:t>-rpm</a:t>
            </a:r>
            <a:r>
              <a:rPr lang="zh-CN" altLang="en-US" dirty="0" smtClean="0"/>
              <a:t>命令管理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en-US" altLang="zh-CN" dirty="0"/>
              <a:t>RPM</a:t>
            </a:r>
            <a:r>
              <a:rPr lang="zh-CN" altLang="en-US" dirty="0"/>
              <a:t>包管理</a:t>
            </a:r>
            <a:r>
              <a:rPr lang="en-US" altLang="zh-CN" dirty="0" smtClean="0"/>
              <a:t>-yum</a:t>
            </a:r>
            <a:r>
              <a:rPr lang="zh-CN" altLang="en-US" dirty="0" smtClean="0"/>
              <a:t>在线管理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源代码包管理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r>
              <a:rPr lang="zh-CN" altLang="en-US" dirty="0" smtClean="0"/>
              <a:t>脚本安装包与软件包选择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2"/>
              </a:buBlip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通过yum 进行查询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列出包和信息</a:t>
            </a:r>
          </a:p>
          <a:p>
            <a:pPr lvl="1"/>
            <a:r>
              <a:rPr lang="zh-CN" altLang="en-US" b="1" i="1" smtClean="0"/>
              <a:t>yum info</a:t>
            </a:r>
            <a:r>
              <a:rPr lang="zh-CN" altLang="en-US" smtClean="0"/>
              <a:t> package</a:t>
            </a:r>
          </a:p>
          <a:p>
            <a:r>
              <a:rPr lang="zh-CN" altLang="en-US" smtClean="0"/>
              <a:t>搜索所有必须包、默认包和可选包</a:t>
            </a:r>
          </a:p>
          <a:p>
            <a:pPr lvl="1"/>
            <a:r>
              <a:rPr lang="zh-CN" altLang="en-US" b="1" i="1" smtClean="0"/>
              <a:t>yum groupinfo</a:t>
            </a:r>
            <a:r>
              <a:rPr lang="zh-CN" altLang="en-US" smtClean="0"/>
              <a:t> packagegroup</a:t>
            </a:r>
          </a:p>
          <a:p>
            <a:r>
              <a:rPr lang="zh-CN" altLang="en-US" smtClean="0"/>
              <a:t>搜索包</a:t>
            </a:r>
          </a:p>
          <a:p>
            <a:pPr lvl="1"/>
            <a:r>
              <a:rPr lang="zh-CN" altLang="en-US" b="1" i="1" smtClean="0"/>
              <a:t>yum search</a:t>
            </a:r>
            <a:r>
              <a:rPr lang="zh-CN" altLang="en-US" smtClean="0"/>
              <a:t> searcherm</a:t>
            </a:r>
          </a:p>
        </p:txBody>
      </p:sp>
    </p:spTree>
    <p:extLst>
      <p:ext uri="{BB962C8B-B14F-4D97-AF65-F5344CB8AC3E}">
        <p14:creationId xmlns:p14="http://schemas.microsoft.com/office/powerpoint/2010/main" val="277366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通过yum 管理包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安装新包</a:t>
            </a:r>
          </a:p>
          <a:p>
            <a:pPr lvl="1"/>
            <a:r>
              <a:rPr lang="zh-CN" altLang="en-US" b="1" i="1" smtClean="0"/>
              <a:t>yum install </a:t>
            </a:r>
            <a:r>
              <a:rPr lang="zh-CN" altLang="en-US" smtClean="0"/>
              <a:t>package</a:t>
            </a:r>
          </a:p>
          <a:p>
            <a:pPr lvl="1"/>
            <a:r>
              <a:rPr lang="zh-CN" altLang="en-US" b="1" i="1" smtClean="0"/>
              <a:t>yum localinstall </a:t>
            </a:r>
            <a:r>
              <a:rPr lang="zh-CN" altLang="en-US" smtClean="0"/>
              <a:t>rpmfile..  (安装本地rpm文件，会搜索已配置仓库，便于查找需要引入依赖项)</a:t>
            </a:r>
          </a:p>
          <a:p>
            <a:r>
              <a:rPr lang="zh-CN" altLang="en-US" smtClean="0"/>
              <a:t>删除</a:t>
            </a:r>
          </a:p>
          <a:p>
            <a:pPr lvl="1"/>
            <a:r>
              <a:rPr lang="zh-CN" altLang="en-US" b="1" i="1" smtClean="0"/>
              <a:t>yum remove</a:t>
            </a:r>
            <a:r>
              <a:rPr lang="zh-CN" altLang="en-US" smtClean="0"/>
              <a:t> package..</a:t>
            </a:r>
          </a:p>
          <a:p>
            <a:r>
              <a:rPr lang="zh-CN" altLang="en-US" smtClean="0"/>
              <a:t>升级新版本</a:t>
            </a:r>
          </a:p>
          <a:p>
            <a:pPr lvl="1"/>
            <a:r>
              <a:rPr lang="zh-CN" altLang="en-US" b="1" i="1" smtClean="0"/>
              <a:t>yum update</a:t>
            </a:r>
            <a:r>
              <a:rPr lang="zh-CN" altLang="en-US" smtClean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63658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zh-CN" b="1" smtClean="0">
                <a:solidFill>
                  <a:schemeClr val="bg1"/>
                </a:solidFill>
              </a:rPr>
              <a:t>查看</a:t>
            </a:r>
            <a:r>
              <a:rPr lang="en-US" altLang="zh-CN" b="1" smtClean="0">
                <a:solidFill>
                  <a:schemeClr val="bg1"/>
                </a:solidFill>
              </a:rPr>
              <a:t>Linux</a:t>
            </a:r>
            <a:r>
              <a:rPr lang="zh-CN" altLang="zh-CN" b="1" smtClean="0">
                <a:solidFill>
                  <a:schemeClr val="bg1"/>
                </a:solidFill>
              </a:rPr>
              <a:t>内核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39750" y="981075"/>
            <a:ext cx="8229600" cy="5040313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uname </a:t>
            </a:r>
            <a:r>
              <a:rPr lang="zh-CN" altLang="zh-CN" sz="2400" smtClean="0"/>
              <a:t>查看</a:t>
            </a:r>
            <a:r>
              <a:rPr lang="en-US" altLang="zh-CN" sz="2400" smtClean="0"/>
              <a:t>linux</a:t>
            </a:r>
            <a:r>
              <a:rPr lang="zh-CN" altLang="zh-CN" sz="2400" smtClean="0"/>
              <a:t>操作系统版本和</a:t>
            </a:r>
            <a:r>
              <a:rPr lang="en-US" altLang="zh-CN" sz="2400" smtClean="0"/>
              <a:t>CPU</a:t>
            </a:r>
            <a:r>
              <a:rPr lang="zh-CN" altLang="zh-CN" sz="2400" smtClean="0"/>
              <a:t>类型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-a, --all                     </a:t>
            </a:r>
            <a:r>
              <a:rPr lang="zh-CN" altLang="zh-CN" sz="2400" smtClean="0"/>
              <a:t>以如下次序输出所有信息。其中若</a:t>
            </a:r>
            <a:r>
              <a:rPr lang="en-US" altLang="zh-CN" sz="2400" smtClean="0"/>
              <a:t>-p </a:t>
            </a:r>
            <a:r>
              <a:rPr lang="zh-CN" altLang="zh-CN" sz="2400" smtClean="0"/>
              <a:t>和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                                -i </a:t>
            </a:r>
            <a:r>
              <a:rPr lang="zh-CN" altLang="zh-CN" sz="2400" smtClean="0"/>
              <a:t>的探测结果不可知则被省略：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  -s, --kernel-name             </a:t>
            </a:r>
            <a:r>
              <a:rPr lang="zh-CN" altLang="zh-CN" sz="2400" smtClean="0"/>
              <a:t>输出内核名称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  -n, --nodename                </a:t>
            </a:r>
            <a:r>
              <a:rPr lang="zh-CN" altLang="zh-CN" sz="2400" smtClean="0"/>
              <a:t>输出网络节点上的主机名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  -r, --kernel-release          </a:t>
            </a:r>
            <a:r>
              <a:rPr lang="zh-CN" altLang="zh-CN" sz="2400" smtClean="0"/>
              <a:t>输出内核发行号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  -v, --kernel-version          </a:t>
            </a:r>
            <a:r>
              <a:rPr lang="zh-CN" altLang="zh-CN" sz="2400" smtClean="0"/>
              <a:t>输出内核版本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2400" smtClean="0"/>
              <a:t>  -m, --machine             </a:t>
            </a:r>
            <a:r>
              <a:rPr lang="zh-CN" altLang="zh-CN" sz="2400" smtClean="0"/>
              <a:t>输出主机的硬件架构名称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1800" smtClean="0"/>
              <a:t>  -p, --processor               </a:t>
            </a:r>
            <a:r>
              <a:rPr lang="zh-CN" altLang="zh-CN" sz="1800" smtClean="0"/>
              <a:t>输出处理器类型或</a:t>
            </a:r>
            <a:r>
              <a:rPr lang="en-US" altLang="zh-CN" sz="1800" smtClean="0"/>
              <a:t>"unknown"</a:t>
            </a:r>
            <a:endParaRPr lang="zh-CN" altLang="zh-CN" sz="1800" smtClean="0"/>
          </a:p>
          <a:p>
            <a:pPr>
              <a:buFont typeface="Wingdings" pitchFamily="2" charset="2"/>
              <a:buChar char="n"/>
            </a:pPr>
            <a:r>
              <a:rPr lang="en-US" altLang="zh-CN" sz="1800" smtClean="0"/>
              <a:t>  -i, --hardware-platform       </a:t>
            </a:r>
            <a:r>
              <a:rPr lang="zh-CN" altLang="zh-CN" sz="1800" smtClean="0"/>
              <a:t>输出硬件平台或</a:t>
            </a:r>
            <a:r>
              <a:rPr lang="en-US" altLang="zh-CN" sz="1800" smtClean="0"/>
              <a:t>"unknown"</a:t>
            </a:r>
            <a:endParaRPr lang="zh-CN" altLang="zh-CN" sz="1800" smtClean="0"/>
          </a:p>
          <a:p>
            <a:pPr>
              <a:buFont typeface="Wingdings" pitchFamily="2" charset="2"/>
              <a:buChar char="n"/>
            </a:pPr>
            <a:r>
              <a:rPr lang="en-US" altLang="zh-CN" sz="1800" smtClean="0"/>
              <a:t>  -o, --operating-system        </a:t>
            </a:r>
            <a:r>
              <a:rPr lang="zh-CN" altLang="zh-CN" sz="1800" smtClean="0"/>
              <a:t>输出操作系统名称</a:t>
            </a:r>
          </a:p>
          <a:p>
            <a:pPr>
              <a:buFont typeface="Wingdings" pitchFamily="2" charset="2"/>
              <a:buChar char="n"/>
            </a:pPr>
            <a:endParaRPr lang="zh-CN" altLang="en-US" sz="2400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9067800" cy="29813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90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查看</a:t>
            </a:r>
            <a:r>
              <a:rPr lang="en-US" altLang="zh-CN" smtClean="0"/>
              <a:t>linux</a:t>
            </a:r>
            <a:r>
              <a:rPr lang="zh-CN" altLang="en-US" smtClean="0"/>
              <a:t>内核版本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773238"/>
            <a:ext cx="8229600" cy="3527425"/>
          </a:xfrm>
          <a:noFill/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33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5E8911A-7528-4CB7-9DE0-8E52AD7394E3}" type="slidenum">
              <a:rPr lang="en-US" altLang="zh-CN"/>
              <a:pPr algn="l">
                <a:defRPr/>
              </a:pPr>
              <a:t>24</a:t>
            </a:fld>
            <a:endParaRPr lang="en-US" altLang="zh-CN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636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包管理命令 </a:t>
            </a:r>
            <a:r>
              <a:rPr lang="en-US" altLang="zh-CN" smtClean="0">
                <a:solidFill>
                  <a:schemeClr val="bg1"/>
                </a:solidFill>
              </a:rPr>
              <a:t>—— rpm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013700" cy="452596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主要功能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mtClean="0"/>
              <a:t>1. </a:t>
            </a:r>
            <a:r>
              <a:rPr lang="zh-CN" altLang="en-US" smtClean="0"/>
              <a:t>查询</a:t>
            </a:r>
            <a:r>
              <a:rPr lang="en-US" altLang="zh-CN" smtClean="0"/>
              <a:t>RPM</a:t>
            </a:r>
            <a:r>
              <a:rPr lang="zh-CN" altLang="en-US" smtClean="0"/>
              <a:t>软件、包文件的相关信息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mtClean="0"/>
              <a:t>2. </a:t>
            </a:r>
            <a:r>
              <a:rPr lang="zh-CN" altLang="en-US" smtClean="0"/>
              <a:t>安装、升级、卸载</a:t>
            </a:r>
            <a:r>
              <a:rPr lang="en-US" altLang="zh-CN" smtClean="0"/>
              <a:t>RPM</a:t>
            </a:r>
            <a:r>
              <a:rPr lang="zh-CN" altLang="en-US" smtClean="0"/>
              <a:t>软件包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altLang="zh-CN" smtClean="0"/>
              <a:t>3. </a:t>
            </a:r>
            <a:r>
              <a:rPr lang="zh-CN" altLang="en-US" smtClean="0"/>
              <a:t>维护</a:t>
            </a:r>
            <a:r>
              <a:rPr lang="en-US" altLang="zh-CN" smtClean="0"/>
              <a:t>RPM</a:t>
            </a:r>
            <a:r>
              <a:rPr lang="zh-CN" altLang="en-US" smtClean="0"/>
              <a:t>数据库信息</a:t>
            </a:r>
          </a:p>
        </p:txBody>
      </p:sp>
    </p:spTree>
    <p:extLst>
      <p:ext uri="{BB962C8B-B14F-4D97-AF65-F5344CB8AC3E}">
        <p14:creationId xmlns:p14="http://schemas.microsoft.com/office/powerpoint/2010/main" val="42339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4DBA7629-7FC3-42CB-8608-78CF7675163D}" type="slidenum">
              <a:rPr lang="en-US" altLang="zh-CN"/>
              <a:pPr algn="l">
                <a:defRPr/>
              </a:pPr>
              <a:t>25</a:t>
            </a:fld>
            <a:endParaRPr lang="en-US" altLang="zh-CN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查询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软件信息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184775"/>
          </a:xfrm>
        </p:spPr>
        <p:txBody>
          <a:bodyPr/>
          <a:lstStyle/>
          <a:p>
            <a:r>
              <a:rPr lang="zh-CN" altLang="en-US" smtClean="0"/>
              <a:t>查询已安装的</a:t>
            </a:r>
            <a:r>
              <a:rPr lang="en-US" altLang="zh-CN" smtClean="0"/>
              <a:t>RPM</a:t>
            </a:r>
            <a:r>
              <a:rPr lang="zh-CN" altLang="en-US" smtClean="0"/>
              <a:t>软件信息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rpm  -q[</a:t>
            </a:r>
            <a:r>
              <a:rPr lang="zh-CN" altLang="en-US" smtClean="0">
                <a:solidFill>
                  <a:srgbClr val="FF0000"/>
                </a:solidFill>
              </a:rPr>
              <a:t>子选项</a:t>
            </a:r>
            <a:r>
              <a:rPr lang="en-US" altLang="zh-CN" smtClean="0">
                <a:solidFill>
                  <a:srgbClr val="FF0000"/>
                </a:solidFill>
              </a:rPr>
              <a:t>]  [</a:t>
            </a:r>
            <a:r>
              <a:rPr lang="zh-CN" altLang="en-US" smtClean="0">
                <a:solidFill>
                  <a:srgbClr val="FF0000"/>
                </a:solidFill>
              </a:rPr>
              <a:t>软件名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zh-CN" altLang="en-US" smtClean="0"/>
              <a:t>用法：结合不同的子选项 完成不同查询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：查看系统中已安装的所有</a:t>
            </a:r>
            <a:r>
              <a:rPr lang="en-US" altLang="zh-CN" smtClean="0"/>
              <a:t>RPM</a:t>
            </a:r>
            <a:r>
              <a:rPr lang="zh-CN" altLang="en-US" smtClean="0"/>
              <a:t>软件包列表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/>
              <a:t>：查看指定软件的详细信息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zh-CN" altLang="en-US" smtClean="0"/>
              <a:t>：查询指定软件包所安装的目录、文件列表 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/>
              <a:t>：仅显示指定软件包安装的配置文件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zh-CN" altLang="en-US" smtClean="0"/>
              <a:t>：仅显示指定软件包安装的文档文件</a:t>
            </a:r>
          </a:p>
          <a:p>
            <a:r>
              <a:rPr lang="zh-CN" altLang="en-US" smtClean="0"/>
              <a:t>查询文件</a:t>
            </a:r>
            <a:r>
              <a:rPr lang="en-US" altLang="zh-CN" smtClean="0"/>
              <a:t>/</a:t>
            </a:r>
            <a:r>
              <a:rPr lang="zh-CN" altLang="en-US" smtClean="0"/>
              <a:t>目录属于哪个</a:t>
            </a:r>
            <a:r>
              <a:rPr lang="en-US" altLang="zh-CN" smtClean="0"/>
              <a:t>RPM</a:t>
            </a:r>
            <a:r>
              <a:rPr lang="zh-CN" altLang="en-US" smtClean="0"/>
              <a:t>软件</a:t>
            </a:r>
          </a:p>
          <a:p>
            <a:pPr lvl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rpm  -qf  </a:t>
            </a:r>
            <a:r>
              <a:rPr lang="zh-CN" altLang="en-US" smtClean="0">
                <a:solidFill>
                  <a:srgbClr val="FF0000"/>
                </a:solidFill>
              </a:rPr>
              <a:t>文件或目录名</a:t>
            </a:r>
          </a:p>
        </p:txBody>
      </p:sp>
    </p:spTree>
    <p:extLst>
      <p:ext uri="{BB962C8B-B14F-4D97-AF65-F5344CB8AC3E}">
        <p14:creationId xmlns:p14="http://schemas.microsoft.com/office/powerpoint/2010/main" val="181360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68AEFF07-57DA-43E8-BBAE-E567FEBB34E5}" type="slidenum">
              <a:rPr lang="en-US" altLang="zh-CN"/>
              <a:pPr algn="l">
                <a:defRPr/>
              </a:pPr>
              <a:t>26</a:t>
            </a:fld>
            <a:endParaRPr lang="en-US" altLang="zh-CN"/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>
          <a:xfrm>
            <a:off x="354013" y="0"/>
            <a:ext cx="8229600" cy="90805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查询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软件信息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1049338"/>
            <a:ext cx="8007350" cy="1658937"/>
          </a:xfrm>
          <a:prstGeom prst="roundRect">
            <a:avLst>
              <a:gd name="adj" fmla="val 889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-q</a:t>
            </a:r>
            <a:r>
              <a:rPr lang="en-US" altLang="zh-CN" b="1"/>
              <a:t> 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bash-3.1-16.1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-qa</a:t>
            </a:r>
            <a:r>
              <a:rPr lang="en-US" altLang="zh-CN" b="1"/>
              <a:t> | grep 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bash-3.1-16.1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576263" y="3068638"/>
            <a:ext cx="8007350" cy="936625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-qf</a:t>
            </a:r>
            <a:r>
              <a:rPr lang="en-US" altLang="zh-CN" b="1"/>
              <a:t> /usr/bin/vim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vim-enhanced-7.0.109-3</a:t>
            </a:r>
          </a:p>
        </p:txBody>
      </p:sp>
      <p:sp>
        <p:nvSpPr>
          <p:cNvPr id="3" name="AutoShape 17"/>
          <p:cNvSpPr>
            <a:spLocks noChangeArrowheads="1"/>
          </p:cNvSpPr>
          <p:nvPr/>
        </p:nvSpPr>
        <p:spPr bwMode="auto">
          <a:xfrm>
            <a:off x="576263" y="4365625"/>
            <a:ext cx="8007350" cy="1655763"/>
          </a:xfrm>
          <a:prstGeom prst="roundRect">
            <a:avLst>
              <a:gd name="adj" fmla="val 11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-ql</a:t>
            </a:r>
            <a:r>
              <a:rPr lang="en-US" altLang="zh-CN" b="1"/>
              <a:t> dhcp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/etc/dhcpd.conf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/etc/rc.d/init.d/dhcpd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……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011863" y="692150"/>
            <a:ext cx="2159000" cy="684213"/>
          </a:xfrm>
          <a:prstGeom prst="wedgeRoundRectCallout">
            <a:avLst>
              <a:gd name="adj1" fmla="val -38736"/>
              <a:gd name="adj2" fmla="val 73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查询是否已安装有</a:t>
            </a:r>
            <a:r>
              <a:rPr lang="en-US" altLang="zh-CN" b="1">
                <a:ea typeface="楷体_GB2312"/>
                <a:cs typeface="楷体_GB2312"/>
              </a:rPr>
              <a:t>bash</a:t>
            </a:r>
            <a:r>
              <a:rPr lang="zh-CN" altLang="en-US" b="1">
                <a:ea typeface="楷体_GB2312"/>
                <a:cs typeface="楷体_GB2312"/>
              </a:rPr>
              <a:t>软件包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6011863" y="2744788"/>
            <a:ext cx="2160587" cy="684212"/>
          </a:xfrm>
          <a:prstGeom prst="wedgeRoundRectCallout">
            <a:avLst>
              <a:gd name="adj1" fmla="val -40667"/>
              <a:gd name="adj2" fmla="val 759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查询</a:t>
            </a:r>
            <a:r>
              <a:rPr lang="en-US" altLang="zh-CN" b="1">
                <a:ea typeface="楷体_GB2312"/>
                <a:cs typeface="楷体_GB2312"/>
              </a:rPr>
              <a:t>vim</a:t>
            </a:r>
            <a:r>
              <a:rPr lang="zh-CN" altLang="en-US" b="1">
                <a:ea typeface="楷体_GB2312"/>
                <a:cs typeface="楷体_GB2312"/>
              </a:rPr>
              <a:t>是由哪个软件包安装的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011863" y="4005263"/>
            <a:ext cx="2159000" cy="684212"/>
          </a:xfrm>
          <a:prstGeom prst="wedgeRoundRectCallout">
            <a:avLst>
              <a:gd name="adj1" fmla="val -39514"/>
              <a:gd name="adj2" fmla="val 73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查询</a:t>
            </a:r>
            <a:r>
              <a:rPr lang="en-US" altLang="zh-CN" b="1">
                <a:ea typeface="楷体_GB2312"/>
                <a:cs typeface="楷体_GB2312"/>
              </a:rPr>
              <a:t>dhcp</a:t>
            </a:r>
            <a:r>
              <a:rPr lang="zh-CN" altLang="en-US" b="1">
                <a:ea typeface="楷体_GB2312"/>
                <a:cs typeface="楷体_GB2312"/>
              </a:rPr>
              <a:t>软件包安装的文件列表</a:t>
            </a:r>
          </a:p>
        </p:txBody>
      </p:sp>
    </p:spTree>
    <p:extLst>
      <p:ext uri="{BB962C8B-B14F-4D97-AF65-F5344CB8AC3E}">
        <p14:creationId xmlns:p14="http://schemas.microsoft.com/office/powerpoint/2010/main" val="7135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FC1097CD-A973-4810-912E-C3E21D921B4C}" type="slidenum">
              <a:rPr lang="en-US" altLang="zh-CN"/>
              <a:pPr algn="l">
                <a:defRPr/>
              </a:pPr>
              <a:t>27</a:t>
            </a:fld>
            <a:endParaRPr lang="en-US" altLang="zh-CN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查询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软件信息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查询未安装的</a:t>
            </a:r>
            <a:r>
              <a:rPr lang="en-US" altLang="zh-CN" smtClean="0"/>
              <a:t>RPM</a:t>
            </a:r>
            <a:r>
              <a:rPr lang="zh-CN" altLang="en-US" smtClean="0"/>
              <a:t>包文件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rpm  -qp[</a:t>
            </a:r>
            <a:r>
              <a:rPr lang="zh-CN" altLang="en-US" smtClean="0">
                <a:solidFill>
                  <a:srgbClr val="FF0000"/>
                </a:solidFill>
              </a:rPr>
              <a:t>子选项</a:t>
            </a:r>
            <a:r>
              <a:rPr lang="en-US" altLang="zh-CN" smtClean="0">
                <a:solidFill>
                  <a:srgbClr val="FF0000"/>
                </a:solidFill>
              </a:rPr>
              <a:t>]  RPM</a:t>
            </a:r>
            <a:r>
              <a:rPr lang="zh-CN" altLang="en-US" smtClean="0">
                <a:solidFill>
                  <a:srgbClr val="FF0000"/>
                </a:solidFill>
              </a:rPr>
              <a:t>包文件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mtClean="0"/>
              <a:t>用法：结合不同的子选项 完成不同查询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-qp</a:t>
            </a:r>
            <a:r>
              <a:rPr lang="en-US" altLang="zh-CN" smtClean="0">
                <a:solidFill>
                  <a:srgbClr val="FF0000"/>
                </a:solidFill>
              </a:rPr>
              <a:t>i</a:t>
            </a:r>
            <a:r>
              <a:rPr lang="zh-CN" altLang="en-US" smtClean="0"/>
              <a:t>：通过</a:t>
            </a:r>
            <a:r>
              <a:rPr lang="en-US" altLang="zh-CN" smtClean="0"/>
              <a:t>.rpm</a:t>
            </a:r>
            <a:r>
              <a:rPr lang="zh-CN" altLang="en-US" smtClean="0"/>
              <a:t>包文件查看该软件的详细信息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-qp</a:t>
            </a:r>
            <a:r>
              <a:rPr lang="en-US" altLang="zh-CN" smtClean="0">
                <a:solidFill>
                  <a:srgbClr val="FF0000"/>
                </a:solidFill>
              </a:rPr>
              <a:t>l</a:t>
            </a:r>
            <a:r>
              <a:rPr lang="zh-CN" altLang="en-US" smtClean="0"/>
              <a:t>：查看</a:t>
            </a:r>
            <a:r>
              <a:rPr lang="en-US" altLang="zh-CN" smtClean="0"/>
              <a:t>.rpm</a:t>
            </a:r>
            <a:r>
              <a:rPr lang="zh-CN" altLang="en-US" smtClean="0"/>
              <a:t>安装包内所包含的目录、文件列表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-qp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/>
              <a:t>：查看</a:t>
            </a:r>
            <a:r>
              <a:rPr lang="en-US" altLang="zh-CN" smtClean="0"/>
              <a:t>.rpm</a:t>
            </a:r>
            <a:r>
              <a:rPr lang="zh-CN" altLang="en-US" smtClean="0"/>
              <a:t>安装包内包含的配置文件列表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/>
              <a:t>-qp</a:t>
            </a:r>
            <a:r>
              <a:rPr lang="en-US" altLang="zh-CN" smtClean="0">
                <a:solidFill>
                  <a:srgbClr val="FF0000"/>
                </a:solidFill>
              </a:rPr>
              <a:t>d</a:t>
            </a:r>
            <a:r>
              <a:rPr lang="zh-CN" altLang="en-US" smtClean="0"/>
              <a:t>：查看</a:t>
            </a:r>
            <a:r>
              <a:rPr lang="en-US" altLang="zh-CN" smtClean="0"/>
              <a:t>.rpm</a:t>
            </a:r>
            <a:r>
              <a:rPr lang="zh-CN" altLang="en-US" smtClean="0"/>
              <a:t>安装包内包含的文档文件列表</a:t>
            </a:r>
          </a:p>
        </p:txBody>
      </p:sp>
    </p:spTree>
    <p:extLst>
      <p:ext uri="{BB962C8B-B14F-4D97-AF65-F5344CB8AC3E}">
        <p14:creationId xmlns:p14="http://schemas.microsoft.com/office/powerpoint/2010/main" val="24554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A9B8FF3-70BA-4033-86E0-A8320479ED1F}" type="slidenum">
              <a:rPr lang="en-US" altLang="zh-CN"/>
              <a:pPr algn="l">
                <a:defRPr/>
              </a:pPr>
              <a:t>28</a:t>
            </a:fld>
            <a:endParaRPr lang="en-US" altLang="zh-CN"/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071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查询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软件信息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1049338"/>
            <a:ext cx="8007350" cy="2736850"/>
          </a:xfrm>
          <a:prstGeom prst="roundRect">
            <a:avLst>
              <a:gd name="adj" fmla="val 5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-qpi</a:t>
            </a:r>
            <a:r>
              <a:rPr lang="en-US" altLang="zh-CN" b="1"/>
              <a:t> lynx-2.8.5-28.1.i386.rpm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warning: lynx-2.8.5-28.1.i386.rpm: Header V3 DSA signature: NOKEY, key ID 37017186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Name        : lynx         Relocations: (not relocatable)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Version     : 2.8.5          Vendor: Red Hat, Inc.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Release     : 28.1          Build Date: 2006</a:t>
            </a:r>
            <a:r>
              <a:rPr lang="zh-CN" altLang="en-US" b="1"/>
              <a:t>年</a:t>
            </a:r>
            <a:r>
              <a:rPr lang="en-US" altLang="zh-CN" b="1"/>
              <a:t>07</a:t>
            </a:r>
            <a:r>
              <a:rPr lang="zh-CN" altLang="en-US" b="1"/>
              <a:t>月</a:t>
            </a:r>
            <a:r>
              <a:rPr lang="en-US" altLang="zh-CN" b="1"/>
              <a:t>13</a:t>
            </a:r>
            <a:r>
              <a:rPr lang="zh-CN" altLang="en-US" b="1"/>
              <a:t>日 星期四 </a:t>
            </a:r>
            <a:r>
              <a:rPr lang="en-US" altLang="zh-CN" b="1"/>
              <a:t>14</a:t>
            </a:r>
            <a:r>
              <a:rPr lang="zh-CN" altLang="en-US" b="1"/>
              <a:t>时</a:t>
            </a:r>
            <a:r>
              <a:rPr lang="en-US" altLang="zh-CN" b="1"/>
              <a:t>10</a:t>
            </a:r>
            <a:r>
              <a:rPr lang="zh-CN" altLang="en-US" b="1"/>
              <a:t>分</a:t>
            </a:r>
            <a:r>
              <a:rPr lang="en-US" altLang="zh-CN" b="1"/>
              <a:t>20</a:t>
            </a:r>
            <a:r>
              <a:rPr lang="zh-CN" altLang="en-US" b="1"/>
              <a:t>秒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……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576263" y="4149725"/>
            <a:ext cx="8007350" cy="1654175"/>
          </a:xfrm>
          <a:prstGeom prst="roundRect">
            <a:avLst>
              <a:gd name="adj" fmla="val 1055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Server]# rpm </a:t>
            </a:r>
            <a:r>
              <a:rPr lang="en-US" altLang="zh-CN" b="1">
                <a:solidFill>
                  <a:srgbClr val="FF0000"/>
                </a:solidFill>
              </a:rPr>
              <a:t>-qpl</a:t>
            </a:r>
            <a:r>
              <a:rPr lang="en-US" altLang="zh-CN" b="1"/>
              <a:t> lynx-2.8.5-28.1.i386.rpm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/etc/lynx-site.cfg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/etc/lynx.cfg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……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011863" y="3429000"/>
            <a:ext cx="2232025" cy="684213"/>
          </a:xfrm>
          <a:prstGeom prst="wedgeRoundRectCallout">
            <a:avLst>
              <a:gd name="adj1" fmla="val -41963"/>
              <a:gd name="adj2" fmla="val -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查询</a:t>
            </a:r>
            <a:r>
              <a:rPr lang="en-US" altLang="zh-CN" b="1">
                <a:ea typeface="楷体_GB2312"/>
                <a:cs typeface="楷体_GB2312"/>
              </a:rPr>
              <a:t>lynx</a:t>
            </a:r>
            <a:r>
              <a:rPr lang="zh-CN" altLang="en-US" b="1">
                <a:ea typeface="楷体_GB2312"/>
                <a:cs typeface="楷体_GB2312"/>
              </a:rPr>
              <a:t>软件安装包的摘要信息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6011863" y="5408613"/>
            <a:ext cx="2232025" cy="684212"/>
          </a:xfrm>
          <a:prstGeom prst="wedgeRoundRectCallout">
            <a:avLst>
              <a:gd name="adj1" fmla="val -41250"/>
              <a:gd name="adj2" fmla="val -85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查询</a:t>
            </a:r>
            <a:r>
              <a:rPr lang="en-US" altLang="zh-CN" b="1">
                <a:ea typeface="楷体_GB2312"/>
                <a:cs typeface="楷体_GB2312"/>
              </a:rPr>
              <a:t>lynx</a:t>
            </a:r>
            <a:r>
              <a:rPr lang="zh-CN" altLang="en-US" b="1">
                <a:ea typeface="楷体_GB2312"/>
                <a:cs typeface="楷体_GB2312"/>
              </a:rPr>
              <a:t>安装包中的文件列表</a:t>
            </a:r>
          </a:p>
        </p:txBody>
      </p:sp>
    </p:spTree>
    <p:extLst>
      <p:ext uri="{BB962C8B-B14F-4D97-AF65-F5344CB8AC3E}">
        <p14:creationId xmlns:p14="http://schemas.microsoft.com/office/powerpoint/2010/main" val="21506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16635AF3-AC52-46EF-9509-42E372E761DB}" type="slidenum">
              <a:rPr lang="en-US" altLang="zh-CN"/>
              <a:pPr algn="l">
                <a:defRPr/>
              </a:pPr>
              <a:t>29</a:t>
            </a:fld>
            <a:endParaRPr lang="en-US" altLang="zh-CN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-25400"/>
            <a:ext cx="8229600" cy="86201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安装、升级、卸载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软件包 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安装或升级</a:t>
            </a:r>
            <a:r>
              <a:rPr lang="en-US" altLang="zh-CN" smtClean="0"/>
              <a:t>RPM</a:t>
            </a:r>
            <a:r>
              <a:rPr lang="zh-CN" altLang="en-US" smtClean="0"/>
              <a:t>软件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rpm  [</a:t>
            </a:r>
            <a:r>
              <a:rPr lang="zh-CN" altLang="en-US" smtClean="0">
                <a:solidFill>
                  <a:srgbClr val="FF0000"/>
                </a:solidFill>
              </a:rPr>
              <a:t>选项</a:t>
            </a:r>
            <a:r>
              <a:rPr lang="en-US" altLang="zh-CN" smtClean="0">
                <a:solidFill>
                  <a:srgbClr val="FF0000"/>
                </a:solidFill>
              </a:rPr>
              <a:t>]  RPM</a:t>
            </a:r>
            <a:r>
              <a:rPr lang="zh-CN" altLang="en-US" smtClean="0">
                <a:solidFill>
                  <a:srgbClr val="FF0000"/>
                </a:solidFill>
              </a:rPr>
              <a:t>包文件</a:t>
            </a:r>
            <a:r>
              <a:rPr lang="en-US" altLang="zh-CN" smtClean="0">
                <a:solidFill>
                  <a:srgbClr val="FF0000"/>
                </a:solidFill>
              </a:rPr>
              <a:t>...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mtClean="0"/>
              <a:t>用法：不同选项适用于不同情况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-i</a:t>
            </a:r>
            <a:r>
              <a:rPr lang="zh-CN" altLang="en-US" smtClean="0"/>
              <a:t>：安装一个新的</a:t>
            </a:r>
            <a:r>
              <a:rPr lang="en-US" altLang="zh-CN" smtClean="0"/>
              <a:t>rpm</a:t>
            </a:r>
            <a:r>
              <a:rPr lang="zh-CN" altLang="en-US" smtClean="0"/>
              <a:t>软件包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-U</a:t>
            </a:r>
            <a:r>
              <a:rPr lang="zh-CN" altLang="en-US" smtClean="0"/>
              <a:t>：升级某个</a:t>
            </a:r>
            <a:r>
              <a:rPr lang="en-US" altLang="zh-CN" smtClean="0"/>
              <a:t>rpm</a:t>
            </a:r>
            <a:r>
              <a:rPr lang="zh-CN" altLang="en-US" smtClean="0"/>
              <a:t>软件，若原本未装，则进行安装</a:t>
            </a:r>
          </a:p>
          <a:p>
            <a:pPr lvl="2"/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-F</a:t>
            </a:r>
            <a:r>
              <a:rPr lang="zh-CN" altLang="en-US" smtClean="0"/>
              <a:t>：更新某个</a:t>
            </a:r>
            <a:r>
              <a:rPr lang="en-US" altLang="zh-CN" smtClean="0"/>
              <a:t>rpm</a:t>
            </a:r>
            <a:r>
              <a:rPr lang="zh-CN" altLang="en-US" smtClean="0"/>
              <a:t>软件，若原本未装，则放弃安装</a:t>
            </a:r>
          </a:p>
          <a:p>
            <a:pPr>
              <a:buFont typeface="Wingdings" pitchFamily="2" charset="2"/>
              <a:buChar char="n"/>
            </a:pPr>
            <a:r>
              <a:rPr lang="zh-CN" altLang="en-US" smtClean="0"/>
              <a:t>卸载指定的</a:t>
            </a:r>
            <a:r>
              <a:rPr lang="en-US" altLang="zh-CN" smtClean="0"/>
              <a:t>RPM</a:t>
            </a:r>
            <a:r>
              <a:rPr lang="zh-CN" altLang="en-US" smtClean="0"/>
              <a:t>软件</a:t>
            </a:r>
          </a:p>
          <a:p>
            <a:pPr lvl="1">
              <a:buFont typeface="Wingdings" pitchFamily="2" charset="2"/>
              <a:buChar char="n"/>
            </a:pPr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rpm  -e  </a:t>
            </a:r>
            <a:r>
              <a:rPr lang="zh-CN" altLang="en-US" smtClean="0">
                <a:solidFill>
                  <a:srgbClr val="FF0000"/>
                </a:solidFill>
              </a:rPr>
              <a:t>软件名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89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源代码</a:t>
            </a:r>
            <a:endParaRPr lang="en-US" altLang="zh-CN" dirty="0" smtClean="0"/>
          </a:p>
          <a:p>
            <a:pPr marL="800100" lvl="2" indent="0" fontAlgn="base">
              <a:spcAft>
                <a:spcPct val="0"/>
              </a:spcAft>
              <a:buClr>
                <a:schemeClr val="tx1"/>
              </a:buClr>
              <a:buNone/>
            </a:pPr>
            <a:r>
              <a:rPr lang="zh-CN" altLang="en-US" dirty="0"/>
              <a:t>一般为“</a:t>
            </a:r>
            <a:r>
              <a:rPr lang="en-US" altLang="zh-CN" dirty="0"/>
              <a:t>.tar.gz”</a:t>
            </a:r>
            <a:r>
              <a:rPr lang="zh-CN" altLang="en-US" dirty="0"/>
              <a:t>、“</a:t>
            </a:r>
            <a:r>
              <a:rPr lang="en-US" altLang="zh-CN" dirty="0"/>
              <a:t>.tar.bz2”</a:t>
            </a:r>
            <a:r>
              <a:rPr lang="zh-CN" altLang="en-US" dirty="0"/>
              <a:t>等格式的压缩包</a:t>
            </a:r>
          </a:p>
          <a:p>
            <a:pPr marL="800100" lvl="2" indent="0" fontAlgn="base">
              <a:spcAft>
                <a:spcPct val="0"/>
              </a:spcAft>
              <a:buClr>
                <a:schemeClr val="tx1"/>
              </a:buClr>
              <a:buNone/>
            </a:pPr>
            <a:r>
              <a:rPr lang="zh-CN" altLang="en-US" dirty="0"/>
              <a:t>包含程序的原始代码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 </a:t>
            </a:r>
            <a:r>
              <a:rPr lang="zh-CN" altLang="en-US" dirty="0" smtClean="0"/>
              <a:t>脚本安装包</a:t>
            </a:r>
            <a:endParaRPr lang="en-US" altLang="zh-CN" dirty="0" smtClean="0"/>
          </a:p>
          <a:p>
            <a:r>
              <a:rPr lang="zh-CN" altLang="en-US" dirty="0" smtClean="0"/>
              <a:t>二进制包（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包、系统默认包）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、软件包分类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331797E7-F66F-456E-A73D-5690560F1D93}" type="slidenum">
              <a:rPr lang="en-US" altLang="zh-CN"/>
              <a:pPr algn="l">
                <a:defRPr/>
              </a:pPr>
              <a:t>30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安装、升级、卸载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软件包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mtClean="0"/>
              <a:t>辅助选项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--force</a:t>
            </a:r>
            <a:r>
              <a:rPr lang="zh-CN" altLang="en-US" smtClean="0"/>
              <a:t>：强制安装所指定的</a:t>
            </a:r>
            <a:r>
              <a:rPr lang="en-US" altLang="zh-CN" smtClean="0"/>
              <a:t>rpm</a:t>
            </a:r>
            <a:r>
              <a:rPr lang="zh-CN" altLang="en-US" smtClean="0"/>
              <a:t>软件包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--nodeps</a:t>
            </a:r>
            <a:r>
              <a:rPr lang="zh-CN" altLang="en-US" smtClean="0"/>
              <a:t>：安装、升级或卸载软件时，忽略依赖关系 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-h</a:t>
            </a:r>
            <a:r>
              <a:rPr lang="zh-CN" altLang="en-US" smtClean="0"/>
              <a:t>：以“</a:t>
            </a:r>
            <a:r>
              <a:rPr lang="en-US" altLang="zh-CN" smtClean="0"/>
              <a:t>#”</a:t>
            </a:r>
            <a:r>
              <a:rPr lang="zh-CN" altLang="en-US" smtClean="0"/>
              <a:t>号显示安装的进度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mtClean="0"/>
              <a:t>-v</a:t>
            </a:r>
            <a:r>
              <a:rPr lang="zh-CN" altLang="en-US" smtClean="0"/>
              <a:t>：显示安装过程中的详细信息 </a:t>
            </a:r>
          </a:p>
        </p:txBody>
      </p:sp>
    </p:spTree>
    <p:extLst>
      <p:ext uri="{BB962C8B-B14F-4D97-AF65-F5344CB8AC3E}">
        <p14:creationId xmlns:p14="http://schemas.microsoft.com/office/powerpoint/2010/main" val="260367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CC3EF641-5C46-4E46-8699-6EC50F5F9B2F}" type="slidenum">
              <a:rPr lang="en-US" altLang="zh-CN"/>
              <a:pPr algn="l">
                <a:defRPr/>
              </a:pPr>
              <a:t>31</a:t>
            </a:fld>
            <a:endParaRPr lang="en-US" altLang="zh-CN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576263" y="3500438"/>
            <a:ext cx="8007350" cy="2160587"/>
          </a:xfrm>
          <a:prstGeom prst="roundRect">
            <a:avLst>
              <a:gd name="adj" fmla="val 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-q lynx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lynx-2.8.5-28.1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-e</a:t>
            </a:r>
            <a:r>
              <a:rPr lang="en-US" altLang="zh-CN" b="1"/>
              <a:t> lynx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-q lynx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package lynx is not installed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title"/>
          </p:nvPr>
        </p:nvSpPr>
        <p:spPr>
          <a:xfrm>
            <a:off x="465138" y="11113"/>
            <a:ext cx="8229600" cy="896937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安装、升级、卸载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软件包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590550" y="1268413"/>
            <a:ext cx="8007350" cy="2016125"/>
          </a:xfrm>
          <a:prstGeom prst="roundRect">
            <a:avLst>
              <a:gd name="adj" fmla="val 889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</a:t>
            </a:r>
            <a:r>
              <a:rPr lang="en-US" altLang="zh-CN" b="1">
                <a:solidFill>
                  <a:srgbClr val="FF0000"/>
                </a:solidFill>
              </a:rPr>
              <a:t>-ivh</a:t>
            </a:r>
            <a:r>
              <a:rPr lang="en-US" altLang="zh-CN" b="1"/>
              <a:t> lynx-2.8.5-28.1.i386.rpm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warning: lynx-2.8.5-28.1.i386.rpm: Header V3 DSA signature: NOKEY, key ID 37017186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Preparing...    ########################################### [100%]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   1:lynx          ########################################### [100%]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011863" y="3213100"/>
            <a:ext cx="2232025" cy="684213"/>
          </a:xfrm>
          <a:prstGeom prst="wedgeRoundRectCallout">
            <a:avLst>
              <a:gd name="adj1" fmla="val -41963"/>
              <a:gd name="adj2" fmla="val -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安装</a:t>
            </a:r>
            <a:r>
              <a:rPr lang="en-US" altLang="zh-CN" b="1">
                <a:ea typeface="楷体_GB2312"/>
                <a:cs typeface="楷体_GB2312"/>
              </a:rPr>
              <a:t>lynx</a:t>
            </a:r>
            <a:r>
              <a:rPr lang="zh-CN" altLang="en-US" b="1">
                <a:ea typeface="楷体_GB2312"/>
                <a:cs typeface="楷体_GB2312"/>
              </a:rPr>
              <a:t>软件包同时显示安装进度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4356100" y="4724400"/>
            <a:ext cx="1944688" cy="468313"/>
          </a:xfrm>
          <a:prstGeom prst="wedgeRoundRectCallout">
            <a:avLst>
              <a:gd name="adj1" fmla="val -40778"/>
              <a:gd name="adj2" fmla="val -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卸载</a:t>
            </a:r>
            <a:r>
              <a:rPr lang="en-US" altLang="zh-CN" b="1">
                <a:ea typeface="楷体_GB2312"/>
                <a:cs typeface="楷体_GB2312"/>
              </a:rPr>
              <a:t>lynx</a:t>
            </a:r>
            <a:r>
              <a:rPr lang="zh-CN" altLang="en-US" b="1">
                <a:ea typeface="楷体_GB2312"/>
                <a:cs typeface="楷体_GB2312"/>
              </a:rPr>
              <a:t>软件包</a:t>
            </a:r>
          </a:p>
        </p:txBody>
      </p:sp>
    </p:spTree>
    <p:extLst>
      <p:ext uri="{BB962C8B-B14F-4D97-AF65-F5344CB8AC3E}">
        <p14:creationId xmlns:p14="http://schemas.microsoft.com/office/powerpoint/2010/main" val="22074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83887C3-A95F-4877-9032-CF97E456A7FF}" type="slidenum">
              <a:rPr lang="en-US" altLang="zh-CN"/>
              <a:pPr algn="l">
                <a:defRPr/>
              </a:pPr>
              <a:t>32</a:t>
            </a:fld>
            <a:endParaRPr lang="en-US" altLang="zh-CN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安装、升级、卸载</a:t>
            </a:r>
            <a:r>
              <a:rPr lang="en-US" altLang="zh-CN" smtClean="0">
                <a:solidFill>
                  <a:schemeClr val="bg1"/>
                </a:solidFill>
              </a:rPr>
              <a:t>RPM</a:t>
            </a:r>
            <a:r>
              <a:rPr lang="zh-CN" altLang="en-US" smtClean="0">
                <a:solidFill>
                  <a:schemeClr val="bg1"/>
                </a:solidFill>
              </a:rPr>
              <a:t>软件包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684213" y="1252538"/>
            <a:ext cx="8007350" cy="3960812"/>
          </a:xfrm>
          <a:prstGeom prst="roundRect">
            <a:avLst>
              <a:gd name="adj" fmla="val 467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-i wget-1.10.2-3.2.1.i386.rpm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-q  wget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wget-</a:t>
            </a:r>
            <a:r>
              <a:rPr lang="en-US" altLang="zh-CN" b="1">
                <a:solidFill>
                  <a:srgbClr val="FF0000"/>
                </a:solidFill>
              </a:rPr>
              <a:t>1.10.2-3.2.1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[root@mail ~]# rpm </a:t>
            </a:r>
            <a:r>
              <a:rPr lang="en-US" altLang="zh-CN" b="1">
                <a:solidFill>
                  <a:srgbClr val="FF0000"/>
                </a:solidFill>
              </a:rPr>
              <a:t>-Uvh</a:t>
            </a:r>
            <a:r>
              <a:rPr lang="en-US" altLang="zh-CN" b="1"/>
              <a:t> /media/cdrom/wget-1.10.2-7.el5.i386.rpm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warning: /media/cdrom/wget-1.10.2-7.el5.i386.rpm: Header V3 DSA signature: NOKEY, key ID 37017186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Preparing... ########################################### [100%]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   1:wget       ########################################### [100%]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[root@localhost ~]# rpm -q  wget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/>
              <a:t>wget-</a:t>
            </a:r>
            <a:r>
              <a:rPr lang="en-US" altLang="zh-CN" b="1">
                <a:solidFill>
                  <a:srgbClr val="FF0000"/>
                </a:solidFill>
              </a:rPr>
              <a:t>1.10.2-7</a:t>
            </a:r>
            <a:r>
              <a:rPr lang="en-US" altLang="zh-CN" b="1"/>
              <a:t>.el5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011863" y="4760913"/>
            <a:ext cx="2016125" cy="468312"/>
          </a:xfrm>
          <a:prstGeom prst="wedgeRoundRectCallout">
            <a:avLst>
              <a:gd name="adj1" fmla="val -41102"/>
              <a:gd name="adj2" fmla="val -835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b="1">
                <a:ea typeface="楷体_GB2312"/>
                <a:cs typeface="楷体_GB2312"/>
              </a:rPr>
              <a:t>升级</a:t>
            </a:r>
            <a:r>
              <a:rPr lang="en-US" altLang="zh-CN" b="1">
                <a:ea typeface="楷体_GB2312"/>
                <a:cs typeface="楷体_GB2312"/>
              </a:rPr>
              <a:t>wget</a:t>
            </a:r>
            <a:r>
              <a:rPr lang="zh-CN" altLang="en-US" b="1">
                <a:ea typeface="楷体_GB2312"/>
                <a:cs typeface="楷体_GB2312"/>
              </a:rPr>
              <a:t>软件包</a:t>
            </a:r>
          </a:p>
        </p:txBody>
      </p:sp>
    </p:spTree>
    <p:extLst>
      <p:ext uri="{BB962C8B-B14F-4D97-AF65-F5344CB8AC3E}">
        <p14:creationId xmlns:p14="http://schemas.microsoft.com/office/powerpoint/2010/main" val="21041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D1FD755-F58A-4CB2-9C77-65349D07B7AA}" type="slidenum">
              <a:rPr lang="en-US" altLang="zh-CN"/>
              <a:pPr algn="l">
                <a:defRPr/>
              </a:pPr>
              <a:t>33</a:t>
            </a:fld>
            <a:endParaRPr lang="en-US" altLang="zh-CN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解决软件包依赖关系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41325" y="908050"/>
            <a:ext cx="8229600" cy="2592388"/>
          </a:xfrm>
        </p:spPr>
        <p:txBody>
          <a:bodyPr/>
          <a:lstStyle/>
          <a:p>
            <a:r>
              <a:rPr lang="zh-CN" altLang="en-US" sz="2400" smtClean="0"/>
              <a:t>安装有依赖关系的多个软件时</a:t>
            </a:r>
          </a:p>
          <a:p>
            <a:pPr lvl="1"/>
            <a:r>
              <a:rPr lang="zh-CN" altLang="en-US" sz="2000" smtClean="0"/>
              <a:t>被依赖的软件包需要先安装</a:t>
            </a:r>
          </a:p>
          <a:p>
            <a:pPr lvl="1"/>
            <a:r>
              <a:rPr lang="zh-CN" altLang="en-US" sz="2000" smtClean="0"/>
              <a:t>同时指定多个</a:t>
            </a:r>
            <a:r>
              <a:rPr lang="en-US" altLang="zh-CN" sz="2000" smtClean="0"/>
              <a:t>.rpm</a:t>
            </a:r>
            <a:r>
              <a:rPr lang="zh-CN" altLang="en-US" sz="2000" smtClean="0"/>
              <a:t>包文件进行安装</a:t>
            </a:r>
          </a:p>
          <a:p>
            <a:r>
              <a:rPr lang="zh-CN" altLang="en-US" sz="2400" smtClean="0"/>
              <a:t>卸载有依赖关系的多个软件时</a:t>
            </a:r>
          </a:p>
          <a:p>
            <a:pPr lvl="1"/>
            <a:r>
              <a:rPr lang="zh-CN" altLang="en-US" sz="2000" smtClean="0"/>
              <a:t>依赖其他程序的软件包需要先卸载</a:t>
            </a:r>
          </a:p>
          <a:p>
            <a:pPr lvl="1"/>
            <a:r>
              <a:rPr lang="zh-CN" altLang="en-US" sz="2000" smtClean="0"/>
              <a:t>同时指定多个软件名进行卸载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39725" y="3284538"/>
            <a:ext cx="8007350" cy="3960812"/>
          </a:xfrm>
          <a:prstGeom prst="roundRect">
            <a:avLst>
              <a:gd name="adj" fmla="val 467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/>
              <a:t>[root@Web ~]# rpm -ivh /mnt/cdrom/Packages/bind-utils-9.8.2-0.37.rc1.el6.x86_64.rpm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/>
              <a:t>warning: /mnt/cdrom/Packages/bind-utils-9.8.2-0.37.rc1.el6.x86_64.rpm: Header V3 RSA/SHA1 Signature, key ID c105b9de: NOKEY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/>
              <a:t>error: Failed dependencies: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/>
              <a:t>        bind-libs = 32:9.8.2-0.37.rc1.el6 is needed by bind-utils-32:9.8.2-0.37.rc1.el6.x86_64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/>
              <a:t>        libbind9.so.80()(64bit) is needed by bind-utils-32:9.8.2-0.37.rc1.el6.x86_64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b="1"/>
              <a:t>        libdns.so.81()(64bit) is needed by bind-utils-32:9.8.2-0.37.rc1.el6.x86_64</a:t>
            </a:r>
          </a:p>
        </p:txBody>
      </p:sp>
    </p:spTree>
    <p:extLst>
      <p:ext uri="{BB962C8B-B14F-4D97-AF65-F5344CB8AC3E}">
        <p14:creationId xmlns:p14="http://schemas.microsoft.com/office/powerpoint/2010/main" val="273050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solidFill>
                  <a:schemeClr val="bg1"/>
                </a:solidFill>
              </a:rPr>
              <a:t>yum</a:t>
            </a:r>
            <a:r>
              <a:rPr lang="zh-CN" altLang="zh-CN" b="1" smtClean="0">
                <a:solidFill>
                  <a:schemeClr val="bg1"/>
                </a:solidFill>
              </a:rPr>
              <a:t>命令介绍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en-US" altLang="zh-CN" sz="2800" smtClean="0"/>
              <a:t>yum</a:t>
            </a:r>
            <a:r>
              <a:rPr lang="zh-CN" altLang="zh-CN" sz="2800" smtClean="0"/>
              <a:t>（全称为</a:t>
            </a:r>
            <a:r>
              <a:rPr lang="en-US" altLang="zh-CN" sz="2800" smtClean="0"/>
              <a:t> Yellow dog Updater, Modified</a:t>
            </a:r>
            <a:r>
              <a:rPr lang="zh-CN" altLang="zh-CN" sz="2800" smtClean="0"/>
              <a:t>）是一个在</a:t>
            </a:r>
            <a:r>
              <a:rPr lang="en-US" altLang="zh-CN" sz="2800" smtClean="0"/>
              <a:t>Fedora</a:t>
            </a:r>
            <a:r>
              <a:rPr lang="zh-CN" altLang="zh-CN" sz="2800" smtClean="0"/>
              <a:t>和</a:t>
            </a:r>
            <a:r>
              <a:rPr lang="en-US" altLang="zh-CN" sz="2800" smtClean="0"/>
              <a:t>RedHat</a:t>
            </a:r>
            <a:r>
              <a:rPr lang="zh-CN" altLang="zh-CN" sz="2800" smtClean="0"/>
              <a:t>以及</a:t>
            </a:r>
            <a:r>
              <a:rPr lang="en-US" altLang="zh-CN" sz="2800" smtClean="0"/>
              <a:t>SUSE</a:t>
            </a:r>
            <a:r>
              <a:rPr lang="zh-CN" altLang="zh-CN" sz="2800" smtClean="0"/>
              <a:t>中的</a:t>
            </a:r>
            <a:r>
              <a:rPr lang="en-US" altLang="zh-CN" sz="2800" smtClean="0"/>
              <a:t>Shell</a:t>
            </a:r>
            <a:r>
              <a:rPr lang="zh-CN" altLang="zh-CN" sz="2800" smtClean="0"/>
              <a:t>前端软件包管理器。基於</a:t>
            </a:r>
            <a:r>
              <a:rPr lang="en-US" altLang="zh-CN" sz="2800" smtClean="0"/>
              <a:t>RPM</a:t>
            </a:r>
            <a:r>
              <a:rPr lang="zh-CN" altLang="zh-CN" sz="2800" smtClean="0"/>
              <a:t>包管理，能够从指定的服务器自动下载</a:t>
            </a:r>
            <a:r>
              <a:rPr lang="en-US" altLang="zh-CN" sz="2800" smtClean="0"/>
              <a:t>RPM</a:t>
            </a:r>
            <a:r>
              <a:rPr lang="zh-CN" altLang="zh-CN" sz="2800" smtClean="0"/>
              <a:t>包并且安装，可以自动处理依赖性关系，并且一次安装所有依赖的软体包，无须繁琐地一次次下载、安装。</a:t>
            </a:r>
            <a:r>
              <a:rPr lang="en-US" altLang="zh-CN" sz="2800" smtClean="0"/>
              <a:t>yum</a:t>
            </a:r>
            <a:r>
              <a:rPr lang="zh-CN" altLang="zh-CN" sz="2800" smtClean="0"/>
              <a:t>提供了查找、安装、删除某一个、一组甚至全部软件包的命令，而且命令简洁而又好记。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12154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490537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配置本地</a:t>
            </a:r>
            <a:r>
              <a:rPr lang="en-US" altLang="zh-CN" smtClean="0">
                <a:solidFill>
                  <a:schemeClr val="bg1"/>
                </a:solidFill>
              </a:rPr>
              <a:t>YUM</a:t>
            </a:r>
            <a:r>
              <a:rPr lang="zh-CN" altLang="en-US" smtClean="0">
                <a:solidFill>
                  <a:schemeClr val="bg1"/>
                </a:solidFill>
              </a:rPr>
              <a:t>源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en-US" altLang="zh-CN" smtClean="0"/>
              <a:t>/etc/yum.repos.d/</a:t>
            </a:r>
            <a:endParaRPr lang="zh-CN" altLang="zh-CN" smtClean="0"/>
          </a:p>
          <a:p>
            <a:r>
              <a:rPr lang="zh-CN" altLang="zh-CN" smtClean="0"/>
              <a:t>在该目录中所有的</a:t>
            </a:r>
            <a:r>
              <a:rPr lang="en-US" altLang="zh-CN" smtClean="0"/>
              <a:t>*.repo</a:t>
            </a:r>
            <a:r>
              <a:rPr lang="zh-CN" altLang="zh-CN" smtClean="0"/>
              <a:t>文件都是一个</a:t>
            </a:r>
            <a:r>
              <a:rPr lang="en-US" altLang="zh-CN" smtClean="0"/>
              <a:t>yum</a:t>
            </a:r>
            <a:r>
              <a:rPr lang="zh-CN" altLang="zh-CN" smtClean="0"/>
              <a:t>仓库</a:t>
            </a:r>
            <a:r>
              <a:rPr lang="zh-CN" altLang="en-US" smtClean="0"/>
              <a:t>。</a:t>
            </a:r>
            <a:endParaRPr lang="zh-CN" altLang="zh-CN" smtClean="0"/>
          </a:p>
          <a:p>
            <a:r>
              <a:rPr lang="zh-CN" altLang="zh-CN" smtClean="0"/>
              <a:t>一个文件可以有多个</a:t>
            </a:r>
            <a:r>
              <a:rPr lang="en-US" altLang="zh-CN" smtClean="0"/>
              <a:t>yum</a:t>
            </a:r>
            <a:r>
              <a:rPr lang="zh-CN" altLang="zh-CN" smtClean="0"/>
              <a:t>仓库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6398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36613"/>
            <a:ext cx="8553450" cy="57150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65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查看可用的</a:t>
            </a:r>
            <a:r>
              <a:rPr lang="en-US" altLang="zh-CN" smtClean="0">
                <a:solidFill>
                  <a:schemeClr val="bg1"/>
                </a:solidFill>
              </a:rPr>
              <a:t>YUM</a:t>
            </a:r>
            <a:r>
              <a:rPr lang="zh-CN" altLang="en-US" smtClean="0">
                <a:solidFill>
                  <a:schemeClr val="bg1"/>
                </a:solidFill>
              </a:rPr>
              <a:t>源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Repolist</a:t>
            </a:r>
            <a:endParaRPr lang="zh-CN" altLang="zh-CN" b="1" smtClean="0"/>
          </a:p>
          <a:p>
            <a:r>
              <a:rPr lang="en-US" altLang="zh-CN" smtClean="0"/>
              <a:t>[root@WebServer ~]# yum repolist       </a:t>
            </a:r>
            <a:r>
              <a:rPr lang="zh-CN" altLang="zh-CN" smtClean="0"/>
              <a:t>列出可用的软件仓库</a:t>
            </a:r>
            <a:r>
              <a:rPr lang="en-US" altLang="zh-CN" smtClean="0"/>
              <a:t> yum</a:t>
            </a:r>
            <a:r>
              <a:rPr lang="zh-CN" altLang="zh-CN" smtClean="0"/>
              <a:t>源</a:t>
            </a:r>
          </a:p>
          <a:p>
            <a:r>
              <a:rPr lang="en-US" altLang="zh-CN" smtClean="0"/>
              <a:t>[root@WebServer ~]# yum repolist all     </a:t>
            </a:r>
            <a:r>
              <a:rPr lang="zh-CN" altLang="zh-CN" smtClean="0"/>
              <a:t>列出全部</a:t>
            </a:r>
            <a:r>
              <a:rPr lang="en-US" altLang="zh-CN" smtClean="0"/>
              <a:t>yum</a:t>
            </a:r>
            <a:r>
              <a:rPr lang="zh-CN" altLang="zh-CN" smtClean="0"/>
              <a:t>源 可用和禁用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8249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缓存</a:t>
            </a:r>
            <a:r>
              <a:rPr lang="en-US" altLang="zh-CN" smtClean="0">
                <a:solidFill>
                  <a:schemeClr val="bg1"/>
                </a:solidFill>
              </a:rPr>
              <a:t>YUM</a:t>
            </a:r>
            <a:r>
              <a:rPr lang="zh-CN" altLang="en-US" smtClean="0">
                <a:solidFill>
                  <a:schemeClr val="bg1"/>
                </a:solidFill>
              </a:rPr>
              <a:t>源文件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Makecache</a:t>
            </a:r>
            <a:endParaRPr lang="zh-CN" altLang="zh-CN" b="1" smtClean="0"/>
          </a:p>
          <a:p>
            <a:r>
              <a:rPr lang="zh-CN" altLang="zh-CN" smtClean="0"/>
              <a:t>缓存软件仓库也就是</a:t>
            </a:r>
            <a:r>
              <a:rPr lang="en-US" altLang="zh-CN" smtClean="0"/>
              <a:t>yum</a:t>
            </a:r>
            <a:r>
              <a:rPr lang="zh-CN" altLang="zh-CN" smtClean="0"/>
              <a:t>源 元数据文件也就是</a:t>
            </a:r>
            <a:r>
              <a:rPr lang="en-US" altLang="zh-CN" smtClean="0"/>
              <a:t>xml</a:t>
            </a:r>
            <a:r>
              <a:rPr lang="zh-CN" altLang="zh-CN" smtClean="0"/>
              <a:t>文件</a:t>
            </a:r>
            <a:r>
              <a:rPr lang="en-US" altLang="zh-CN" smtClean="0"/>
              <a:t>.</a:t>
            </a:r>
            <a:endParaRPr lang="zh-CN" altLang="zh-CN" smtClean="0"/>
          </a:p>
          <a:p>
            <a:r>
              <a:rPr lang="en-US" altLang="zh-CN" smtClean="0"/>
              <a:t>[root@WebServer ~]# yum makecache</a:t>
            </a:r>
            <a:endParaRPr lang="zh-CN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99644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yum</a:t>
            </a:r>
            <a:r>
              <a:rPr lang="zh-CN" altLang="zh-CN" smtClean="0"/>
              <a:t>全局配置文件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[</a:t>
            </a:r>
            <a:r>
              <a:rPr lang="en-US" altLang="zh-CN"/>
              <a:t>root@WebServer ~]# vi /etc/yum.conf </a:t>
            </a:r>
            <a:endParaRPr lang="zh-CN" altLang="zh-CN"/>
          </a:p>
          <a:p>
            <a:pPr marL="457200" lvl="1" indent="0">
              <a:buFontTx/>
              <a:buNone/>
              <a:defRPr/>
            </a:pPr>
            <a:r>
              <a:rPr lang="en-US" altLang="zh-CN" sz="2400"/>
              <a:t>[main]</a:t>
            </a:r>
            <a:endParaRPr lang="zh-CN" altLang="zh-CN" sz="2400"/>
          </a:p>
          <a:p>
            <a:pPr marL="457200" lvl="1" indent="0">
              <a:buFontTx/>
              <a:buNone/>
              <a:defRPr/>
            </a:pPr>
            <a:r>
              <a:rPr lang="en-US" altLang="zh-CN" sz="2400"/>
              <a:t>cachedir=/var/cache/yum/$basearch/$releasever</a:t>
            </a:r>
            <a:endParaRPr lang="zh-CN" altLang="zh-CN" sz="2400"/>
          </a:p>
          <a:p>
            <a:pPr marL="457200" lvl="1" indent="0">
              <a:buFontTx/>
              <a:buNone/>
              <a:defRPr/>
            </a:pPr>
            <a:r>
              <a:rPr lang="en-US" altLang="zh-CN" sz="2400"/>
              <a:t>keepcache=1   </a:t>
            </a:r>
            <a:r>
              <a:rPr lang="zh-CN" altLang="zh-CN" sz="2400"/>
              <a:t>启用软件包缓存</a:t>
            </a:r>
          </a:p>
          <a:p>
            <a:pPr>
              <a:defRPr/>
            </a:pPr>
            <a:r>
              <a:rPr lang="zh-CN" altLang="zh-CN"/>
              <a:t>查看缓存的</a:t>
            </a:r>
            <a:r>
              <a:rPr lang="en-US" altLang="zh-CN"/>
              <a:t>xml</a:t>
            </a:r>
            <a:r>
              <a:rPr lang="zh-CN" altLang="zh-CN"/>
              <a:t>文件</a:t>
            </a:r>
          </a:p>
          <a:p>
            <a:pPr marL="0" indent="0">
              <a:buFontTx/>
              <a:buNone/>
              <a:defRPr/>
            </a:pPr>
            <a:r>
              <a:rPr lang="en-US" altLang="zh-CN"/>
              <a:t> </a:t>
            </a:r>
            <a:r>
              <a:rPr lang="en-US" altLang="zh-CN" sz="2400"/>
              <a:t>[root@Web ~]# ls /var/cache/yum/x86_64/6/CentOS-local-source/</a:t>
            </a:r>
            <a:endParaRPr lang="zh-CN" altLang="zh-CN" sz="2400"/>
          </a:p>
          <a:p>
            <a:pPr>
              <a:defRPr/>
            </a:pPr>
            <a:r>
              <a:rPr lang="zh-CN" altLang="zh-CN"/>
              <a:t>查看缓存的软件包</a:t>
            </a:r>
          </a:p>
          <a:p>
            <a:pPr marL="0" indent="0">
              <a:buFontTx/>
              <a:buNone/>
              <a:defRPr/>
            </a:pPr>
            <a:r>
              <a:rPr lang="en-US" altLang="zh-CN" sz="2400"/>
              <a:t>[root@Web ~]# ll /var/cache/yum/x86_64/6/CentOS-local-source/packages/</a:t>
            </a:r>
            <a:endParaRPr lang="zh-CN" altLang="zh-CN" sz="2400"/>
          </a:p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源码包的优点是：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开</a:t>
            </a:r>
            <a:r>
              <a:rPr lang="zh-CN" altLang="en-US" dirty="0" smtClean="0"/>
              <a:t>源，如果有足够的能力，可以修改源代码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可以自由选择所需的功能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软件是编译安装，所以更加适合自己的系统，更加稳定也效率更高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卸载方便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、源码包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zh-CN" smtClean="0"/>
              <a:t>清除缓存的</a:t>
            </a:r>
            <a:r>
              <a:rPr lang="en-US" altLang="zh-CN" smtClean="0"/>
              <a:t>xml</a:t>
            </a:r>
            <a:r>
              <a:rPr lang="zh-CN" altLang="zh-CN" smtClean="0"/>
              <a:t>文件和软件包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smtClean="0"/>
              <a:t>清除缓存</a:t>
            </a:r>
            <a:endParaRPr lang="en-US" altLang="zh-CN" smtClean="0"/>
          </a:p>
          <a:p>
            <a:pPr>
              <a:buFontTx/>
              <a:buBlip>
                <a:blip r:embed="rId2"/>
              </a:buBlip>
            </a:pPr>
            <a:r>
              <a:rPr lang="en-US" altLang="zh-CN" smtClean="0"/>
              <a:t>[root@WebServer ~]# yum clean all</a:t>
            </a:r>
            <a:endParaRPr lang="zh-CN" altLang="zh-CN" smtClean="0"/>
          </a:p>
          <a:p>
            <a:pPr>
              <a:buFontTx/>
              <a:buBlip>
                <a:blip r:embed="rId2"/>
              </a:buBlip>
            </a:pPr>
            <a:r>
              <a:rPr lang="zh-CN" altLang="zh-CN" smtClean="0"/>
              <a:t>只清除缓存的软件包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zh-CN" smtClean="0"/>
              <a:t>[root@WebServer ~]# yum clean packages </a:t>
            </a:r>
            <a:endParaRPr lang="zh-CN" altLang="zh-CN" smtClean="0"/>
          </a:p>
          <a:p>
            <a:pPr>
              <a:buFontTx/>
              <a:buBlip>
                <a:blip r:embed="rId2"/>
              </a:buBlip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4719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zh-CN" smtClean="0"/>
              <a:t>列出软件仓库中可用的软件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zh-CN" smtClean="0"/>
              <a:t>列出软件仓库中可用的软件</a:t>
            </a:r>
            <a:endParaRPr lang="en-US" altLang="zh-CN" smtClean="0"/>
          </a:p>
          <a:p>
            <a:pPr>
              <a:buFontTx/>
              <a:buBlip>
                <a:blip r:embed="rId2"/>
              </a:buBlip>
            </a:pPr>
            <a:r>
              <a:rPr lang="en-US" altLang="zh-CN" smtClean="0"/>
              <a:t>[root@WebServer ~]# yum list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zh-CN" smtClean="0"/>
              <a:t>进行模糊查找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zh-CN" smtClean="0"/>
              <a:t>[root@WebServer ~]# yum list | grep yum</a:t>
            </a:r>
            <a:endParaRPr lang="zh-CN" altLang="zh-CN" smtClean="0"/>
          </a:p>
          <a:p>
            <a:pPr>
              <a:buFontTx/>
              <a:buBlip>
                <a:blip r:embed="rId2"/>
              </a:buBlip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304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yum</a:t>
            </a:r>
            <a:r>
              <a:rPr lang="zh-CN" altLang="en-US" smtClean="0"/>
              <a:t>安装软件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zh-CN" smtClean="0"/>
              <a:t>安装过程中分析依赖关系后 直接安装</a:t>
            </a:r>
          </a:p>
          <a:p>
            <a:pPr>
              <a:buFontTx/>
              <a:buBlip>
                <a:blip r:embed="rId2"/>
              </a:buBlip>
            </a:pPr>
            <a:r>
              <a:rPr lang="zh-CN" altLang="zh-CN" smtClean="0"/>
              <a:t>安装软件 只需要给出软件名称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altLang="zh-CN" smtClean="0"/>
              <a:t>[root@WebServer ~]# yum install traceroute</a:t>
            </a:r>
            <a:endParaRPr lang="zh-CN" altLang="zh-CN" smtClean="0"/>
          </a:p>
          <a:p>
            <a:pPr>
              <a:buFontTx/>
              <a:buBlip>
                <a:blip r:embed="rId2"/>
              </a:buBlip>
            </a:pPr>
            <a:r>
              <a:rPr lang="en-US" altLang="zh-CN" b="1" smtClean="0"/>
              <a:t>-y </a:t>
            </a:r>
            <a:r>
              <a:rPr lang="zh-CN" altLang="en-US" b="1" smtClean="0"/>
              <a:t>安装过程不需要确认直接安装</a:t>
            </a:r>
            <a:endParaRPr lang="zh-CN" altLang="zh-CN" b="1" smtClean="0"/>
          </a:p>
          <a:p>
            <a:pPr lvl="1">
              <a:buFontTx/>
              <a:buBlip>
                <a:blip r:embed="rId3"/>
              </a:buBlip>
            </a:pPr>
            <a:r>
              <a:rPr lang="en-US" altLang="zh-CN" smtClean="0"/>
              <a:t>[root@Web ~]# yum install -y bind-utils.x86_64</a:t>
            </a:r>
            <a:endParaRPr lang="zh-CN" altLang="zh-CN" smtClean="0"/>
          </a:p>
          <a:p>
            <a:pPr>
              <a:buFontTx/>
              <a:buBlip>
                <a:blip r:embed="rId2"/>
              </a:buBlip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11345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zh-CN" smtClean="0"/>
              <a:t>删除软件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 b="1" smtClean="0"/>
              <a:t>Erase</a:t>
            </a:r>
            <a:endParaRPr lang="zh-CN" altLang="zh-CN" b="1" smtClean="0"/>
          </a:p>
          <a:p>
            <a:pPr>
              <a:buFontTx/>
              <a:buBlip>
                <a:blip r:embed="rId2"/>
              </a:buBlip>
            </a:pPr>
            <a:r>
              <a:rPr lang="zh-CN" altLang="zh-CN" smtClean="0"/>
              <a:t>删除软件</a:t>
            </a:r>
          </a:p>
          <a:p>
            <a:pPr>
              <a:buFontTx/>
              <a:buBlip>
                <a:blip r:embed="rId2"/>
              </a:buBlip>
            </a:pPr>
            <a:r>
              <a:rPr lang="en-US" altLang="zh-CN" smtClean="0"/>
              <a:t>[root@Web ~]# yum erase –y bind-utils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81043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配置</a:t>
            </a:r>
            <a:r>
              <a:rPr lang="en-US" altLang="zh-CN" smtClean="0"/>
              <a:t>CentOS</a:t>
            </a:r>
            <a:r>
              <a:rPr lang="zh-CN" altLang="en-US" smtClean="0"/>
              <a:t>使用网易</a:t>
            </a:r>
            <a:r>
              <a:rPr lang="en-US" altLang="zh-CN" smtClean="0"/>
              <a:t>YUM</a:t>
            </a:r>
            <a:r>
              <a:rPr lang="zh-CN" altLang="en-US" smtClean="0"/>
              <a:t>源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47775"/>
            <a:ext cx="8229600" cy="4827588"/>
          </a:xfrm>
          <a:noFill/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083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本章总结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zh-CN" altLang="en-US" smtClean="0"/>
              <a:t>通过RPM 命令安装、升级、卸载包</a:t>
            </a:r>
          </a:p>
          <a:p>
            <a:r>
              <a:rPr lang="zh-CN" altLang="en-US" smtClean="0"/>
              <a:t>配置YUM数据库</a:t>
            </a:r>
          </a:p>
          <a:p>
            <a:r>
              <a:rPr lang="zh-CN" altLang="en-US" smtClean="0"/>
              <a:t>使用YUM进行安装、升级、卸载包</a:t>
            </a:r>
          </a:p>
        </p:txBody>
      </p:sp>
    </p:spTree>
    <p:extLst>
      <p:ext uri="{BB962C8B-B14F-4D97-AF65-F5344CB8AC3E}">
        <p14:creationId xmlns:p14="http://schemas.microsoft.com/office/powerpoint/2010/main" val="256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源码包</a:t>
            </a:r>
            <a:r>
              <a:rPr lang="zh-CN" altLang="en-US" dirty="0" smtClean="0"/>
              <a:t>的缺点</a:t>
            </a:r>
            <a:r>
              <a:rPr lang="zh-CN" altLang="en-US" dirty="0"/>
              <a:t>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安装过程步骤较多，尤其安装较大的软件集合时，容易出现拼写错误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编译过程时间较长，安装比二进程安装时间长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因为是编译安装，安装过程中一旦报错新手很难解决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7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二进制包的优点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包</a:t>
            </a:r>
            <a:r>
              <a:rPr lang="zh-CN" altLang="en-US" dirty="0" smtClean="0"/>
              <a:t>管理系统简单，只通过几个命令就可以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实现包的安装，升级、查询和卸载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安装速度比源代码安装快的多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5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r>
              <a:rPr lang="zh-CN" altLang="en-US" dirty="0" smtClean="0"/>
              <a:t>包缺点：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经过编译，不再可以看到源代码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功能选择不如源码包灵活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依赖性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软件包管理简介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>
                <a:solidFill>
                  <a:srgbClr val="FF0000"/>
                </a:solidFill>
              </a:rPr>
              <a:t>RPM</a:t>
            </a:r>
            <a:r>
              <a:rPr lang="zh-CN" altLang="en-US" dirty="0" smtClean="0">
                <a:solidFill>
                  <a:srgbClr val="FF0000"/>
                </a:solidFill>
              </a:rPr>
              <a:t>包管理</a:t>
            </a:r>
            <a:r>
              <a:rPr lang="en-US" altLang="zh-CN" dirty="0" smtClean="0">
                <a:solidFill>
                  <a:srgbClr val="FF0000"/>
                </a:solidFill>
              </a:rPr>
              <a:t>-rpm</a:t>
            </a:r>
            <a:r>
              <a:rPr lang="zh-CN" altLang="en-US" dirty="0" smtClean="0">
                <a:solidFill>
                  <a:srgbClr val="FF0000"/>
                </a:solidFill>
              </a:rPr>
              <a:t>命令管理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/>
              <a:t>RPM</a:t>
            </a:r>
            <a:r>
              <a:rPr lang="zh-CN" altLang="en-US" dirty="0"/>
              <a:t>包管理</a:t>
            </a:r>
            <a:r>
              <a:rPr lang="en-US" altLang="zh-CN" dirty="0" smtClean="0"/>
              <a:t>-yum</a:t>
            </a:r>
            <a:r>
              <a:rPr lang="zh-CN" altLang="en-US" dirty="0" smtClean="0"/>
              <a:t>在线命令管理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源代码包管理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zh-CN" altLang="en-US" dirty="0" smtClean="0"/>
              <a:t>脚本安装包与软件包选择</a:t>
            </a:r>
            <a:endParaRPr lang="en-US" altLang="zh-CN" dirty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31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httpd-2.4.6-45.el7.centos.x86_64.rpm</a:t>
            </a:r>
          </a:p>
          <a:p>
            <a:pPr marL="0" indent="0">
              <a:buNone/>
            </a:pPr>
            <a:r>
              <a:rPr lang="en-US" altLang="zh-CN" dirty="0" err="1" smtClean="0"/>
              <a:t>httpd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软件包名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2.4.6			</a:t>
            </a:r>
            <a:r>
              <a:rPr lang="zh-CN" altLang="en-US" dirty="0" smtClean="0"/>
              <a:t>软件版本</a:t>
            </a:r>
            <a:endParaRPr lang="en-US" altLang="zh-CN" dirty="0" smtClean="0"/>
          </a:p>
          <a:p>
            <a:pPr marL="514350" indent="-514350">
              <a:buAutoNum type="arabicPlain" startAt="45"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		</a:t>
            </a:r>
            <a:r>
              <a:rPr lang="zh-CN" altLang="en-US" dirty="0" smtClean="0"/>
              <a:t>软件发布的</a:t>
            </a:r>
            <a:r>
              <a:rPr lang="zh-CN" altLang="en-US" dirty="0" smtClean="0"/>
              <a:t>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el7.centos  </a:t>
            </a:r>
            <a:r>
              <a:rPr lang="en-US" altLang="zh-CN" dirty="0" smtClean="0"/>
              <a:t>	</a:t>
            </a:r>
            <a:r>
              <a:rPr lang="zh-CN" altLang="en-US" dirty="0" smtClean="0"/>
              <a:t>适合的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x86_64</a:t>
            </a:r>
            <a:r>
              <a:rPr lang="en-US" altLang="zh-CN" dirty="0" smtClean="0"/>
              <a:t>		</a:t>
            </a:r>
            <a:r>
              <a:rPr lang="zh-CN" altLang="en-US" dirty="0" smtClean="0"/>
              <a:t>适合的硬件平台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rpm			rpm</a:t>
            </a:r>
            <a:r>
              <a:rPr lang="zh-CN" altLang="en-US" dirty="0" smtClean="0"/>
              <a:t>包扩展名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RPM</a:t>
            </a:r>
            <a:r>
              <a:rPr lang="zh-CN" altLang="en-US" smtClean="0"/>
              <a:t>包命名原则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1263</TotalTime>
  <Words>3948</Words>
  <Application>Microsoft Office PowerPoint</Application>
  <PresentationFormat>全屏显示(4:3)</PresentationFormat>
  <Paragraphs>432</Paragraphs>
  <Slides>45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moban</vt:lpstr>
      <vt:lpstr>软件包管理</vt:lpstr>
      <vt:lpstr>本章大纲</vt:lpstr>
      <vt:lpstr>1、软件包分类</vt:lpstr>
      <vt:lpstr>2、源码包</vt:lpstr>
      <vt:lpstr>PowerPoint 演示文稿</vt:lpstr>
      <vt:lpstr>3、RPM包</vt:lpstr>
      <vt:lpstr>PowerPoint 演示文稿</vt:lpstr>
      <vt:lpstr>本章大纲</vt:lpstr>
      <vt:lpstr>1、RPM包命名原则</vt:lpstr>
      <vt:lpstr>2、RPM包依赖性</vt:lpstr>
      <vt:lpstr>RPM特点</vt:lpstr>
      <vt:lpstr>RPM语法</vt:lpstr>
      <vt:lpstr>RPM安装（install）&amp;升级</vt:lpstr>
      <vt:lpstr>RPM查询命令</vt:lpstr>
      <vt:lpstr>RPM查询命令</vt:lpstr>
      <vt:lpstr>更新至新内核  RPM</vt:lpstr>
      <vt:lpstr>RPM卸载命令</vt:lpstr>
      <vt:lpstr>关于YUM</vt:lpstr>
      <vt:lpstr>启用专有yum仓库</vt:lpstr>
      <vt:lpstr>通过yum 进行查询</vt:lpstr>
      <vt:lpstr>通过yum 管理包</vt:lpstr>
      <vt:lpstr>查看Linux内核</vt:lpstr>
      <vt:lpstr>查看linux内核版本</vt:lpstr>
      <vt:lpstr>RPM包管理命令 —— rpm</vt:lpstr>
      <vt:lpstr>查询RPM软件信息</vt:lpstr>
      <vt:lpstr>查询RPM软件信息</vt:lpstr>
      <vt:lpstr>查询RPM软件信息</vt:lpstr>
      <vt:lpstr>查询RPM软件信息</vt:lpstr>
      <vt:lpstr>安装、升级、卸载RPM软件包 </vt:lpstr>
      <vt:lpstr>安装、升级、卸载RPM软件包 </vt:lpstr>
      <vt:lpstr>安装、升级、卸载RPM软件包</vt:lpstr>
      <vt:lpstr>安装、升级、卸载RPM软件包</vt:lpstr>
      <vt:lpstr>解决软件包依赖关系</vt:lpstr>
      <vt:lpstr>yum命令介绍</vt:lpstr>
      <vt:lpstr>配置本地YUM源</vt:lpstr>
      <vt:lpstr>PowerPoint 演示文稿</vt:lpstr>
      <vt:lpstr>查看可用的YUM源</vt:lpstr>
      <vt:lpstr>缓存YUM源文件</vt:lpstr>
      <vt:lpstr>yum全局配置文件</vt:lpstr>
      <vt:lpstr>清除缓存的xml文件和软件包</vt:lpstr>
      <vt:lpstr>列出软件仓库中可用的软件</vt:lpstr>
      <vt:lpstr>使用yum安装软件</vt:lpstr>
      <vt:lpstr>删除软件</vt:lpstr>
      <vt:lpstr>配置CentOS使用网易YUM源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100</cp:revision>
  <dcterms:created xsi:type="dcterms:W3CDTF">2017-06-14T06:52:20Z</dcterms:created>
  <dcterms:modified xsi:type="dcterms:W3CDTF">2017-07-16T06:44:34Z</dcterms:modified>
</cp:coreProperties>
</file>