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60" r:id="rId2"/>
    <p:sldId id="261" r:id="rId3"/>
    <p:sldId id="266" r:id="rId4"/>
    <p:sldId id="264" r:id="rId5"/>
    <p:sldId id="262" r:id="rId6"/>
    <p:sldId id="267" r:id="rId7"/>
    <p:sldId id="268" r:id="rId8"/>
    <p:sldId id="263" r:id="rId9"/>
    <p:sldId id="296" r:id="rId10"/>
    <p:sldId id="271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075" autoAdjust="0"/>
  </p:normalViewPr>
  <p:slideViewPr>
    <p:cSldViewPr>
      <p:cViewPr varScale="1">
        <p:scale>
          <a:sx n="63" d="100"/>
          <a:sy n="63" d="100"/>
        </p:scale>
        <p:origin x="-68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05B9E-BD77-4D0C-8B11-D405776170DD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49F1E-FCFC-4294-BD1A-5F44A2F8C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792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什么样的技术，有什么特点，应用在哪些领域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DB426-A24A-41C9-9E1A-3BC462322D0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4378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F86588FB-6A3D-41E9-B601-A6C48F6EA044}" type="slidenum">
              <a:rPr lang="en-US" altLang="zh-CN" smtClean="0"/>
              <a:pPr eaLnBrk="1" hangingPunct="1"/>
              <a:t>16</a:t>
            </a:fld>
            <a:endParaRPr lang="en-US" altLang="zh-CN" smtClean="0"/>
          </a:p>
        </p:txBody>
      </p:sp>
      <p:sp>
        <p:nvSpPr>
          <p:cNvPr id="38915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mtClean="0"/>
              <a:t>讲解时与</a:t>
            </a:r>
            <a:r>
              <a:rPr lang="en-US" altLang="zh-CN" smtClean="0"/>
              <a:t>useradd</a:t>
            </a:r>
            <a:r>
              <a:rPr lang="zh-CN" altLang="en-US" smtClean="0"/>
              <a:t>、</a:t>
            </a:r>
            <a:r>
              <a:rPr lang="en-US" altLang="zh-CN" smtClean="0"/>
              <a:t>passwd</a:t>
            </a:r>
            <a:r>
              <a:rPr lang="zh-CN" altLang="en-US" smtClean="0"/>
              <a:t>命令中的相关选项进行对比，</a:t>
            </a:r>
            <a:r>
              <a:rPr lang="zh-CN" altLang="en-US" b="1" smtClean="0"/>
              <a:t>简单演示一下即可</a:t>
            </a:r>
          </a:p>
          <a:p>
            <a:pPr>
              <a:buFont typeface="Wingdings" pitchFamily="2" charset="2"/>
              <a:buChar char="l"/>
            </a:pPr>
            <a:r>
              <a:rPr lang="en-US" altLang="zh-CN" smtClean="0"/>
              <a:t>usermod</a:t>
            </a:r>
            <a:r>
              <a:rPr lang="zh-CN" altLang="en-US" smtClean="0"/>
              <a:t>有两个选项“</a:t>
            </a:r>
            <a:r>
              <a:rPr lang="en-US" altLang="zh-CN" smtClean="0"/>
              <a:t>-L”</a:t>
            </a:r>
            <a:r>
              <a:rPr lang="zh-CN" altLang="en-US" smtClean="0"/>
              <a:t>、“</a:t>
            </a:r>
            <a:r>
              <a:rPr lang="en-US" altLang="zh-CN" smtClean="0"/>
              <a:t>-U”</a:t>
            </a:r>
            <a:r>
              <a:rPr lang="zh-CN" altLang="en-US" smtClean="0"/>
              <a:t>，分别用于锁定、解锁用户帐号，这两个选项与</a:t>
            </a:r>
            <a:r>
              <a:rPr lang="en-US" altLang="zh-CN" smtClean="0"/>
              <a:t>passwd</a:t>
            </a:r>
            <a:r>
              <a:rPr lang="zh-CN" altLang="en-US" smtClean="0"/>
              <a:t>命令的“</a:t>
            </a:r>
            <a:r>
              <a:rPr lang="en-US" altLang="zh-CN" smtClean="0"/>
              <a:t>-l”</a:t>
            </a:r>
            <a:r>
              <a:rPr lang="zh-CN" altLang="en-US" smtClean="0"/>
              <a:t>、“</a:t>
            </a:r>
            <a:r>
              <a:rPr lang="en-US" altLang="zh-CN" smtClean="0"/>
              <a:t>-u”</a:t>
            </a:r>
            <a:r>
              <a:rPr lang="zh-CN" altLang="en-US" smtClean="0"/>
              <a:t>选项作用基本相同，只不过大小写存在区别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9535B2E2-8917-4DEB-81B0-141594E6B75D}" type="slidenum">
              <a:rPr lang="en-US" altLang="zh-CN" smtClean="0"/>
              <a:pPr eaLnBrk="1" hangingPunct="1"/>
              <a:t>19</a:t>
            </a:fld>
            <a:endParaRPr lang="en-US" altLang="zh-CN" smtClean="0"/>
          </a:p>
        </p:txBody>
      </p:sp>
      <p:sp>
        <p:nvSpPr>
          <p:cNvPr id="39939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mtClean="0"/>
              <a:t>当系统中的某个用户帐号已经不再需要使用时（如该员工已经从公司离职等情况），可以使用</a:t>
            </a:r>
            <a:r>
              <a:rPr lang="en-US" altLang="zh-CN" smtClean="0"/>
              <a:t>userdel</a:t>
            </a:r>
            <a:r>
              <a:rPr lang="zh-CN" altLang="en-US" smtClean="0"/>
              <a:t>命令将该用户帐号删除</a:t>
            </a:r>
          </a:p>
          <a:p>
            <a:pPr>
              <a:buFont typeface="Wingdings" pitchFamily="2" charset="2"/>
              <a:buChar char="l"/>
            </a:pPr>
            <a:r>
              <a:rPr lang="zh-CN" altLang="en-US" smtClean="0"/>
              <a:t>使用</a:t>
            </a:r>
            <a:r>
              <a:rPr lang="en-US" altLang="zh-CN" smtClean="0"/>
              <a:t>userdel</a:t>
            </a:r>
            <a:r>
              <a:rPr lang="zh-CN" altLang="en-US" smtClean="0"/>
              <a:t>命令需要指定帐号名称作为参数，添加“</a:t>
            </a:r>
            <a:r>
              <a:rPr lang="en-US" altLang="zh-CN" smtClean="0"/>
              <a:t>-r”</a:t>
            </a:r>
            <a:r>
              <a:rPr lang="zh-CN" altLang="en-US" smtClean="0"/>
              <a:t>选项时可以将该用户的宿主目录一并删除。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65ECA8E9-28BC-43B0-947E-309D7921C069}" type="slidenum">
              <a:rPr lang="en-US" altLang="zh-CN" smtClean="0"/>
              <a:pPr eaLnBrk="1" hangingPunct="1"/>
              <a:t>20</a:t>
            </a:fld>
            <a:endParaRPr lang="en-US" altLang="zh-CN" smtClean="0"/>
          </a:p>
        </p:txBody>
      </p:sp>
      <p:sp>
        <p:nvSpPr>
          <p:cNvPr id="40963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mtClean="0"/>
              <a:t>与组帐号相关的配置文件也有</a:t>
            </a:r>
            <a:r>
              <a:rPr lang="en-US" altLang="zh-CN" smtClean="0"/>
              <a:t>2</a:t>
            </a:r>
            <a:r>
              <a:rPr lang="zh-CN" altLang="en-US" smtClean="0"/>
              <a:t>个，分别是</a:t>
            </a:r>
            <a:r>
              <a:rPr lang="en-US" altLang="zh-CN" smtClean="0"/>
              <a:t>/etc/group</a:t>
            </a:r>
            <a:r>
              <a:rPr lang="zh-CN" altLang="en-US" smtClean="0"/>
              <a:t>、</a:t>
            </a:r>
            <a:r>
              <a:rPr lang="en-US" altLang="zh-CN" smtClean="0"/>
              <a:t>/etc/gshadow</a:t>
            </a:r>
          </a:p>
          <a:p>
            <a:pPr>
              <a:buFont typeface="Wingdings" pitchFamily="2" charset="2"/>
              <a:buChar char="l"/>
            </a:pPr>
            <a:r>
              <a:rPr lang="en-US" altLang="zh-CN" smtClean="0"/>
              <a:t>/etc/gshadow</a:t>
            </a:r>
            <a:r>
              <a:rPr lang="zh-CN" altLang="en-US" smtClean="0"/>
              <a:t>文件的应用极少，仅作简单介绍即可</a:t>
            </a:r>
          </a:p>
          <a:p>
            <a:pPr>
              <a:buFont typeface="Wingdings" pitchFamily="2" charset="2"/>
              <a:buChar char="l"/>
            </a:pPr>
            <a:r>
              <a:rPr lang="en-US" altLang="zh-CN" smtClean="0"/>
              <a:t>group</a:t>
            </a:r>
            <a:r>
              <a:rPr lang="zh-CN" altLang="en-US" smtClean="0"/>
              <a:t>文件内的最后一个字段中列出属于该组的用户成员（一般不包括基本组对应的用户帐号），多个成员之间以逗号“</a:t>
            </a:r>
            <a:r>
              <a:rPr lang="en-US" altLang="zh-CN" smtClean="0"/>
              <a:t>,”</a:t>
            </a:r>
            <a:r>
              <a:rPr lang="zh-CN" altLang="en-US" smtClean="0"/>
              <a:t>分隔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F0318D94-39B0-49B7-AA56-E9562F625FF5}" type="slidenum">
              <a:rPr lang="en-US" altLang="zh-CN" smtClean="0"/>
              <a:pPr eaLnBrk="1" hangingPunct="1"/>
              <a:t>21</a:t>
            </a:fld>
            <a:endParaRPr lang="en-US" altLang="zh-CN" smtClean="0"/>
          </a:p>
        </p:txBody>
      </p:sp>
      <p:sp>
        <p:nvSpPr>
          <p:cNvPr id="41987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mtClean="0"/>
              <a:t>介绍添加用户组的命令，讲解命令用法、常用命令选项的作用，以实例进行演示</a:t>
            </a:r>
          </a:p>
          <a:p>
            <a:pPr>
              <a:buFont typeface="Wingdings" pitchFamily="2" charset="2"/>
              <a:buChar char="l"/>
            </a:pPr>
            <a:r>
              <a:rPr lang="zh-CN" altLang="en-US" smtClean="0"/>
              <a:t>使用</a:t>
            </a:r>
            <a:r>
              <a:rPr lang="en-US" altLang="zh-CN" smtClean="0"/>
              <a:t>groupadd</a:t>
            </a:r>
            <a:r>
              <a:rPr lang="zh-CN" altLang="en-US" smtClean="0"/>
              <a:t>命令可以添加一个组帐号，需要指定</a:t>
            </a:r>
            <a:r>
              <a:rPr lang="en-US" altLang="zh-CN" smtClean="0"/>
              <a:t>GID</a:t>
            </a:r>
            <a:r>
              <a:rPr lang="zh-CN" altLang="en-US" smtClean="0"/>
              <a:t>号时，可以使用“</a:t>
            </a:r>
            <a:r>
              <a:rPr lang="en-US" altLang="zh-CN" smtClean="0"/>
              <a:t>-g”</a:t>
            </a:r>
            <a:r>
              <a:rPr lang="zh-CN" altLang="en-US" smtClean="0"/>
              <a:t>选项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3EC39884-8C0F-4D82-B095-1C0C6B2E33B6}" type="slidenum">
              <a:rPr lang="en-US" altLang="zh-CN" smtClean="0"/>
              <a:pPr eaLnBrk="1" hangingPunct="1"/>
              <a:t>22</a:t>
            </a:fld>
            <a:endParaRPr lang="en-US" altLang="zh-CN" smtClean="0"/>
          </a:p>
        </p:txBody>
      </p:sp>
      <p:sp>
        <p:nvSpPr>
          <p:cNvPr id="43011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mtClean="0"/>
              <a:t>使用“</a:t>
            </a:r>
            <a:r>
              <a:rPr lang="en-US" altLang="zh-CN" smtClean="0"/>
              <a:t>-M”</a:t>
            </a:r>
            <a:r>
              <a:rPr lang="zh-CN" altLang="en-US" smtClean="0"/>
              <a:t>选项时可以为指定组帐号定义成员列表（注意：会覆盖原有组成员），需要添加多个用户到指定的组中时非常方便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0C316501-6E04-4EF6-9B9A-64AF9E4BDA32}" type="slidenum">
              <a:rPr lang="en-US" altLang="zh-CN" smtClean="0"/>
              <a:pPr eaLnBrk="1" hangingPunct="1"/>
              <a:t>24</a:t>
            </a:fld>
            <a:endParaRPr lang="en-US" altLang="zh-CN" smtClean="0"/>
          </a:p>
        </p:txBody>
      </p:sp>
      <p:sp>
        <p:nvSpPr>
          <p:cNvPr id="44035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mtClean="0"/>
              <a:t>删除组帐号后，从</a:t>
            </a:r>
            <a:r>
              <a:rPr lang="en-US" altLang="zh-CN" smtClean="0"/>
              <a:t>/etc/group</a:t>
            </a:r>
            <a:r>
              <a:rPr lang="zh-CN" altLang="en-US" smtClean="0"/>
              <a:t>文件中将查不到相应的记录</a:t>
            </a:r>
          </a:p>
          <a:p>
            <a:pPr>
              <a:buFont typeface="Wingdings" pitchFamily="2" charset="2"/>
              <a:buChar char="l"/>
            </a:pPr>
            <a:r>
              <a:rPr lang="zh-CN" altLang="en-US" smtClean="0"/>
              <a:t>简单演示添加组帐号、组成员、删除组成员、组帐号的操作步骤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43F996A6-A6E7-4144-89E9-7795CD60ACE4}" type="slidenum">
              <a:rPr lang="en-US" altLang="zh-CN" smtClean="0"/>
              <a:pPr eaLnBrk="1" hangingPunct="1"/>
              <a:t>25</a:t>
            </a:fld>
            <a:endParaRPr lang="en-US" altLang="zh-CN" smtClean="0"/>
          </a:p>
        </p:txBody>
      </p:sp>
      <p:sp>
        <p:nvSpPr>
          <p:cNvPr id="45059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mtClean="0"/>
              <a:t>上述用户查询命令不用讲得太细，简单讲解即可，结合操作演示简单展示其基本用途</a:t>
            </a:r>
          </a:p>
          <a:p>
            <a:pPr>
              <a:buFont typeface="Wingdings" pitchFamily="2" charset="2"/>
              <a:buChar char="l"/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646DD6AF-BB0B-4B31-B7A3-2E92A303D94F}" type="slidenum">
              <a:rPr lang="en-US" altLang="zh-CN" smtClean="0"/>
              <a:pPr eaLnBrk="1" hangingPunct="1"/>
              <a:t>26</a:t>
            </a:fld>
            <a:endParaRPr lang="en-US" altLang="zh-CN" smtClean="0"/>
          </a:p>
        </p:txBody>
      </p:sp>
      <p:sp>
        <p:nvSpPr>
          <p:cNvPr id="46083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mtClean="0"/>
              <a:t>用户对文件到底拥有何种权限，需要由访问权限和归属（所有权）共同决定（翻下页）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28CB522E-EA75-4154-89F8-C64E80A0B8CE}" type="slidenum">
              <a:rPr lang="en-US" altLang="zh-CN" smtClean="0"/>
              <a:pPr eaLnBrk="1" hangingPunct="1"/>
              <a:t>28</a:t>
            </a:fld>
            <a:endParaRPr lang="en-US" altLang="zh-CN" smtClean="0"/>
          </a:p>
        </p:txBody>
      </p:sp>
      <p:sp>
        <p:nvSpPr>
          <p:cNvPr id="47107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mtClean="0"/>
              <a:t>“-rw-r—r--”</a:t>
            </a:r>
            <a:r>
              <a:rPr lang="zh-CN" altLang="en-US" smtClean="0"/>
              <a:t>部分的</a:t>
            </a:r>
            <a:r>
              <a:rPr lang="zh-CN" altLang="en-US" b="1" smtClean="0"/>
              <a:t>第一个字符表示文件类型</a:t>
            </a:r>
            <a:r>
              <a:rPr lang="zh-CN" altLang="en-US" smtClean="0"/>
              <a:t>，可以是</a:t>
            </a:r>
            <a:r>
              <a:rPr lang="en-US" altLang="zh-CN" smtClean="0"/>
              <a:t>d(</a:t>
            </a:r>
            <a:r>
              <a:rPr lang="zh-CN" altLang="en-US" smtClean="0"/>
              <a:t>目录</a:t>
            </a:r>
            <a:r>
              <a:rPr lang="en-US" altLang="zh-CN" smtClean="0"/>
              <a:t>)</a:t>
            </a:r>
            <a:r>
              <a:rPr lang="zh-CN" altLang="en-US" smtClean="0"/>
              <a:t>、</a:t>
            </a:r>
            <a:r>
              <a:rPr lang="en-US" altLang="zh-CN" smtClean="0"/>
              <a:t>b(</a:t>
            </a:r>
            <a:r>
              <a:rPr lang="zh-CN" altLang="en-US" smtClean="0"/>
              <a:t>块设备文件</a:t>
            </a:r>
            <a:r>
              <a:rPr lang="en-US" altLang="zh-CN" smtClean="0"/>
              <a:t>)</a:t>
            </a:r>
            <a:r>
              <a:rPr lang="zh-CN" altLang="en-US" smtClean="0"/>
              <a:t>、</a:t>
            </a:r>
            <a:r>
              <a:rPr lang="en-US" altLang="zh-CN" smtClean="0"/>
              <a:t>c(</a:t>
            </a:r>
            <a:r>
              <a:rPr lang="zh-CN" altLang="en-US" smtClean="0"/>
              <a:t>字符设备文件</a:t>
            </a:r>
            <a:r>
              <a:rPr lang="en-US" altLang="zh-CN" smtClean="0"/>
              <a:t>)</a:t>
            </a:r>
            <a:r>
              <a:rPr lang="zh-CN" altLang="en-US" smtClean="0"/>
              <a:t>，减号“</a:t>
            </a:r>
            <a:r>
              <a:rPr lang="en-US" altLang="zh-CN" smtClean="0"/>
              <a:t>-”</a:t>
            </a:r>
            <a:r>
              <a:rPr lang="zh-CN" altLang="en-US" smtClean="0"/>
              <a:t>（普通文件）、字母“</a:t>
            </a:r>
            <a:r>
              <a:rPr lang="en-US" altLang="zh-CN" smtClean="0"/>
              <a:t>l”</a:t>
            </a:r>
            <a:r>
              <a:rPr lang="zh-CN" altLang="en-US" smtClean="0"/>
              <a:t>（链接文件）等</a:t>
            </a:r>
          </a:p>
          <a:p>
            <a:pPr>
              <a:buFont typeface="Wingdings" pitchFamily="2" charset="2"/>
              <a:buChar char="l"/>
            </a:pPr>
            <a:r>
              <a:rPr lang="zh-CN" altLang="en-US" smtClean="0"/>
              <a:t>其余部分指定了文件的访问权限</a:t>
            </a:r>
          </a:p>
          <a:p>
            <a:pPr>
              <a:buFont typeface="Wingdings" pitchFamily="2" charset="2"/>
              <a:buChar char="l"/>
            </a:pPr>
            <a:r>
              <a:rPr lang="zh-CN" altLang="en-US" smtClean="0"/>
              <a:t>在表示属主、属组内用户或其他用户对该文件的访问权限时，主要使用了四种不同的权限字符： </a:t>
            </a:r>
            <a:r>
              <a:rPr lang="en-US" altLang="zh-CN" smtClean="0"/>
              <a:t>r    </a:t>
            </a:r>
            <a:r>
              <a:rPr lang="zh-CN" altLang="en-US" smtClean="0"/>
              <a:t>可读 ；</a:t>
            </a:r>
            <a:r>
              <a:rPr lang="en-US" altLang="zh-CN" smtClean="0"/>
              <a:t>w   </a:t>
            </a:r>
            <a:r>
              <a:rPr lang="zh-CN" altLang="en-US" smtClean="0"/>
              <a:t>可写 ；</a:t>
            </a:r>
            <a:r>
              <a:rPr lang="en-US" altLang="zh-CN" smtClean="0"/>
              <a:t>x   </a:t>
            </a:r>
            <a:r>
              <a:rPr lang="zh-CN" altLang="en-US" smtClean="0"/>
              <a:t>可执行 ；</a:t>
            </a:r>
            <a:r>
              <a:rPr lang="en-US" altLang="zh-CN" smtClean="0"/>
              <a:t>-   </a:t>
            </a:r>
            <a:r>
              <a:rPr lang="zh-CN" altLang="en-US" smtClean="0"/>
              <a:t>无权限 </a:t>
            </a:r>
          </a:p>
          <a:p>
            <a:pPr>
              <a:buFont typeface="Wingdings" pitchFamily="2" charset="2"/>
              <a:buChar char="l"/>
            </a:pPr>
            <a:r>
              <a:rPr lang="en-US" altLang="zh-CN" smtClean="0"/>
              <a:t>r</a:t>
            </a:r>
            <a:r>
              <a:rPr lang="zh-CN" altLang="en-US" smtClean="0"/>
              <a:t>、</a:t>
            </a:r>
            <a:r>
              <a:rPr lang="en-US" altLang="zh-CN" smtClean="0"/>
              <a:t>w</a:t>
            </a:r>
            <a:r>
              <a:rPr lang="zh-CN" altLang="en-US" smtClean="0"/>
              <a:t>、</a:t>
            </a:r>
            <a:r>
              <a:rPr lang="en-US" altLang="zh-CN" smtClean="0"/>
              <a:t>x</a:t>
            </a:r>
            <a:r>
              <a:rPr lang="zh-CN" altLang="en-US" smtClean="0"/>
              <a:t>、</a:t>
            </a:r>
            <a:r>
              <a:rPr lang="en-US" altLang="zh-CN" smtClean="0"/>
              <a:t>- </a:t>
            </a:r>
            <a:r>
              <a:rPr lang="zh-CN" altLang="en-US" smtClean="0"/>
              <a:t>权限字符还可分别表示为</a:t>
            </a:r>
            <a:r>
              <a:rPr lang="en-US" altLang="zh-CN" smtClean="0"/>
              <a:t>8</a:t>
            </a:r>
            <a:r>
              <a:rPr lang="zh-CN" altLang="en-US" smtClean="0"/>
              <a:t>进制数字</a:t>
            </a:r>
            <a:r>
              <a:rPr lang="en-US" altLang="zh-CN" smtClean="0"/>
              <a:t>4</a:t>
            </a:r>
            <a:r>
              <a:rPr lang="zh-CN" altLang="en-US" smtClean="0"/>
              <a:t>、</a:t>
            </a:r>
            <a:r>
              <a:rPr lang="en-US" altLang="zh-CN" smtClean="0"/>
              <a:t>2</a:t>
            </a:r>
            <a:r>
              <a:rPr lang="zh-CN" altLang="en-US" smtClean="0"/>
              <a:t>、</a:t>
            </a:r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en-US" altLang="zh-CN" smtClean="0"/>
              <a:t>0</a:t>
            </a:r>
          </a:p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C5F17B58-FE09-40F5-9ADD-AA1B9A618FFE}" type="slidenum">
              <a:rPr lang="en-US" altLang="zh-CN" smtClean="0"/>
              <a:pPr eaLnBrk="1" hangingPunct="1"/>
              <a:t>29</a:t>
            </a:fld>
            <a:endParaRPr lang="en-US" altLang="zh-CN" smtClean="0"/>
          </a:p>
        </p:txBody>
      </p:sp>
      <p:sp>
        <p:nvSpPr>
          <p:cNvPr id="48131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>
              <a:buFontTx/>
              <a:buChar char="•"/>
            </a:pPr>
            <a:r>
              <a:rPr lang="zh-CN" altLang="en-US" smtClean="0"/>
              <a:t>详细讲解两种设置文件访问权限的格式，并以实例进行演示，例如：</a:t>
            </a:r>
          </a:p>
          <a:p>
            <a:pPr marL="228600" indent="-228600"/>
            <a:r>
              <a:rPr lang="en-US" altLang="zh-CN" smtClean="0"/>
              <a:t>—— </a:t>
            </a:r>
            <a:r>
              <a:rPr lang="zh-CN" altLang="en-US" smtClean="0"/>
              <a:t>重新设置</a:t>
            </a:r>
            <a:r>
              <a:rPr lang="en-US" altLang="zh-CN" smtClean="0"/>
              <a:t>mymkdir</a:t>
            </a:r>
            <a:r>
              <a:rPr lang="zh-CN" altLang="en-US" smtClean="0"/>
              <a:t>文件的权限，为属主用户添加执行权限，去除其他用户的读取权限</a:t>
            </a:r>
          </a:p>
          <a:p>
            <a:pPr marL="228600" indent="-228600"/>
            <a:r>
              <a:rPr lang="en-US" altLang="zh-CN" smtClean="0"/>
              <a:t>[root@localhost ~]# </a:t>
            </a:r>
            <a:r>
              <a:rPr lang="en-US" altLang="zh-CN" b="1" smtClean="0"/>
              <a:t>chmod u+x,o-r mymkdir</a:t>
            </a:r>
            <a:endParaRPr lang="en-US" altLang="zh-CN" smtClean="0"/>
          </a:p>
          <a:p>
            <a:pPr marL="228600" indent="-228600"/>
            <a:r>
              <a:rPr lang="en-US" altLang="zh-CN" smtClean="0"/>
              <a:t>[root@localhost ~]# </a:t>
            </a:r>
            <a:r>
              <a:rPr lang="en-US" altLang="zh-CN" b="1" smtClean="0"/>
              <a:t>ls -l mymkdir</a:t>
            </a:r>
            <a:endParaRPr lang="en-US" altLang="zh-CN" smtClean="0"/>
          </a:p>
          <a:p>
            <a:pPr marL="228600" indent="-228600"/>
            <a:r>
              <a:rPr lang="en-US" altLang="zh-CN" smtClean="0"/>
              <a:t>-rwxr----- 1 root root 29588 05-12 06:19 mymkdir</a:t>
            </a:r>
          </a:p>
          <a:p>
            <a:pPr marL="228600" indent="-228600"/>
            <a:r>
              <a:rPr lang="en-US" altLang="zh-CN" smtClean="0"/>
              <a:t>—— </a:t>
            </a:r>
            <a:r>
              <a:rPr lang="zh-CN" altLang="en-US" smtClean="0"/>
              <a:t>重新设置</a:t>
            </a:r>
            <a:r>
              <a:rPr lang="en-US" altLang="zh-CN" smtClean="0"/>
              <a:t>mymkdir</a:t>
            </a:r>
            <a:r>
              <a:rPr lang="zh-CN" altLang="en-US" smtClean="0"/>
              <a:t>文件的访问权限，恢复为“</a:t>
            </a:r>
            <a:r>
              <a:rPr lang="en-US" altLang="zh-CN" smtClean="0"/>
              <a:t>rwxr-xr-x”</a:t>
            </a:r>
          </a:p>
          <a:p>
            <a:pPr marL="228600" indent="-228600"/>
            <a:r>
              <a:rPr lang="en-US" altLang="zh-CN" smtClean="0"/>
              <a:t>[root@localhost ~]# </a:t>
            </a:r>
            <a:r>
              <a:rPr lang="en-US" altLang="zh-CN" b="1" smtClean="0"/>
              <a:t>chmod 755 mymkdir</a:t>
            </a:r>
            <a:endParaRPr lang="en-US" altLang="zh-CN" smtClean="0"/>
          </a:p>
          <a:p>
            <a:pPr marL="228600" indent="-228600"/>
            <a:r>
              <a:rPr lang="en-US" altLang="zh-CN" smtClean="0"/>
              <a:t>[root@localhost ~]# </a:t>
            </a:r>
            <a:r>
              <a:rPr lang="en-US" altLang="zh-CN" b="1" smtClean="0"/>
              <a:t>ls -l mymkdir</a:t>
            </a:r>
            <a:endParaRPr lang="en-US" altLang="zh-CN" smtClean="0"/>
          </a:p>
          <a:p>
            <a:pPr marL="228600" indent="-228600"/>
            <a:r>
              <a:rPr lang="en-US" altLang="zh-CN" smtClean="0"/>
              <a:t>-rwxr-xr-x 1 root root 29588 05-12 06:19 mymkdir </a:t>
            </a:r>
          </a:p>
          <a:p>
            <a:pPr marL="228600" indent="-228600"/>
            <a:r>
              <a:rPr lang="en-US" altLang="zh-CN" smtClean="0"/>
              <a:t>—— </a:t>
            </a:r>
            <a:r>
              <a:rPr lang="zh-CN" altLang="en-US" smtClean="0"/>
              <a:t>使用递归的方式将“</a:t>
            </a:r>
            <a:r>
              <a:rPr lang="en-US" altLang="zh-CN" smtClean="0"/>
              <a:t>/usr/src/”</a:t>
            </a:r>
            <a:r>
              <a:rPr lang="zh-CN" altLang="en-US" smtClean="0"/>
              <a:t>目录中所有子目录、文件的权限都设置为“</a:t>
            </a:r>
            <a:r>
              <a:rPr lang="en-US" altLang="zh-CN" smtClean="0"/>
              <a:t>rw-r--r--”</a:t>
            </a:r>
          </a:p>
          <a:p>
            <a:pPr marL="228600" indent="-228600"/>
            <a:r>
              <a:rPr lang="en-US" altLang="zh-CN" smtClean="0"/>
              <a:t>[root@localhost ~]# </a:t>
            </a:r>
            <a:r>
              <a:rPr lang="en-US" altLang="zh-CN" b="1" smtClean="0"/>
              <a:t>chmod -R 644 /usr/src/</a:t>
            </a:r>
          </a:p>
          <a:p>
            <a:pPr marL="228600" indent="-228600"/>
            <a:endParaRPr lang="en-US" altLang="zh-CN" smtClean="0"/>
          </a:p>
          <a:p>
            <a:pPr marL="228600" indent="-228600">
              <a:buFont typeface="Wingdings" pitchFamily="2" charset="2"/>
              <a:buChar char="l"/>
            </a:pPr>
            <a:r>
              <a:rPr lang="en-US" altLang="zh-CN" smtClean="0"/>
              <a:t>“nnn”</a:t>
            </a:r>
            <a:r>
              <a:rPr lang="zh-CN" altLang="en-US" smtClean="0"/>
              <a:t>为需要设置的具体权限值，如“</a:t>
            </a:r>
            <a:r>
              <a:rPr lang="en-US" altLang="zh-CN" smtClean="0"/>
              <a:t>755”</a:t>
            </a:r>
            <a:r>
              <a:rPr lang="zh-CN" altLang="en-US" smtClean="0"/>
              <a:t>、“</a:t>
            </a:r>
            <a:r>
              <a:rPr lang="en-US" altLang="zh-CN" smtClean="0"/>
              <a:t>644”</a:t>
            </a:r>
            <a:r>
              <a:rPr lang="zh-CN" altLang="en-US" smtClean="0"/>
              <a:t>等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配置文件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  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passwd</a:t>
            </a:r>
            <a:r>
              <a:rPr lang="en-US" altLang="zh-CN" baseline="0" dirty="0" smtClean="0"/>
              <a:t>  shadow group </a:t>
            </a:r>
            <a:r>
              <a:rPr lang="en-US" altLang="zh-CN" baseline="0" dirty="0" err="1" smtClean="0"/>
              <a:t>gshaow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6949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C7BB4AFB-CD9F-4807-B044-D09639B21073}" type="slidenum">
              <a:rPr lang="en-US" altLang="zh-CN" smtClean="0"/>
              <a:pPr eaLnBrk="1" hangingPunct="1"/>
              <a:t>32</a:t>
            </a:fld>
            <a:endParaRPr lang="en-US" altLang="zh-CN" smtClean="0"/>
          </a:p>
        </p:txBody>
      </p:sp>
      <p:sp>
        <p:nvSpPr>
          <p:cNvPr id="49155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mtClean="0"/>
              <a:t>需要设置文件或者目录的归属时，可以通过</a:t>
            </a:r>
            <a:r>
              <a:rPr lang="en-US" altLang="zh-CN" smtClean="0"/>
              <a:t>chown</a:t>
            </a:r>
            <a:r>
              <a:rPr lang="zh-CN" altLang="en-US" smtClean="0"/>
              <a:t>、</a:t>
            </a:r>
            <a:r>
              <a:rPr lang="en-US" altLang="zh-CN" smtClean="0"/>
              <a:t>chgrp</a:t>
            </a:r>
            <a:r>
              <a:rPr lang="zh-CN" altLang="en-US" smtClean="0"/>
              <a:t>命令进行</a:t>
            </a:r>
          </a:p>
          <a:p>
            <a:pPr>
              <a:buFont typeface="Wingdings" pitchFamily="2" charset="2"/>
              <a:buChar char="l"/>
            </a:pPr>
            <a:r>
              <a:rPr lang="en-US" altLang="zh-CN" smtClean="0"/>
              <a:t>chown</a:t>
            </a:r>
            <a:r>
              <a:rPr lang="zh-CN" altLang="en-US" smtClean="0"/>
              <a:t>命令既可以修改属主，也可以修改属组，而</a:t>
            </a:r>
            <a:r>
              <a:rPr lang="en-US" altLang="zh-CN" smtClean="0"/>
              <a:t>chgrp</a:t>
            </a:r>
            <a:r>
              <a:rPr lang="zh-CN" altLang="en-US" smtClean="0"/>
              <a:t>命令只用于修改属组信息（因此并不常用）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为什么需要了解配置文件。用户管理特征</a:t>
            </a:r>
            <a:endParaRPr lang="en-US" altLang="zh-CN" dirty="0" smtClean="0"/>
          </a:p>
          <a:p>
            <a:r>
              <a:rPr lang="zh-CN" altLang="en-US" dirty="0" smtClean="0"/>
              <a:t>第一不理解的是，为什么添加用户：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习惯了，默认管理员</a:t>
            </a:r>
            <a:r>
              <a:rPr lang="en-US" altLang="zh-CN" dirty="0" smtClean="0"/>
              <a:t>administrator</a:t>
            </a:r>
            <a:r>
              <a:rPr lang="zh-CN" altLang="en-US" dirty="0" smtClean="0"/>
              <a:t>，设置不需要设置密码</a:t>
            </a:r>
            <a:endParaRPr lang="en-US" altLang="zh-CN" dirty="0" smtClean="0"/>
          </a:p>
          <a:p>
            <a:r>
              <a:rPr lang="zh-CN" altLang="en-US" dirty="0" smtClean="0"/>
              <a:t>服务器，所有人用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登录。危险！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权限很高，容易造成误操作，越是对服务器安全性要求高的服务器，越要求用户等级制度有严格的划分。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，普通用户要严格区分。</a:t>
            </a:r>
            <a:endParaRPr lang="en-US" altLang="zh-CN" dirty="0" smtClean="0"/>
          </a:p>
          <a:p>
            <a:r>
              <a:rPr lang="zh-CN" altLang="en-US" dirty="0" smtClean="0"/>
              <a:t>为什么介绍配置文件，再介绍命令。</a:t>
            </a:r>
            <a:r>
              <a:rPr lang="en-US" altLang="zh-CN" dirty="0" smtClean="0"/>
              <a:t>wins</a:t>
            </a:r>
            <a:r>
              <a:rPr lang="zh-CN" altLang="en-US" dirty="0" smtClean="0"/>
              <a:t>中大家只是直接添加用户，用户文件放在哪，都不知道。但是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是服务器系统，对整个系统需要有深入的了解。对整个用户管理的位置原理有了解。再学命令就会很简单，很清楚</a:t>
            </a:r>
            <a:endParaRPr lang="en-US" altLang="zh-CN" dirty="0" smtClean="0"/>
          </a:p>
          <a:p>
            <a:r>
              <a:rPr lang="en-US" altLang="zh-CN" dirty="0" smtClean="0"/>
              <a:t>windows</a:t>
            </a:r>
            <a:r>
              <a:rPr lang="zh-CN" altLang="en-US" dirty="0" smtClean="0"/>
              <a:t>都可以通过图形界面操作用户，分配权限。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服务器端不安装图形界面的，只能通过配置文件进行用户信息查看修改。</a:t>
            </a:r>
            <a:endParaRPr lang="en-US" altLang="zh-CN" dirty="0" smtClean="0"/>
          </a:p>
          <a:p>
            <a:r>
              <a:rPr lang="en-US" altLang="zh-CN" dirty="0" err="1" smtClean="0"/>
              <a:t>linux</a:t>
            </a:r>
            <a:r>
              <a:rPr lang="zh-CN" altLang="en-US" dirty="0" smtClean="0"/>
              <a:t>做一些修改，必须写入修改配置文件才永久生效，用命令修改，重启，就不存在了</a:t>
            </a:r>
            <a:endParaRPr lang="en-US" altLang="zh-CN" dirty="0" smtClean="0"/>
          </a:p>
          <a:p>
            <a:r>
              <a:rPr lang="zh-CN" altLang="en-US" dirty="0" smtClean="0"/>
              <a:t>总结：两件事，服务器，需要添加不同的用户来分配合理的权限</a:t>
            </a:r>
            <a:endParaRPr lang="en-US" altLang="zh-CN" dirty="0" smtClean="0"/>
          </a:p>
          <a:p>
            <a:r>
              <a:rPr lang="zh-CN" altLang="en-US" dirty="0" smtClean="0"/>
              <a:t>用户配置文件来查看和修改，添加用户信息。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770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man</a:t>
            </a:r>
            <a:r>
              <a:rPr lang="en-US" altLang="zh-CN" baseline="0" dirty="0" smtClean="0"/>
              <a:t> 5 </a:t>
            </a:r>
            <a:r>
              <a:rPr lang="en-US" altLang="zh-CN" baseline="0" dirty="0" err="1" smtClean="0"/>
              <a:t>passwd</a:t>
            </a:r>
            <a:endParaRPr lang="en-US" altLang="zh-CN" baseline="0" dirty="0" smtClean="0"/>
          </a:p>
          <a:p>
            <a:r>
              <a:rPr lang="en-US" altLang="zh-CN" baseline="0" dirty="0" smtClean="0"/>
              <a:t>5</a:t>
            </a:r>
            <a:r>
              <a:rPr lang="zh-CN" altLang="en-US" baseline="0" dirty="0" smtClean="0"/>
              <a:t>查看配置文件，帮助信息已经记录了它的路径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用户名规范，不能太长，一定要有具体的</a:t>
            </a:r>
            <a:r>
              <a:rPr lang="zh-CN" altLang="en-US" baseline="0" dirty="0" smtClean="0"/>
              <a:t>含义，统一的，拼音，缩写，工号，注意规范</a:t>
            </a:r>
            <a:endParaRPr lang="en-US" altLang="zh-CN" baseline="0" dirty="0" smtClean="0"/>
          </a:p>
          <a:p>
            <a:r>
              <a:rPr lang="zh-CN" altLang="en-US" baseline="0" dirty="0" smtClean="0"/>
              <a:t>密码</a:t>
            </a:r>
            <a:r>
              <a:rPr lang="zh-CN" altLang="en-US" baseline="0" dirty="0" smtClean="0"/>
              <a:t>标志，早期直接放在这，注意</a:t>
            </a:r>
            <a:r>
              <a:rPr lang="en-US" altLang="zh-CN" baseline="0" dirty="0" smtClean="0"/>
              <a:t>/</a:t>
            </a:r>
            <a:r>
              <a:rPr lang="en-US" altLang="zh-CN" baseline="0" dirty="0" err="1" smtClean="0"/>
              <a:t>etc</a:t>
            </a:r>
            <a:r>
              <a:rPr lang="en-US" altLang="zh-CN" baseline="0" dirty="0" smtClean="0"/>
              <a:t>/shadow</a:t>
            </a:r>
            <a:r>
              <a:rPr lang="zh-CN" altLang="en-US" baseline="0" dirty="0" smtClean="0"/>
              <a:t>的权限</a:t>
            </a:r>
            <a:endParaRPr lang="en-US" altLang="zh-CN" baseline="0" dirty="0" smtClean="0"/>
          </a:p>
          <a:p>
            <a:r>
              <a:rPr lang="en-US" altLang="zh-CN" baseline="0" dirty="0" smtClean="0"/>
              <a:t>/</a:t>
            </a:r>
            <a:r>
              <a:rPr lang="en-US" altLang="zh-CN" baseline="0" dirty="0" err="1" smtClean="0"/>
              <a:t>etc</a:t>
            </a:r>
            <a:r>
              <a:rPr lang="en-US" altLang="zh-CN" baseline="0" dirty="0" smtClean="0"/>
              <a:t>/shadow</a:t>
            </a:r>
            <a:r>
              <a:rPr lang="zh-CN" altLang="en-US" baseline="0" dirty="0" smtClean="0"/>
              <a:t>放的是</a:t>
            </a:r>
            <a:r>
              <a:rPr lang="zh-CN" altLang="en-US" baseline="0" dirty="0" smtClean="0"/>
              <a:t>密码 ，打开</a:t>
            </a:r>
            <a:endParaRPr lang="en-US" altLang="zh-CN" baseline="0" dirty="0" smtClean="0"/>
          </a:p>
          <a:p>
            <a:r>
              <a:rPr lang="en-US" altLang="zh-CN" baseline="0" dirty="0" err="1" smtClean="0"/>
              <a:t>UID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内核管理，进程文件用户  理论上是唯一的 。系统检测的是</a:t>
            </a:r>
            <a:r>
              <a:rPr lang="en-US" altLang="zh-CN" baseline="0" dirty="0" err="1" smtClean="0"/>
              <a:t>UID</a:t>
            </a:r>
            <a:r>
              <a:rPr lang="zh-CN" altLang="en-US" baseline="0" dirty="0" smtClean="0"/>
              <a:t>，用户名是给用户看的</a:t>
            </a:r>
            <a:endParaRPr lang="en-US" altLang="zh-CN" baseline="0" dirty="0" smtClean="0"/>
          </a:p>
          <a:p>
            <a:r>
              <a:rPr lang="zh-CN" altLang="en-US" baseline="0" dirty="0" smtClean="0"/>
              <a:t>想一想，如果把普通用户修改为</a:t>
            </a:r>
            <a:r>
              <a:rPr lang="en-US" altLang="zh-CN" baseline="0" dirty="0" smtClean="0"/>
              <a:t>0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OS</a:t>
            </a:r>
            <a:r>
              <a:rPr lang="zh-CN" altLang="en-US" baseline="0" dirty="0" smtClean="0"/>
              <a:t>会把它当做超级用户 举例</a:t>
            </a:r>
            <a:endParaRPr lang="en-US" altLang="zh-CN" baseline="0" dirty="0" smtClean="0"/>
          </a:p>
          <a:p>
            <a:r>
              <a:rPr lang="zh-CN" altLang="en-US" baseline="0" dirty="0" smtClean="0"/>
              <a:t>伪用户：不能登录，不能删，一旦删除，系统直接崩溃。启动服务，启动命令调用这些用户</a:t>
            </a:r>
            <a:endParaRPr lang="en-US" altLang="zh-CN" baseline="0" dirty="0" smtClean="0"/>
          </a:p>
          <a:p>
            <a:r>
              <a:rPr lang="zh-CN" altLang="en-US" baseline="0" dirty="0" smtClean="0"/>
              <a:t>内核</a:t>
            </a:r>
            <a:r>
              <a:rPr lang="en-US" altLang="zh-CN" baseline="0" dirty="0" smtClean="0"/>
              <a:t>2.6</a:t>
            </a:r>
            <a:r>
              <a:rPr lang="zh-CN" altLang="en-US" baseline="0" dirty="0" smtClean="0"/>
              <a:t>之后，支持  </a:t>
            </a:r>
            <a:r>
              <a:rPr lang="en-US" altLang="zh-CN" baseline="0" dirty="0" smtClean="0"/>
              <a:t>2</a:t>
            </a:r>
            <a:r>
              <a:rPr lang="zh-CN" altLang="en-US" baseline="0" dirty="0" smtClean="0"/>
              <a:t>的</a:t>
            </a:r>
            <a:r>
              <a:rPr lang="en-US" altLang="zh-CN" baseline="0" dirty="0" smtClean="0"/>
              <a:t>32</a:t>
            </a:r>
            <a:r>
              <a:rPr lang="zh-CN" altLang="en-US" baseline="0" dirty="0" smtClean="0"/>
              <a:t>次方用户</a:t>
            </a:r>
            <a:endParaRPr lang="en-US" altLang="zh-CN" baseline="0" dirty="0" smtClean="0"/>
          </a:p>
          <a:p>
            <a:r>
              <a:rPr lang="zh-CN" altLang="en-US" baseline="0" dirty="0" smtClean="0"/>
              <a:t>组的概念</a:t>
            </a:r>
            <a:r>
              <a:rPr lang="zh-CN" altLang="en-US" baseline="0" dirty="0" smtClean="0"/>
              <a:t>：举例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社团</a:t>
            </a:r>
            <a:r>
              <a:rPr lang="zh-CN" altLang="en-US" baseline="0" dirty="0" smtClean="0"/>
              <a:t>，共同爱好。相同类型的集合，称为组</a:t>
            </a:r>
            <a:endParaRPr lang="en-US" altLang="zh-CN" baseline="0" dirty="0" smtClean="0"/>
          </a:p>
          <a:p>
            <a:r>
              <a:rPr lang="zh-CN" altLang="en-US" baseline="0" dirty="0" smtClean="0"/>
              <a:t>初始登录位置：或者叫做宿主目录</a:t>
            </a:r>
            <a:endParaRPr lang="en-US" altLang="zh-CN" baseline="0" dirty="0" smtClean="0"/>
          </a:p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985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初始组是可以变化的。只能属于一个宿舍。属于哪些附加组，需要查看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/group</a:t>
            </a:r>
          </a:p>
          <a:p>
            <a:r>
              <a:rPr lang="zh-CN" altLang="en-US" dirty="0" smtClean="0"/>
              <a:t>必须有一个初</a:t>
            </a:r>
            <a:endParaRPr lang="en-US" altLang="zh-CN" dirty="0" smtClean="0"/>
          </a:p>
          <a:p>
            <a:r>
              <a:rPr lang="zh-CN" altLang="en-US" dirty="0" smtClean="0"/>
              <a:t>初始组，只能有一个，可以修改。不建议修改初始组，会出现自己都忘了，管理员晕了</a:t>
            </a:r>
            <a:endParaRPr lang="en-US" altLang="zh-CN" dirty="0" smtClean="0"/>
          </a:p>
          <a:p>
            <a:r>
              <a:rPr lang="zh-CN" altLang="en-US" dirty="0" smtClean="0"/>
              <a:t>如果需要增加到其他组里，可以加到附加组：</a:t>
            </a:r>
            <a:r>
              <a:rPr lang="zh-CN" altLang="en-US" baseline="0" dirty="0" smtClean="0"/>
              <a:t> 宿舍，羽毛球，排球社团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chemeClr val="tx1"/>
                </a:solidFill>
              </a:rPr>
              <a:t>第</a:t>
            </a:r>
            <a:r>
              <a:rPr lang="en-US" altLang="zh-CN" sz="1200" dirty="0" smtClean="0">
                <a:solidFill>
                  <a:schemeClr val="tx1"/>
                </a:solidFill>
              </a:rPr>
              <a:t>5</a:t>
            </a:r>
            <a:r>
              <a:rPr lang="zh-CN" altLang="en-US" sz="1200" dirty="0" smtClean="0">
                <a:solidFill>
                  <a:schemeClr val="tx1"/>
                </a:solidFill>
              </a:rPr>
              <a:t>字段：用户说明</a:t>
            </a:r>
            <a:r>
              <a:rPr lang="zh-CN" altLang="en-US" sz="1200" baseline="0" dirty="0">
                <a:solidFill>
                  <a:schemeClr val="tx1"/>
                </a:solidFill>
              </a:rPr>
              <a:t> </a:t>
            </a:r>
            <a:r>
              <a:rPr lang="zh-CN" altLang="en-US" sz="1200" baseline="0" dirty="0" smtClean="0">
                <a:solidFill>
                  <a:schemeClr val="tx1"/>
                </a:solidFill>
              </a:rPr>
              <a:t>备注信息 举例 多个李磊 开发部的李磊</a:t>
            </a:r>
            <a:endParaRPr lang="en-US" altLang="zh-CN" sz="1200" baseline="0" dirty="0" smtClean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aseline="0" dirty="0" smtClean="0">
                <a:solidFill>
                  <a:schemeClr val="tx1"/>
                </a:solidFill>
              </a:rPr>
              <a:t>第</a:t>
            </a:r>
            <a:r>
              <a:rPr lang="en-US" altLang="zh-CN" sz="1200" baseline="0" dirty="0" smtClean="0">
                <a:solidFill>
                  <a:schemeClr val="tx1"/>
                </a:solidFill>
              </a:rPr>
              <a:t>6</a:t>
            </a:r>
            <a:r>
              <a:rPr lang="zh-CN" altLang="en-US" sz="1200" baseline="0" dirty="0" smtClean="0">
                <a:solidFill>
                  <a:schemeClr val="tx1"/>
                </a:solidFill>
              </a:rPr>
              <a:t>：</a:t>
            </a:r>
            <a:r>
              <a:rPr lang="en-US" altLang="zh-CN" sz="1200" baseline="0" dirty="0" smtClean="0">
                <a:solidFill>
                  <a:schemeClr val="tx1"/>
                </a:solidFill>
              </a:rPr>
              <a:t>win</a:t>
            </a:r>
            <a:r>
              <a:rPr lang="zh-CN" altLang="en-US" sz="1200" baseline="0" dirty="0" smtClean="0">
                <a:solidFill>
                  <a:schemeClr val="tx1"/>
                </a:solidFill>
              </a:rPr>
              <a:t>登录后图形界面，初始的登录位置。也叫作宿主目录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04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举例：用户和</a:t>
            </a:r>
            <a:r>
              <a:rPr lang="en-US" altLang="zh-CN" dirty="0" smtClean="0"/>
              <a:t>OS</a:t>
            </a:r>
            <a:r>
              <a:rPr lang="zh-CN" altLang="en-US" dirty="0" smtClean="0"/>
              <a:t>交互。举例：把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改错，登陆失败</a:t>
            </a:r>
            <a:endParaRPr lang="en-US" altLang="zh-CN" dirty="0" smtClean="0"/>
          </a:p>
          <a:p>
            <a:r>
              <a:rPr lang="zh-CN" altLang="en-US" dirty="0" smtClean="0"/>
              <a:t>正常登录，完成正常范围的权限</a:t>
            </a:r>
            <a:endParaRPr lang="en-US" altLang="zh-CN" dirty="0" smtClean="0"/>
          </a:p>
          <a:p>
            <a:r>
              <a:rPr lang="zh-CN" altLang="en-US" dirty="0" smtClean="0"/>
              <a:t>禁止登录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535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暴力破解</a:t>
            </a:r>
            <a:endParaRPr lang="en-US" altLang="zh-CN" dirty="0" smtClean="0"/>
          </a:p>
          <a:p>
            <a:r>
              <a:rPr lang="zh-CN" altLang="en-US" sz="1200" dirty="0" smtClean="0"/>
              <a:t>字段</a:t>
            </a:r>
            <a:r>
              <a:rPr lang="en-US" altLang="zh-CN" sz="1200" dirty="0" smtClean="0"/>
              <a:t>3 1970 1</a:t>
            </a:r>
            <a:r>
              <a:rPr lang="en-US" altLang="zh-CN" sz="1200" baseline="0" dirty="0" smtClean="0"/>
              <a:t> 1 </a:t>
            </a:r>
            <a:r>
              <a:rPr lang="zh-CN" altLang="en-US" sz="1200" baseline="0" dirty="0" smtClean="0"/>
              <a:t>，</a:t>
            </a:r>
            <a:r>
              <a:rPr lang="en-US" altLang="zh-CN" sz="1200" baseline="0" smtClean="0"/>
              <a:t>+1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903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EB7F049B-B374-4DFA-A1F5-161E47D6B1F0}" type="slidenum">
              <a:rPr lang="en-US" altLang="zh-CN" smtClean="0"/>
              <a:pPr eaLnBrk="1" hangingPunct="1"/>
              <a:t>13</a:t>
            </a:fld>
            <a:endParaRPr lang="en-US" altLang="zh-CN" smtClean="0"/>
          </a:p>
        </p:txBody>
      </p:sp>
      <p:sp>
        <p:nvSpPr>
          <p:cNvPr id="36867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mtClean="0"/>
              <a:t>“</a:t>
            </a:r>
            <a:r>
              <a:rPr lang="zh-CN" altLang="en-US" smtClean="0"/>
              <a:t>未设置密码”的用户帐号尚未完成初始化，处于不可登录状态，这与“空密码”的情况（已经为用户设置密码，但密码字串为空）是不同的</a:t>
            </a:r>
          </a:p>
          <a:p>
            <a:pPr>
              <a:buFont typeface="Wingdings" pitchFamily="2" charset="2"/>
              <a:buNone/>
            </a:pPr>
            <a:r>
              <a:rPr lang="zh-CN" altLang="en-US" smtClean="0"/>
              <a:t>	</a:t>
            </a:r>
            <a:r>
              <a:rPr lang="en-US" altLang="zh-CN" smtClean="0"/>
              <a:t>—— “</a:t>
            </a:r>
            <a:r>
              <a:rPr lang="zh-CN" altLang="en-US" smtClean="0"/>
              <a:t>未设置密码”的用户将被禁止登录系统，而拥有“空密码”的用户是可以在本地终端登录的</a:t>
            </a:r>
          </a:p>
          <a:p>
            <a:pPr>
              <a:buFont typeface="Wingdings" pitchFamily="2" charset="2"/>
              <a:buChar char="l"/>
            </a:pPr>
            <a:r>
              <a:rPr lang="zh-CN" altLang="en-US" smtClean="0"/>
              <a:t>普通用户也可以使用</a:t>
            </a:r>
            <a:r>
              <a:rPr lang="en-US" altLang="zh-CN" smtClean="0"/>
              <a:t>passwd</a:t>
            </a:r>
            <a:r>
              <a:rPr lang="zh-CN" altLang="en-US" smtClean="0"/>
              <a:t>命令，但只能更改自己的密码，密码要求有一定的复杂性（如不要直接使用英文单词，长度保持在</a:t>
            </a:r>
            <a:r>
              <a:rPr lang="en-US" altLang="zh-CN" smtClean="0"/>
              <a:t>6</a:t>
            </a:r>
            <a:r>
              <a:rPr lang="zh-CN" altLang="en-US" smtClean="0"/>
              <a:t>位以上），否则系统可能拒绝进行设置</a:t>
            </a:r>
          </a:p>
          <a:p>
            <a:pPr>
              <a:buFont typeface="Wingdings" pitchFamily="2" charset="2"/>
              <a:buChar char="l"/>
            </a:pPr>
            <a:r>
              <a:rPr lang="zh-CN" altLang="en-US" smtClean="0"/>
              <a:t>被锁定的帐号也将无法登录系统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05C31B28-6AC0-4FA1-A4F6-50103D82C0AC}" type="slidenum">
              <a:rPr lang="en-US" altLang="zh-CN" smtClean="0"/>
              <a:pPr eaLnBrk="1" hangingPunct="1"/>
              <a:t>15</a:t>
            </a:fld>
            <a:endParaRPr lang="en-US" altLang="zh-CN" smtClean="0"/>
          </a:p>
        </p:txBody>
      </p:sp>
      <p:sp>
        <p:nvSpPr>
          <p:cNvPr id="37891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buFont typeface="Wingdings" pitchFamily="2" charset="2"/>
              <a:buChar char="l"/>
            </a:pPr>
            <a:r>
              <a:rPr lang="zh-CN" altLang="en-US" smtClean="0"/>
              <a:t>充分理解这些文件的作用，便于我们安排一些自动运行的后台管理任务，例如：</a:t>
            </a:r>
            <a:r>
              <a:rPr lang="en-US" altLang="zh-CN" smtClean="0"/>
              <a:t>.bashrc</a:t>
            </a:r>
            <a:r>
              <a:rPr lang="zh-CN" altLang="en-US" smtClean="0"/>
              <a:t>文件中默认设置了一些命令别名</a:t>
            </a:r>
          </a:p>
          <a:p>
            <a:pPr>
              <a:lnSpc>
                <a:spcPct val="80000"/>
              </a:lnSpc>
              <a:buFont typeface="Wingdings" pitchFamily="2" charset="2"/>
              <a:buChar char="l"/>
            </a:pPr>
            <a:r>
              <a:rPr lang="zh-CN" altLang="en-US" smtClean="0"/>
              <a:t>在后面学习完</a:t>
            </a:r>
            <a:r>
              <a:rPr lang="en-US" altLang="zh-CN" smtClean="0"/>
              <a:t>Shell</a:t>
            </a:r>
            <a:r>
              <a:rPr lang="zh-CN" altLang="en-US" smtClean="0"/>
              <a:t>脚本编写以后，将可以充分利用这些文件减轻系统管理员的负担</a:t>
            </a:r>
          </a:p>
          <a:p>
            <a:pPr>
              <a:lnSpc>
                <a:spcPct val="80000"/>
              </a:lnSpc>
              <a:buFont typeface="Wingdings" pitchFamily="2" charset="2"/>
              <a:buChar char="l"/>
            </a:pPr>
            <a:r>
              <a:rPr lang="zh-CN" altLang="en-US" smtClean="0"/>
              <a:t>默认情况下，用户宿主目录下的初始配置文件只对当前用户有效，而全局配置文件对所有用户有效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我的模板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634082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>
            <a:lvl1pPr marL="457200" indent="-457200">
              <a:buFontTx/>
              <a:buBlip>
                <a:blip r:embed="rId2"/>
              </a:buBlip>
              <a:defRPr/>
            </a:lvl1pPr>
            <a:lvl2pPr marL="742950" indent="-285750"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6939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0"/>
            <a:ext cx="7773988" cy="741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8788" y="992188"/>
            <a:ext cx="7751762" cy="4386262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57223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-1"/>
            <a:ext cx="902223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309320"/>
            <a:ext cx="1053058" cy="4264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用户和用户组管理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547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/>
          <p:cNvSpPr txBox="1">
            <a:spLocks/>
          </p:cNvSpPr>
          <p:nvPr/>
        </p:nvSpPr>
        <p:spPr bwMode="auto">
          <a:xfrm>
            <a:off x="8451850" y="6481763"/>
            <a:ext cx="6572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8760598E-8435-4613-9D07-414CDC1893EF}" type="slidenum">
              <a:rPr lang="en-US" altLang="zh-CN"/>
              <a:pPr eaLnBrk="1" hangingPunct="1"/>
              <a:t>10</a:t>
            </a:fld>
            <a:endParaRPr lang="en-US" altLang="zh-CN"/>
          </a:p>
        </p:txBody>
      </p:sp>
      <p:sp>
        <p:nvSpPr>
          <p:cNvPr id="10243" name="Rectangle 5"/>
          <p:cNvSpPr>
            <a:spLocks noGrp="1" noChangeArrowheads="1"/>
          </p:cNvSpPr>
          <p:nvPr>
            <p:ph type="title"/>
          </p:nvPr>
        </p:nvSpPr>
        <p:spPr>
          <a:xfrm>
            <a:off x="881063" y="115888"/>
            <a:ext cx="7381875" cy="579437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用户帐号文件 </a:t>
            </a:r>
            <a:r>
              <a:rPr lang="en-US" altLang="zh-CN" smtClean="0"/>
              <a:t>—— passwd</a:t>
            </a:r>
          </a:p>
        </p:txBody>
      </p:sp>
      <p:sp>
        <p:nvSpPr>
          <p:cNvPr id="10244" name="Rectangle 6"/>
          <p:cNvSpPr txBox="1">
            <a:spLocks noChangeArrowheads="1"/>
          </p:cNvSpPr>
          <p:nvPr/>
        </p:nvSpPr>
        <p:spPr bwMode="auto">
          <a:xfrm>
            <a:off x="457200" y="944563"/>
            <a:ext cx="82296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3200">
                <a:latin typeface="Calibri" pitchFamily="34" charset="0"/>
              </a:rPr>
              <a:t>用于保存用户的帐号基本信息</a:t>
            </a:r>
          </a:p>
          <a:p>
            <a:pPr lvl="1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zh-CN" altLang="en-US" sz="2800">
                <a:latin typeface="Calibri" pitchFamily="34" charset="0"/>
              </a:rPr>
              <a:t>文件位置：</a:t>
            </a:r>
            <a:r>
              <a:rPr lang="en-US" altLang="zh-CN" sz="2800">
                <a:solidFill>
                  <a:srgbClr val="FF0000"/>
                </a:solidFill>
                <a:latin typeface="Calibri" pitchFamily="34" charset="0"/>
              </a:rPr>
              <a:t>/etc/passwd</a:t>
            </a:r>
          </a:p>
          <a:p>
            <a:pPr lvl="1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zh-CN" altLang="en-US" sz="2800">
                <a:latin typeface="Calibri" pitchFamily="34" charset="0"/>
              </a:rPr>
              <a:t>每一行对应一个用户的帐号记录</a:t>
            </a:r>
          </a:p>
        </p:txBody>
      </p:sp>
      <p:sp>
        <p:nvSpPr>
          <p:cNvPr id="7" name="AutoShape 17"/>
          <p:cNvSpPr>
            <a:spLocks noChangeArrowheads="1"/>
          </p:cNvSpPr>
          <p:nvPr/>
        </p:nvSpPr>
        <p:spPr bwMode="auto">
          <a:xfrm>
            <a:off x="444500" y="2457450"/>
            <a:ext cx="8007350" cy="1295400"/>
          </a:xfrm>
          <a:prstGeom prst="roundRect">
            <a:avLst>
              <a:gd name="adj" fmla="val 12134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>
                <a:solidFill>
                  <a:schemeClr val="tx2"/>
                </a:solidFill>
              </a:rPr>
              <a:t>[root@localhost ~]# tail -2 /etc/passwd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>
                <a:solidFill>
                  <a:srgbClr val="FF0000"/>
                </a:solidFill>
              </a:rPr>
              <a:t>sabayon</a:t>
            </a:r>
            <a:r>
              <a:rPr lang="en-US" altLang="zh-CN" b="1">
                <a:solidFill>
                  <a:schemeClr val="tx2"/>
                </a:solidFill>
              </a:rPr>
              <a:t>:x:86:86:Sabayon user</a:t>
            </a:r>
            <a:r>
              <a:rPr lang="en-US" altLang="zh-CN" b="1"/>
              <a:t>:/home/sabayon</a:t>
            </a:r>
            <a:r>
              <a:rPr lang="en-US" altLang="zh-CN" b="1">
                <a:solidFill>
                  <a:schemeClr val="tx2"/>
                </a:solidFill>
              </a:rPr>
              <a:t>:/sbin/nologin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>
                <a:solidFill>
                  <a:srgbClr val="FF0000"/>
                </a:solidFill>
              </a:rPr>
              <a:t>benet</a:t>
            </a:r>
            <a:r>
              <a:rPr lang="en-US" altLang="zh-CN" b="1">
                <a:solidFill>
                  <a:schemeClr val="tx2"/>
                </a:solidFill>
              </a:rPr>
              <a:t>:x:</a:t>
            </a:r>
            <a:r>
              <a:rPr lang="en-US" altLang="zh-CN" b="1">
                <a:solidFill>
                  <a:srgbClr val="FF0000"/>
                </a:solidFill>
              </a:rPr>
              <a:t>500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 b="1">
                <a:solidFill>
                  <a:srgbClr val="FF0000"/>
                </a:solidFill>
              </a:rPr>
              <a:t>500</a:t>
            </a:r>
            <a:r>
              <a:rPr lang="en-US" altLang="zh-CN" b="1">
                <a:solidFill>
                  <a:schemeClr val="tx2"/>
                </a:solidFill>
              </a:rPr>
              <a:t>:BENET Student User:</a:t>
            </a:r>
            <a:r>
              <a:rPr lang="en-US" altLang="zh-CN" b="1">
                <a:solidFill>
                  <a:srgbClr val="FF0000"/>
                </a:solidFill>
              </a:rPr>
              <a:t>/home/benet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 b="1">
                <a:solidFill>
                  <a:srgbClr val="FF0000"/>
                </a:solidFill>
              </a:rPr>
              <a:t>/bin/bash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57200" y="3717925"/>
            <a:ext cx="8229600" cy="259238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43000" lvl="2" indent="-22860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p"/>
            </a:pPr>
            <a:r>
              <a:rPr lang="en-US" altLang="zh-CN" sz="2000"/>
              <a:t> </a:t>
            </a:r>
            <a:r>
              <a:rPr lang="zh-CN" altLang="en-US" sz="2000"/>
              <a:t>字段</a:t>
            </a:r>
            <a:r>
              <a:rPr lang="en-US" altLang="zh-CN" sz="2000"/>
              <a:t>1</a:t>
            </a:r>
            <a:r>
              <a:rPr lang="zh-CN" altLang="en-US" sz="2000"/>
              <a:t>：用户帐号的名称</a:t>
            </a:r>
          </a:p>
          <a:p>
            <a:pPr marL="1143000" lvl="2" indent="-22860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p"/>
            </a:pPr>
            <a:r>
              <a:rPr lang="zh-CN" altLang="en-US" sz="2000"/>
              <a:t> 字段</a:t>
            </a:r>
            <a:r>
              <a:rPr lang="en-US" altLang="zh-CN" sz="2000"/>
              <a:t>2</a:t>
            </a:r>
            <a:r>
              <a:rPr lang="zh-CN" altLang="en-US" sz="2000"/>
              <a:t>：用户密码字串或者密码占位符“</a:t>
            </a:r>
            <a:r>
              <a:rPr lang="en-US" altLang="zh-CN" sz="2000" b="1">
                <a:solidFill>
                  <a:srgbClr val="FF0000"/>
                </a:solidFill>
              </a:rPr>
              <a:t>x</a:t>
            </a:r>
            <a:r>
              <a:rPr lang="en-US" altLang="zh-CN" sz="2000"/>
              <a:t>”</a:t>
            </a:r>
          </a:p>
          <a:p>
            <a:pPr marL="1143000" lvl="2" indent="-22860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p"/>
            </a:pPr>
            <a:r>
              <a:rPr lang="en-US" altLang="zh-CN" sz="2000"/>
              <a:t> </a:t>
            </a:r>
            <a:r>
              <a:rPr lang="zh-CN" altLang="en-US" sz="2000"/>
              <a:t>字段</a:t>
            </a:r>
            <a:r>
              <a:rPr lang="en-US" altLang="zh-CN" sz="2000"/>
              <a:t>3</a:t>
            </a:r>
            <a:r>
              <a:rPr lang="zh-CN" altLang="en-US" sz="2000"/>
              <a:t>：用户帐号的</a:t>
            </a:r>
            <a:r>
              <a:rPr lang="en-US" altLang="zh-CN" sz="2000"/>
              <a:t>UID</a:t>
            </a:r>
            <a:r>
              <a:rPr lang="zh-CN" altLang="en-US" sz="2000"/>
              <a:t>号</a:t>
            </a:r>
          </a:p>
          <a:p>
            <a:pPr marL="1143000" lvl="2" indent="-22860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p"/>
            </a:pPr>
            <a:r>
              <a:rPr lang="zh-CN" altLang="en-US" sz="2000"/>
              <a:t> 字段</a:t>
            </a:r>
            <a:r>
              <a:rPr lang="en-US" altLang="zh-CN" sz="2000"/>
              <a:t>4</a:t>
            </a:r>
            <a:r>
              <a:rPr lang="zh-CN" altLang="en-US" sz="2000"/>
              <a:t>：所属基本组帐号的</a:t>
            </a:r>
            <a:r>
              <a:rPr lang="en-US" altLang="zh-CN" sz="2000"/>
              <a:t>GID</a:t>
            </a:r>
            <a:r>
              <a:rPr lang="zh-CN" altLang="en-US" sz="2000"/>
              <a:t>号</a:t>
            </a:r>
          </a:p>
          <a:p>
            <a:pPr marL="1143000" lvl="2" indent="-22860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p"/>
            </a:pPr>
            <a:r>
              <a:rPr lang="zh-CN" altLang="en-US" sz="2000"/>
              <a:t> 字段</a:t>
            </a:r>
            <a:r>
              <a:rPr lang="en-US" altLang="zh-CN" sz="2000"/>
              <a:t>5</a:t>
            </a:r>
            <a:r>
              <a:rPr lang="zh-CN" altLang="en-US" sz="2000"/>
              <a:t>：用户全名</a:t>
            </a:r>
          </a:p>
          <a:p>
            <a:pPr marL="1143000" lvl="2" indent="-22860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p"/>
            </a:pPr>
            <a:r>
              <a:rPr lang="zh-CN" altLang="en-US" sz="2000"/>
              <a:t> 字段</a:t>
            </a:r>
            <a:r>
              <a:rPr lang="en-US" altLang="zh-CN" sz="2000"/>
              <a:t>6</a:t>
            </a:r>
            <a:r>
              <a:rPr lang="zh-CN" altLang="en-US" sz="2000"/>
              <a:t>：宿主目录</a:t>
            </a:r>
          </a:p>
          <a:p>
            <a:pPr marL="1143000" lvl="2" indent="-22860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p"/>
            </a:pPr>
            <a:r>
              <a:rPr lang="zh-CN" altLang="en-US" sz="2000"/>
              <a:t> 字段</a:t>
            </a:r>
            <a:r>
              <a:rPr lang="en-US" altLang="zh-CN" sz="2000"/>
              <a:t>7</a:t>
            </a:r>
            <a:r>
              <a:rPr lang="zh-CN" altLang="en-US" sz="2000"/>
              <a:t>：登录</a:t>
            </a:r>
            <a:r>
              <a:rPr lang="en-US" altLang="zh-CN" sz="2000"/>
              <a:t>Shell</a:t>
            </a:r>
            <a:r>
              <a:rPr lang="zh-CN" altLang="en-US" sz="2000"/>
              <a:t>信息</a:t>
            </a:r>
          </a:p>
        </p:txBody>
      </p:sp>
    </p:spTree>
    <p:extLst>
      <p:ext uri="{BB962C8B-B14F-4D97-AF65-F5344CB8AC3E}">
        <p14:creationId xmlns:p14="http://schemas.microsoft.com/office/powerpoint/2010/main" val="42755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 txBox="1">
            <a:spLocks/>
          </p:cNvSpPr>
          <p:nvPr/>
        </p:nvSpPr>
        <p:spPr bwMode="auto">
          <a:xfrm>
            <a:off x="8451850" y="6481763"/>
            <a:ext cx="6572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52081E12-756B-48D4-92B3-C8BDDD2EA93A}" type="slidenum">
              <a:rPr lang="en-US" altLang="zh-CN"/>
              <a:pPr eaLnBrk="1" hangingPunct="1"/>
              <a:t>11</a:t>
            </a:fld>
            <a:endParaRPr lang="en-US" altLang="zh-CN"/>
          </a:p>
        </p:txBody>
      </p:sp>
      <p:sp>
        <p:nvSpPr>
          <p:cNvPr id="12291" name="Rectangle 4"/>
          <p:cNvSpPr>
            <a:spLocks noGrp="1" noChangeArrowheads="1"/>
          </p:cNvSpPr>
          <p:nvPr>
            <p:ph type="title"/>
          </p:nvPr>
        </p:nvSpPr>
        <p:spPr>
          <a:xfrm>
            <a:off x="1071563" y="188913"/>
            <a:ext cx="7380287" cy="579437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添加用户帐号</a:t>
            </a:r>
          </a:p>
        </p:txBody>
      </p:sp>
      <p:sp>
        <p:nvSpPr>
          <p:cNvPr id="12292" name="Rectangle 5"/>
          <p:cNvSpPr txBox="1">
            <a:spLocks noChangeArrowheads="1"/>
          </p:cNvSpPr>
          <p:nvPr/>
        </p:nvSpPr>
        <p:spPr bwMode="auto">
          <a:xfrm>
            <a:off x="457200" y="944563"/>
            <a:ext cx="8229600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altLang="zh-CN" sz="2800">
                <a:latin typeface="Calibri" pitchFamily="34" charset="0"/>
              </a:rPr>
              <a:t>useradd</a:t>
            </a:r>
            <a:r>
              <a:rPr lang="zh-CN" altLang="en-US" sz="2800">
                <a:latin typeface="Calibri" pitchFamily="34" charset="0"/>
              </a:rPr>
              <a:t>命令</a:t>
            </a:r>
            <a:endParaRPr lang="en-US" altLang="zh-CN" sz="2800">
              <a:latin typeface="Calibri" pitchFamily="34" charset="0"/>
            </a:endParaRPr>
          </a:p>
          <a:p>
            <a:pPr lvl="1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sz="2400"/>
              <a:t>adduser--&gt;useradd</a:t>
            </a:r>
            <a:endParaRPr lang="zh-CN" altLang="zh-CN" sz="2400"/>
          </a:p>
          <a:p>
            <a:pPr lvl="1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zh-CN" altLang="en-US" sz="2400">
                <a:latin typeface="Calibri" pitchFamily="34" charset="0"/>
              </a:rPr>
              <a:t>格式：</a:t>
            </a:r>
            <a:r>
              <a:rPr lang="en-US" altLang="zh-CN" sz="2400">
                <a:solidFill>
                  <a:srgbClr val="FF0000"/>
                </a:solidFill>
                <a:latin typeface="Calibri" pitchFamily="34" charset="0"/>
              </a:rPr>
              <a:t>useradd  [</a:t>
            </a:r>
            <a:r>
              <a:rPr lang="zh-CN" altLang="en-US" sz="2400">
                <a:solidFill>
                  <a:srgbClr val="FF0000"/>
                </a:solidFill>
                <a:latin typeface="Calibri" pitchFamily="34" charset="0"/>
              </a:rPr>
              <a:t>选项</a:t>
            </a:r>
            <a:r>
              <a:rPr lang="en-US" altLang="zh-CN" sz="2400">
                <a:solidFill>
                  <a:srgbClr val="FF0000"/>
                </a:solidFill>
                <a:latin typeface="Calibri" pitchFamily="34" charset="0"/>
              </a:rPr>
              <a:t>]...  </a:t>
            </a:r>
            <a:r>
              <a:rPr lang="zh-CN" altLang="en-US" sz="2400">
                <a:solidFill>
                  <a:srgbClr val="FF0000"/>
                </a:solidFill>
                <a:latin typeface="Calibri" pitchFamily="34" charset="0"/>
              </a:rPr>
              <a:t>用户名</a:t>
            </a:r>
          </a:p>
          <a:p>
            <a:pPr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800">
                <a:latin typeface="Calibri" pitchFamily="34" charset="0"/>
              </a:rPr>
              <a:t>常用命令选项</a:t>
            </a:r>
          </a:p>
          <a:p>
            <a:pPr lvl="1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sz="2400">
                <a:latin typeface="Calibri" pitchFamily="34" charset="0"/>
              </a:rPr>
              <a:t>-u</a:t>
            </a:r>
            <a:r>
              <a:rPr lang="zh-CN" altLang="en-US" sz="2400">
                <a:latin typeface="Calibri" pitchFamily="34" charset="0"/>
              </a:rPr>
              <a:t>：指定 </a:t>
            </a:r>
            <a:r>
              <a:rPr lang="en-US" altLang="zh-CN" sz="2400">
                <a:latin typeface="Calibri" pitchFamily="34" charset="0"/>
              </a:rPr>
              <a:t>UID </a:t>
            </a:r>
            <a:r>
              <a:rPr lang="zh-CN" altLang="en-US" sz="2400">
                <a:latin typeface="Calibri" pitchFamily="34" charset="0"/>
              </a:rPr>
              <a:t>标记号</a:t>
            </a:r>
          </a:p>
          <a:p>
            <a:pPr lvl="1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sz="2400">
                <a:solidFill>
                  <a:srgbClr val="FF0000"/>
                </a:solidFill>
                <a:latin typeface="Calibri" pitchFamily="34" charset="0"/>
              </a:rPr>
              <a:t>-d</a:t>
            </a:r>
            <a:r>
              <a:rPr lang="zh-CN" altLang="en-US" sz="2400">
                <a:latin typeface="Calibri" pitchFamily="34" charset="0"/>
              </a:rPr>
              <a:t>：指定宿主目录，缺省为 </a:t>
            </a:r>
            <a:r>
              <a:rPr lang="en-US" altLang="zh-CN" sz="2400">
                <a:solidFill>
                  <a:srgbClr val="FF0000"/>
                </a:solidFill>
                <a:latin typeface="Calibri" pitchFamily="34" charset="0"/>
              </a:rPr>
              <a:t>/home/</a:t>
            </a:r>
            <a:r>
              <a:rPr lang="zh-CN" altLang="en-US" sz="2400">
                <a:solidFill>
                  <a:srgbClr val="FF0000"/>
                </a:solidFill>
                <a:latin typeface="Calibri" pitchFamily="34" charset="0"/>
              </a:rPr>
              <a:t>用户名</a:t>
            </a:r>
          </a:p>
          <a:p>
            <a:pPr lvl="1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sz="2400">
                <a:solidFill>
                  <a:srgbClr val="FF0000"/>
                </a:solidFill>
                <a:latin typeface="Calibri" pitchFamily="34" charset="0"/>
              </a:rPr>
              <a:t>-e</a:t>
            </a:r>
            <a:r>
              <a:rPr lang="zh-CN" altLang="en-US" sz="2400">
                <a:latin typeface="Calibri" pitchFamily="34" charset="0"/>
              </a:rPr>
              <a:t>：指定帐号失效时间</a:t>
            </a:r>
          </a:p>
          <a:p>
            <a:pPr lvl="1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sz="2400">
                <a:solidFill>
                  <a:srgbClr val="FF0000"/>
                </a:solidFill>
                <a:latin typeface="Calibri" pitchFamily="34" charset="0"/>
              </a:rPr>
              <a:t>-g</a:t>
            </a:r>
            <a:r>
              <a:rPr lang="zh-CN" altLang="en-US" sz="2400">
                <a:latin typeface="Calibri" pitchFamily="34" charset="0"/>
              </a:rPr>
              <a:t>：指定用户的基本组名（或</a:t>
            </a:r>
            <a:r>
              <a:rPr lang="en-US" altLang="zh-CN" sz="2400">
                <a:latin typeface="Calibri" pitchFamily="34" charset="0"/>
              </a:rPr>
              <a:t>UID</a:t>
            </a:r>
            <a:r>
              <a:rPr lang="zh-CN" altLang="en-US" sz="2400">
                <a:latin typeface="Calibri" pitchFamily="34" charset="0"/>
              </a:rPr>
              <a:t>号）</a:t>
            </a:r>
          </a:p>
          <a:p>
            <a:pPr lvl="1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sz="2400">
                <a:solidFill>
                  <a:srgbClr val="FF0000"/>
                </a:solidFill>
                <a:latin typeface="Calibri" pitchFamily="34" charset="0"/>
              </a:rPr>
              <a:t>-G</a:t>
            </a:r>
            <a:r>
              <a:rPr lang="zh-CN" altLang="en-US" sz="2400">
                <a:latin typeface="Calibri" pitchFamily="34" charset="0"/>
              </a:rPr>
              <a:t>：指定用户的附加组名（或</a:t>
            </a:r>
            <a:r>
              <a:rPr lang="en-US" altLang="zh-CN" sz="2400">
                <a:latin typeface="Calibri" pitchFamily="34" charset="0"/>
              </a:rPr>
              <a:t>GID</a:t>
            </a:r>
            <a:r>
              <a:rPr lang="zh-CN" altLang="en-US" sz="2400">
                <a:latin typeface="Calibri" pitchFamily="34" charset="0"/>
              </a:rPr>
              <a:t>号）</a:t>
            </a:r>
          </a:p>
          <a:p>
            <a:pPr lvl="1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sz="2400">
                <a:latin typeface="Calibri" pitchFamily="34" charset="0"/>
              </a:rPr>
              <a:t>-M</a:t>
            </a:r>
            <a:r>
              <a:rPr lang="zh-CN" altLang="en-US" sz="2400">
                <a:latin typeface="Calibri" pitchFamily="34" charset="0"/>
              </a:rPr>
              <a:t>：不为用户建立并初始化宿主目录</a:t>
            </a:r>
          </a:p>
          <a:p>
            <a:pPr lvl="1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sz="2400">
                <a:solidFill>
                  <a:srgbClr val="FF0000"/>
                </a:solidFill>
                <a:latin typeface="Calibri" pitchFamily="34" charset="0"/>
              </a:rPr>
              <a:t>-s</a:t>
            </a:r>
            <a:r>
              <a:rPr lang="zh-CN" altLang="en-US" sz="2400">
                <a:latin typeface="Calibri" pitchFamily="34" charset="0"/>
              </a:rPr>
              <a:t>：指定用户的登录</a:t>
            </a:r>
            <a:r>
              <a:rPr lang="en-US" altLang="zh-CN" sz="2400">
                <a:latin typeface="Calibri" pitchFamily="34" charset="0"/>
              </a:rPr>
              <a:t>Shell</a:t>
            </a:r>
          </a:p>
        </p:txBody>
      </p:sp>
    </p:spTree>
    <p:extLst>
      <p:ext uri="{BB962C8B-B14F-4D97-AF65-F5344CB8AC3E}">
        <p14:creationId xmlns:p14="http://schemas.microsoft.com/office/powerpoint/2010/main" val="53764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395288" y="115888"/>
            <a:ext cx="8229600" cy="635000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创建用户案例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sz="2800" smtClean="0"/>
              <a:t>创建组</a:t>
            </a:r>
            <a:endParaRPr lang="en-US" altLang="zh-CN" sz="2800" smtClean="0"/>
          </a:p>
          <a:p>
            <a:pPr lvl="1">
              <a:buFontTx/>
              <a:buBlip>
                <a:blip r:embed="rId3"/>
              </a:buBlip>
            </a:pPr>
            <a:r>
              <a:rPr lang="en-US" altLang="zh-CN" sz="2400" smtClean="0"/>
              <a:t>[root@Web ~]# groupadd students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altLang="zh-CN" sz="2400" smtClean="0"/>
              <a:t>[root@Web ~]# groupadd monitor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altLang="zh-CN" sz="2400" smtClean="0"/>
              <a:t>[root@Web ~]# groupadd partmember</a:t>
            </a:r>
          </a:p>
          <a:p>
            <a:pPr>
              <a:buFontTx/>
              <a:buBlip>
                <a:blip r:embed="rId2"/>
              </a:buBlip>
            </a:pPr>
            <a:r>
              <a:rPr lang="zh-CN" altLang="en-US" sz="2800" smtClean="0"/>
              <a:t>创建用户</a:t>
            </a:r>
            <a:endParaRPr lang="en-US" altLang="zh-CN" sz="2800" smtClean="0"/>
          </a:p>
          <a:p>
            <a:pPr lvl="1">
              <a:buFontTx/>
              <a:buBlip>
                <a:blip r:embed="rId3"/>
              </a:buBlip>
            </a:pPr>
            <a:r>
              <a:rPr lang="en-US" altLang="zh-CN" sz="2400" smtClean="0"/>
              <a:t>[root@WebServer ~]# useradd -u 5001 -g students -G monitor,partmember -c "The 2012 new student" -d /home/niuxu01 -s /bin/bash niuxu</a:t>
            </a:r>
            <a:endParaRPr lang="zh-CN" altLang="zh-CN" sz="2400" smtClean="0"/>
          </a:p>
          <a:p>
            <a:pPr>
              <a:buFontTx/>
              <a:buBlip>
                <a:blip r:embed="rId2"/>
              </a:buBlip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2777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fld id="{975A3414-9ACA-4C34-972F-4A58767FE25A}" type="slidenum">
              <a:rPr lang="en-US" altLang="zh-CN"/>
              <a:pPr algn="l">
                <a:defRPr/>
              </a:pPr>
              <a:t>13</a:t>
            </a:fld>
            <a:endParaRPr lang="en-US" altLang="zh-CN"/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title"/>
          </p:nvPr>
        </p:nvSpPr>
        <p:spPr>
          <a:xfrm>
            <a:off x="296863" y="115888"/>
            <a:ext cx="8229600" cy="865187"/>
          </a:xfrm>
        </p:spPr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设置</a:t>
            </a:r>
            <a:r>
              <a:rPr lang="en-US" altLang="zh-CN" smtClean="0">
                <a:solidFill>
                  <a:schemeClr val="bg1"/>
                </a:solidFill>
              </a:rPr>
              <a:t>/</a:t>
            </a:r>
            <a:r>
              <a:rPr lang="zh-CN" altLang="en-US" smtClean="0">
                <a:solidFill>
                  <a:schemeClr val="bg1"/>
                </a:solidFill>
              </a:rPr>
              <a:t>更改用户口令</a:t>
            </a:r>
          </a:p>
        </p:txBody>
      </p:sp>
      <p:sp>
        <p:nvSpPr>
          <p:cNvPr id="1434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229600" cy="4525962"/>
          </a:xfrm>
        </p:spPr>
        <p:txBody>
          <a:bodyPr/>
          <a:lstStyle/>
          <a:p>
            <a:r>
              <a:rPr lang="en-US" altLang="zh-CN" smtClean="0"/>
              <a:t>passwd</a:t>
            </a:r>
            <a:r>
              <a:rPr lang="zh-CN" altLang="en-US" smtClean="0"/>
              <a:t>命令</a:t>
            </a:r>
          </a:p>
          <a:p>
            <a:pPr lvl="1"/>
            <a:r>
              <a:rPr lang="zh-CN" altLang="en-US" smtClean="0"/>
              <a:t>格式：</a:t>
            </a:r>
            <a:r>
              <a:rPr lang="en-US" altLang="zh-CN" smtClean="0">
                <a:solidFill>
                  <a:srgbClr val="FF0000"/>
                </a:solidFill>
              </a:rPr>
              <a:t>passwd  [</a:t>
            </a:r>
            <a:r>
              <a:rPr lang="zh-CN" altLang="en-US" smtClean="0">
                <a:solidFill>
                  <a:srgbClr val="FF0000"/>
                </a:solidFill>
              </a:rPr>
              <a:t>选项</a:t>
            </a:r>
            <a:r>
              <a:rPr lang="en-US" altLang="zh-CN" smtClean="0">
                <a:solidFill>
                  <a:srgbClr val="FF0000"/>
                </a:solidFill>
              </a:rPr>
              <a:t>]...  </a:t>
            </a:r>
            <a:r>
              <a:rPr lang="zh-CN" altLang="en-US" smtClean="0">
                <a:solidFill>
                  <a:srgbClr val="FF0000"/>
                </a:solidFill>
              </a:rPr>
              <a:t>用户名</a:t>
            </a:r>
          </a:p>
          <a:p>
            <a:r>
              <a:rPr lang="zh-CN" altLang="en-US" smtClean="0"/>
              <a:t>常用命令选项</a:t>
            </a:r>
          </a:p>
          <a:p>
            <a:pPr lvl="1"/>
            <a:r>
              <a:rPr lang="en-US" altLang="zh-CN" smtClean="0"/>
              <a:t>-d</a:t>
            </a:r>
            <a:r>
              <a:rPr lang="zh-CN" altLang="en-US" smtClean="0"/>
              <a:t>：清空用户的密码，使之无需密码即可登录</a:t>
            </a:r>
          </a:p>
          <a:p>
            <a:pPr lvl="1"/>
            <a:r>
              <a:rPr lang="en-US" altLang="zh-CN" smtClean="0"/>
              <a:t>-l</a:t>
            </a:r>
            <a:r>
              <a:rPr lang="zh-CN" altLang="en-US" smtClean="0"/>
              <a:t>：锁定用户帐号</a:t>
            </a:r>
          </a:p>
          <a:p>
            <a:pPr lvl="1"/>
            <a:r>
              <a:rPr lang="en-US" altLang="zh-CN" smtClean="0"/>
              <a:t>-S</a:t>
            </a:r>
            <a:r>
              <a:rPr lang="zh-CN" altLang="en-US" smtClean="0"/>
              <a:t>：查看用户帐号的状态（是否被锁定） </a:t>
            </a:r>
          </a:p>
          <a:p>
            <a:pPr lvl="1"/>
            <a:r>
              <a:rPr lang="en-US" altLang="zh-CN" smtClean="0"/>
              <a:t>-u</a:t>
            </a:r>
            <a:r>
              <a:rPr lang="zh-CN" altLang="en-US" smtClean="0"/>
              <a:t>：解锁用户帐号</a:t>
            </a:r>
          </a:p>
        </p:txBody>
      </p:sp>
    </p:spTree>
    <p:extLst>
      <p:ext uri="{BB962C8B-B14F-4D97-AF65-F5344CB8AC3E}">
        <p14:creationId xmlns:p14="http://schemas.microsoft.com/office/powerpoint/2010/main" val="98201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395288" y="115888"/>
            <a:ext cx="8229600" cy="635000"/>
          </a:xfrm>
        </p:spPr>
        <p:txBody>
          <a:bodyPr>
            <a:normAutofit fontScale="90000"/>
          </a:bodyPr>
          <a:lstStyle/>
          <a:p>
            <a:r>
              <a:rPr lang="zh-CN" altLang="en-US" b="1" smtClean="0">
                <a:solidFill>
                  <a:schemeClr val="bg1"/>
                </a:solidFill>
              </a:rPr>
              <a:t>设置用户密码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[root@Web ~]# passwd niuxu</a:t>
            </a:r>
          </a:p>
          <a:p>
            <a:r>
              <a:rPr lang="zh-CN" altLang="en-US" smtClean="0"/>
              <a:t>更改用户 </a:t>
            </a:r>
            <a:r>
              <a:rPr lang="en-US" altLang="zh-CN" smtClean="0"/>
              <a:t>niuxu </a:t>
            </a:r>
            <a:r>
              <a:rPr lang="zh-CN" altLang="en-US" smtClean="0"/>
              <a:t>的密码 。</a:t>
            </a:r>
          </a:p>
          <a:p>
            <a:r>
              <a:rPr lang="zh-CN" altLang="en-US" smtClean="0"/>
              <a:t>新的 密码：</a:t>
            </a:r>
          </a:p>
          <a:p>
            <a:r>
              <a:rPr lang="zh-CN" altLang="en-US" smtClean="0"/>
              <a:t>无效的密码： 它基于字典单词</a:t>
            </a:r>
          </a:p>
          <a:p>
            <a:r>
              <a:rPr lang="zh-CN" altLang="en-US" smtClean="0"/>
              <a:t>重新输入新的 密码：</a:t>
            </a:r>
          </a:p>
          <a:p>
            <a:r>
              <a:rPr lang="en-US" altLang="zh-CN" smtClean="0"/>
              <a:t>passwd</a:t>
            </a:r>
            <a:r>
              <a:rPr lang="zh-CN" altLang="en-US" smtClean="0"/>
              <a:t>： 所有的身份验证令牌已经成功更新。</a:t>
            </a:r>
          </a:p>
        </p:txBody>
      </p:sp>
    </p:spTree>
    <p:extLst>
      <p:ext uri="{BB962C8B-B14F-4D97-AF65-F5344CB8AC3E}">
        <p14:creationId xmlns:p14="http://schemas.microsoft.com/office/powerpoint/2010/main" val="955120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fld id="{34455FB6-8263-4D4C-97FD-336130C39058}" type="slidenum">
              <a:rPr lang="en-US" altLang="zh-CN"/>
              <a:pPr algn="l">
                <a:defRPr/>
              </a:pPr>
              <a:t>15</a:t>
            </a:fld>
            <a:endParaRPr lang="en-US" altLang="zh-CN"/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>
          <a:xfrm>
            <a:off x="434975" y="115888"/>
            <a:ext cx="8229600" cy="779462"/>
          </a:xfrm>
        </p:spPr>
        <p:txBody>
          <a:bodyPr/>
          <a:lstStyle/>
          <a:p>
            <a:r>
              <a:rPr lang="zh-CN" altLang="zh-CN" smtClean="0">
                <a:solidFill>
                  <a:schemeClr val="bg1"/>
                </a:solidFill>
              </a:rPr>
              <a:t>用户帐号的初始配置文</a:t>
            </a:r>
            <a:r>
              <a:rPr lang="zh-CN" altLang="zh-CN" smtClean="0"/>
              <a:t>件</a:t>
            </a:r>
            <a:endParaRPr lang="zh-CN" altLang="en-US" smtClean="0"/>
          </a:p>
        </p:txBody>
      </p:sp>
      <p:sp>
        <p:nvSpPr>
          <p:cNvPr id="1638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944563"/>
            <a:ext cx="8229600" cy="284480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mtClean="0"/>
              <a:t>文件来源</a:t>
            </a:r>
          </a:p>
          <a:p>
            <a:pPr lvl="1"/>
            <a:r>
              <a:rPr lang="zh-CN" altLang="en-US" smtClean="0"/>
              <a:t>新建用户帐号时，从 </a:t>
            </a:r>
            <a:r>
              <a:rPr lang="en-US" altLang="zh-CN" smtClean="0">
                <a:solidFill>
                  <a:srgbClr val="FF0000"/>
                </a:solidFill>
              </a:rPr>
              <a:t>/etc/skel</a:t>
            </a:r>
            <a:r>
              <a:rPr lang="en-US" altLang="zh-CN" smtClean="0"/>
              <a:t> </a:t>
            </a:r>
            <a:r>
              <a:rPr lang="zh-CN" altLang="en-US" smtClean="0"/>
              <a:t>目录中复制而来</a:t>
            </a:r>
          </a:p>
          <a:p>
            <a:r>
              <a:rPr lang="zh-CN" altLang="en-US" smtClean="0"/>
              <a:t>主要的用户初始配置文件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~/.bash_profile</a:t>
            </a:r>
            <a:r>
              <a:rPr lang="zh-CN" altLang="en-US" smtClean="0"/>
              <a:t>：用户每次登录时执行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~/.bashrc</a:t>
            </a:r>
            <a:r>
              <a:rPr lang="zh-CN" altLang="en-US" smtClean="0"/>
              <a:t>：每次进入新的</a:t>
            </a:r>
            <a:r>
              <a:rPr lang="en-US" altLang="zh-CN" smtClean="0"/>
              <a:t>Bash</a:t>
            </a:r>
            <a:r>
              <a:rPr lang="zh-CN" altLang="en-US" smtClean="0"/>
              <a:t>环境时执行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~/.bash_logout</a:t>
            </a:r>
            <a:r>
              <a:rPr lang="zh-CN" altLang="en-US" smtClean="0"/>
              <a:t>：用户每次退出登录时执行</a:t>
            </a:r>
          </a:p>
        </p:txBody>
      </p:sp>
      <p:sp>
        <p:nvSpPr>
          <p:cNvPr id="500743" name="Rectangle 7"/>
          <p:cNvSpPr>
            <a:spLocks noChangeArrowheads="1"/>
          </p:cNvSpPr>
          <p:nvPr/>
        </p:nvSpPr>
        <p:spPr bwMode="auto">
          <a:xfrm>
            <a:off x="455613" y="4337050"/>
            <a:ext cx="8229600" cy="25209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Blip>
                <a:blip r:embed="rId3"/>
              </a:buBlip>
            </a:pPr>
            <a:r>
              <a:rPr lang="zh-CN" altLang="en-US" sz="2800" b="1"/>
              <a:t>全局初始配置文件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Tx/>
              <a:buBlip>
                <a:blip r:embed="rId4"/>
              </a:buBlip>
            </a:pPr>
            <a:r>
              <a:rPr lang="en-US" altLang="zh-CN" sz="2400" b="1">
                <a:solidFill>
                  <a:srgbClr val="FF0000"/>
                </a:solidFill>
              </a:rPr>
              <a:t>/etc/bashrc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Tx/>
              <a:buBlip>
                <a:blip r:embed="rId4"/>
              </a:buBlip>
            </a:pPr>
            <a:r>
              <a:rPr lang="en-US" altLang="zh-CN" sz="2400" b="1">
                <a:solidFill>
                  <a:srgbClr val="FF0000"/>
                </a:solidFill>
              </a:rPr>
              <a:t>/erc/profile</a:t>
            </a:r>
          </a:p>
        </p:txBody>
      </p:sp>
      <p:sp>
        <p:nvSpPr>
          <p:cNvPr id="259089" name="AutoShape 17"/>
          <p:cNvSpPr>
            <a:spLocks noChangeArrowheads="1"/>
          </p:cNvSpPr>
          <p:nvPr/>
        </p:nvSpPr>
        <p:spPr bwMode="auto">
          <a:xfrm>
            <a:off x="4211638" y="4327525"/>
            <a:ext cx="4105275" cy="2087563"/>
          </a:xfrm>
          <a:prstGeom prst="roundRect">
            <a:avLst>
              <a:gd name="adj" fmla="val 6995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>
                <a:solidFill>
                  <a:schemeClr val="tx2"/>
                </a:solidFill>
              </a:rPr>
              <a:t>[root@localhost ~]# cat </a:t>
            </a:r>
            <a:r>
              <a:rPr lang="en-US" altLang="zh-CN" b="1">
                <a:solidFill>
                  <a:srgbClr val="FF0000"/>
                </a:solidFill>
              </a:rPr>
              <a:t>~/.bashrc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>
                <a:solidFill>
                  <a:schemeClr val="tx2"/>
                </a:solidFill>
              </a:rPr>
              <a:t>alias rm='rm -i'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>
                <a:solidFill>
                  <a:schemeClr val="tx2"/>
                </a:solidFill>
              </a:rPr>
              <a:t>alias cp='cp -i'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>
                <a:solidFill>
                  <a:schemeClr val="tx2"/>
                </a:solidFill>
              </a:rPr>
              <a:t>alias mv='mv -i'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>
                <a:solidFill>
                  <a:schemeClr val="tx2"/>
                </a:solidFill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07775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9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43" grpId="0"/>
      <p:bldP spid="25908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908050"/>
          </a:xfrm>
        </p:spPr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修改用户帐号的属性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23850" y="836613"/>
            <a:ext cx="8229600" cy="5903912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zh-CN" smtClean="0"/>
              <a:t>usermod</a:t>
            </a:r>
            <a:r>
              <a:rPr lang="zh-CN" altLang="en-US" sz="2800" smtClean="0"/>
              <a:t>命令</a:t>
            </a:r>
            <a:r>
              <a:rPr lang="en-US" altLang="zh-CN" smtClean="0"/>
              <a:t>user modify</a:t>
            </a:r>
            <a:endParaRPr lang="zh-CN" altLang="en-US" smtClean="0"/>
          </a:p>
          <a:p>
            <a:pPr lvl="1"/>
            <a:r>
              <a:rPr lang="zh-CN" altLang="en-US" smtClean="0"/>
              <a:t>格式：</a:t>
            </a:r>
            <a:r>
              <a:rPr lang="en-US" altLang="zh-CN" smtClean="0">
                <a:solidFill>
                  <a:srgbClr val="FF0000"/>
                </a:solidFill>
              </a:rPr>
              <a:t>usermod  [</a:t>
            </a:r>
            <a:r>
              <a:rPr lang="zh-CN" altLang="en-US" smtClean="0">
                <a:solidFill>
                  <a:srgbClr val="FF0000"/>
                </a:solidFill>
              </a:rPr>
              <a:t>选项</a:t>
            </a:r>
            <a:r>
              <a:rPr lang="en-US" altLang="zh-CN" smtClean="0">
                <a:solidFill>
                  <a:srgbClr val="FF0000"/>
                </a:solidFill>
              </a:rPr>
              <a:t>]...  </a:t>
            </a:r>
            <a:r>
              <a:rPr lang="zh-CN" altLang="en-US" smtClean="0">
                <a:solidFill>
                  <a:srgbClr val="FF0000"/>
                </a:solidFill>
              </a:rPr>
              <a:t>用户名</a:t>
            </a:r>
          </a:p>
          <a:p>
            <a:pPr>
              <a:buFont typeface="Wingdings" pitchFamily="2" charset="2"/>
              <a:buChar char="n"/>
            </a:pPr>
            <a:r>
              <a:rPr lang="zh-CN" altLang="en-US" smtClean="0"/>
              <a:t>常用命令选项</a:t>
            </a:r>
          </a:p>
          <a:p>
            <a:pPr lvl="1">
              <a:buFont typeface="Wingdings" pitchFamily="2" charset="2"/>
              <a:buChar char="n"/>
            </a:pPr>
            <a:r>
              <a:rPr lang="en-US" altLang="zh-CN" sz="2000" smtClean="0"/>
              <a:t>-u </a:t>
            </a:r>
            <a:r>
              <a:rPr lang="zh-CN" altLang="zh-CN" sz="2000" smtClean="0"/>
              <a:t>修改用户的</a:t>
            </a:r>
            <a:r>
              <a:rPr lang="en-US" altLang="zh-CN" sz="2000" smtClean="0"/>
              <a:t>UID</a:t>
            </a:r>
            <a:endParaRPr lang="zh-CN" altLang="zh-CN" sz="2000" smtClean="0"/>
          </a:p>
          <a:p>
            <a:pPr lvl="1">
              <a:buFont typeface="Wingdings" pitchFamily="2" charset="2"/>
              <a:buChar char="n"/>
            </a:pPr>
            <a:r>
              <a:rPr lang="en-US" altLang="zh-CN" sz="2000" smtClean="0"/>
              <a:t>-g </a:t>
            </a:r>
            <a:r>
              <a:rPr lang="zh-CN" altLang="zh-CN" sz="2000" smtClean="0"/>
              <a:t>修改用户所属的基本组</a:t>
            </a:r>
            <a:r>
              <a:rPr lang="en-US" altLang="zh-CN" sz="2000" smtClean="0"/>
              <a:t>GID</a:t>
            </a:r>
            <a:endParaRPr lang="zh-CN" altLang="zh-CN" sz="2000" smtClean="0"/>
          </a:p>
          <a:p>
            <a:pPr lvl="1">
              <a:buFont typeface="Wingdings" pitchFamily="2" charset="2"/>
              <a:buChar char="n"/>
            </a:pPr>
            <a:r>
              <a:rPr lang="en-US" altLang="zh-CN" sz="2000" smtClean="0"/>
              <a:t>-G </a:t>
            </a:r>
            <a:r>
              <a:rPr lang="zh-CN" altLang="zh-CN" sz="2000" smtClean="0"/>
              <a:t>修改用户附加 使用逗号隔开多个附加组</a:t>
            </a:r>
          </a:p>
          <a:p>
            <a:pPr lvl="1">
              <a:buFont typeface="Wingdings" pitchFamily="2" charset="2"/>
              <a:buChar char="n"/>
            </a:pPr>
            <a:r>
              <a:rPr lang="en-US" altLang="zh-CN" sz="2000" smtClean="0"/>
              <a:t>-a –G </a:t>
            </a:r>
            <a:r>
              <a:rPr lang="zh-CN" altLang="zh-CN" sz="2000" smtClean="0"/>
              <a:t>将用户添加到新的附加组</a:t>
            </a:r>
          </a:p>
          <a:p>
            <a:pPr lvl="1">
              <a:buFont typeface="Wingdings" pitchFamily="2" charset="2"/>
              <a:buChar char="n"/>
            </a:pPr>
            <a:r>
              <a:rPr lang="en-US" altLang="zh-CN" sz="2000" smtClean="0"/>
              <a:t>-c </a:t>
            </a:r>
            <a:r>
              <a:rPr lang="zh-CN" altLang="zh-CN" sz="2000" smtClean="0"/>
              <a:t>修改用户的注释信息</a:t>
            </a:r>
          </a:p>
          <a:p>
            <a:pPr lvl="1">
              <a:buFont typeface="Wingdings" pitchFamily="2" charset="2"/>
              <a:buChar char="n"/>
            </a:pPr>
            <a:r>
              <a:rPr lang="en-US" altLang="zh-CN" sz="2000" smtClean="0"/>
              <a:t>-md </a:t>
            </a:r>
            <a:r>
              <a:rPr lang="zh-CN" altLang="zh-CN" sz="2000" smtClean="0"/>
              <a:t>移动用户的家目录 到新的位置</a:t>
            </a:r>
          </a:p>
          <a:p>
            <a:pPr lvl="1">
              <a:buFont typeface="Wingdings" pitchFamily="2" charset="2"/>
              <a:buChar char="n"/>
            </a:pPr>
            <a:r>
              <a:rPr lang="en-US" altLang="zh-CN" sz="2000" smtClean="0"/>
              <a:t>-d </a:t>
            </a:r>
            <a:r>
              <a:rPr lang="zh-CN" altLang="zh-CN" sz="2000" smtClean="0"/>
              <a:t>指定用户的家目录到新位置</a:t>
            </a:r>
          </a:p>
          <a:p>
            <a:pPr lvl="1">
              <a:buFont typeface="Wingdings" pitchFamily="2" charset="2"/>
              <a:buChar char="n"/>
            </a:pPr>
            <a:r>
              <a:rPr lang="en-US" altLang="zh-CN" sz="2000" smtClean="0"/>
              <a:t>-s </a:t>
            </a:r>
            <a:r>
              <a:rPr lang="zh-CN" altLang="zh-CN" sz="2000" smtClean="0"/>
              <a:t>更改用户使用的</a:t>
            </a:r>
            <a:r>
              <a:rPr lang="en-US" altLang="zh-CN" sz="2000" smtClean="0"/>
              <a:t>shell</a:t>
            </a:r>
            <a:endParaRPr lang="zh-CN" altLang="zh-CN" sz="2000" smtClean="0"/>
          </a:p>
          <a:p>
            <a:pPr lvl="1">
              <a:buFont typeface="Wingdings" pitchFamily="2" charset="2"/>
              <a:buChar char="n"/>
            </a:pPr>
            <a:r>
              <a:rPr lang="en-US" altLang="zh-CN" sz="2000" smtClean="0"/>
              <a:t>-l </a:t>
            </a:r>
            <a:r>
              <a:rPr lang="zh-CN" altLang="zh-CN" sz="2000" smtClean="0"/>
              <a:t>更改用户登录名</a:t>
            </a:r>
          </a:p>
          <a:p>
            <a:pPr lvl="1">
              <a:buFont typeface="Wingdings" pitchFamily="2" charset="2"/>
              <a:buChar char="n"/>
            </a:pPr>
            <a:r>
              <a:rPr lang="en-US" altLang="zh-CN" sz="2000" smtClean="0"/>
              <a:t>-L </a:t>
            </a:r>
            <a:r>
              <a:rPr lang="zh-CN" altLang="zh-CN" sz="2000" smtClean="0"/>
              <a:t>锁定用户 禁用</a:t>
            </a:r>
          </a:p>
          <a:p>
            <a:pPr lvl="1">
              <a:buFont typeface="Wingdings" pitchFamily="2" charset="2"/>
              <a:buChar char="n"/>
            </a:pPr>
            <a:r>
              <a:rPr lang="en-US" altLang="zh-CN" sz="2000" smtClean="0"/>
              <a:t>-U </a:t>
            </a:r>
            <a:r>
              <a:rPr lang="zh-CN" altLang="zh-CN" sz="2000" smtClean="0"/>
              <a:t>解锁用户</a:t>
            </a:r>
          </a:p>
        </p:txBody>
      </p:sp>
    </p:spTree>
    <p:extLst>
      <p:ext uri="{BB962C8B-B14F-4D97-AF65-F5344CB8AC3E}">
        <p14:creationId xmlns:p14="http://schemas.microsoft.com/office/powerpoint/2010/main" val="246566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5175"/>
          </a:xfrm>
        </p:spPr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更改用户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457200" y="981075"/>
            <a:ext cx="8229600" cy="5145088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zh-CN" altLang="en-US" smtClean="0"/>
              <a:t>更改用户</a:t>
            </a:r>
            <a:endParaRPr lang="en-US" altLang="zh-CN" smtClean="0"/>
          </a:p>
          <a:p>
            <a:pPr lvl="1">
              <a:buFont typeface="Wingdings" pitchFamily="2" charset="2"/>
              <a:buChar char="n"/>
            </a:pPr>
            <a:r>
              <a:rPr lang="en-US" altLang="zh-CN" smtClean="0"/>
              <a:t>[root@WebServer ~]# usermod -u 6001 -g 5005 -a -G 5006 -c "The 2013 new student" -md /niuxu100 -s /bin/sh -l niux niuxu</a:t>
            </a:r>
            <a:endParaRPr lang="zh-CN" altLang="zh-CN" smtClean="0"/>
          </a:p>
          <a:p>
            <a:pPr lvl="1">
              <a:buFont typeface="Wingdings" pitchFamily="2" charset="2"/>
              <a:buChar char="n"/>
            </a:pPr>
            <a:r>
              <a:rPr lang="en-US" altLang="zh-CN" smtClean="0"/>
              <a:t> [root@WebServer ~]# usermod -L niux</a:t>
            </a:r>
            <a:endParaRPr lang="zh-CN" altLang="zh-CN" smtClean="0"/>
          </a:p>
          <a:p>
            <a:pPr lvl="1">
              <a:buFont typeface="Wingdings" pitchFamily="2" charset="2"/>
              <a:buChar char="n"/>
            </a:pPr>
            <a:r>
              <a:rPr lang="en-US" altLang="zh-CN" smtClean="0"/>
              <a:t>[root@WebServer ~]# usermod -U niux</a:t>
            </a:r>
            <a:endParaRPr lang="zh-CN" altLang="zh-CN" smtClean="0"/>
          </a:p>
          <a:p>
            <a:pPr>
              <a:buFont typeface="Wingdings" pitchFamily="2" charset="2"/>
              <a:buChar char="n"/>
            </a:pPr>
            <a:r>
              <a:rPr lang="zh-CN" altLang="zh-CN" smtClean="0"/>
              <a:t>将用户添</a:t>
            </a:r>
            <a:r>
              <a:rPr lang="en-US" altLang="zh-CN" smtClean="0"/>
              <a:t>user1</a:t>
            </a:r>
            <a:r>
              <a:rPr lang="zh-CN" altLang="zh-CN" smtClean="0"/>
              <a:t>加到</a:t>
            </a:r>
            <a:r>
              <a:rPr lang="en-US" altLang="zh-CN" smtClean="0"/>
              <a:t>group1</a:t>
            </a:r>
            <a:r>
              <a:rPr lang="zh-CN" altLang="zh-CN" smtClean="0"/>
              <a:t>组</a:t>
            </a:r>
          </a:p>
          <a:p>
            <a:pPr lvl="1">
              <a:buFont typeface="Wingdings" pitchFamily="2" charset="2"/>
              <a:buChar char="n"/>
            </a:pPr>
            <a:r>
              <a:rPr lang="en-US" altLang="zh-CN" smtClean="0"/>
              <a:t>[root@WebServer ~]#usermod -G group1 user1</a:t>
            </a:r>
            <a:endParaRPr lang="zh-CN" altLang="zh-CN" smtClean="0"/>
          </a:p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51351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3"/>
          <p:cNvSpPr>
            <a:spLocks noGrp="1"/>
          </p:cNvSpPr>
          <p:nvPr>
            <p:ph type="title"/>
          </p:nvPr>
        </p:nvSpPr>
        <p:spPr>
          <a:xfrm>
            <a:off x="395288" y="115888"/>
            <a:ext cx="8229600" cy="635000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查看用户登录情况</a:t>
            </a:r>
            <a:r>
              <a:rPr lang="en-US" altLang="zh-CN" smtClean="0"/>
              <a:t>finger</a:t>
            </a:r>
            <a:endParaRPr lang="zh-CN" altLang="en-US" smtClean="0"/>
          </a:p>
        </p:txBody>
      </p:sp>
      <p:sp>
        <p:nvSpPr>
          <p:cNvPr id="19459" name="内容占位符 4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en-US" altLang="zh-CN" sz="2800" smtClean="0"/>
              <a:t>Linux </a:t>
            </a:r>
            <a:r>
              <a:rPr lang="zh-CN" altLang="en-US" sz="2800" smtClean="0"/>
              <a:t>允许多个用户使用不同的终端同时登陆，</a:t>
            </a:r>
            <a:r>
              <a:rPr lang="en-US" altLang="zh-CN" sz="2800" smtClean="0"/>
              <a:t>Linux finger</a:t>
            </a:r>
            <a:r>
              <a:rPr lang="zh-CN" altLang="en-US" sz="2800" smtClean="0"/>
              <a:t>命令为系统管理员提供知道某个时候到底有多少用户在使用这台</a:t>
            </a:r>
            <a:r>
              <a:rPr lang="en-US" altLang="zh-CN" sz="2800" smtClean="0"/>
              <a:t>Linux</a:t>
            </a:r>
            <a:r>
              <a:rPr lang="zh-CN" altLang="en-US" sz="2800" smtClean="0"/>
              <a:t>主机的方法</a:t>
            </a:r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565400"/>
            <a:ext cx="8267700" cy="3571875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0234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fld id="{47BA636D-358C-48B1-BEBD-E0D27B88A195}" type="slidenum">
              <a:rPr lang="en-US" altLang="zh-CN"/>
              <a:pPr algn="l">
                <a:defRPr/>
              </a:pPr>
              <a:t>19</a:t>
            </a:fld>
            <a:endParaRPr lang="en-US" altLang="zh-CN"/>
          </a:p>
        </p:txBody>
      </p:sp>
      <p:sp>
        <p:nvSpPr>
          <p:cNvPr id="20483" name="Rectangle 4"/>
          <p:cNvSpPr>
            <a:spLocks noGrp="1" noChangeArrowheads="1"/>
          </p:cNvSpPr>
          <p:nvPr>
            <p:ph type="title"/>
          </p:nvPr>
        </p:nvSpPr>
        <p:spPr>
          <a:xfrm>
            <a:off x="450850" y="11113"/>
            <a:ext cx="8229600" cy="754062"/>
          </a:xfrm>
        </p:spPr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删除用户帐号</a:t>
            </a:r>
          </a:p>
        </p:txBody>
      </p:sp>
      <p:sp>
        <p:nvSpPr>
          <p:cNvPr id="2048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84188" y="933450"/>
            <a:ext cx="8229600" cy="5400675"/>
          </a:xfrm>
        </p:spPr>
        <p:txBody>
          <a:bodyPr/>
          <a:lstStyle/>
          <a:p>
            <a:r>
              <a:rPr lang="en-US" altLang="zh-CN" smtClean="0"/>
              <a:t>userdel</a:t>
            </a:r>
            <a:r>
              <a:rPr lang="zh-CN" altLang="en-US" smtClean="0"/>
              <a:t>命令</a:t>
            </a:r>
          </a:p>
          <a:p>
            <a:pPr lvl="1"/>
            <a:r>
              <a:rPr lang="zh-CN" altLang="en-US" smtClean="0"/>
              <a:t>格式：</a:t>
            </a:r>
            <a:r>
              <a:rPr lang="en-US" altLang="zh-CN" smtClean="0">
                <a:solidFill>
                  <a:srgbClr val="FF0000"/>
                </a:solidFill>
              </a:rPr>
              <a:t>userdel  [-r]  </a:t>
            </a:r>
            <a:r>
              <a:rPr lang="zh-CN" altLang="en-US" smtClean="0">
                <a:solidFill>
                  <a:srgbClr val="FF0000"/>
                </a:solidFill>
              </a:rPr>
              <a:t>用户名</a:t>
            </a:r>
          </a:p>
          <a:p>
            <a:pPr lvl="1"/>
            <a:r>
              <a:rPr lang="zh-CN" altLang="en-US" smtClean="0"/>
              <a:t>添加 </a:t>
            </a:r>
            <a:r>
              <a:rPr lang="en-US" altLang="zh-CN" smtClean="0"/>
              <a:t>-r </a:t>
            </a:r>
            <a:r>
              <a:rPr lang="zh-CN" altLang="en-US" smtClean="0"/>
              <a:t>选项时，表示连用户的宿主目录一并删除</a:t>
            </a:r>
          </a:p>
        </p:txBody>
      </p:sp>
      <p:sp>
        <p:nvSpPr>
          <p:cNvPr id="259089" name="AutoShape 17"/>
          <p:cNvSpPr>
            <a:spLocks noChangeArrowheads="1"/>
          </p:cNvSpPr>
          <p:nvPr/>
        </p:nvSpPr>
        <p:spPr bwMode="auto">
          <a:xfrm>
            <a:off x="684213" y="3357563"/>
            <a:ext cx="8007350" cy="2520950"/>
          </a:xfrm>
          <a:prstGeom prst="roundRect">
            <a:avLst>
              <a:gd name="adj" fmla="val 6296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>
                <a:solidFill>
                  <a:schemeClr val="tx2"/>
                </a:solidFill>
              </a:rPr>
              <a:t>[root@localhost ~]# useradd stu01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>
                <a:solidFill>
                  <a:schemeClr val="tx2"/>
                </a:solidFill>
              </a:rPr>
              <a:t>[root@localhost ~]# ls -ld /home/stu01/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>
                <a:solidFill>
                  <a:schemeClr val="tx2"/>
                </a:solidFill>
              </a:rPr>
              <a:t>drwx------ 2 stu01 stu01 4096 09-09 12:38 /home/stu01/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>
                <a:solidFill>
                  <a:schemeClr val="tx2"/>
                </a:solidFill>
              </a:rPr>
              <a:t>[root@localhost ~]# </a:t>
            </a:r>
            <a:r>
              <a:rPr lang="en-US" altLang="zh-CN" b="1">
                <a:solidFill>
                  <a:srgbClr val="FF0000"/>
                </a:solidFill>
              </a:rPr>
              <a:t>userdel -r stu01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>
                <a:solidFill>
                  <a:schemeClr val="tx2"/>
                </a:solidFill>
              </a:rPr>
              <a:t>[root@localhost ~]# ls -ld /home/stu01/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>
                <a:solidFill>
                  <a:schemeClr val="tx2"/>
                </a:solidFill>
              </a:rPr>
              <a:t>ls: /home/stu01/: </a:t>
            </a:r>
            <a:r>
              <a:rPr lang="zh-CN" altLang="en-US" b="1">
                <a:solidFill>
                  <a:schemeClr val="tx2"/>
                </a:solidFill>
              </a:rPr>
              <a:t>没有那个文件或目录</a:t>
            </a:r>
          </a:p>
        </p:txBody>
      </p:sp>
      <p:sp>
        <p:nvSpPr>
          <p:cNvPr id="292874" name="AutoShape 10"/>
          <p:cNvSpPr>
            <a:spLocks noChangeArrowheads="1"/>
          </p:cNvSpPr>
          <p:nvPr/>
        </p:nvSpPr>
        <p:spPr bwMode="auto">
          <a:xfrm>
            <a:off x="5219700" y="4911725"/>
            <a:ext cx="2376488" cy="468313"/>
          </a:xfrm>
          <a:prstGeom prst="wedgeRoundRectCallout">
            <a:avLst>
              <a:gd name="adj1" fmla="val -40315"/>
              <a:gd name="adj2" fmla="val -9677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r>
              <a:rPr lang="zh-CN" altLang="en-US" b="1">
                <a:ea typeface="楷体_GB2312"/>
                <a:cs typeface="楷体_GB2312"/>
              </a:rPr>
              <a:t>删除用户帐号</a:t>
            </a:r>
            <a:r>
              <a:rPr lang="en-US" altLang="zh-CN" b="1">
                <a:solidFill>
                  <a:srgbClr val="FF0000"/>
                </a:solidFill>
                <a:ea typeface="楷体_GB2312"/>
                <a:cs typeface="楷体_GB2312"/>
              </a:rPr>
              <a:t>stu01</a:t>
            </a:r>
            <a:endParaRPr lang="en-US" altLang="zh-CN">
              <a:solidFill>
                <a:srgbClr val="FF0000"/>
              </a:solidFill>
              <a:ea typeface="楷体_GB2312"/>
              <a:cs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140225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9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8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799"/>
            <a:ext cx="7715200" cy="3096345"/>
          </a:xfrm>
        </p:spPr>
        <p:txBody>
          <a:bodyPr>
            <a:normAutofit/>
          </a:bodyPr>
          <a:lstStyle/>
          <a:p>
            <a:pPr marL="457200" indent="-457200" eaLnBrk="0" fontAlgn="base" hangingPunct="0">
              <a:spcAft>
                <a:spcPct val="0"/>
              </a:spcAft>
              <a:buBlip>
                <a:blip r:embed="rId3"/>
              </a:buBlip>
            </a:pPr>
            <a:r>
              <a:rPr lang="zh-CN" altLang="en-US" dirty="0" smtClean="0">
                <a:solidFill>
                  <a:srgbClr val="FF0000"/>
                </a:solidFill>
              </a:rPr>
              <a:t>用户配置文件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57200" indent="-457200" eaLnBrk="0" fontAlgn="base" hangingPunct="0">
              <a:spcAft>
                <a:spcPct val="0"/>
              </a:spcAft>
              <a:buBlip>
                <a:blip r:embed="rId3"/>
              </a:buBlip>
            </a:pPr>
            <a:r>
              <a:rPr lang="zh-CN" altLang="en-US" dirty="0" smtClean="0"/>
              <a:t>用户管理相关文件</a:t>
            </a:r>
            <a:endParaRPr lang="en-US" altLang="zh-CN" dirty="0" smtClean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3"/>
              </a:buBlip>
            </a:pPr>
            <a:r>
              <a:rPr lang="zh-CN" altLang="en-US" dirty="0" smtClean="0"/>
              <a:t>用户管理命令</a:t>
            </a:r>
            <a:endParaRPr lang="en-US" altLang="zh-CN" dirty="0" smtClean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3"/>
              </a:buBlip>
            </a:pPr>
            <a:r>
              <a:rPr lang="zh-CN" altLang="en-US" dirty="0" smtClean="0"/>
              <a:t>用户组管理命令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4746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fld id="{0A6A2458-0243-4EFB-A282-D4B06E3B2910}" type="slidenum">
              <a:rPr lang="en-US" altLang="zh-CN"/>
              <a:pPr algn="l">
                <a:defRPr/>
              </a:pPr>
              <a:t>20</a:t>
            </a:fld>
            <a:endParaRPr lang="en-US" altLang="zh-CN"/>
          </a:p>
        </p:txBody>
      </p:sp>
      <p:sp>
        <p:nvSpPr>
          <p:cNvPr id="21507" name="Rectangle 8"/>
          <p:cNvSpPr>
            <a:spLocks noGrp="1" noChangeArrowheads="1"/>
          </p:cNvSpPr>
          <p:nvPr>
            <p:ph type="title"/>
          </p:nvPr>
        </p:nvSpPr>
        <p:spPr>
          <a:xfrm>
            <a:off x="354013" y="-100013"/>
            <a:ext cx="8229600" cy="1143001"/>
          </a:xfrm>
        </p:spPr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组帐号文件 </a:t>
            </a:r>
            <a:r>
              <a:rPr lang="en-US" altLang="zh-CN" smtClean="0">
                <a:solidFill>
                  <a:schemeClr val="bg1"/>
                </a:solidFill>
              </a:rPr>
              <a:t>—— group</a:t>
            </a:r>
            <a:r>
              <a:rPr lang="zh-CN" altLang="en-US" smtClean="0">
                <a:solidFill>
                  <a:schemeClr val="bg1"/>
                </a:solidFill>
              </a:rPr>
              <a:t>、</a:t>
            </a:r>
            <a:r>
              <a:rPr lang="en-US" altLang="zh-CN" smtClean="0">
                <a:solidFill>
                  <a:schemeClr val="bg1"/>
                </a:solidFill>
              </a:rPr>
              <a:t>gshadow</a:t>
            </a:r>
          </a:p>
        </p:txBody>
      </p:sp>
      <p:sp>
        <p:nvSpPr>
          <p:cNvPr id="21508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与用户帐号文件相类似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/etc/group</a:t>
            </a:r>
            <a:r>
              <a:rPr lang="zh-CN" altLang="en-US" smtClean="0"/>
              <a:t>：保存组帐号基本信息</a:t>
            </a:r>
          </a:p>
          <a:p>
            <a:pPr lvl="1"/>
            <a:r>
              <a:rPr lang="en-US" altLang="zh-CN" smtClean="0"/>
              <a:t>/etc/gshadow</a:t>
            </a:r>
            <a:r>
              <a:rPr lang="zh-CN" altLang="en-US" smtClean="0"/>
              <a:t>：保存组帐号的密码信息</a:t>
            </a:r>
          </a:p>
        </p:txBody>
      </p:sp>
      <p:sp>
        <p:nvSpPr>
          <p:cNvPr id="259089" name="AutoShape 17"/>
          <p:cNvSpPr>
            <a:spLocks noChangeArrowheads="1"/>
          </p:cNvSpPr>
          <p:nvPr/>
        </p:nvSpPr>
        <p:spPr bwMode="auto">
          <a:xfrm>
            <a:off x="576263" y="3608388"/>
            <a:ext cx="8007350" cy="1296987"/>
          </a:xfrm>
          <a:prstGeom prst="roundRect">
            <a:avLst>
              <a:gd name="adj" fmla="val 14074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>
                <a:solidFill>
                  <a:schemeClr val="tx2"/>
                </a:solidFill>
              </a:rPr>
              <a:t>[root@localhost ~]# grep "adm" </a:t>
            </a:r>
            <a:r>
              <a:rPr lang="en-US" altLang="zh-CN" b="1">
                <a:solidFill>
                  <a:srgbClr val="FF0000"/>
                </a:solidFill>
              </a:rPr>
              <a:t>/etc/group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>
                <a:solidFill>
                  <a:schemeClr val="tx2"/>
                </a:solidFill>
              </a:rPr>
              <a:t>sys:x:3:root,bin,adm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>
                <a:solidFill>
                  <a:schemeClr val="tx2"/>
                </a:solidFill>
              </a:rPr>
              <a:t>adm:x:4:root,adm,daemon</a:t>
            </a:r>
          </a:p>
        </p:txBody>
      </p:sp>
      <p:sp>
        <p:nvSpPr>
          <p:cNvPr id="292874" name="AutoShape 10"/>
          <p:cNvSpPr>
            <a:spLocks noChangeArrowheads="1"/>
          </p:cNvSpPr>
          <p:nvPr/>
        </p:nvSpPr>
        <p:spPr bwMode="auto">
          <a:xfrm>
            <a:off x="754063" y="4976813"/>
            <a:ext cx="1296987" cy="395287"/>
          </a:xfrm>
          <a:prstGeom prst="wedgeRoundRectCallout">
            <a:avLst>
              <a:gd name="adj1" fmla="val -35310"/>
              <a:gd name="adj2" fmla="val -8895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r>
              <a:rPr lang="zh-CN" altLang="en-US" b="1">
                <a:latin typeface="楷体_GB2312"/>
                <a:ea typeface="楷体_GB2312"/>
                <a:cs typeface="楷体_GB2312"/>
              </a:rPr>
              <a:t>组帐号名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 </a:t>
            </a:r>
          </a:p>
        </p:txBody>
      </p:sp>
      <p:sp>
        <p:nvSpPr>
          <p:cNvPr id="2" name="AutoShape 10"/>
          <p:cNvSpPr>
            <a:spLocks noChangeArrowheads="1"/>
          </p:cNvSpPr>
          <p:nvPr/>
        </p:nvSpPr>
        <p:spPr bwMode="auto">
          <a:xfrm>
            <a:off x="2554288" y="4976813"/>
            <a:ext cx="1512887" cy="395287"/>
          </a:xfrm>
          <a:prstGeom prst="wedgeRoundRectCallout">
            <a:avLst>
              <a:gd name="adj1" fmla="val -39926"/>
              <a:gd name="adj2" fmla="val -9538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r>
              <a:rPr lang="zh-CN" altLang="en-US" b="1">
                <a:latin typeface="楷体_GB2312"/>
                <a:ea typeface="楷体_GB2312"/>
                <a:cs typeface="楷体_GB2312"/>
              </a:rPr>
              <a:t>组成员列表</a:t>
            </a:r>
            <a:endParaRPr lang="zh-CN" altLang="en-US">
              <a:latin typeface="楷体_GB2312"/>
              <a:ea typeface="楷体_GB2312"/>
              <a:cs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356744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9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8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fld id="{CC8C3AC0-4B35-4227-A425-BF6CBAEF8307}" type="slidenum">
              <a:rPr lang="en-US" altLang="zh-CN"/>
              <a:pPr algn="l">
                <a:defRPr/>
              </a:pPr>
              <a:t>21</a:t>
            </a:fld>
            <a:endParaRPr lang="en-US" altLang="zh-CN"/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title"/>
          </p:nvPr>
        </p:nvSpPr>
        <p:spPr>
          <a:xfrm>
            <a:off x="360363" y="188913"/>
            <a:ext cx="8229600" cy="561975"/>
          </a:xfrm>
        </p:spPr>
        <p:txBody>
          <a:bodyPr>
            <a:normAutofit fontScale="90000"/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添加组帐号</a:t>
            </a:r>
          </a:p>
        </p:txBody>
      </p:sp>
      <p:sp>
        <p:nvSpPr>
          <p:cNvPr id="2253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zh-CN" smtClean="0"/>
              <a:t>groupadd</a:t>
            </a:r>
            <a:r>
              <a:rPr lang="zh-CN" altLang="en-US" smtClean="0"/>
              <a:t>命令</a:t>
            </a:r>
          </a:p>
          <a:p>
            <a:pPr lvl="1"/>
            <a:r>
              <a:rPr lang="zh-CN" altLang="en-US" smtClean="0"/>
              <a:t>格式：</a:t>
            </a:r>
            <a:r>
              <a:rPr lang="en-US" altLang="zh-CN" smtClean="0">
                <a:solidFill>
                  <a:srgbClr val="FF0000"/>
                </a:solidFill>
              </a:rPr>
              <a:t>groupadd  [-g GID]  </a:t>
            </a:r>
            <a:r>
              <a:rPr lang="zh-CN" altLang="en-US" smtClean="0">
                <a:solidFill>
                  <a:srgbClr val="FF0000"/>
                </a:solidFill>
              </a:rPr>
              <a:t>组帐号名</a:t>
            </a:r>
          </a:p>
          <a:p>
            <a:pPr lvl="1"/>
            <a:endParaRPr lang="en-US" altLang="zh-CN" smtClean="0"/>
          </a:p>
        </p:txBody>
      </p:sp>
      <p:sp>
        <p:nvSpPr>
          <p:cNvPr id="259089" name="AutoShape 17"/>
          <p:cNvSpPr>
            <a:spLocks noChangeArrowheads="1"/>
          </p:cNvSpPr>
          <p:nvPr/>
        </p:nvSpPr>
        <p:spPr bwMode="auto">
          <a:xfrm>
            <a:off x="471488" y="3014663"/>
            <a:ext cx="8007350" cy="1296987"/>
          </a:xfrm>
          <a:prstGeom prst="roundRect">
            <a:avLst>
              <a:gd name="adj" fmla="val 14074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>
                <a:solidFill>
                  <a:schemeClr val="tx2"/>
                </a:solidFill>
              </a:rPr>
              <a:t>[root@localhost ~]# </a:t>
            </a:r>
            <a:r>
              <a:rPr lang="en-US" altLang="zh-CN" b="1">
                <a:solidFill>
                  <a:srgbClr val="FF0000"/>
                </a:solidFill>
              </a:rPr>
              <a:t>groupadd -g 1000 market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>
                <a:solidFill>
                  <a:schemeClr val="tx2"/>
                </a:solidFill>
              </a:rPr>
              <a:t>[root@localhost ~]# tail -1 /etc/group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>
                <a:solidFill>
                  <a:schemeClr val="tx2"/>
                </a:solidFill>
              </a:rPr>
              <a:t>market:x:1000:</a:t>
            </a:r>
          </a:p>
        </p:txBody>
      </p:sp>
      <p:sp>
        <p:nvSpPr>
          <p:cNvPr id="292874" name="AutoShape 10"/>
          <p:cNvSpPr>
            <a:spLocks noChangeArrowheads="1"/>
          </p:cNvSpPr>
          <p:nvPr/>
        </p:nvSpPr>
        <p:spPr bwMode="auto">
          <a:xfrm>
            <a:off x="4932363" y="3868738"/>
            <a:ext cx="2376487" cy="468312"/>
          </a:xfrm>
          <a:prstGeom prst="wedgeRoundRectCallout">
            <a:avLst>
              <a:gd name="adj1" fmla="val -40315"/>
              <a:gd name="adj2" fmla="val -9677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r>
              <a:rPr lang="zh-CN" altLang="en-US" b="1">
                <a:ea typeface="楷体_GB2312"/>
                <a:cs typeface="楷体_GB2312"/>
              </a:rPr>
              <a:t>添加组帐号</a:t>
            </a:r>
            <a:r>
              <a:rPr lang="en-US" altLang="zh-CN" b="1">
                <a:solidFill>
                  <a:srgbClr val="FF0000"/>
                </a:solidFill>
                <a:ea typeface="楷体_GB2312"/>
                <a:cs typeface="楷体_GB2312"/>
              </a:rPr>
              <a:t>market</a:t>
            </a:r>
            <a:endParaRPr lang="en-US" altLang="zh-CN">
              <a:solidFill>
                <a:srgbClr val="FF0000"/>
              </a:solidFill>
              <a:ea typeface="楷体_GB2312"/>
              <a:cs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331824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9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8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fld id="{333C8F75-9B78-46CE-B5D5-31703130907A}" type="slidenum">
              <a:rPr lang="en-US" altLang="zh-CN"/>
              <a:pPr algn="l">
                <a:defRPr/>
              </a:pPr>
              <a:t>22</a:t>
            </a:fld>
            <a:endParaRPr lang="en-US" altLang="zh-CN"/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-171450"/>
            <a:ext cx="8229600" cy="1143000"/>
          </a:xfrm>
        </p:spPr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添加、删除组成员</a:t>
            </a:r>
          </a:p>
        </p:txBody>
      </p:sp>
      <p:sp>
        <p:nvSpPr>
          <p:cNvPr id="2355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5138" y="1279525"/>
            <a:ext cx="8229600" cy="4525963"/>
          </a:xfrm>
        </p:spPr>
        <p:txBody>
          <a:bodyPr/>
          <a:lstStyle/>
          <a:p>
            <a:r>
              <a:rPr lang="en-US" altLang="zh-CN" smtClean="0"/>
              <a:t>gpasswd</a:t>
            </a:r>
            <a:r>
              <a:rPr lang="zh-CN" altLang="en-US" smtClean="0"/>
              <a:t>命令</a:t>
            </a:r>
          </a:p>
          <a:p>
            <a:pPr lvl="1"/>
            <a:r>
              <a:rPr lang="zh-CN" altLang="en-US" smtClean="0"/>
              <a:t>用途：添加</a:t>
            </a:r>
            <a:r>
              <a:rPr lang="en-US" altLang="zh-CN" smtClean="0"/>
              <a:t>/</a:t>
            </a:r>
            <a:r>
              <a:rPr lang="zh-CN" altLang="en-US" smtClean="0"/>
              <a:t>删除组成员</a:t>
            </a:r>
          </a:p>
          <a:p>
            <a:pPr lvl="1"/>
            <a:r>
              <a:rPr lang="zh-CN" altLang="en-US" smtClean="0"/>
              <a:t>格式：</a:t>
            </a:r>
            <a:r>
              <a:rPr lang="en-US" altLang="zh-CN" smtClean="0">
                <a:solidFill>
                  <a:srgbClr val="FF0000"/>
                </a:solidFill>
              </a:rPr>
              <a:t>gpasswd  [</a:t>
            </a:r>
            <a:r>
              <a:rPr lang="zh-CN" altLang="en-US" smtClean="0">
                <a:solidFill>
                  <a:srgbClr val="FF0000"/>
                </a:solidFill>
              </a:rPr>
              <a:t>选项</a:t>
            </a:r>
            <a:r>
              <a:rPr lang="en-US" altLang="zh-CN" smtClean="0">
                <a:solidFill>
                  <a:srgbClr val="FF0000"/>
                </a:solidFill>
              </a:rPr>
              <a:t>]...  </a:t>
            </a:r>
            <a:r>
              <a:rPr lang="zh-CN" altLang="en-US" smtClean="0">
                <a:solidFill>
                  <a:srgbClr val="FF0000"/>
                </a:solidFill>
              </a:rPr>
              <a:t>组帐号名</a:t>
            </a:r>
          </a:p>
          <a:p>
            <a:r>
              <a:rPr lang="zh-CN" altLang="en-US" smtClean="0"/>
              <a:t>常用命令选项</a:t>
            </a:r>
          </a:p>
          <a:p>
            <a:pPr lvl="1"/>
            <a:r>
              <a:rPr lang="en-US" altLang="zh-CN" smtClean="0"/>
              <a:t>-a</a:t>
            </a:r>
            <a:r>
              <a:rPr lang="zh-CN" altLang="en-US" smtClean="0"/>
              <a:t>：向组内添加一个用户</a:t>
            </a:r>
          </a:p>
          <a:p>
            <a:pPr lvl="1"/>
            <a:r>
              <a:rPr lang="en-US" altLang="zh-CN" smtClean="0"/>
              <a:t>-d</a:t>
            </a:r>
            <a:r>
              <a:rPr lang="zh-CN" altLang="en-US" smtClean="0"/>
              <a:t>：从组内删除一个用户成员</a:t>
            </a:r>
          </a:p>
          <a:p>
            <a:pPr lvl="1"/>
            <a:r>
              <a:rPr lang="en-US" altLang="zh-CN" smtClean="0"/>
              <a:t>-M</a:t>
            </a:r>
            <a:r>
              <a:rPr lang="zh-CN" altLang="en-US" smtClean="0"/>
              <a:t>：定义组成员列表，以逗号分隔</a:t>
            </a:r>
          </a:p>
        </p:txBody>
      </p:sp>
    </p:spTree>
    <p:extLst>
      <p:ext uri="{BB962C8B-B14F-4D97-AF65-F5344CB8AC3E}">
        <p14:creationId xmlns:p14="http://schemas.microsoft.com/office/powerpoint/2010/main" val="337744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7"/>
          <p:cNvSpPr>
            <a:spLocks noChangeArrowheads="1"/>
          </p:cNvSpPr>
          <p:nvPr/>
        </p:nvSpPr>
        <p:spPr bwMode="auto">
          <a:xfrm>
            <a:off x="684213" y="457200"/>
            <a:ext cx="8007350" cy="2881313"/>
          </a:xfrm>
          <a:prstGeom prst="roundRect">
            <a:avLst>
              <a:gd name="adj" fmla="val 6394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/>
              <a:t>[root@localhost ~]# gpasswd </a:t>
            </a:r>
            <a:r>
              <a:rPr lang="en-US" altLang="zh-CN" b="1">
                <a:solidFill>
                  <a:srgbClr val="FF0000"/>
                </a:solidFill>
              </a:rPr>
              <a:t>-a</a:t>
            </a:r>
            <a:r>
              <a:rPr lang="en-US" altLang="zh-CN" b="1"/>
              <a:t> benet market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zh-CN" altLang="en-US" b="1"/>
              <a:t>正在将用户“</a:t>
            </a:r>
            <a:r>
              <a:rPr lang="en-US" altLang="zh-CN" b="1"/>
              <a:t>benet”</a:t>
            </a:r>
            <a:r>
              <a:rPr lang="zh-CN" altLang="en-US" b="1"/>
              <a:t>加入到“</a:t>
            </a:r>
            <a:r>
              <a:rPr lang="en-US" altLang="zh-CN" b="1"/>
              <a:t>market”</a:t>
            </a:r>
            <a:r>
              <a:rPr lang="zh-CN" altLang="en-US" b="1"/>
              <a:t>组中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/>
              <a:t>[root@localhost ~]# grep "market" /etc/group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/>
              <a:t>market:x:1000:benet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/>
              <a:t>[root@localhost ~]# gpasswd </a:t>
            </a:r>
            <a:r>
              <a:rPr lang="en-US" altLang="zh-CN" b="1">
                <a:solidFill>
                  <a:srgbClr val="FF0000"/>
                </a:solidFill>
              </a:rPr>
              <a:t>-M</a:t>
            </a:r>
            <a:r>
              <a:rPr lang="en-US" altLang="zh-CN" b="1"/>
              <a:t> benet,root,adm market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/>
              <a:t>[root@localhost ~]# grep "market" /etc/group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/>
              <a:t>market:x:1000:benet,root,adm</a:t>
            </a:r>
          </a:p>
        </p:txBody>
      </p:sp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5795963" y="857250"/>
            <a:ext cx="2160587" cy="468313"/>
          </a:xfrm>
          <a:prstGeom prst="wedgeRoundRectCallout">
            <a:avLst>
              <a:gd name="adj1" fmla="val -39347"/>
              <a:gd name="adj2" fmla="val -9677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r>
              <a:rPr lang="zh-CN" altLang="en-US" b="1">
                <a:ea typeface="楷体_GB2312"/>
                <a:cs typeface="楷体_GB2312"/>
              </a:rPr>
              <a:t>添加组成员</a:t>
            </a:r>
            <a:r>
              <a:rPr lang="en-US" altLang="zh-CN" b="1">
                <a:solidFill>
                  <a:srgbClr val="FF0000"/>
                </a:solidFill>
                <a:ea typeface="楷体_GB2312"/>
                <a:cs typeface="楷体_GB2312"/>
              </a:rPr>
              <a:t>benet</a:t>
            </a:r>
            <a:endParaRPr lang="en-US" altLang="zh-CN">
              <a:solidFill>
                <a:srgbClr val="FF0000"/>
              </a:solidFill>
              <a:ea typeface="楷体_GB2312"/>
              <a:cs typeface="楷体_GB2312"/>
            </a:endParaRP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6746875" y="2573338"/>
            <a:ext cx="1944688" cy="468312"/>
          </a:xfrm>
          <a:prstGeom prst="wedgeRoundRectCallout">
            <a:avLst>
              <a:gd name="adj1" fmla="val -38162"/>
              <a:gd name="adj2" fmla="val -9677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r>
              <a:rPr lang="zh-CN" altLang="en-US" b="1">
                <a:ea typeface="楷体_GB2312"/>
                <a:cs typeface="楷体_GB2312"/>
              </a:rPr>
              <a:t>定义多个组成员</a:t>
            </a:r>
            <a:endParaRPr lang="zh-CN" altLang="en-US">
              <a:solidFill>
                <a:srgbClr val="FF0000"/>
              </a:solidFill>
              <a:ea typeface="楷体_GB2312"/>
              <a:cs typeface="楷体_GB2312"/>
            </a:endParaRPr>
          </a:p>
        </p:txBody>
      </p:sp>
      <p:sp>
        <p:nvSpPr>
          <p:cNvPr id="7" name="AutoShape 17"/>
          <p:cNvSpPr>
            <a:spLocks noChangeArrowheads="1"/>
          </p:cNvSpPr>
          <p:nvPr/>
        </p:nvSpPr>
        <p:spPr bwMode="auto">
          <a:xfrm>
            <a:off x="684213" y="3644900"/>
            <a:ext cx="8007350" cy="2520950"/>
          </a:xfrm>
          <a:prstGeom prst="roundRect">
            <a:avLst>
              <a:gd name="adj" fmla="val 6394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/>
              <a:t>[root@localhost ~]# grep "market" /etc/group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/>
              <a:t>market:x:1000:benet,root,adm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/>
              <a:t>[root@localhost ~]# gpasswd </a:t>
            </a:r>
            <a:r>
              <a:rPr lang="en-US" altLang="zh-CN" b="1">
                <a:solidFill>
                  <a:srgbClr val="FF0000"/>
                </a:solidFill>
              </a:rPr>
              <a:t>-d</a:t>
            </a:r>
            <a:r>
              <a:rPr lang="en-US" altLang="zh-CN" b="1"/>
              <a:t> </a:t>
            </a:r>
            <a:r>
              <a:rPr lang="en-US" altLang="zh-CN" b="1">
                <a:solidFill>
                  <a:srgbClr val="FF0000"/>
                </a:solidFill>
              </a:rPr>
              <a:t>root</a:t>
            </a:r>
            <a:r>
              <a:rPr lang="en-US" altLang="zh-CN" b="1"/>
              <a:t> market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zh-CN" altLang="en-US" b="1"/>
              <a:t>正在将用户“</a:t>
            </a:r>
            <a:r>
              <a:rPr lang="en-US" altLang="zh-CN" b="1"/>
              <a:t>root”</a:t>
            </a:r>
            <a:r>
              <a:rPr lang="zh-CN" altLang="en-US" b="1"/>
              <a:t>从“</a:t>
            </a:r>
            <a:r>
              <a:rPr lang="en-US" altLang="zh-CN" b="1"/>
              <a:t>market”</a:t>
            </a:r>
            <a:r>
              <a:rPr lang="zh-CN" altLang="en-US" b="1"/>
              <a:t>组中删除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/>
              <a:t>[root@localhost ~]# grep "market" /etc/group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/>
              <a:t>market:x:1000:benet,adm</a:t>
            </a:r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5903913" y="4905375"/>
            <a:ext cx="1944687" cy="468313"/>
          </a:xfrm>
          <a:prstGeom prst="wedgeRoundRectCallout">
            <a:avLst>
              <a:gd name="adj1" fmla="val -61366"/>
              <a:gd name="adj2" fmla="val -9931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r>
              <a:rPr lang="zh-CN" altLang="en-US" b="1">
                <a:ea typeface="楷体_GB2312"/>
                <a:cs typeface="楷体_GB2312"/>
              </a:rPr>
              <a:t>删除组成员</a:t>
            </a:r>
            <a:r>
              <a:rPr lang="en-US" altLang="zh-CN" b="1">
                <a:solidFill>
                  <a:srgbClr val="FF0000"/>
                </a:solidFill>
                <a:ea typeface="楷体_GB2312"/>
                <a:cs typeface="楷体_GB2312"/>
              </a:rPr>
              <a:t>root</a:t>
            </a:r>
            <a:endParaRPr lang="en-US" altLang="zh-CN">
              <a:solidFill>
                <a:srgbClr val="FF0000"/>
              </a:solidFill>
              <a:ea typeface="楷体_GB2312"/>
              <a:cs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219162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title"/>
          </p:nvPr>
        </p:nvSpPr>
        <p:spPr>
          <a:xfrm>
            <a:off x="428625" y="115888"/>
            <a:ext cx="8229600" cy="635000"/>
          </a:xfrm>
        </p:spPr>
        <p:txBody>
          <a:bodyPr>
            <a:normAutofit fontScale="90000"/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删除组帐号</a:t>
            </a:r>
          </a:p>
        </p:txBody>
      </p:sp>
      <p:sp>
        <p:nvSpPr>
          <p:cNvPr id="2560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groupdel</a:t>
            </a:r>
            <a:r>
              <a:rPr lang="zh-CN" altLang="en-US" smtClean="0"/>
              <a:t>命令</a:t>
            </a:r>
          </a:p>
          <a:p>
            <a:pPr lvl="1"/>
            <a:r>
              <a:rPr lang="zh-CN" altLang="en-US" smtClean="0"/>
              <a:t>格式：</a:t>
            </a:r>
            <a:r>
              <a:rPr lang="en-US" altLang="zh-CN" smtClean="0">
                <a:solidFill>
                  <a:srgbClr val="FF0000"/>
                </a:solidFill>
              </a:rPr>
              <a:t>groupdel  </a:t>
            </a:r>
            <a:r>
              <a:rPr lang="zh-CN" altLang="en-US" smtClean="0">
                <a:solidFill>
                  <a:srgbClr val="FF0000"/>
                </a:solidFill>
              </a:rPr>
              <a:t>组帐号名</a:t>
            </a:r>
          </a:p>
          <a:p>
            <a:pPr lvl="1"/>
            <a:endParaRPr lang="en-US" altLang="zh-CN" smtClean="0"/>
          </a:p>
        </p:txBody>
      </p:sp>
      <p:sp>
        <p:nvSpPr>
          <p:cNvPr id="259089" name="AutoShape 17"/>
          <p:cNvSpPr>
            <a:spLocks noChangeArrowheads="1"/>
          </p:cNvSpPr>
          <p:nvPr/>
        </p:nvSpPr>
        <p:spPr bwMode="auto">
          <a:xfrm>
            <a:off x="539750" y="3517900"/>
            <a:ext cx="8007350" cy="1296988"/>
          </a:xfrm>
          <a:prstGeom prst="roundRect">
            <a:avLst>
              <a:gd name="adj" fmla="val 14074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/>
              <a:t>[root@localhost ~]# groupdel market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/>
              <a:t>[root@localhost ~]# grep "market" /etc/group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/>
              <a:t>[root@localhost ~]#</a:t>
            </a:r>
          </a:p>
        </p:txBody>
      </p:sp>
      <p:sp>
        <p:nvSpPr>
          <p:cNvPr id="292874" name="AutoShape 10"/>
          <p:cNvSpPr>
            <a:spLocks noChangeArrowheads="1"/>
          </p:cNvSpPr>
          <p:nvPr/>
        </p:nvSpPr>
        <p:spPr bwMode="auto">
          <a:xfrm>
            <a:off x="5795963" y="4370388"/>
            <a:ext cx="2376487" cy="468312"/>
          </a:xfrm>
          <a:prstGeom prst="wedgeRoundRectCallout">
            <a:avLst>
              <a:gd name="adj1" fmla="val -40315"/>
              <a:gd name="adj2" fmla="val -9677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r>
              <a:rPr lang="zh-CN" altLang="en-US" b="1">
                <a:ea typeface="楷体_GB2312"/>
                <a:cs typeface="楷体_GB2312"/>
              </a:rPr>
              <a:t>删除组帐号</a:t>
            </a:r>
            <a:r>
              <a:rPr lang="en-US" altLang="zh-CN" b="1">
                <a:solidFill>
                  <a:srgbClr val="FF0000"/>
                </a:solidFill>
                <a:ea typeface="楷体_GB2312"/>
                <a:cs typeface="楷体_GB2312"/>
              </a:rPr>
              <a:t>market</a:t>
            </a:r>
            <a:endParaRPr lang="en-US" altLang="zh-CN">
              <a:solidFill>
                <a:srgbClr val="FF0000"/>
              </a:solidFill>
              <a:ea typeface="楷体_GB2312"/>
              <a:cs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168437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9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8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fld id="{51B75F71-8649-4B5B-9CB4-9BC708B0DFC7}" type="slidenum">
              <a:rPr lang="en-US" altLang="zh-CN"/>
              <a:pPr algn="l">
                <a:defRPr/>
              </a:pPr>
              <a:t>25</a:t>
            </a:fld>
            <a:endParaRPr lang="en-US" altLang="zh-CN"/>
          </a:p>
        </p:txBody>
      </p:sp>
      <p:sp>
        <p:nvSpPr>
          <p:cNvPr id="26627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649287"/>
          </a:xfrm>
        </p:spPr>
        <p:txBody>
          <a:bodyPr>
            <a:normAutofit fontScale="90000"/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用户和组帐号查询</a:t>
            </a:r>
          </a:p>
        </p:txBody>
      </p:sp>
      <p:sp>
        <p:nvSpPr>
          <p:cNvPr id="2662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9750" y="908050"/>
            <a:ext cx="8229600" cy="5616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mtClean="0"/>
              <a:t>id</a:t>
            </a:r>
            <a:r>
              <a:rPr lang="zh-CN" altLang="en-US" smtClean="0"/>
              <a:t>命令</a:t>
            </a:r>
          </a:p>
          <a:p>
            <a:pPr lvl="1">
              <a:lnSpc>
                <a:spcPct val="90000"/>
              </a:lnSpc>
            </a:pPr>
            <a:r>
              <a:rPr lang="zh-CN" altLang="en-US" smtClean="0"/>
              <a:t>用途：查询用户身份标识</a:t>
            </a:r>
          </a:p>
          <a:p>
            <a:pPr lvl="1">
              <a:lnSpc>
                <a:spcPct val="90000"/>
              </a:lnSpc>
            </a:pPr>
            <a:r>
              <a:rPr lang="zh-CN" altLang="en-US" smtClean="0"/>
              <a:t>格式：</a:t>
            </a:r>
            <a:r>
              <a:rPr lang="en-US" altLang="zh-CN" smtClean="0">
                <a:solidFill>
                  <a:srgbClr val="FF0000"/>
                </a:solidFill>
              </a:rPr>
              <a:t>id  [</a:t>
            </a:r>
            <a:r>
              <a:rPr lang="zh-CN" altLang="en-US" smtClean="0">
                <a:solidFill>
                  <a:srgbClr val="FF0000"/>
                </a:solidFill>
              </a:rPr>
              <a:t>用户名</a:t>
            </a:r>
            <a:r>
              <a:rPr lang="en-US" altLang="zh-CN" smtClean="0">
                <a:solidFill>
                  <a:srgbClr val="FF0000"/>
                </a:solidFill>
              </a:rPr>
              <a:t>]</a:t>
            </a:r>
          </a:p>
          <a:p>
            <a:pPr>
              <a:lnSpc>
                <a:spcPct val="90000"/>
              </a:lnSpc>
            </a:pPr>
            <a:r>
              <a:rPr lang="en-US" altLang="zh-CN" smtClean="0"/>
              <a:t>groups</a:t>
            </a:r>
            <a:r>
              <a:rPr lang="zh-CN" altLang="en-US" smtClean="0"/>
              <a:t>命令</a:t>
            </a:r>
          </a:p>
          <a:p>
            <a:pPr lvl="1">
              <a:lnSpc>
                <a:spcPct val="90000"/>
              </a:lnSpc>
            </a:pPr>
            <a:r>
              <a:rPr lang="zh-CN" altLang="en-US" smtClean="0"/>
              <a:t>用途</a:t>
            </a:r>
            <a:r>
              <a:rPr lang="en-US" altLang="zh-CN" smtClean="0"/>
              <a:t>:</a:t>
            </a:r>
            <a:r>
              <a:rPr lang="zh-CN" altLang="en-US" smtClean="0"/>
              <a:t>查询用户所属的组</a:t>
            </a:r>
          </a:p>
          <a:p>
            <a:pPr lvl="1">
              <a:lnSpc>
                <a:spcPct val="90000"/>
              </a:lnSpc>
            </a:pPr>
            <a:r>
              <a:rPr lang="zh-CN" altLang="en-US" smtClean="0"/>
              <a:t>格式：</a:t>
            </a:r>
            <a:r>
              <a:rPr lang="en-US" altLang="zh-CN" smtClean="0">
                <a:solidFill>
                  <a:srgbClr val="FF0000"/>
                </a:solidFill>
              </a:rPr>
              <a:t>groups  [</a:t>
            </a:r>
            <a:r>
              <a:rPr lang="zh-CN" altLang="en-US" smtClean="0">
                <a:solidFill>
                  <a:srgbClr val="FF0000"/>
                </a:solidFill>
              </a:rPr>
              <a:t>用户名</a:t>
            </a:r>
            <a:r>
              <a:rPr lang="en-US" altLang="zh-CN" smtClean="0">
                <a:solidFill>
                  <a:srgbClr val="FF0000"/>
                </a:solidFill>
              </a:rPr>
              <a:t>]</a:t>
            </a:r>
          </a:p>
          <a:p>
            <a:pPr>
              <a:lnSpc>
                <a:spcPct val="90000"/>
              </a:lnSpc>
            </a:pPr>
            <a:r>
              <a:rPr lang="en-US" altLang="zh-CN" smtClean="0"/>
              <a:t>users</a:t>
            </a:r>
            <a:r>
              <a:rPr lang="zh-CN" altLang="en-US" smtClean="0"/>
              <a:t>、</a:t>
            </a:r>
            <a:r>
              <a:rPr lang="en-US" altLang="zh-CN" smtClean="0"/>
              <a:t>w </a:t>
            </a:r>
            <a:r>
              <a:rPr lang="zh-CN" altLang="en-US" smtClean="0"/>
              <a:t>、</a:t>
            </a:r>
            <a:r>
              <a:rPr lang="en-US" altLang="zh-CN" smtClean="0"/>
              <a:t>who</a:t>
            </a:r>
            <a:r>
              <a:rPr lang="zh-CN" altLang="en-US" smtClean="0"/>
              <a:t>命令</a:t>
            </a:r>
          </a:p>
          <a:p>
            <a:pPr lvl="1">
              <a:lnSpc>
                <a:spcPct val="90000"/>
              </a:lnSpc>
            </a:pPr>
            <a:r>
              <a:rPr lang="zh-CN" altLang="en-US" smtClean="0"/>
              <a:t>用途：查询已登录到主机的用户信息</a:t>
            </a:r>
          </a:p>
        </p:txBody>
      </p:sp>
    </p:spTree>
    <p:extLst>
      <p:ext uri="{BB962C8B-B14F-4D97-AF65-F5344CB8AC3E}">
        <p14:creationId xmlns:p14="http://schemas.microsoft.com/office/powerpoint/2010/main" val="302606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fld id="{438802E9-04EA-4471-8D29-5044CAED67D7}" type="slidenum">
              <a:rPr lang="en-US" altLang="zh-CN"/>
              <a:pPr algn="l">
                <a:defRPr/>
              </a:pPr>
              <a:t>26</a:t>
            </a:fld>
            <a:endParaRPr lang="en-US" altLang="zh-CN"/>
          </a:p>
        </p:txBody>
      </p:sp>
      <p:sp>
        <p:nvSpPr>
          <p:cNvPr id="27651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90537"/>
          </a:xfrm>
        </p:spPr>
        <p:txBody>
          <a:bodyPr>
            <a:normAutofit fontScale="90000"/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文件</a:t>
            </a:r>
            <a:r>
              <a:rPr lang="en-US" altLang="zh-CN" smtClean="0">
                <a:solidFill>
                  <a:schemeClr val="bg1"/>
                </a:solidFill>
              </a:rPr>
              <a:t>/</a:t>
            </a:r>
            <a:r>
              <a:rPr lang="zh-CN" altLang="en-US" smtClean="0">
                <a:solidFill>
                  <a:schemeClr val="bg1"/>
                </a:solidFill>
              </a:rPr>
              <a:t>目录的权限和归属</a:t>
            </a:r>
          </a:p>
        </p:txBody>
      </p:sp>
      <p:sp>
        <p:nvSpPr>
          <p:cNvPr id="2765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4525963"/>
          </a:xfrm>
        </p:spPr>
        <p:txBody>
          <a:bodyPr/>
          <a:lstStyle/>
          <a:p>
            <a:r>
              <a:rPr lang="zh-CN" altLang="en-US" smtClean="0"/>
              <a:t>访问权限</a:t>
            </a:r>
          </a:p>
          <a:p>
            <a:pPr lvl="1"/>
            <a:r>
              <a:rPr lang="zh-CN" altLang="en-US" smtClean="0">
                <a:solidFill>
                  <a:srgbClr val="FF0000"/>
                </a:solidFill>
              </a:rPr>
              <a:t>读取</a:t>
            </a:r>
            <a:r>
              <a:rPr lang="zh-CN" altLang="en-US" smtClean="0"/>
              <a:t>：允许查看文件内容、显示目录列表</a:t>
            </a:r>
          </a:p>
          <a:p>
            <a:pPr lvl="1"/>
            <a:r>
              <a:rPr lang="zh-CN" altLang="en-US" smtClean="0">
                <a:solidFill>
                  <a:srgbClr val="FF0000"/>
                </a:solidFill>
              </a:rPr>
              <a:t>写入</a:t>
            </a:r>
            <a:r>
              <a:rPr lang="zh-CN" altLang="en-US" smtClean="0"/>
              <a:t>：允许修改文件内容，允许在目录中新建、移动、删除文件或子目录</a:t>
            </a:r>
          </a:p>
          <a:p>
            <a:pPr lvl="1"/>
            <a:r>
              <a:rPr lang="zh-CN" altLang="en-US" smtClean="0">
                <a:solidFill>
                  <a:srgbClr val="FF0000"/>
                </a:solidFill>
              </a:rPr>
              <a:t>可执行</a:t>
            </a:r>
            <a:r>
              <a:rPr lang="zh-CN" altLang="en-US" smtClean="0"/>
              <a:t>：允许运行程序、切换目录</a:t>
            </a:r>
          </a:p>
          <a:p>
            <a:r>
              <a:rPr lang="zh-CN" altLang="en-US" smtClean="0"/>
              <a:t>归属（所有权）</a:t>
            </a:r>
          </a:p>
          <a:p>
            <a:pPr lvl="1"/>
            <a:r>
              <a:rPr lang="zh-CN" altLang="en-US" smtClean="0">
                <a:solidFill>
                  <a:srgbClr val="FF0000"/>
                </a:solidFill>
              </a:rPr>
              <a:t>属主</a:t>
            </a:r>
            <a:r>
              <a:rPr lang="zh-CN" altLang="en-US" smtClean="0"/>
              <a:t>：拥有该文件或目录的用户帐号</a:t>
            </a:r>
          </a:p>
          <a:p>
            <a:pPr lvl="1"/>
            <a:r>
              <a:rPr lang="zh-CN" altLang="en-US" smtClean="0">
                <a:solidFill>
                  <a:srgbClr val="FF0000"/>
                </a:solidFill>
              </a:rPr>
              <a:t>属组</a:t>
            </a:r>
            <a:r>
              <a:rPr lang="zh-CN" altLang="en-US" smtClean="0"/>
              <a:t>：拥有该文件或目录的组帐号</a:t>
            </a:r>
          </a:p>
        </p:txBody>
      </p:sp>
    </p:spTree>
    <p:extLst>
      <p:ext uri="{BB962C8B-B14F-4D97-AF65-F5344CB8AC3E}">
        <p14:creationId xmlns:p14="http://schemas.microsoft.com/office/powerpoint/2010/main" val="300380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>
          <a:xfrm>
            <a:off x="468313" y="36513"/>
            <a:ext cx="8229600" cy="704850"/>
          </a:xfrm>
        </p:spPr>
        <p:txBody>
          <a:bodyPr/>
          <a:lstStyle/>
          <a:p>
            <a:r>
              <a:rPr lang="zh-CN" altLang="zh-CN" b="1" smtClean="0">
                <a:solidFill>
                  <a:schemeClr val="bg1"/>
                </a:solidFill>
              </a:rPr>
              <a:t>访问文件和文件夹的三类用户</a:t>
            </a:r>
            <a:endParaRPr lang="zh-CN" altLang="en-US" smtClean="0">
              <a:solidFill>
                <a:schemeClr val="bg1"/>
              </a:solidFill>
            </a:endParaRP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zh-CN" smtClean="0"/>
              <a:t>u   </a:t>
            </a:r>
            <a:r>
              <a:rPr lang="zh-CN" altLang="zh-CN" smtClean="0"/>
              <a:t>属主</a:t>
            </a:r>
          </a:p>
          <a:p>
            <a:pPr>
              <a:buFont typeface="Wingdings" pitchFamily="2" charset="2"/>
              <a:buChar char="n"/>
            </a:pPr>
            <a:r>
              <a:rPr lang="en-US" altLang="zh-CN" smtClean="0"/>
              <a:t>g   </a:t>
            </a:r>
            <a:r>
              <a:rPr lang="zh-CN" altLang="zh-CN" smtClean="0"/>
              <a:t>属组</a:t>
            </a:r>
          </a:p>
          <a:p>
            <a:pPr>
              <a:buFont typeface="Wingdings" pitchFamily="2" charset="2"/>
              <a:buChar char="n"/>
            </a:pPr>
            <a:r>
              <a:rPr lang="en-US" altLang="zh-CN" smtClean="0"/>
              <a:t>o   </a:t>
            </a:r>
            <a:r>
              <a:rPr lang="zh-CN" altLang="zh-CN" smtClean="0"/>
              <a:t>其他账户</a:t>
            </a:r>
          </a:p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043647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451850" y="6481763"/>
            <a:ext cx="657225" cy="476250"/>
          </a:xfrm>
        </p:spPr>
        <p:txBody>
          <a:bodyPr/>
          <a:lstStyle/>
          <a:p>
            <a:pPr>
              <a:defRPr/>
            </a:pPr>
            <a:fld id="{D7C9BB52-3E24-47AB-9D67-48D63C4E4815}" type="slidenum">
              <a:rPr lang="en-US" altLang="zh-CN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29699" name="Rectangle 94"/>
          <p:cNvSpPr>
            <a:spLocks noGrp="1" noChangeArrowheads="1"/>
          </p:cNvSpPr>
          <p:nvPr>
            <p:ph type="title"/>
          </p:nvPr>
        </p:nvSpPr>
        <p:spPr>
          <a:xfrm>
            <a:off x="455613" y="0"/>
            <a:ext cx="7773987" cy="741363"/>
          </a:xfrm>
        </p:spPr>
        <p:txBody>
          <a:bodyPr>
            <a:normAutofit fontScale="90000"/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查看文件</a:t>
            </a:r>
            <a:r>
              <a:rPr lang="en-US" altLang="zh-CN" smtClean="0">
                <a:solidFill>
                  <a:schemeClr val="bg1"/>
                </a:solidFill>
              </a:rPr>
              <a:t>/</a:t>
            </a:r>
            <a:r>
              <a:rPr lang="zh-CN" altLang="en-US" smtClean="0">
                <a:solidFill>
                  <a:schemeClr val="bg1"/>
                </a:solidFill>
              </a:rPr>
              <a:t>目录的权限和归属</a:t>
            </a:r>
          </a:p>
        </p:txBody>
      </p:sp>
      <p:graphicFrame>
        <p:nvGraphicFramePr>
          <p:cNvPr id="527525" name="Group 165"/>
          <p:cNvGraphicFramePr>
            <a:graphicFrameLocks noGrp="1"/>
          </p:cNvGraphicFramePr>
          <p:nvPr/>
        </p:nvGraphicFramePr>
        <p:xfrm>
          <a:off x="1979613" y="4581525"/>
          <a:ext cx="4951412" cy="1097040"/>
        </p:xfrm>
        <a:graphic>
          <a:graphicData uri="http://schemas.openxmlformats.org/drawingml/2006/table">
            <a:tbl>
              <a:tblPr/>
              <a:tblGrid>
                <a:gridCol w="549275"/>
                <a:gridCol w="550862"/>
                <a:gridCol w="568325"/>
                <a:gridCol w="531813"/>
                <a:gridCol w="550862"/>
                <a:gridCol w="549275"/>
                <a:gridCol w="571500"/>
                <a:gridCol w="520700"/>
                <a:gridCol w="558800"/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r</a:t>
                      </a:r>
                    </a:p>
                  </a:txBody>
                  <a:tcPr marT="45680" marB="45680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w</a:t>
                      </a:r>
                    </a:p>
                  </a:txBody>
                  <a:tcPr marT="45680" marB="45680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-</a:t>
                      </a:r>
                    </a:p>
                  </a:txBody>
                  <a:tcPr marT="45680" marB="45680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r</a:t>
                      </a:r>
                    </a:p>
                  </a:txBody>
                  <a:tcPr marT="45680" marB="45680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-</a:t>
                      </a:r>
                    </a:p>
                  </a:txBody>
                  <a:tcPr marT="45680" marB="45680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-</a:t>
                      </a:r>
                    </a:p>
                  </a:txBody>
                  <a:tcPr marT="45680" marB="45680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r</a:t>
                      </a:r>
                    </a:p>
                  </a:txBody>
                  <a:tcPr marT="45680" marB="45680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-</a:t>
                      </a:r>
                    </a:p>
                  </a:txBody>
                  <a:tcPr marT="45680" marB="45680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-</a:t>
                      </a:r>
                    </a:p>
                  </a:txBody>
                  <a:tcPr marT="45680" marB="45680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T="45680" marB="45680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T="45680" marB="45680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680" marB="45680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T="45680" marB="45680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680" marB="45680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680" marB="45680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T="45680" marB="45680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680" marB="45680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680" marB="45680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marT="45680" marB="45680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T="45680" marB="45680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T="45680" marB="45680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27526" name="Group 166"/>
          <p:cNvGraphicFramePr>
            <a:graphicFrameLocks noGrp="1"/>
          </p:cNvGraphicFramePr>
          <p:nvPr>
            <p:ph idx="1"/>
          </p:nvPr>
        </p:nvGraphicFramePr>
        <p:xfrm>
          <a:off x="457200" y="2708275"/>
          <a:ext cx="8229600" cy="1563689"/>
        </p:xfrm>
        <a:graphic>
          <a:graphicData uri="http://schemas.openxmlformats.org/drawingml/2006/table">
            <a:tbl>
              <a:tblPr/>
              <a:tblGrid>
                <a:gridCol w="1530350"/>
                <a:gridCol w="690563"/>
                <a:gridCol w="692150"/>
                <a:gridCol w="884237"/>
                <a:gridCol w="677863"/>
                <a:gridCol w="588962"/>
                <a:gridCol w="858838"/>
                <a:gridCol w="677862"/>
                <a:gridCol w="677863"/>
                <a:gridCol w="950912"/>
              </a:tblGrid>
              <a:tr h="4595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权限项</a:t>
                      </a:r>
                    </a:p>
                  </a:txBody>
                  <a:tcPr marL="90000" marR="90000" marT="46817" marB="46817" anchor="ctr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读</a:t>
                      </a:r>
                    </a:p>
                  </a:txBody>
                  <a:tcPr marL="90000" marR="90000" marT="46817" marB="46817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写</a:t>
                      </a:r>
                    </a:p>
                  </a:txBody>
                  <a:tcPr marL="90000" marR="90000" marT="46817" marB="46817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执行</a:t>
                      </a:r>
                    </a:p>
                  </a:txBody>
                  <a:tcPr marL="90000" marR="90000" marT="46817" marB="46817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读</a:t>
                      </a:r>
                    </a:p>
                  </a:txBody>
                  <a:tcPr marL="90000" marR="90000" marT="46817" marB="46817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写</a:t>
                      </a:r>
                    </a:p>
                  </a:txBody>
                  <a:tcPr marL="90000" marR="90000" marT="46817" marB="46817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执行</a:t>
                      </a:r>
                    </a:p>
                  </a:txBody>
                  <a:tcPr marL="90000" marR="90000" marT="46817" marB="46817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读</a:t>
                      </a:r>
                    </a:p>
                  </a:txBody>
                  <a:tcPr marL="90000" marR="90000" marT="46817" marB="46817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写</a:t>
                      </a:r>
                    </a:p>
                  </a:txBody>
                  <a:tcPr marL="90000" marR="90000" marT="46817" marB="46817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执行</a:t>
                      </a:r>
                    </a:p>
                  </a:txBody>
                  <a:tcPr marL="90000" marR="90000" marT="46817" marB="46817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36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字符表示</a:t>
                      </a:r>
                    </a:p>
                  </a:txBody>
                  <a:tcPr marL="90000" marR="90000" marT="46817" marB="46817" anchor="ctr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r</a:t>
                      </a:r>
                    </a:p>
                  </a:txBody>
                  <a:tcPr marL="90000" marR="90000" marT="46817" marB="46817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w</a:t>
                      </a:r>
                    </a:p>
                  </a:txBody>
                  <a:tcPr marL="90000" marR="90000" marT="46817" marB="46817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marL="90000" marR="90000" marT="46817" marB="46817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r</a:t>
                      </a:r>
                    </a:p>
                  </a:txBody>
                  <a:tcPr marL="90000" marR="90000" marT="46817" marB="46817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w</a:t>
                      </a:r>
                    </a:p>
                  </a:txBody>
                  <a:tcPr marL="90000" marR="90000" marT="46817" marB="46817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marL="90000" marR="90000" marT="46817" marB="46817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r</a:t>
                      </a:r>
                    </a:p>
                  </a:txBody>
                  <a:tcPr marL="90000" marR="90000" marT="46817" marB="46817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w</a:t>
                      </a:r>
                    </a:p>
                  </a:txBody>
                  <a:tcPr marL="90000" marR="90000" marT="46817" marB="46817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marL="90000" marR="90000" marT="46817" marB="46817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数字表示</a:t>
                      </a:r>
                    </a:p>
                  </a:txBody>
                  <a:tcPr marL="90000" marR="90000" marT="46817" marB="46817" anchor="ctr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90000" marR="90000" marT="46817" marB="46817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90000" marR="90000" marT="46817" marB="46817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0000" marR="90000" marT="46817" marB="46817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90000" marR="90000" marT="46817" marB="46817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90000" marR="90000" marT="46817" marB="46817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0000" marR="90000" marT="46817" marB="46817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90000" marR="90000" marT="46817" marB="46817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90000" marR="90000" marT="46817" marB="46817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0000" marR="90000" marT="46817" marB="46817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权限分配</a:t>
                      </a:r>
                    </a:p>
                  </a:txBody>
                  <a:tcPr marL="90000" marR="90000" marT="46817" marB="46817" anchor="ctr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文件所有者</a:t>
                      </a:r>
                    </a:p>
                  </a:txBody>
                  <a:tcPr marL="90000" marR="90000" marT="46817" marB="46817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文件所属组</a:t>
                      </a:r>
                    </a:p>
                  </a:txBody>
                  <a:tcPr marL="90000" marR="90000" marT="46817" marB="46817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其他用户</a:t>
                      </a:r>
                    </a:p>
                  </a:txBody>
                  <a:tcPr marL="90000" marR="90000" marT="46817" marB="46817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9089" name="AutoShape 17"/>
          <p:cNvSpPr>
            <a:spLocks noChangeArrowheads="1"/>
          </p:cNvSpPr>
          <p:nvPr/>
        </p:nvSpPr>
        <p:spPr bwMode="auto">
          <a:xfrm>
            <a:off x="1333500" y="1052513"/>
            <a:ext cx="6983413" cy="935037"/>
          </a:xfrm>
          <a:prstGeom prst="roundRect">
            <a:avLst>
              <a:gd name="adj" fmla="val 16514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/>
              <a:t>  [root@localhost ~]# ls -l install.log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nl-NL" altLang="zh-CN" b="1"/>
              <a:t>  -</a:t>
            </a:r>
            <a:r>
              <a:rPr lang="nl-NL" altLang="zh-CN" b="1">
                <a:solidFill>
                  <a:srgbClr val="FF0000"/>
                </a:solidFill>
              </a:rPr>
              <a:t>rw-r--r--</a:t>
            </a:r>
            <a:r>
              <a:rPr lang="nl-NL" altLang="zh-CN" b="1"/>
              <a:t>   1    root    root    34298    04-02   00:23    install.log</a:t>
            </a:r>
            <a:endParaRPr lang="en-US" altLang="zh-CN" b="1"/>
          </a:p>
        </p:txBody>
      </p:sp>
      <p:sp>
        <p:nvSpPr>
          <p:cNvPr id="292874" name="AutoShape 10"/>
          <p:cNvSpPr>
            <a:spLocks noChangeArrowheads="1"/>
          </p:cNvSpPr>
          <p:nvPr/>
        </p:nvSpPr>
        <p:spPr bwMode="auto">
          <a:xfrm>
            <a:off x="468313" y="2024063"/>
            <a:ext cx="1223962" cy="395287"/>
          </a:xfrm>
          <a:prstGeom prst="wedgeRoundRectCallout">
            <a:avLst>
              <a:gd name="adj1" fmla="val 44940"/>
              <a:gd name="adj2" fmla="val -9216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r>
              <a:rPr lang="zh-CN" altLang="en-US" b="1">
                <a:ea typeface="楷体_GB2312"/>
                <a:cs typeface="楷体_GB2312"/>
              </a:rPr>
              <a:t>文件类型</a:t>
            </a:r>
          </a:p>
        </p:txBody>
      </p:sp>
      <p:sp>
        <p:nvSpPr>
          <p:cNvPr id="2" name="AutoShape 10"/>
          <p:cNvSpPr>
            <a:spLocks noChangeArrowheads="1"/>
          </p:cNvSpPr>
          <p:nvPr/>
        </p:nvSpPr>
        <p:spPr bwMode="auto">
          <a:xfrm>
            <a:off x="4032250" y="2024063"/>
            <a:ext cx="900113" cy="395287"/>
          </a:xfrm>
          <a:prstGeom prst="wedgeRoundRectCallout">
            <a:avLst>
              <a:gd name="adj1" fmla="val -51236"/>
              <a:gd name="adj2" fmla="val -9498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r>
              <a:rPr lang="zh-CN" altLang="en-US" b="1">
                <a:ea typeface="楷体_GB2312"/>
                <a:cs typeface="楷体_GB2312"/>
              </a:rPr>
              <a:t>属组</a:t>
            </a:r>
          </a:p>
        </p:txBody>
      </p:sp>
      <p:sp>
        <p:nvSpPr>
          <p:cNvPr id="3" name="AutoShape 10"/>
          <p:cNvSpPr>
            <a:spLocks noChangeArrowheads="1"/>
          </p:cNvSpPr>
          <p:nvPr/>
        </p:nvSpPr>
        <p:spPr bwMode="auto">
          <a:xfrm>
            <a:off x="3059113" y="2024063"/>
            <a:ext cx="900112" cy="395287"/>
          </a:xfrm>
          <a:prstGeom prst="wedgeRoundRectCallout">
            <a:avLst>
              <a:gd name="adj1" fmla="val -37125"/>
              <a:gd name="adj2" fmla="val -9457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r>
              <a:rPr lang="zh-CN" altLang="en-US" b="1">
                <a:ea typeface="楷体_GB2312"/>
                <a:cs typeface="楷体_GB2312"/>
              </a:rPr>
              <a:t>属主</a:t>
            </a: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1763713" y="2024063"/>
            <a:ext cx="1223962" cy="395287"/>
          </a:xfrm>
          <a:prstGeom prst="wedgeRoundRectCallout">
            <a:avLst>
              <a:gd name="adj1" fmla="val -40921"/>
              <a:gd name="adj2" fmla="val -9176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r>
              <a:rPr lang="zh-CN" altLang="en-US" b="1">
                <a:ea typeface="楷体_GB2312"/>
                <a:cs typeface="楷体_GB2312"/>
              </a:rPr>
              <a:t>访问权限</a:t>
            </a:r>
          </a:p>
        </p:txBody>
      </p:sp>
    </p:spTree>
    <p:extLst>
      <p:ext uri="{BB962C8B-B14F-4D97-AF65-F5344CB8AC3E}">
        <p14:creationId xmlns:p14="http://schemas.microsoft.com/office/powerpoint/2010/main" val="268797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9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2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2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8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fld id="{AD0F49C4-0EB4-4356-8EAC-D1DC45011069}" type="slidenum">
              <a:rPr lang="en-US" altLang="zh-CN"/>
              <a:pPr algn="l">
                <a:defRPr/>
              </a:pPr>
              <a:t>29</a:t>
            </a:fld>
            <a:endParaRPr lang="en-US" altLang="zh-CN"/>
          </a:p>
        </p:txBody>
      </p:sp>
      <p:sp>
        <p:nvSpPr>
          <p:cNvPr id="30723" name="Rectangle 9"/>
          <p:cNvSpPr>
            <a:spLocks noGrp="1" noChangeArrowheads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设置文件</a:t>
            </a:r>
            <a:r>
              <a:rPr lang="en-US" altLang="zh-CN" smtClean="0">
                <a:solidFill>
                  <a:schemeClr val="bg1"/>
                </a:solidFill>
              </a:rPr>
              <a:t>/</a:t>
            </a:r>
            <a:r>
              <a:rPr lang="zh-CN" altLang="en-US" smtClean="0">
                <a:solidFill>
                  <a:schemeClr val="bg1"/>
                </a:solidFill>
              </a:rPr>
              <a:t>目录的权限</a:t>
            </a:r>
          </a:p>
        </p:txBody>
      </p:sp>
      <p:sp>
        <p:nvSpPr>
          <p:cNvPr id="30724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57200" y="944563"/>
            <a:ext cx="8229600" cy="1044575"/>
          </a:xfrm>
        </p:spPr>
        <p:txBody>
          <a:bodyPr>
            <a:normAutofit lnSpcReduction="10000"/>
          </a:bodyPr>
          <a:lstStyle/>
          <a:p>
            <a:r>
              <a:rPr lang="en-US" altLang="zh-CN" smtClean="0"/>
              <a:t>chmod</a:t>
            </a:r>
            <a:r>
              <a:rPr lang="zh-CN" altLang="en-US" smtClean="0"/>
              <a:t>命令</a:t>
            </a:r>
          </a:p>
          <a:p>
            <a:pPr lvl="1"/>
            <a:r>
              <a:rPr lang="zh-CN" altLang="en-US" smtClean="0"/>
              <a:t>格式</a:t>
            </a:r>
            <a:r>
              <a:rPr lang="en-US" altLang="zh-CN" smtClean="0"/>
              <a:t>1</a:t>
            </a:r>
            <a:r>
              <a:rPr lang="zh-CN" altLang="en-US" smtClean="0"/>
              <a:t>：</a:t>
            </a:r>
            <a:r>
              <a:rPr lang="en-US" altLang="zh-CN" smtClean="0">
                <a:solidFill>
                  <a:srgbClr val="FF0000"/>
                </a:solidFill>
              </a:rPr>
              <a:t>chmod   [ugoa]  [+-=]  [rwx]  </a:t>
            </a:r>
            <a:r>
              <a:rPr lang="zh-CN" altLang="en-US" smtClean="0">
                <a:solidFill>
                  <a:srgbClr val="FF0000"/>
                </a:solidFill>
              </a:rPr>
              <a:t>文件或目录</a:t>
            </a:r>
            <a:r>
              <a:rPr lang="en-US" altLang="zh-CN" smtClean="0">
                <a:solidFill>
                  <a:srgbClr val="FF0000"/>
                </a:solidFill>
              </a:rPr>
              <a:t>...</a:t>
            </a:r>
            <a:r>
              <a:rPr lang="en-US" altLang="zh-CN" smtClean="0"/>
              <a:t> </a:t>
            </a:r>
          </a:p>
        </p:txBody>
      </p:sp>
      <p:sp>
        <p:nvSpPr>
          <p:cNvPr id="292874" name="AutoShape 10"/>
          <p:cNvSpPr>
            <a:spLocks noChangeArrowheads="1"/>
          </p:cNvSpPr>
          <p:nvPr/>
        </p:nvSpPr>
        <p:spPr bwMode="auto">
          <a:xfrm>
            <a:off x="539750" y="2205038"/>
            <a:ext cx="3960813" cy="684212"/>
          </a:xfrm>
          <a:prstGeom prst="wedgeRoundRectCallout">
            <a:avLst>
              <a:gd name="adj1" fmla="val 38458"/>
              <a:gd name="adj2" fmla="val -8805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r>
              <a:rPr lang="en-US" altLang="zh-CN" b="1">
                <a:latin typeface="楷体_GB2312"/>
                <a:ea typeface="楷体_GB2312"/>
                <a:cs typeface="楷体_GB2312"/>
              </a:rPr>
              <a:t>u</a:t>
            </a:r>
            <a:r>
              <a:rPr lang="zh-CN" altLang="en-US" b="1">
                <a:latin typeface="楷体_GB2312"/>
                <a:ea typeface="楷体_GB2312"/>
                <a:cs typeface="楷体_GB2312"/>
              </a:rPr>
              <a:t>、</a:t>
            </a:r>
            <a:r>
              <a:rPr lang="en-US" altLang="zh-CN" b="1">
                <a:latin typeface="楷体_GB2312"/>
                <a:ea typeface="楷体_GB2312"/>
                <a:cs typeface="楷体_GB2312"/>
              </a:rPr>
              <a:t>g</a:t>
            </a:r>
            <a:r>
              <a:rPr lang="zh-CN" altLang="en-US" b="1">
                <a:latin typeface="楷体_GB2312"/>
                <a:ea typeface="楷体_GB2312"/>
                <a:cs typeface="楷体_GB2312"/>
              </a:rPr>
              <a:t>、</a:t>
            </a:r>
            <a:r>
              <a:rPr lang="en-US" altLang="zh-CN" b="1">
                <a:latin typeface="楷体_GB2312"/>
                <a:ea typeface="楷体_GB2312"/>
                <a:cs typeface="楷体_GB2312"/>
              </a:rPr>
              <a:t>o</a:t>
            </a:r>
            <a:r>
              <a:rPr lang="zh-CN" altLang="en-US" b="1">
                <a:latin typeface="楷体_GB2312"/>
                <a:ea typeface="楷体_GB2312"/>
                <a:cs typeface="楷体_GB2312"/>
              </a:rPr>
              <a:t>、</a:t>
            </a:r>
            <a:r>
              <a:rPr lang="en-US" altLang="zh-CN" b="1">
                <a:latin typeface="楷体_GB2312"/>
                <a:ea typeface="楷体_GB2312"/>
                <a:cs typeface="楷体_GB2312"/>
              </a:rPr>
              <a:t>a </a:t>
            </a:r>
            <a:r>
              <a:rPr lang="zh-CN" altLang="en-US" b="1">
                <a:latin typeface="楷体_GB2312"/>
                <a:ea typeface="楷体_GB2312"/>
                <a:cs typeface="楷体_GB2312"/>
              </a:rPr>
              <a:t>分别表示</a:t>
            </a:r>
          </a:p>
          <a:p>
            <a:r>
              <a:rPr lang="zh-CN" altLang="en-US" b="1">
                <a:latin typeface="楷体_GB2312"/>
                <a:ea typeface="楷体_GB2312"/>
                <a:cs typeface="楷体_GB2312"/>
              </a:rPr>
              <a:t>属主、属组、其他用户、所有用户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 </a:t>
            </a:r>
          </a:p>
        </p:txBody>
      </p:sp>
      <p:sp>
        <p:nvSpPr>
          <p:cNvPr id="2" name="AutoShape 10"/>
          <p:cNvSpPr>
            <a:spLocks noChangeArrowheads="1"/>
          </p:cNvSpPr>
          <p:nvPr/>
        </p:nvSpPr>
        <p:spPr bwMode="auto">
          <a:xfrm>
            <a:off x="4787900" y="2205038"/>
            <a:ext cx="2735263" cy="684212"/>
          </a:xfrm>
          <a:prstGeom prst="wedgeRoundRectCallout">
            <a:avLst>
              <a:gd name="adj1" fmla="val -39787"/>
              <a:gd name="adj2" fmla="val -9037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r>
              <a:rPr lang="en-US" altLang="zh-CN" b="1">
                <a:ea typeface="楷体_GB2312"/>
                <a:cs typeface="楷体_GB2312"/>
              </a:rPr>
              <a:t>+</a:t>
            </a:r>
            <a:r>
              <a:rPr lang="zh-CN" altLang="en-US" b="1">
                <a:ea typeface="楷体_GB2312"/>
                <a:cs typeface="楷体_GB2312"/>
              </a:rPr>
              <a:t>、</a:t>
            </a:r>
            <a:r>
              <a:rPr lang="en-US" altLang="zh-CN" b="1">
                <a:ea typeface="楷体_GB2312"/>
                <a:cs typeface="楷体_GB2312"/>
              </a:rPr>
              <a:t>-</a:t>
            </a:r>
            <a:r>
              <a:rPr lang="zh-CN" altLang="en-US" b="1">
                <a:ea typeface="楷体_GB2312"/>
                <a:cs typeface="楷体_GB2312"/>
              </a:rPr>
              <a:t>、</a:t>
            </a:r>
            <a:r>
              <a:rPr lang="en-US" altLang="zh-CN" b="1">
                <a:ea typeface="楷体_GB2312"/>
                <a:cs typeface="楷体_GB2312"/>
              </a:rPr>
              <a:t>= </a:t>
            </a:r>
            <a:r>
              <a:rPr lang="zh-CN" altLang="en-US" b="1">
                <a:ea typeface="楷体_GB2312"/>
                <a:cs typeface="楷体_GB2312"/>
              </a:rPr>
              <a:t>分别表示</a:t>
            </a:r>
          </a:p>
          <a:p>
            <a:r>
              <a:rPr lang="zh-CN" altLang="en-US" b="1">
                <a:ea typeface="楷体_GB2312"/>
                <a:cs typeface="楷体_GB2312"/>
              </a:rPr>
              <a:t>增加、去除、设置权限</a:t>
            </a:r>
          </a:p>
        </p:txBody>
      </p:sp>
      <p:sp>
        <p:nvSpPr>
          <p:cNvPr id="3" name="AutoShape 10"/>
          <p:cNvSpPr>
            <a:spLocks noChangeArrowheads="1"/>
          </p:cNvSpPr>
          <p:nvPr/>
        </p:nvSpPr>
        <p:spPr bwMode="auto">
          <a:xfrm>
            <a:off x="5724525" y="873125"/>
            <a:ext cx="1981200" cy="468313"/>
          </a:xfrm>
          <a:prstGeom prst="wedgeRoundRectCallout">
            <a:avLst>
              <a:gd name="adj1" fmla="val -39662"/>
              <a:gd name="adj2" fmla="val 8966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r>
              <a:rPr lang="zh-CN" altLang="en-US" b="1">
                <a:latin typeface="楷体_GB2312"/>
                <a:ea typeface="楷体_GB2312"/>
                <a:cs typeface="楷体_GB2312"/>
              </a:rPr>
              <a:t>对应的权限字符</a:t>
            </a: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3563938" y="3968750"/>
            <a:ext cx="1619250" cy="468313"/>
          </a:xfrm>
          <a:prstGeom prst="wedgeRoundRectCallout">
            <a:avLst>
              <a:gd name="adj1" fmla="val -39218"/>
              <a:gd name="adj2" fmla="val -8966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r>
              <a:rPr lang="en-US" altLang="zh-CN" b="1">
                <a:latin typeface="楷体_GB2312"/>
                <a:ea typeface="楷体_GB2312"/>
                <a:cs typeface="楷体_GB2312"/>
              </a:rPr>
              <a:t>3</a:t>
            </a:r>
            <a:r>
              <a:rPr lang="zh-CN" altLang="en-US" b="1">
                <a:latin typeface="楷体_GB2312"/>
                <a:ea typeface="楷体_GB2312"/>
                <a:cs typeface="楷体_GB2312"/>
              </a:rPr>
              <a:t>位八进制数</a:t>
            </a:r>
          </a:p>
        </p:txBody>
      </p:sp>
      <p:sp>
        <p:nvSpPr>
          <p:cNvPr id="529419" name="Rectangle 11"/>
          <p:cNvSpPr>
            <a:spLocks noChangeArrowheads="1"/>
          </p:cNvSpPr>
          <p:nvPr/>
        </p:nvSpPr>
        <p:spPr bwMode="auto">
          <a:xfrm>
            <a:off x="457200" y="3321050"/>
            <a:ext cx="8229600" cy="5397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Tx/>
              <a:buBlip>
                <a:blip r:embed="rId3"/>
              </a:buBlip>
            </a:pPr>
            <a:r>
              <a:rPr lang="zh-CN" altLang="en-US" sz="2400" b="1">
                <a:solidFill>
                  <a:srgbClr val="003366"/>
                </a:solidFill>
              </a:rPr>
              <a:t>格式</a:t>
            </a:r>
            <a:r>
              <a:rPr lang="en-US" altLang="zh-CN" sz="2400" b="1">
                <a:solidFill>
                  <a:srgbClr val="003366"/>
                </a:solidFill>
              </a:rPr>
              <a:t>2</a:t>
            </a:r>
            <a:r>
              <a:rPr lang="zh-CN" altLang="en-US" sz="2400" b="1">
                <a:solidFill>
                  <a:srgbClr val="003366"/>
                </a:solidFill>
              </a:rPr>
              <a:t>：</a:t>
            </a:r>
            <a:r>
              <a:rPr lang="en-US" altLang="zh-CN" sz="2400" b="1">
                <a:solidFill>
                  <a:srgbClr val="FF0000"/>
                </a:solidFill>
              </a:rPr>
              <a:t>chmod nnn </a:t>
            </a:r>
            <a:r>
              <a:rPr lang="zh-CN" altLang="en-US" sz="2400" b="1">
                <a:solidFill>
                  <a:srgbClr val="FF0000"/>
                </a:solidFill>
              </a:rPr>
              <a:t>文件或目录</a:t>
            </a:r>
            <a:r>
              <a:rPr lang="en-US" altLang="zh-CN" sz="2400" b="1">
                <a:solidFill>
                  <a:srgbClr val="FF0000"/>
                </a:solidFill>
              </a:rPr>
              <a:t>...</a:t>
            </a:r>
            <a:endParaRPr lang="en-US" altLang="zh-CN" sz="2400" b="1">
              <a:solidFill>
                <a:srgbClr val="003366"/>
              </a:solidFill>
            </a:endParaRPr>
          </a:p>
        </p:txBody>
      </p:sp>
      <p:sp>
        <p:nvSpPr>
          <p:cNvPr id="529420" name="Rectangle 12"/>
          <p:cNvSpPr>
            <a:spLocks noChangeArrowheads="1"/>
          </p:cNvSpPr>
          <p:nvPr/>
        </p:nvSpPr>
        <p:spPr bwMode="auto">
          <a:xfrm>
            <a:off x="457200" y="4400550"/>
            <a:ext cx="8229600" cy="10445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Blip>
                <a:blip r:embed="rId4"/>
              </a:buBlip>
            </a:pPr>
            <a:r>
              <a:rPr lang="zh-CN" altLang="en-US" sz="2800" b="1"/>
              <a:t>常用命令选项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Tx/>
              <a:buBlip>
                <a:blip r:embed="rId3"/>
              </a:buBlip>
            </a:pPr>
            <a:r>
              <a:rPr lang="en-US" altLang="zh-CN" sz="2400" b="1">
                <a:solidFill>
                  <a:srgbClr val="FF0000"/>
                </a:solidFill>
              </a:rPr>
              <a:t>-R</a:t>
            </a:r>
            <a:r>
              <a:rPr lang="zh-CN" altLang="en-US" sz="2400" b="1">
                <a:solidFill>
                  <a:srgbClr val="003366"/>
                </a:solidFill>
              </a:rPr>
              <a:t>：递归修改指定目录下所有文件、子目录的权限</a:t>
            </a:r>
          </a:p>
        </p:txBody>
      </p:sp>
    </p:spTree>
    <p:extLst>
      <p:ext uri="{BB962C8B-B14F-4D97-AF65-F5344CB8AC3E}">
        <p14:creationId xmlns:p14="http://schemas.microsoft.com/office/powerpoint/2010/main" val="351546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2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2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9" grpId="0"/>
      <p:bldP spid="5294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用户信息文件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passwd</a:t>
            </a:r>
            <a:endParaRPr lang="en-US" altLang="zh-CN" dirty="0" smtClean="0"/>
          </a:p>
          <a:p>
            <a:r>
              <a:rPr lang="zh-CN" altLang="en-US" dirty="0" smtClean="0"/>
              <a:t>影子文件 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/shadow</a:t>
            </a:r>
          </a:p>
          <a:p>
            <a:r>
              <a:rPr lang="zh-CN" altLang="en-US" dirty="0"/>
              <a:t>组</a:t>
            </a:r>
            <a:r>
              <a:rPr lang="zh-CN" altLang="en-US" dirty="0" smtClean="0"/>
              <a:t>信息文件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/group</a:t>
            </a:r>
            <a:r>
              <a:rPr lang="zh-CN" altLang="en-US" dirty="0" smtClean="0"/>
              <a:t>和组密码文件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gshadow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用户配置文件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05570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468313" y="115888"/>
            <a:ext cx="8229600" cy="490537"/>
          </a:xfrm>
        </p:spPr>
        <p:txBody>
          <a:bodyPr>
            <a:normAutofit fontScale="90000"/>
          </a:bodyPr>
          <a:lstStyle/>
          <a:p>
            <a:r>
              <a:rPr lang="en-US" altLang="zh-CN" smtClean="0">
                <a:solidFill>
                  <a:schemeClr val="bg1"/>
                </a:solidFill>
              </a:rPr>
              <a:t>Chmod</a:t>
            </a:r>
            <a:r>
              <a:rPr lang="zh-CN" altLang="en-US" smtClean="0">
                <a:solidFill>
                  <a:schemeClr val="bg1"/>
                </a:solidFill>
              </a:rPr>
              <a:t>修改权限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468313" y="908050"/>
            <a:ext cx="8229600" cy="5041900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zh-CN" altLang="zh-CN" sz="2800" smtClean="0"/>
              <a:t>修改文件属主的访问权限</a:t>
            </a:r>
          </a:p>
          <a:p>
            <a:pPr lvl="1">
              <a:buFont typeface="Wingdings" pitchFamily="2" charset="2"/>
              <a:buChar char="n"/>
            </a:pPr>
            <a:r>
              <a:rPr lang="en-US" altLang="zh-CN" sz="2400" smtClean="0"/>
              <a:t>[root@WebServer ~]# chmod u=rwx /ppt/wang</a:t>
            </a:r>
            <a:endParaRPr lang="zh-CN" altLang="zh-CN" sz="2400" smtClean="0"/>
          </a:p>
          <a:p>
            <a:pPr lvl="1">
              <a:buFont typeface="Wingdings" pitchFamily="2" charset="2"/>
              <a:buChar char="n"/>
            </a:pPr>
            <a:r>
              <a:rPr lang="en-US" altLang="zh-CN" sz="2400" smtClean="0"/>
              <a:t>[root@WebServer ~]# chmod u+x /ppt/wang  </a:t>
            </a:r>
            <a:endParaRPr lang="zh-CN" altLang="zh-CN" sz="2400" smtClean="0"/>
          </a:p>
          <a:p>
            <a:pPr lvl="1">
              <a:buFont typeface="Wingdings" pitchFamily="2" charset="2"/>
              <a:buChar char="n"/>
            </a:pPr>
            <a:r>
              <a:rPr lang="en-US" altLang="zh-CN" sz="2400" smtClean="0"/>
              <a:t>[root@WebServer ~]# chmod u-x /ppt/wang </a:t>
            </a:r>
            <a:endParaRPr lang="zh-CN" altLang="zh-CN" sz="2400" smtClean="0"/>
          </a:p>
          <a:p>
            <a:pPr>
              <a:buFont typeface="Wingdings" pitchFamily="2" charset="2"/>
              <a:buChar char="n"/>
            </a:pPr>
            <a:r>
              <a:rPr lang="zh-CN" altLang="zh-CN" sz="2800" smtClean="0"/>
              <a:t>修改属组的访问权限</a:t>
            </a:r>
          </a:p>
          <a:p>
            <a:pPr lvl="1">
              <a:buFont typeface="Wingdings" pitchFamily="2" charset="2"/>
              <a:buChar char="n"/>
            </a:pPr>
            <a:r>
              <a:rPr lang="en-US" altLang="zh-CN" sz="2400" smtClean="0"/>
              <a:t>[root@WebServer ~]# chmod g=rwx /ppt/wang</a:t>
            </a:r>
            <a:endParaRPr lang="zh-CN" altLang="zh-CN" sz="2400" smtClean="0"/>
          </a:p>
          <a:p>
            <a:pPr lvl="1">
              <a:buFont typeface="Wingdings" pitchFamily="2" charset="2"/>
              <a:buChar char="n"/>
            </a:pPr>
            <a:r>
              <a:rPr lang="en-US" altLang="zh-CN" sz="2400" smtClean="0"/>
              <a:t>[root@WebServer ~]# chmod g-x /ppt/wang  </a:t>
            </a:r>
            <a:endParaRPr lang="zh-CN" altLang="zh-CN" sz="2400" smtClean="0"/>
          </a:p>
          <a:p>
            <a:pPr>
              <a:buFont typeface="Wingdings" pitchFamily="2" charset="2"/>
              <a:buChar char="n"/>
            </a:pPr>
            <a:r>
              <a:rPr lang="en-US" altLang="zh-CN" sz="2800" smtClean="0"/>
              <a:t> </a:t>
            </a:r>
            <a:r>
              <a:rPr lang="zh-CN" altLang="zh-CN" sz="2800" smtClean="0"/>
              <a:t>修改其他用户的访问权限</a:t>
            </a:r>
          </a:p>
          <a:p>
            <a:pPr lvl="1">
              <a:buFont typeface="Wingdings" pitchFamily="2" charset="2"/>
              <a:buChar char="n"/>
            </a:pPr>
            <a:r>
              <a:rPr lang="en-US" altLang="zh-CN" sz="2400" smtClean="0"/>
              <a:t>[root@WebServer ~]# chmod o=rwx /ppt/wang</a:t>
            </a:r>
            <a:endParaRPr lang="zh-CN" altLang="zh-CN" sz="2400" smtClean="0"/>
          </a:p>
          <a:p>
            <a:pPr lvl="1">
              <a:buFont typeface="Wingdings" pitchFamily="2" charset="2"/>
              <a:buChar char="n"/>
            </a:pPr>
            <a:r>
              <a:rPr lang="en-US" altLang="zh-CN" sz="2400" smtClean="0"/>
              <a:t>[root@WebServer ~]# chmod o-w /ppt/wang</a:t>
            </a:r>
            <a:endParaRPr lang="zh-CN" altLang="zh-CN" sz="2400" smtClean="0"/>
          </a:p>
        </p:txBody>
      </p:sp>
    </p:spTree>
    <p:extLst>
      <p:ext uri="{BB962C8B-B14F-4D97-AF65-F5344CB8AC3E}">
        <p14:creationId xmlns:p14="http://schemas.microsoft.com/office/powerpoint/2010/main" val="13888583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713"/>
          </a:xfrm>
        </p:spPr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</a:rPr>
              <a:t>Chmod</a:t>
            </a:r>
            <a:r>
              <a:rPr lang="zh-CN" altLang="en-US" smtClean="0">
                <a:solidFill>
                  <a:schemeClr val="bg1"/>
                </a:solidFill>
              </a:rPr>
              <a:t>修改权限</a:t>
            </a:r>
            <a:endParaRPr lang="zh-CN" altLang="en-US" smtClean="0"/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>
          <a:xfrm>
            <a:off x="468313" y="765175"/>
            <a:ext cx="8229600" cy="6335713"/>
          </a:xfrm>
        </p:spPr>
        <p:txBody>
          <a:bodyPr/>
          <a:lstStyle/>
          <a:p>
            <a:r>
              <a:rPr lang="zh-CN" altLang="zh-CN" smtClean="0"/>
              <a:t>同时修改属主 属组 其他账户权限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altLang="zh-CN" sz="2400" smtClean="0"/>
              <a:t>[root@WebServer ~]# chmod u=r,g=rw,o=x /ppt/wang</a:t>
            </a:r>
            <a:endParaRPr lang="zh-CN" altLang="zh-CN" sz="2400" smtClean="0"/>
          </a:p>
          <a:p>
            <a:pPr marL="457200" lvl="1" indent="0">
              <a:buFont typeface="Arial" pitchFamily="34" charset="0"/>
              <a:buNone/>
            </a:pPr>
            <a:r>
              <a:rPr lang="en-US" altLang="zh-CN" sz="2400" smtClean="0"/>
              <a:t>[root@WebServer ~]# chmod a=r /ppt/wang</a:t>
            </a:r>
            <a:endParaRPr lang="zh-CN" altLang="zh-CN" sz="2400" smtClean="0"/>
          </a:p>
          <a:p>
            <a:pPr marL="457200" lvl="1" indent="0">
              <a:buFont typeface="Arial" pitchFamily="34" charset="0"/>
              <a:buNone/>
            </a:pPr>
            <a:r>
              <a:rPr lang="en-US" altLang="zh-CN" sz="2400" smtClean="0"/>
              <a:t>[root@WebServer ~]# chmod a=rwx /ppt/wang</a:t>
            </a:r>
            <a:endParaRPr lang="zh-CN" altLang="zh-CN" sz="2400" smtClean="0"/>
          </a:p>
          <a:p>
            <a:pPr marL="457200" lvl="1" indent="0">
              <a:buFont typeface="Arial" pitchFamily="34" charset="0"/>
              <a:buNone/>
            </a:pPr>
            <a:r>
              <a:rPr lang="en-US" altLang="zh-CN" sz="2400" smtClean="0"/>
              <a:t>[root@WebServer ~]# chmod a-x /ppt/wang</a:t>
            </a:r>
            <a:endParaRPr lang="zh-CN" altLang="zh-CN" sz="2400" smtClean="0"/>
          </a:p>
          <a:p>
            <a:pPr marL="457200" lvl="1" indent="0">
              <a:buFont typeface="Arial" pitchFamily="34" charset="0"/>
              <a:buNone/>
            </a:pPr>
            <a:r>
              <a:rPr lang="en-US" altLang="zh-CN" sz="2400" smtClean="0"/>
              <a:t>[root@WebServer ~]# chmod ug=rw,o=x /ppt/wang</a:t>
            </a:r>
            <a:endParaRPr lang="zh-CN" altLang="zh-CN" sz="2400" smtClean="0"/>
          </a:p>
          <a:p>
            <a:r>
              <a:rPr lang="en-US" altLang="zh-CN" smtClean="0"/>
              <a:t> </a:t>
            </a:r>
            <a:r>
              <a:rPr lang="zh-CN" altLang="zh-CN" smtClean="0"/>
              <a:t>修改</a:t>
            </a:r>
            <a:r>
              <a:rPr lang="en-US" altLang="zh-CN" smtClean="0"/>
              <a:t>/ppt</a:t>
            </a:r>
            <a:r>
              <a:rPr lang="zh-CN" altLang="zh-CN" smtClean="0"/>
              <a:t>文件夹以内部文件和文件夹的权限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altLang="zh-CN" sz="2400" smtClean="0"/>
              <a:t>[root@WebServer ~]# chmod go-x -R /ppt</a:t>
            </a:r>
            <a:r>
              <a:rPr lang="en-US" altLang="zh-CN" smtClean="0"/>
              <a:t> </a:t>
            </a:r>
            <a:endParaRPr lang="zh-CN" altLang="zh-CN" smtClean="0"/>
          </a:p>
          <a:p>
            <a:r>
              <a:rPr lang="zh-CN" altLang="zh-CN" smtClean="0"/>
              <a:t>使用八进制方式设置权限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altLang="zh-CN" sz="2400" smtClean="0"/>
              <a:t>[root@WebServer ~]# chmod 700 /ppt/wang</a:t>
            </a:r>
            <a:endParaRPr lang="zh-CN" altLang="zh-CN" sz="2400" smtClean="0"/>
          </a:p>
          <a:p>
            <a:pPr marL="457200" lvl="1" indent="0">
              <a:buFont typeface="Arial" pitchFamily="34" charset="0"/>
              <a:buNone/>
            </a:pPr>
            <a:r>
              <a:rPr lang="en-US" altLang="zh-CN" sz="2400" smtClean="0"/>
              <a:t>[root@WebServer ~]# chmod 711 /ppt/wang</a:t>
            </a:r>
            <a:r>
              <a:rPr lang="en-US" altLang="zh-CN" smtClean="0"/>
              <a:t> </a:t>
            </a:r>
            <a:endParaRPr lang="zh-CN" altLang="zh-CN" smtClean="0"/>
          </a:p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491725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fld id="{5D09706C-382F-4AD7-9A0A-A32AA6DD7C10}" type="slidenum">
              <a:rPr lang="en-US" altLang="zh-CN"/>
              <a:pPr algn="l">
                <a:defRPr/>
              </a:pPr>
              <a:t>32</a:t>
            </a:fld>
            <a:endParaRPr lang="en-US" altLang="zh-CN"/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36613"/>
          </a:xfrm>
        </p:spPr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设置文件</a:t>
            </a:r>
            <a:r>
              <a:rPr lang="en-US" altLang="zh-CN" smtClean="0">
                <a:solidFill>
                  <a:schemeClr val="bg1"/>
                </a:solidFill>
              </a:rPr>
              <a:t>/</a:t>
            </a:r>
            <a:r>
              <a:rPr lang="zh-CN" altLang="en-US" smtClean="0">
                <a:solidFill>
                  <a:schemeClr val="bg1"/>
                </a:solidFill>
              </a:rPr>
              <a:t>目录的归属</a:t>
            </a:r>
          </a:p>
        </p:txBody>
      </p:sp>
      <p:sp>
        <p:nvSpPr>
          <p:cNvPr id="3379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41325" y="1196975"/>
            <a:ext cx="8229600" cy="4525963"/>
          </a:xfrm>
        </p:spPr>
        <p:txBody>
          <a:bodyPr/>
          <a:lstStyle/>
          <a:p>
            <a:r>
              <a:rPr lang="en-US" altLang="zh-CN" smtClean="0"/>
              <a:t>chown</a:t>
            </a:r>
            <a:r>
              <a:rPr lang="zh-CN" altLang="en-US" smtClean="0"/>
              <a:t>命令</a:t>
            </a:r>
          </a:p>
          <a:p>
            <a:pPr lvl="1"/>
            <a:r>
              <a:rPr lang="zh-CN" altLang="en-US" smtClean="0"/>
              <a:t>格式：</a:t>
            </a:r>
            <a:r>
              <a:rPr lang="en-US" altLang="zh-CN" smtClean="0">
                <a:solidFill>
                  <a:srgbClr val="FF0000"/>
                </a:solidFill>
              </a:rPr>
              <a:t>chown  </a:t>
            </a:r>
            <a:r>
              <a:rPr lang="zh-CN" altLang="en-US" smtClean="0">
                <a:solidFill>
                  <a:srgbClr val="FF0000"/>
                </a:solidFill>
              </a:rPr>
              <a:t>属主   文件或目录</a:t>
            </a:r>
          </a:p>
          <a:p>
            <a:pPr lvl="1">
              <a:buFontTx/>
              <a:buNone/>
            </a:pPr>
            <a:r>
              <a:rPr lang="zh-CN" altLang="en-US" smtClean="0">
                <a:solidFill>
                  <a:srgbClr val="FF0000"/>
                </a:solidFill>
              </a:rPr>
              <a:t>              </a:t>
            </a:r>
            <a:r>
              <a:rPr lang="en-US" altLang="zh-CN" smtClean="0">
                <a:solidFill>
                  <a:srgbClr val="FF0000"/>
                </a:solidFill>
              </a:rPr>
              <a:t>chown  :</a:t>
            </a:r>
            <a:r>
              <a:rPr lang="zh-CN" altLang="en-US" smtClean="0">
                <a:solidFill>
                  <a:srgbClr val="FF0000"/>
                </a:solidFill>
              </a:rPr>
              <a:t>属组  文件或目录</a:t>
            </a:r>
          </a:p>
          <a:p>
            <a:pPr lvl="1">
              <a:buFontTx/>
              <a:buNone/>
            </a:pPr>
            <a:r>
              <a:rPr lang="zh-CN" altLang="en-US" smtClean="0">
                <a:solidFill>
                  <a:srgbClr val="FF0000"/>
                </a:solidFill>
              </a:rPr>
              <a:t>              </a:t>
            </a:r>
            <a:r>
              <a:rPr lang="en-US" altLang="zh-CN" smtClean="0">
                <a:solidFill>
                  <a:srgbClr val="FF0000"/>
                </a:solidFill>
              </a:rPr>
              <a:t>chown  </a:t>
            </a:r>
            <a:r>
              <a:rPr lang="zh-CN" altLang="en-US" smtClean="0">
                <a:solidFill>
                  <a:srgbClr val="FF0000"/>
                </a:solidFill>
              </a:rPr>
              <a:t>属主</a:t>
            </a:r>
            <a:r>
              <a:rPr lang="en-US" altLang="zh-CN" smtClean="0">
                <a:solidFill>
                  <a:srgbClr val="FF0000"/>
                </a:solidFill>
              </a:rPr>
              <a:t>:</a:t>
            </a:r>
            <a:r>
              <a:rPr lang="zh-CN" altLang="en-US" smtClean="0">
                <a:solidFill>
                  <a:srgbClr val="FF0000"/>
                </a:solidFill>
              </a:rPr>
              <a:t>属组  文件或目录</a:t>
            </a:r>
          </a:p>
          <a:p>
            <a:r>
              <a:rPr lang="zh-CN" altLang="en-US" smtClean="0"/>
              <a:t>常用命令选项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-R</a:t>
            </a:r>
            <a:r>
              <a:rPr lang="zh-CN" altLang="en-US" smtClean="0"/>
              <a:t>：递归修改指定目录下所有文件、子目录的归属</a:t>
            </a:r>
          </a:p>
        </p:txBody>
      </p:sp>
      <p:sp>
        <p:nvSpPr>
          <p:cNvPr id="531462" name="Rectangle 6"/>
          <p:cNvSpPr>
            <a:spLocks noChangeArrowheads="1"/>
          </p:cNvSpPr>
          <p:nvPr/>
        </p:nvSpPr>
        <p:spPr bwMode="auto">
          <a:xfrm>
            <a:off x="457200" y="2997200"/>
            <a:ext cx="8229600" cy="10445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Blip>
                <a:blip r:embed="rId3"/>
              </a:buBlip>
            </a:pPr>
            <a:endParaRPr lang="zh-CN" altLang="zh-CN" sz="2800" b="1"/>
          </a:p>
        </p:txBody>
      </p:sp>
    </p:spTree>
    <p:extLst>
      <p:ext uri="{BB962C8B-B14F-4D97-AF65-F5344CB8AC3E}">
        <p14:creationId xmlns:p14="http://schemas.microsoft.com/office/powerpoint/2010/main" val="249929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6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</a:rPr>
              <a:t>Chown</a:t>
            </a:r>
            <a:r>
              <a:rPr lang="zh-CN" altLang="en-US" smtClean="0">
                <a:solidFill>
                  <a:schemeClr val="bg1"/>
                </a:solidFill>
              </a:rPr>
              <a:t>更改属主属组</a:t>
            </a:r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>
          <a:xfrm>
            <a:off x="395288" y="1052513"/>
            <a:ext cx="8229600" cy="6192837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zh-CN" altLang="zh-CN" sz="2800" smtClean="0"/>
              <a:t>同时更改文件夹的属主属组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altLang="zh-CN" sz="2400" smtClean="0"/>
              <a:t>[root@WebServer ~]# chown niux:teachers /homeWork/</a:t>
            </a:r>
            <a:endParaRPr lang="zh-CN" altLang="zh-CN" sz="2400" smtClean="0"/>
          </a:p>
          <a:p>
            <a:pPr>
              <a:buFont typeface="Wingdings" pitchFamily="2" charset="2"/>
              <a:buChar char="n"/>
            </a:pPr>
            <a:r>
              <a:rPr lang="zh-CN" altLang="zh-CN" sz="2800" smtClean="0"/>
              <a:t>同时更改文件夹以及文件夹内部文件和文件夹的属主和属组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altLang="zh-CN" sz="2400" smtClean="0"/>
              <a:t>[root@WebServer ~]# chown niux:teachers -R /homeWork/</a:t>
            </a:r>
            <a:endParaRPr lang="zh-CN" altLang="zh-CN" sz="2400" smtClean="0"/>
          </a:p>
          <a:p>
            <a:pPr>
              <a:buFont typeface="Wingdings" pitchFamily="2" charset="2"/>
              <a:buChar char="n"/>
            </a:pPr>
            <a:r>
              <a:rPr lang="zh-CN" altLang="zh-CN" sz="2800" smtClean="0"/>
              <a:t>更改文件夹的属主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altLang="zh-CN" sz="2400" smtClean="0"/>
              <a:t>[root@WebServer ~]# chown zhangql /ppt</a:t>
            </a:r>
            <a:endParaRPr lang="zh-CN" altLang="zh-CN" sz="2400" smtClean="0"/>
          </a:p>
          <a:p>
            <a:pPr>
              <a:buFont typeface="Wingdings" pitchFamily="2" charset="2"/>
              <a:buChar char="n"/>
            </a:pPr>
            <a:r>
              <a:rPr lang="zh-CN" altLang="zh-CN" sz="2800" smtClean="0"/>
              <a:t>更改文件夹属组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altLang="zh-CN" sz="2400" smtClean="0"/>
              <a:t>[root@WebServer ~]# chown :teachers /ppt</a:t>
            </a:r>
            <a:endParaRPr lang="zh-CN" altLang="zh-CN" sz="2400" smtClean="0"/>
          </a:p>
          <a:p>
            <a:pPr marL="457200" lvl="1" indent="0">
              <a:buFont typeface="Arial" pitchFamily="34" charset="0"/>
              <a:buNone/>
            </a:pPr>
            <a:r>
              <a:rPr lang="en-US" altLang="zh-CN" sz="2400" smtClean="0"/>
              <a:t>[root@WebServer ~]# chown .teachers /ppt</a:t>
            </a:r>
            <a:endParaRPr lang="zh-CN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4263010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越是对服务器安全性要求高的服务器，越需要建立合理的用户权限等级制度和服务器操作规范。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中主要通过用户配置文件来查看和修改用户信息。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、用户管理简介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6033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1987624"/>
            <a:ext cx="5004048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dirty="0"/>
              <a:t>用户信息文件 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passwd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0" y="908720"/>
            <a:ext cx="4752528" cy="3312368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>
                <a:solidFill>
                  <a:schemeClr val="tx1"/>
                </a:solidFill>
              </a:rPr>
              <a:t>第</a:t>
            </a:r>
            <a:r>
              <a:rPr lang="en-US" altLang="zh-CN" sz="2800" dirty="0">
                <a:solidFill>
                  <a:schemeClr val="tx1"/>
                </a:solidFill>
              </a:rPr>
              <a:t>1</a:t>
            </a:r>
            <a:r>
              <a:rPr lang="zh-CN" altLang="en-US" sz="2800" dirty="0">
                <a:solidFill>
                  <a:schemeClr val="tx1"/>
                </a:solidFill>
              </a:rPr>
              <a:t>字段：用户名称</a:t>
            </a:r>
            <a:endParaRPr lang="en-US" altLang="zh-CN" sz="2800" dirty="0">
              <a:solidFill>
                <a:schemeClr val="tx1"/>
              </a:solidFill>
            </a:endParaRPr>
          </a:p>
          <a:p>
            <a:r>
              <a:rPr lang="zh-CN" altLang="en-US" sz="2800" dirty="0">
                <a:solidFill>
                  <a:schemeClr val="tx1"/>
                </a:solidFill>
              </a:rPr>
              <a:t>第</a:t>
            </a:r>
            <a:r>
              <a:rPr lang="en-US" altLang="zh-CN" sz="2800" dirty="0">
                <a:solidFill>
                  <a:schemeClr val="tx1"/>
                </a:solidFill>
              </a:rPr>
              <a:t>2</a:t>
            </a:r>
            <a:r>
              <a:rPr lang="zh-CN" altLang="en-US" sz="2800" dirty="0">
                <a:solidFill>
                  <a:schemeClr val="tx1"/>
                </a:solidFill>
              </a:rPr>
              <a:t>字段：密码标志</a:t>
            </a:r>
            <a:endParaRPr lang="en-US" altLang="zh-CN" sz="2800" dirty="0">
              <a:solidFill>
                <a:schemeClr val="tx1"/>
              </a:solidFill>
            </a:endParaRPr>
          </a:p>
          <a:p>
            <a:r>
              <a:rPr lang="zh-CN" altLang="en-US" sz="2800" dirty="0">
                <a:solidFill>
                  <a:schemeClr val="tx1"/>
                </a:solidFill>
              </a:rPr>
              <a:t>第</a:t>
            </a:r>
            <a:r>
              <a:rPr lang="en-US" altLang="zh-CN" sz="2800" dirty="0">
                <a:solidFill>
                  <a:schemeClr val="tx1"/>
                </a:solidFill>
              </a:rPr>
              <a:t>3</a:t>
            </a:r>
            <a:r>
              <a:rPr lang="zh-CN" altLang="en-US" sz="2800" dirty="0">
                <a:solidFill>
                  <a:schemeClr val="tx1"/>
                </a:solidFill>
              </a:rPr>
              <a:t>字段：</a:t>
            </a:r>
            <a:r>
              <a:rPr lang="en-US" altLang="zh-CN" sz="2800" dirty="0" err="1">
                <a:solidFill>
                  <a:schemeClr val="tx1"/>
                </a:solidFill>
              </a:rPr>
              <a:t>UID</a:t>
            </a:r>
            <a:r>
              <a:rPr lang="zh-CN" altLang="en-US" sz="2800" dirty="0">
                <a:solidFill>
                  <a:schemeClr val="tx1"/>
                </a:solidFill>
              </a:rPr>
              <a:t>（用户</a:t>
            </a:r>
            <a:r>
              <a:rPr lang="en-US" altLang="zh-CN" sz="2800" dirty="0">
                <a:solidFill>
                  <a:schemeClr val="tx1"/>
                </a:solidFill>
              </a:rPr>
              <a:t>ID</a:t>
            </a:r>
            <a:r>
              <a:rPr lang="zh-CN" altLang="en-US" sz="2800" dirty="0">
                <a:solidFill>
                  <a:schemeClr val="tx1"/>
                </a:solidFill>
              </a:rPr>
              <a:t>）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：超级用户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chemeClr val="tx1"/>
                </a:solidFill>
              </a:rPr>
              <a:t>1-499</a:t>
            </a:r>
            <a:r>
              <a:rPr lang="zh-CN" altLang="en-US" dirty="0">
                <a:solidFill>
                  <a:schemeClr val="tx1"/>
                </a:solidFill>
              </a:rPr>
              <a:t>：系统用户（伪用户）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chemeClr val="tx1"/>
                </a:solidFill>
              </a:rPr>
              <a:t>500-65535</a:t>
            </a:r>
            <a:r>
              <a:rPr lang="zh-CN" altLang="en-US" dirty="0">
                <a:solidFill>
                  <a:schemeClr val="tx1"/>
                </a:solidFill>
              </a:rPr>
              <a:t>：普通</a:t>
            </a:r>
            <a:r>
              <a:rPr lang="zh-CN" altLang="en-US" dirty="0" smtClean="0">
                <a:solidFill>
                  <a:schemeClr val="tx1"/>
                </a:solidFill>
              </a:rPr>
              <a:t>用户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131840" y="3449486"/>
            <a:ext cx="5688632" cy="3312368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>
                <a:solidFill>
                  <a:schemeClr val="tx1"/>
                </a:solidFill>
              </a:rPr>
              <a:t>第</a:t>
            </a:r>
            <a:r>
              <a:rPr lang="en-US" altLang="zh-CN" sz="2800" dirty="0">
                <a:solidFill>
                  <a:schemeClr val="tx1"/>
                </a:solidFill>
              </a:rPr>
              <a:t>4</a:t>
            </a:r>
            <a:r>
              <a:rPr lang="zh-CN" altLang="en-US" sz="2800" dirty="0">
                <a:solidFill>
                  <a:schemeClr val="tx1"/>
                </a:solidFill>
              </a:rPr>
              <a:t>字段：</a:t>
            </a:r>
            <a:r>
              <a:rPr lang="en-US" altLang="zh-CN" sz="2800" dirty="0" err="1">
                <a:solidFill>
                  <a:schemeClr val="tx1"/>
                </a:solidFill>
              </a:rPr>
              <a:t>GID</a:t>
            </a:r>
            <a:r>
              <a:rPr lang="zh-CN" altLang="en-US" sz="2800" dirty="0">
                <a:solidFill>
                  <a:schemeClr val="tx1"/>
                </a:solidFill>
              </a:rPr>
              <a:t>（用户初始组</a:t>
            </a:r>
            <a:r>
              <a:rPr lang="en-US" altLang="zh-CN" sz="2800" dirty="0">
                <a:solidFill>
                  <a:schemeClr val="tx1"/>
                </a:solidFill>
              </a:rPr>
              <a:t>ID</a:t>
            </a:r>
            <a:r>
              <a:rPr lang="zh-CN" altLang="en-US" sz="2800" dirty="0">
                <a:solidFill>
                  <a:schemeClr val="tx1"/>
                </a:solidFill>
              </a:rPr>
              <a:t>）</a:t>
            </a:r>
            <a:endParaRPr lang="en-US" altLang="zh-CN" sz="2800" dirty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第</a:t>
            </a:r>
            <a:r>
              <a:rPr lang="en-US" altLang="zh-CN" sz="2800" dirty="0" smtClean="0">
                <a:solidFill>
                  <a:schemeClr val="tx1"/>
                </a:solidFill>
              </a:rPr>
              <a:t>5</a:t>
            </a:r>
            <a:r>
              <a:rPr lang="zh-CN" altLang="en-US" sz="2800" dirty="0" smtClean="0">
                <a:solidFill>
                  <a:schemeClr val="tx1"/>
                </a:solidFill>
              </a:rPr>
              <a:t>字段：用户说明</a:t>
            </a:r>
            <a:endParaRPr lang="en-US" altLang="zh-CN" sz="2800" dirty="0">
              <a:solidFill>
                <a:schemeClr val="tx1"/>
              </a:solidFill>
            </a:endParaRPr>
          </a:p>
          <a:p>
            <a:r>
              <a:rPr lang="zh-CN" altLang="en-US" sz="2800" dirty="0">
                <a:solidFill>
                  <a:schemeClr val="tx1"/>
                </a:solidFill>
              </a:rPr>
              <a:t>第</a:t>
            </a:r>
            <a:r>
              <a:rPr lang="en-US" altLang="zh-CN" sz="2800" dirty="0">
                <a:solidFill>
                  <a:schemeClr val="tx1"/>
                </a:solidFill>
              </a:rPr>
              <a:t>6</a:t>
            </a:r>
            <a:r>
              <a:rPr lang="zh-CN" altLang="en-US" sz="2800" dirty="0">
                <a:solidFill>
                  <a:schemeClr val="tx1"/>
                </a:solidFill>
              </a:rPr>
              <a:t>字段：  家目录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chemeClr val="tx1"/>
                </a:solidFill>
              </a:rPr>
              <a:t>普通用户：</a:t>
            </a:r>
            <a:r>
              <a:rPr lang="en-US" altLang="zh-CN" sz="2800" dirty="0">
                <a:solidFill>
                  <a:schemeClr val="tx1"/>
                </a:solidFill>
              </a:rPr>
              <a:t>/home/</a:t>
            </a:r>
            <a:r>
              <a:rPr lang="zh-CN" altLang="en-US" sz="2800" dirty="0">
                <a:solidFill>
                  <a:schemeClr val="tx1"/>
                </a:solidFill>
              </a:rPr>
              <a:t>用户名</a:t>
            </a:r>
            <a:r>
              <a:rPr lang="en-US" altLang="zh-CN" sz="2800" dirty="0">
                <a:solidFill>
                  <a:schemeClr val="tx1"/>
                </a:solidFill>
              </a:rPr>
              <a:t>/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chemeClr val="tx1"/>
                </a:solidFill>
              </a:rPr>
              <a:t>超级用户：</a:t>
            </a:r>
            <a:r>
              <a:rPr lang="en-US" altLang="zh-CN" sz="2800" dirty="0">
                <a:solidFill>
                  <a:schemeClr val="tx1"/>
                </a:solidFill>
              </a:rPr>
              <a:t>/root/</a:t>
            </a:r>
          </a:p>
          <a:p>
            <a:r>
              <a:rPr lang="zh-CN" altLang="en-US" sz="2800" dirty="0">
                <a:solidFill>
                  <a:schemeClr val="tx1"/>
                </a:solidFill>
              </a:rPr>
              <a:t>第</a:t>
            </a:r>
            <a:r>
              <a:rPr lang="en-US" altLang="zh-CN" sz="2800" dirty="0">
                <a:solidFill>
                  <a:schemeClr val="tx1"/>
                </a:solidFill>
              </a:rPr>
              <a:t>7</a:t>
            </a:r>
            <a:r>
              <a:rPr lang="zh-CN" altLang="en-US" sz="2800" dirty="0">
                <a:solidFill>
                  <a:schemeClr val="tx1"/>
                </a:solidFill>
              </a:rPr>
              <a:t>字段：登录之后的</a:t>
            </a:r>
            <a:r>
              <a:rPr lang="en-US" altLang="zh-CN" sz="2800" dirty="0">
                <a:solidFill>
                  <a:schemeClr val="tx1"/>
                </a:solidFill>
              </a:rPr>
              <a:t>Shell</a:t>
            </a:r>
          </a:p>
        </p:txBody>
      </p:sp>
    </p:spTree>
    <p:extLst>
      <p:ext uri="{BB962C8B-B14F-4D97-AF65-F5344CB8AC3E}">
        <p14:creationId xmlns:p14="http://schemas.microsoft.com/office/powerpoint/2010/main" val="1516990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初始组：就是指用户一登录就立刻拥有这个用户组的相关权限，每个用户的初始组只能有一个，一般就是和这个用户的用户名相同的组名作为这个用户的初始组。</a:t>
            </a:r>
            <a:endParaRPr lang="en-US" altLang="zh-CN" dirty="0" smtClean="0"/>
          </a:p>
          <a:p>
            <a:r>
              <a:rPr lang="zh-CN" altLang="en-US" dirty="0" smtClean="0"/>
              <a:t>附加组：指用户可以加入多个其他的用户组，并拥有这些组的权限，附加组可以有多个。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、初始组和附加组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9798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Shell</a:t>
            </a:r>
            <a:r>
              <a:rPr lang="zh-CN" altLang="en-US" dirty="0" smtClean="0"/>
              <a:t>就是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的命令解释器。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passwd</a:t>
            </a:r>
            <a:r>
              <a:rPr lang="zh-CN" altLang="en-US" dirty="0" smtClean="0"/>
              <a:t>当中，除了标准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是</a:t>
            </a:r>
            <a:r>
              <a:rPr lang="en-US" altLang="zh-CN" dirty="0" smtClean="0"/>
              <a:t>/bin/bash</a:t>
            </a:r>
            <a:r>
              <a:rPr lang="zh-CN" altLang="en-US" dirty="0" smtClean="0"/>
              <a:t>之外，还可以写如下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sbin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nologin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命令解释器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1471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89547" y="79668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Calibri" pitchFamily="34" charset="0"/>
              </a:rPr>
              <a:t>用于保存密码字串、密码有效期等信息</a:t>
            </a:r>
          </a:p>
          <a:p>
            <a:pPr lvl="1">
              <a:buBlip>
                <a:blip r:embed="rId3"/>
              </a:buBlip>
            </a:pPr>
            <a:r>
              <a:rPr lang="zh-CN" altLang="en-US" dirty="0">
                <a:latin typeface="Calibri" pitchFamily="34" charset="0"/>
              </a:rPr>
              <a:t>文件位置：</a:t>
            </a:r>
            <a:r>
              <a:rPr lang="en-US" altLang="zh-CN" dirty="0">
                <a:solidFill>
                  <a:srgbClr val="FF0000"/>
                </a:solidFill>
                <a:latin typeface="Calibri" pitchFamily="34" charset="0"/>
              </a:rPr>
              <a:t>/</a:t>
            </a:r>
            <a:r>
              <a:rPr lang="en-US" altLang="zh-CN" dirty="0" err="1">
                <a:solidFill>
                  <a:srgbClr val="FF0000"/>
                </a:solidFill>
                <a:latin typeface="Calibri" pitchFamily="34" charset="0"/>
              </a:rPr>
              <a:t>etc</a:t>
            </a:r>
            <a:r>
              <a:rPr lang="en-US" altLang="zh-CN" dirty="0">
                <a:solidFill>
                  <a:srgbClr val="FF0000"/>
                </a:solidFill>
                <a:latin typeface="Calibri" pitchFamily="34" charset="0"/>
              </a:rPr>
              <a:t>/shadow</a:t>
            </a:r>
          </a:p>
          <a:p>
            <a:pPr lvl="1">
              <a:buBlip>
                <a:blip r:embed="rId3"/>
              </a:buBlip>
            </a:pPr>
            <a:r>
              <a:rPr lang="zh-CN" altLang="en-US" dirty="0">
                <a:latin typeface="Calibri" pitchFamily="34" charset="0"/>
              </a:rPr>
              <a:t>每一行对应一个用户的密码记录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影子文件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99592" y="2636912"/>
            <a:ext cx="6318448" cy="3048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lnSpc>
                <a:spcPct val="80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ü"/>
            </a:pPr>
            <a:r>
              <a:rPr lang="en-US" altLang="zh-CN" sz="2000" dirty="0"/>
              <a:t> </a:t>
            </a:r>
            <a:r>
              <a:rPr lang="zh-CN" altLang="en-US" sz="2000" dirty="0"/>
              <a:t>字段</a:t>
            </a:r>
            <a:r>
              <a:rPr lang="en-US" altLang="zh-CN" sz="2000" dirty="0"/>
              <a:t>1</a:t>
            </a:r>
            <a:r>
              <a:rPr lang="zh-CN" altLang="en-US" sz="2000" dirty="0"/>
              <a:t>：用户帐号的名称</a:t>
            </a: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ü"/>
            </a:pPr>
            <a:r>
              <a:rPr lang="zh-CN" altLang="en-US" sz="2000" dirty="0"/>
              <a:t> </a:t>
            </a:r>
            <a:r>
              <a:rPr lang="zh-CN" altLang="en-US" sz="2000" dirty="0">
                <a:solidFill>
                  <a:srgbClr val="FF0000"/>
                </a:solidFill>
              </a:rPr>
              <a:t>字段</a:t>
            </a:r>
            <a:r>
              <a:rPr lang="en-US" altLang="zh-CN" sz="2000" dirty="0">
                <a:solidFill>
                  <a:srgbClr val="FF0000"/>
                </a:solidFill>
              </a:rPr>
              <a:t>2</a:t>
            </a:r>
            <a:r>
              <a:rPr lang="zh-CN" altLang="en-US" sz="2000" dirty="0">
                <a:solidFill>
                  <a:srgbClr val="FF0000"/>
                </a:solidFill>
              </a:rPr>
              <a:t>：加密的密码字串</a:t>
            </a:r>
            <a:r>
              <a:rPr lang="zh-CN" altLang="en-US" sz="2000" dirty="0" smtClean="0">
                <a:solidFill>
                  <a:srgbClr val="FF0000"/>
                </a:solidFill>
              </a:rPr>
              <a:t>信息 </a:t>
            </a:r>
            <a:r>
              <a:rPr lang="en-US" altLang="zh-CN" sz="2000" dirty="0" smtClean="0">
                <a:solidFill>
                  <a:srgbClr val="FF0000"/>
                </a:solidFill>
              </a:rPr>
              <a:t>SHA512</a:t>
            </a:r>
            <a:r>
              <a:rPr lang="zh-CN" altLang="en-US" sz="2000" dirty="0" smtClean="0">
                <a:solidFill>
                  <a:srgbClr val="FF0000"/>
                </a:solidFill>
              </a:rPr>
              <a:t>加密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ü"/>
            </a:pPr>
            <a:r>
              <a:rPr lang="zh-CN" altLang="en-US" sz="2000" dirty="0"/>
              <a:t> 字段</a:t>
            </a:r>
            <a:r>
              <a:rPr lang="en-US" altLang="zh-CN" sz="2000" dirty="0"/>
              <a:t>3</a:t>
            </a:r>
            <a:r>
              <a:rPr lang="zh-CN" altLang="en-US" sz="2000" dirty="0"/>
              <a:t>：上次修改密码的时间</a:t>
            </a: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ü"/>
            </a:pPr>
            <a:r>
              <a:rPr lang="zh-CN" altLang="en-US" sz="2000" dirty="0"/>
              <a:t> 字段</a:t>
            </a:r>
            <a:r>
              <a:rPr lang="en-US" altLang="zh-CN" sz="2000" dirty="0"/>
              <a:t>4</a:t>
            </a:r>
            <a:r>
              <a:rPr lang="zh-CN" altLang="en-US" sz="2000" dirty="0"/>
              <a:t>：密码的最短有效天数，默认值为</a:t>
            </a:r>
            <a:r>
              <a:rPr lang="en-US" altLang="zh-CN" sz="2000" dirty="0"/>
              <a:t>0</a:t>
            </a: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ü"/>
            </a:pPr>
            <a:r>
              <a:rPr lang="en-US" altLang="zh-CN" sz="2000" dirty="0"/>
              <a:t> </a:t>
            </a:r>
            <a:r>
              <a:rPr lang="zh-CN" altLang="en-US" sz="2000" dirty="0"/>
              <a:t>字段</a:t>
            </a:r>
            <a:r>
              <a:rPr lang="en-US" altLang="zh-CN" sz="2000" dirty="0"/>
              <a:t>5</a:t>
            </a:r>
            <a:r>
              <a:rPr lang="zh-CN" altLang="en-US" sz="2000" dirty="0"/>
              <a:t>：密码</a:t>
            </a:r>
            <a:r>
              <a:rPr lang="zh-CN" altLang="en-US" sz="2000" dirty="0" smtClean="0"/>
              <a:t>的有效</a:t>
            </a:r>
            <a:r>
              <a:rPr lang="zh-CN" altLang="en-US" sz="2000" dirty="0"/>
              <a:t>天数，默认值为</a:t>
            </a:r>
            <a:r>
              <a:rPr lang="en-US" altLang="zh-CN" sz="2000" dirty="0"/>
              <a:t>99999</a:t>
            </a: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ü"/>
            </a:pPr>
            <a:r>
              <a:rPr lang="en-US" altLang="zh-CN" sz="2000" dirty="0"/>
              <a:t> </a:t>
            </a:r>
            <a:r>
              <a:rPr lang="zh-CN" altLang="en-US" sz="2000" dirty="0"/>
              <a:t>字段</a:t>
            </a:r>
            <a:r>
              <a:rPr lang="en-US" altLang="zh-CN" sz="2000" dirty="0"/>
              <a:t>6</a:t>
            </a:r>
            <a:r>
              <a:rPr lang="zh-CN" altLang="en-US" sz="2000" dirty="0"/>
              <a:t>：提前多少天警告用户口令将过期，默认值为</a:t>
            </a:r>
            <a:r>
              <a:rPr lang="en-US" altLang="zh-CN" sz="2000" dirty="0"/>
              <a:t>7</a:t>
            </a: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ü"/>
            </a:pPr>
            <a:r>
              <a:rPr lang="en-US" altLang="zh-CN" sz="2000" dirty="0"/>
              <a:t> </a:t>
            </a:r>
            <a:r>
              <a:rPr lang="zh-CN" altLang="en-US" sz="2000" dirty="0"/>
              <a:t>字段</a:t>
            </a:r>
            <a:r>
              <a:rPr lang="en-US" altLang="zh-CN" sz="2000" dirty="0"/>
              <a:t>7</a:t>
            </a:r>
            <a:r>
              <a:rPr lang="zh-CN" altLang="en-US" sz="2000" dirty="0"/>
              <a:t>：在密码过期之后多少天禁用此用户</a:t>
            </a: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ü"/>
            </a:pPr>
            <a:r>
              <a:rPr lang="zh-CN" altLang="en-US" sz="2000" dirty="0"/>
              <a:t> 字段</a:t>
            </a:r>
            <a:r>
              <a:rPr lang="en-US" altLang="zh-CN" sz="2000" dirty="0"/>
              <a:t>8</a:t>
            </a:r>
            <a:r>
              <a:rPr lang="zh-CN" altLang="en-US" sz="2000" dirty="0" smtClean="0"/>
              <a:t>：帐号失效时间，</a:t>
            </a:r>
            <a:r>
              <a:rPr lang="zh-CN" altLang="en-US" sz="2000" dirty="0"/>
              <a:t>默认值为空</a:t>
            </a: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ü"/>
            </a:pPr>
            <a:r>
              <a:rPr lang="zh-CN" altLang="en-US" sz="2000" dirty="0"/>
              <a:t> 字段</a:t>
            </a:r>
            <a:r>
              <a:rPr lang="en-US" altLang="zh-CN" sz="2000" dirty="0"/>
              <a:t>9</a:t>
            </a:r>
            <a:r>
              <a:rPr lang="zh-CN" altLang="en-US" sz="2000" dirty="0"/>
              <a:t>：保留字段（未使用）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57369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6"/>
          <p:cNvSpPr>
            <a:spLocks noGrp="1" noChangeArrowheads="1"/>
          </p:cNvSpPr>
          <p:nvPr>
            <p:ph type="title"/>
          </p:nvPr>
        </p:nvSpPr>
        <p:spPr>
          <a:xfrm>
            <a:off x="1201738" y="188913"/>
            <a:ext cx="7380287" cy="579437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用户帐号文件 </a:t>
            </a:r>
            <a:r>
              <a:rPr lang="en-US" altLang="zh-CN" smtClean="0"/>
              <a:t>—— shadow</a:t>
            </a:r>
          </a:p>
        </p:txBody>
      </p:sp>
      <p:sp>
        <p:nvSpPr>
          <p:cNvPr id="11268" name="Rectangle 7"/>
          <p:cNvSpPr txBox="1">
            <a:spLocks noChangeArrowheads="1"/>
          </p:cNvSpPr>
          <p:nvPr/>
        </p:nvSpPr>
        <p:spPr bwMode="auto">
          <a:xfrm>
            <a:off x="457200" y="944563"/>
            <a:ext cx="8229600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3200" dirty="0">
                <a:latin typeface="Calibri" pitchFamily="34" charset="0"/>
              </a:rPr>
              <a:t>用于保存密码字串、密码有效期等信息</a:t>
            </a:r>
          </a:p>
          <a:p>
            <a:pPr lvl="1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zh-CN" altLang="en-US" sz="2800" dirty="0">
                <a:latin typeface="Calibri" pitchFamily="34" charset="0"/>
              </a:rPr>
              <a:t>文件位置：</a:t>
            </a:r>
            <a:r>
              <a:rPr lang="en-US" altLang="zh-CN" sz="2800" dirty="0">
                <a:solidFill>
                  <a:srgbClr val="FF0000"/>
                </a:solidFill>
                <a:latin typeface="Calibri" pitchFamily="34" charset="0"/>
              </a:rPr>
              <a:t>/</a:t>
            </a:r>
            <a:r>
              <a:rPr lang="en-US" altLang="zh-CN" sz="2800" dirty="0" err="1">
                <a:solidFill>
                  <a:srgbClr val="FF0000"/>
                </a:solidFill>
                <a:latin typeface="Calibri" pitchFamily="34" charset="0"/>
              </a:rPr>
              <a:t>etc</a:t>
            </a:r>
            <a:r>
              <a:rPr lang="en-US" altLang="zh-CN" sz="2800" dirty="0">
                <a:solidFill>
                  <a:srgbClr val="FF0000"/>
                </a:solidFill>
                <a:latin typeface="Calibri" pitchFamily="34" charset="0"/>
              </a:rPr>
              <a:t>/shadow</a:t>
            </a:r>
          </a:p>
          <a:p>
            <a:pPr lvl="1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zh-CN" altLang="en-US" sz="2800" dirty="0">
                <a:latin typeface="Calibri" pitchFamily="34" charset="0"/>
              </a:rPr>
              <a:t>每一行对应一个用户的密码记录</a:t>
            </a:r>
          </a:p>
        </p:txBody>
      </p:sp>
      <p:sp>
        <p:nvSpPr>
          <p:cNvPr id="7" name="AutoShape 17"/>
          <p:cNvSpPr>
            <a:spLocks noChangeArrowheads="1"/>
          </p:cNvSpPr>
          <p:nvPr/>
        </p:nvSpPr>
        <p:spPr bwMode="auto">
          <a:xfrm>
            <a:off x="568325" y="2565400"/>
            <a:ext cx="8007350" cy="1152525"/>
          </a:xfrm>
          <a:prstGeom prst="roundRect">
            <a:avLst>
              <a:gd name="adj" fmla="val 12440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>
                <a:solidFill>
                  <a:schemeClr val="tx2"/>
                </a:solidFill>
              </a:rPr>
              <a:t>[root@localhost ~]# tail -2 /etc/shadow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>
                <a:solidFill>
                  <a:srgbClr val="FF0000"/>
                </a:solidFill>
              </a:rPr>
              <a:t>sabayon</a:t>
            </a:r>
            <a:r>
              <a:rPr lang="en-US" altLang="zh-CN" b="1">
                <a:solidFill>
                  <a:schemeClr val="tx2"/>
                </a:solidFill>
              </a:rPr>
              <a:t>:!!:14495:0:99999:7:::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>
                <a:solidFill>
                  <a:srgbClr val="FF0000"/>
                </a:solidFill>
              </a:rPr>
              <a:t>benet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 b="1">
                <a:solidFill>
                  <a:srgbClr val="FF0000"/>
                </a:solidFill>
              </a:rPr>
              <a:t>$1$po/zD0XK$4HSh/Aeae/eJ6dNj1k7Oz1</a:t>
            </a:r>
            <a:r>
              <a:rPr lang="en-US" altLang="zh-CN" b="1">
                <a:solidFill>
                  <a:schemeClr val="tx2"/>
                </a:solidFill>
              </a:rPr>
              <a:t>:14495:0:99999:7:::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57200" y="3860800"/>
            <a:ext cx="8229600" cy="277336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43000" lvl="2" indent="-228600">
              <a:lnSpc>
                <a:spcPct val="80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p"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2621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03 WebDriver API-定位元素</Template>
  <TotalTime>605</TotalTime>
  <Words>3293</Words>
  <Application>Microsoft Office PowerPoint</Application>
  <PresentationFormat>全屏显示(4:3)</PresentationFormat>
  <Paragraphs>438</Paragraphs>
  <Slides>33</Slides>
  <Notes>20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moban</vt:lpstr>
      <vt:lpstr>用户和用户组管理</vt:lpstr>
      <vt:lpstr>本章大纲</vt:lpstr>
      <vt:lpstr>用户配置文件</vt:lpstr>
      <vt:lpstr>1、用户管理简介</vt:lpstr>
      <vt:lpstr>2、用户信息文件 /etc/passwd</vt:lpstr>
      <vt:lpstr>3、初始组和附加组</vt:lpstr>
      <vt:lpstr>4、Shell命令解释器</vt:lpstr>
      <vt:lpstr>影子文件</vt:lpstr>
      <vt:lpstr>用户帐号文件 —— shadow</vt:lpstr>
      <vt:lpstr>用户帐号文件 —— passwd</vt:lpstr>
      <vt:lpstr>添加用户帐号</vt:lpstr>
      <vt:lpstr>创建用户案例</vt:lpstr>
      <vt:lpstr>设置/更改用户口令</vt:lpstr>
      <vt:lpstr>设置用户密码</vt:lpstr>
      <vt:lpstr>用户帐号的初始配置文件</vt:lpstr>
      <vt:lpstr>修改用户帐号的属性</vt:lpstr>
      <vt:lpstr>更改用户</vt:lpstr>
      <vt:lpstr>查看用户登录情况finger</vt:lpstr>
      <vt:lpstr>删除用户帐号</vt:lpstr>
      <vt:lpstr>组帐号文件 —— group、gshadow</vt:lpstr>
      <vt:lpstr>添加组帐号</vt:lpstr>
      <vt:lpstr>添加、删除组成员</vt:lpstr>
      <vt:lpstr>PowerPoint 演示文稿</vt:lpstr>
      <vt:lpstr>删除组帐号</vt:lpstr>
      <vt:lpstr>用户和组帐号查询</vt:lpstr>
      <vt:lpstr>文件/目录的权限和归属</vt:lpstr>
      <vt:lpstr>访问文件和文件夹的三类用户</vt:lpstr>
      <vt:lpstr>查看文件/目录的权限和归属</vt:lpstr>
      <vt:lpstr>设置文件/目录的权限</vt:lpstr>
      <vt:lpstr>Chmod修改权限</vt:lpstr>
      <vt:lpstr>Chmod修改权限</vt:lpstr>
      <vt:lpstr>设置文件/目录的归属</vt:lpstr>
      <vt:lpstr>Chown更改属主属组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第01章 Linux系统安装和基本操作 </dc:title>
  <dc:creator>admin</dc:creator>
  <cp:lastModifiedBy>admin</cp:lastModifiedBy>
  <cp:revision>74</cp:revision>
  <dcterms:created xsi:type="dcterms:W3CDTF">2017-06-14T06:52:20Z</dcterms:created>
  <dcterms:modified xsi:type="dcterms:W3CDTF">2017-07-16T18:14:47Z</dcterms:modified>
</cp:coreProperties>
</file>