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60" r:id="rId2"/>
    <p:sldId id="261" r:id="rId3"/>
    <p:sldId id="262" r:id="rId4"/>
    <p:sldId id="271" r:id="rId5"/>
    <p:sldId id="269" r:id="rId6"/>
    <p:sldId id="263" r:id="rId7"/>
    <p:sldId id="268" r:id="rId8"/>
    <p:sldId id="270" r:id="rId9"/>
    <p:sldId id="267" r:id="rId10"/>
    <p:sldId id="264" r:id="rId11"/>
    <p:sldId id="265" r:id="rId12"/>
    <p:sldId id="266" r:id="rId13"/>
    <p:sldId id="272" r:id="rId14"/>
    <p:sldId id="273" r:id="rId15"/>
    <p:sldId id="274" r:id="rId16"/>
    <p:sldId id="286" r:id="rId17"/>
    <p:sldId id="290" r:id="rId18"/>
    <p:sldId id="287" r:id="rId19"/>
    <p:sldId id="289" r:id="rId20"/>
    <p:sldId id="291" r:id="rId21"/>
    <p:sldId id="292" r:id="rId22"/>
    <p:sldId id="293" r:id="rId23"/>
    <p:sldId id="294" r:id="rId24"/>
    <p:sldId id="288" r:id="rId25"/>
    <p:sldId id="276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22" autoAdjust="0"/>
  </p:normalViewPr>
  <p:slideViewPr>
    <p:cSldViewPr>
      <p:cViewPr varScale="1">
        <p:scale>
          <a:sx n="52" d="100"/>
          <a:sy n="52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7%A3%81%E7%9B%98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item/%E5%88%86%E5%8C%BA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什么样的技术，有什么特点，应用在哪些领域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统计文件系统的占用情况，分区已经用了多大空间</a:t>
            </a:r>
            <a:endParaRPr lang="en-US" altLang="zh-CN" dirty="0" smtClean="0"/>
          </a:p>
          <a:p>
            <a:r>
              <a:rPr lang="en-US" altLang="zh-CN" dirty="0" smtClean="0"/>
              <a:t>-a</a:t>
            </a:r>
            <a:r>
              <a:rPr lang="zh-CN" altLang="en-US" dirty="0" smtClean="0"/>
              <a:t>，除了显示默认的分区之外，隐藏的特殊分区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84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一般不用它统计文件大小，用</a:t>
            </a:r>
            <a:r>
              <a:rPr lang="en-US" altLang="zh-CN" dirty="0" err="1" smtClean="0"/>
              <a:t>ll</a:t>
            </a:r>
            <a:r>
              <a:rPr lang="en-US" altLang="zh-CN" baseline="0" dirty="0" smtClean="0"/>
              <a:t>  -h</a:t>
            </a:r>
          </a:p>
          <a:p>
            <a:r>
              <a:rPr lang="zh-CN" altLang="en-US" baseline="0" dirty="0" smtClean="0"/>
              <a:t>不能用</a:t>
            </a:r>
            <a:r>
              <a:rPr lang="en-US" altLang="zh-CN" baseline="0" dirty="0" err="1" smtClean="0"/>
              <a:t>ll</a:t>
            </a:r>
            <a:r>
              <a:rPr lang="en-US" altLang="zh-CN" baseline="0" dirty="0" smtClean="0"/>
              <a:t> –h</a:t>
            </a:r>
            <a:r>
              <a:rPr lang="zh-CN" altLang="en-US" baseline="0" dirty="0" smtClean="0"/>
              <a:t>统计目录大小，</a:t>
            </a:r>
            <a:r>
              <a:rPr lang="en-US" altLang="zh-CN" baseline="0" dirty="0" err="1" smtClean="0"/>
              <a:t>ll</a:t>
            </a:r>
            <a:r>
              <a:rPr lang="en-US" altLang="zh-CN" baseline="0" dirty="0" smtClean="0"/>
              <a:t> –h /</a:t>
            </a:r>
            <a:r>
              <a:rPr lang="zh-CN" altLang="en-US" baseline="0" dirty="0" smtClean="0"/>
              <a:t>举例。</a:t>
            </a:r>
            <a:r>
              <a:rPr lang="en-US" altLang="zh-CN" baseline="0" dirty="0" err="1" smtClean="0"/>
              <a:t>etc</a:t>
            </a:r>
            <a:r>
              <a:rPr lang="zh-CN" altLang="en-US" baseline="0" dirty="0" smtClean="0"/>
              <a:t>目录只有几ＫＢ</a:t>
            </a:r>
            <a:r>
              <a:rPr lang="en-US" altLang="zh-CN" baseline="0" dirty="0" smtClean="0"/>
              <a:t>?</a:t>
            </a:r>
            <a:r>
              <a:rPr lang="en-US" altLang="zh-CN" baseline="0" dirty="0" err="1" smtClean="0"/>
              <a:t>ls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统计目录大小，只会统计这个子目录下一级子目录，子文件的文件名占用多大空间。而不会统计子目录的数据占用多大空间。这是</a:t>
            </a:r>
            <a:r>
              <a:rPr lang="en-US" altLang="zh-CN" baseline="0" dirty="0" err="1" smtClean="0"/>
              <a:t>ls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统计的局限性</a:t>
            </a:r>
            <a:endParaRPr lang="en-US" altLang="zh-CN" baseline="0" dirty="0" smtClean="0"/>
          </a:p>
          <a:p>
            <a:r>
              <a:rPr lang="zh-CN" altLang="en-US" baseline="0" dirty="0" smtClean="0"/>
              <a:t>必须使用</a:t>
            </a:r>
            <a:r>
              <a:rPr lang="en-US" altLang="zh-CN" baseline="0" dirty="0" smtClean="0"/>
              <a:t>du</a:t>
            </a:r>
            <a:r>
              <a:rPr lang="zh-CN" altLang="en-US" baseline="0" dirty="0" smtClean="0"/>
              <a:t>目录，统计所有的子目录占用了多大空间</a:t>
            </a:r>
            <a:endParaRPr lang="en-US" altLang="zh-CN" baseline="0" dirty="0" smtClean="0"/>
          </a:p>
          <a:p>
            <a:r>
              <a:rPr lang="en-US" altLang="zh-CN" baseline="0" dirty="0" smtClean="0"/>
              <a:t>du /</a:t>
            </a:r>
            <a:r>
              <a:rPr lang="en-US" altLang="zh-CN" baseline="0" dirty="0" err="1" smtClean="0"/>
              <a:t>etc</a:t>
            </a:r>
            <a:endParaRPr lang="en-US" altLang="zh-CN" baseline="0" dirty="0" smtClean="0"/>
          </a:p>
          <a:p>
            <a:r>
              <a:rPr lang="en-US" altLang="zh-CN" baseline="0" dirty="0" smtClean="0"/>
              <a:t>du –h /</a:t>
            </a:r>
            <a:r>
              <a:rPr lang="en-US" altLang="zh-CN" baseline="0" dirty="0" err="1" smtClean="0"/>
              <a:t>etc</a:t>
            </a:r>
            <a:endParaRPr lang="en-US" altLang="zh-CN" baseline="0" dirty="0" smtClean="0"/>
          </a:p>
          <a:p>
            <a:r>
              <a:rPr lang="en-US" altLang="zh-CN" baseline="0" dirty="0" smtClean="0"/>
              <a:t>du –</a:t>
            </a:r>
            <a:r>
              <a:rPr lang="en-US" altLang="zh-CN" baseline="0" dirty="0" err="1" smtClean="0"/>
              <a:t>sh</a:t>
            </a:r>
            <a:r>
              <a:rPr lang="en-US" altLang="zh-CN" baseline="0" dirty="0" smtClean="0"/>
              <a:t> /</a:t>
            </a:r>
            <a:r>
              <a:rPr lang="en-US" altLang="zh-CN" baseline="0" dirty="0" err="1" smtClean="0"/>
              <a:t>etc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很多时候是查看大小，而不是列出子目录</a:t>
            </a:r>
            <a:endParaRPr lang="en-US" altLang="zh-CN" baseline="0" dirty="0" smtClean="0"/>
          </a:p>
          <a:p>
            <a:r>
              <a:rPr lang="en-US" altLang="zh-CN" baseline="0" dirty="0" smtClean="0"/>
              <a:t>-h </a:t>
            </a:r>
            <a:r>
              <a:rPr lang="zh-CN" altLang="en-US" baseline="0" dirty="0" smtClean="0"/>
              <a:t>人性化显示</a:t>
            </a:r>
            <a:endParaRPr lang="en-US" altLang="zh-CN" baseline="0" dirty="0" smtClean="0"/>
          </a:p>
          <a:p>
            <a:r>
              <a:rPr lang="zh-CN" altLang="en-US" baseline="0" dirty="0" smtClean="0"/>
              <a:t>举例： </a:t>
            </a:r>
            <a:r>
              <a:rPr lang="en-US" altLang="zh-CN" baseline="0" dirty="0" err="1" smtClean="0"/>
              <a:t>df</a:t>
            </a:r>
            <a:r>
              <a:rPr lang="en-US" altLang="zh-CN" baseline="0" dirty="0" smtClean="0"/>
              <a:t>  -h</a:t>
            </a:r>
          </a:p>
          <a:p>
            <a:r>
              <a:rPr lang="en-US" altLang="zh-CN" baseline="0" dirty="0" err="1" smtClean="0"/>
              <a:t>df</a:t>
            </a:r>
            <a:r>
              <a:rPr lang="en-US" altLang="zh-CN" baseline="0" dirty="0" smtClean="0"/>
              <a:t> –h </a:t>
            </a:r>
            <a:r>
              <a:rPr lang="zh-CN" altLang="en-US" baseline="0" dirty="0" smtClean="0"/>
              <a:t>区别  </a:t>
            </a:r>
            <a:r>
              <a:rPr lang="en-US" altLang="zh-CN" baseline="0" dirty="0" smtClean="0"/>
              <a:t>du </a:t>
            </a:r>
            <a:r>
              <a:rPr lang="en-US" altLang="zh-CN" baseline="0" dirty="0" smtClean="0"/>
              <a:t>–</a:t>
            </a:r>
            <a:r>
              <a:rPr lang="en-US" altLang="zh-CN" baseline="0" dirty="0" err="1" smtClean="0"/>
              <a:t>sh</a:t>
            </a:r>
            <a:r>
              <a:rPr lang="en-US" altLang="zh-CN" baseline="0" dirty="0" smtClean="0"/>
              <a:t> / </a:t>
            </a:r>
            <a:r>
              <a:rPr lang="zh-CN" altLang="en-US" baseline="0" dirty="0" smtClean="0"/>
              <a:t>注意：</a:t>
            </a:r>
            <a:r>
              <a:rPr lang="en-US" altLang="zh-CN" baseline="0" dirty="0" smtClean="0"/>
              <a:t>du</a:t>
            </a:r>
            <a:r>
              <a:rPr lang="zh-CN" altLang="en-US" baseline="0" dirty="0" smtClean="0"/>
              <a:t>命令统计分区，先扫描根分区下有哪些文件，大小做一个综合，比较慢，耗费资源</a:t>
            </a:r>
            <a:r>
              <a:rPr lang="zh-CN" altLang="en-US" baseline="0" dirty="0" smtClean="0"/>
              <a:t>。服务器高运行时段，不要</a:t>
            </a:r>
            <a:r>
              <a:rPr lang="zh-CN" altLang="en-US" baseline="0" dirty="0" smtClean="0"/>
              <a:t>轻易执行高负载的命令（大批量复制，大批量扫描）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为什么</a:t>
            </a:r>
            <a:r>
              <a:rPr lang="en-US" altLang="zh-CN" baseline="0" dirty="0" smtClean="0"/>
              <a:t>du</a:t>
            </a:r>
            <a:r>
              <a:rPr lang="zh-CN" altLang="en-US" baseline="0" dirty="0" smtClean="0"/>
              <a:t>统计结果小于</a:t>
            </a:r>
            <a:r>
              <a:rPr lang="en-US" altLang="zh-CN" baseline="0" dirty="0" err="1" smtClean="0"/>
              <a:t>df</a:t>
            </a:r>
            <a:endParaRPr lang="en-US" altLang="zh-CN" baseline="0" dirty="0" smtClean="0"/>
          </a:p>
          <a:p>
            <a:r>
              <a:rPr lang="zh-CN" altLang="en-US" baseline="0" dirty="0" smtClean="0"/>
              <a:t>按理说应该</a:t>
            </a:r>
            <a:r>
              <a:rPr lang="en-US" altLang="zh-CN" baseline="0" dirty="0" smtClean="0"/>
              <a:t>du</a:t>
            </a:r>
            <a:r>
              <a:rPr lang="zh-CN" altLang="en-US" baseline="0" dirty="0" smtClean="0"/>
              <a:t>应该大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06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du</a:t>
            </a:r>
            <a:r>
              <a:rPr lang="zh-CN" altLang="en-US" dirty="0" smtClean="0"/>
              <a:t>看到的是根分区所有文件大小</a:t>
            </a:r>
            <a:endParaRPr lang="en-US" altLang="zh-CN" dirty="0" smtClean="0"/>
          </a:p>
          <a:p>
            <a:r>
              <a:rPr lang="en-US" altLang="zh-CN" dirty="0" err="1" smtClean="0"/>
              <a:t>df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除了所有文件大小，还有</a:t>
            </a:r>
            <a:r>
              <a:rPr lang="zh-CN" altLang="en-US" baseline="0" dirty="0" smtClean="0"/>
              <a:t>系统和进程</a:t>
            </a:r>
            <a:r>
              <a:rPr lang="zh-CN" altLang="en-US" baseline="0" dirty="0" smtClean="0"/>
              <a:t>占用的文件大小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df</a:t>
            </a:r>
            <a:r>
              <a:rPr lang="zh-CN" altLang="en-US" baseline="0" dirty="0" smtClean="0"/>
              <a:t>看到的才是真正的剩余空间</a:t>
            </a:r>
            <a:endParaRPr lang="en-US" altLang="zh-CN" baseline="0" dirty="0" smtClean="0"/>
          </a:p>
          <a:p>
            <a:r>
              <a:rPr lang="zh-CN" altLang="en-US" baseline="0" dirty="0" smtClean="0"/>
              <a:t>高负载服务器，游戏，下载，视频</a:t>
            </a:r>
            <a:r>
              <a:rPr lang="zh-CN" altLang="en-US" baseline="0" dirty="0" smtClean="0"/>
              <a:t>网站 每周重启一次，状态还原，网站每个月一次</a:t>
            </a:r>
            <a:endParaRPr lang="en-US" altLang="zh-CN" baseline="0" dirty="0" smtClean="0"/>
          </a:p>
          <a:p>
            <a:r>
              <a:rPr lang="zh-CN" altLang="en-US" baseline="0" dirty="0" smtClean="0"/>
              <a:t>低负载，网站，每个月重启一次</a:t>
            </a:r>
            <a:endParaRPr lang="en-US" altLang="zh-CN" baseline="0" dirty="0" smtClean="0"/>
          </a:p>
          <a:p>
            <a:r>
              <a:rPr lang="en-US" altLang="zh-CN" baseline="0" dirty="0" smtClean="0"/>
              <a:t>du  </a:t>
            </a:r>
            <a:r>
              <a:rPr lang="zh-CN" altLang="en-US" baseline="0" dirty="0" smtClean="0"/>
              <a:t>目录  </a:t>
            </a:r>
            <a:r>
              <a:rPr lang="en-US" altLang="zh-CN" baseline="0" dirty="0" err="1" smtClean="0"/>
              <a:t>df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分区的大小</a:t>
            </a:r>
            <a:endParaRPr lang="en-US" altLang="zh-CN" baseline="0" dirty="0" smtClean="0"/>
          </a:p>
          <a:p>
            <a:r>
              <a:rPr lang="en-US" altLang="zh-CN" baseline="0" dirty="0" smtClean="0"/>
              <a:t>du </a:t>
            </a:r>
            <a:r>
              <a:rPr lang="zh-CN" altLang="en-US" baseline="0" dirty="0" smtClean="0"/>
              <a:t>看文件大小更准确，</a:t>
            </a:r>
            <a:r>
              <a:rPr lang="en-US" altLang="zh-CN" baseline="0" dirty="0" err="1" smtClean="0"/>
              <a:t>df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看剩余空间更</a:t>
            </a:r>
            <a:r>
              <a:rPr lang="zh-CN" altLang="en-US" baseline="0" dirty="0" smtClean="0"/>
              <a:t>准确</a:t>
            </a:r>
            <a:endParaRPr lang="en-US" altLang="zh-CN" baseline="0" dirty="0" smtClean="0"/>
          </a:p>
          <a:p>
            <a:r>
              <a:rPr lang="zh-CN" altLang="en-US" baseline="0" dirty="0" smtClean="0"/>
              <a:t>删除的文件，被进程占用的空间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67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底层修复命令，有时候会造成问题，知道就好。除非需要手工执行，一般系统</a:t>
            </a:r>
            <a:endParaRPr lang="en-US" altLang="zh-CN" dirty="0" smtClean="0"/>
          </a:p>
          <a:p>
            <a:r>
              <a:rPr lang="zh-CN" altLang="en-US" dirty="0" smtClean="0"/>
              <a:t>异常，系统开机会自动执行，不主张大家手工执行</a:t>
            </a:r>
            <a:endParaRPr lang="en-US" altLang="zh-CN" dirty="0" smtClean="0"/>
          </a:p>
          <a:p>
            <a:r>
              <a:rPr lang="en-US" altLang="zh-CN" dirty="0" smtClean="0"/>
              <a:t>-a,-y</a:t>
            </a:r>
            <a:r>
              <a:rPr lang="zh-CN" altLang="en-US" dirty="0" smtClean="0"/>
              <a:t>都是自动修复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55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分区</a:t>
            </a:r>
            <a:r>
              <a:rPr lang="zh-CN" altLang="en-US" dirty="0" smtClean="0"/>
              <a:t>中数据快的大小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87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挂载是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7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创建了一个目录，空间不够用了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mount 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/sdb1/</a:t>
            </a:r>
            <a:r>
              <a:rPr lang="en-US" altLang="zh-CN" baseline="0" dirty="0" smtClean="0"/>
              <a:t>  /mailbox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02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8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再看什么是分区</a:t>
            </a:r>
            <a:endParaRPr lang="en-US" altLang="zh-CN" dirty="0" smtClean="0"/>
          </a:p>
          <a:p>
            <a:r>
              <a:rPr lang="en-US" altLang="zh-CN" dirty="0" err="1" smtClean="0"/>
              <a:t>fidsk</a:t>
            </a:r>
            <a:r>
              <a:rPr lang="zh-CN" altLang="en-US" dirty="0" smtClean="0"/>
              <a:t>手工分区的方式，安装时图形界面进行分区，安装完成后，需要调整分区，或者新的硬盘需要分区，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9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什么是分区，文件系统的概念</a:t>
            </a:r>
            <a:r>
              <a:rPr lang="zh-CN" altLang="en-US" baseline="0" dirty="0" smtClean="0"/>
              <a:t> ，大硬盘按照需求，分成多个小的逻辑上的分区</a:t>
            </a:r>
            <a:endParaRPr lang="en-US" altLang="zh-CN" baseline="0" dirty="0" smtClean="0"/>
          </a:p>
          <a:p>
            <a:r>
              <a:rPr lang="zh-CN" altLang="en-US" baseline="0" dirty="0" smtClean="0"/>
              <a:t>为了突破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个的限制，需要拿出一个作为扩展分区，只能有一个，算</a:t>
            </a:r>
            <a:r>
              <a:rPr lang="en-US" altLang="zh-CN" baseline="0" dirty="0" smtClean="0"/>
              <a:t>---</a:t>
            </a:r>
          </a:p>
          <a:p>
            <a:r>
              <a:rPr lang="zh-CN" altLang="en-US" baseline="0" dirty="0" smtClean="0"/>
              <a:t>也就是说我分了一个扩展分区，主分区最多再分三个，</a:t>
            </a:r>
            <a:r>
              <a:rPr lang="zh-CN" altLang="en-US" dirty="0" smtClean="0"/>
              <a:t>但是扩展分区不能存储数据和格式化，唯一的作用是再分逻辑分区。举例柜子。注意：扩展分区不能写入数据，逻辑分区可以的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2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CentOS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，不管是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硬盘还是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硬盘，在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里面的硬盘设备文件标识都为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[a-z]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当然这一特性在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CentOS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中就已经实现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5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每一个分区对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都应该有个设备文件名。</a:t>
            </a:r>
            <a:r>
              <a:rPr lang="en-US" altLang="zh-CN" dirty="0" smtClean="0"/>
              <a:t>1,2,3,4</a:t>
            </a:r>
            <a:r>
              <a:rPr lang="zh-CN" altLang="en-US" dirty="0" smtClean="0"/>
              <a:t>代表主分区。设备的文件名是固定的，需要大家记下了，能看懂</a:t>
            </a:r>
            <a:endParaRPr lang="en-US" altLang="zh-CN" dirty="0" smtClean="0"/>
          </a:p>
          <a:p>
            <a:r>
              <a:rPr lang="en-US" altLang="zh-CN" dirty="0" smtClean="0"/>
              <a:t>1,2,3,4</a:t>
            </a:r>
            <a:r>
              <a:rPr lang="zh-CN" altLang="en-US" dirty="0" smtClean="0"/>
              <a:t>只能给主分区或者扩展分区使用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08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即使不够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个，逻辑分区也不能使用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17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必须格式化后才能使用。格式化</a:t>
            </a:r>
            <a:r>
              <a:rPr lang="en-US" altLang="zh-CN" dirty="0" smtClean="0"/>
              <a:t>(format)</a:t>
            </a:r>
            <a:r>
              <a:rPr lang="zh-CN" altLang="en-US" dirty="0" smtClean="0"/>
              <a:t>是指对</a:t>
            </a:r>
            <a:r>
              <a:rPr lang="zh-CN" altLang="en-US" dirty="0" smtClean="0">
                <a:hlinkClick r:id="rId3"/>
              </a:rPr>
              <a:t>磁盘</a:t>
            </a:r>
            <a:r>
              <a:rPr lang="zh-CN" altLang="en-US" dirty="0" smtClean="0"/>
              <a:t>或磁盘中的</a:t>
            </a:r>
            <a:r>
              <a:rPr lang="zh-CN" altLang="en-US" dirty="0" smtClean="0">
                <a:hlinkClick r:id="rId4"/>
              </a:rPr>
              <a:t>分区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）进行初始化的一种操作</a:t>
            </a:r>
            <a:endParaRPr lang="en-US" altLang="zh-CN" dirty="0" smtClean="0"/>
          </a:p>
          <a:p>
            <a:r>
              <a:rPr lang="zh-CN" altLang="en-US" dirty="0" smtClean="0"/>
              <a:t>格式化时为了写入文件系统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而</a:t>
            </a:r>
            <a:r>
              <a:rPr lang="en-US" altLang="zh-CN" dirty="0" err="1" smtClean="0"/>
              <a:t>XFS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JFS</a:t>
            </a:r>
            <a:r>
              <a:rPr lang="zh-CN" altLang="en-US" dirty="0" smtClean="0"/>
              <a:t>文件系统多用于商业版本的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操作系统中，具有出色的性能表现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REL7</a:t>
            </a:r>
            <a:r>
              <a:rPr lang="zh-CN" altLang="en-US" dirty="0" smtClean="0"/>
              <a:t>中默认</a:t>
            </a:r>
            <a:r>
              <a:rPr lang="zh-CN" altLang="en-US" i="1" dirty="0" smtClean="0"/>
              <a:t>文件系统</a:t>
            </a:r>
            <a:r>
              <a:rPr lang="zh-CN" altLang="en-US" dirty="0" smtClean="0"/>
              <a:t>已由以前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EXT4</a:t>
            </a:r>
            <a:r>
              <a:rPr lang="zh-CN" altLang="en-US" dirty="0" smtClean="0"/>
              <a:t>改为</a:t>
            </a:r>
            <a:r>
              <a:rPr lang="en-US" altLang="zh-CN" dirty="0" err="1" smtClean="0"/>
              <a:t>xfs</a:t>
            </a:r>
            <a:r>
              <a:rPr lang="zh-CN" altLang="en-US" i="1" dirty="0" smtClean="0"/>
              <a:t>文件系统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 smtClean="0"/>
              <a:t>CENTOS 7</a:t>
            </a:r>
            <a:r>
              <a:rPr lang="en-US" altLang="zh-CN" dirty="0" smtClean="0"/>
              <a:t>.0</a:t>
            </a:r>
            <a:r>
              <a:rPr lang="zh-CN" altLang="en-US" dirty="0" smtClean="0"/>
              <a:t>开始选择</a:t>
            </a:r>
            <a:r>
              <a:rPr lang="en-US" altLang="zh-CN" dirty="0" err="1" smtClean="0"/>
              <a:t>XFS</a:t>
            </a:r>
            <a:r>
              <a:rPr lang="zh-CN" altLang="en-US" dirty="0" smtClean="0"/>
              <a:t>作为默认的</a:t>
            </a:r>
            <a:r>
              <a:rPr lang="zh-CN" altLang="en-US" i="1" dirty="0" smtClean="0"/>
              <a:t>文件系统</a:t>
            </a:r>
            <a:endParaRPr lang="en-US" altLang="zh-CN" i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81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Centos6</a:t>
            </a:r>
            <a:r>
              <a:rPr lang="zh-CN" altLang="en-US" dirty="0" smtClean="0"/>
              <a:t>以后，扩展到</a:t>
            </a:r>
            <a:r>
              <a:rPr lang="zh-CN" altLang="en-US" dirty="0" smtClean="0"/>
              <a:t>了</a:t>
            </a:r>
            <a:r>
              <a:rPr lang="en-US" altLang="zh-CN" dirty="0" smtClean="0"/>
              <a:t>EXT3</a:t>
            </a:r>
            <a:endParaRPr lang="en-US" altLang="zh-CN" dirty="0" smtClean="0"/>
          </a:p>
          <a:p>
            <a:r>
              <a:rPr lang="en-US" altLang="zh-CN" dirty="0" smtClean="0">
                <a:effectLst/>
              </a:rPr>
              <a:t>EXT3</a:t>
            </a:r>
            <a:r>
              <a:rPr lang="zh-CN" altLang="en-US" dirty="0" smtClean="0">
                <a:effectLst/>
              </a:rPr>
              <a:t>目前只支持</a:t>
            </a:r>
            <a:r>
              <a:rPr lang="en-US" altLang="zh-CN" dirty="0" smtClean="0">
                <a:effectLst/>
              </a:rPr>
              <a:t>32000</a:t>
            </a:r>
            <a:r>
              <a:rPr lang="zh-CN" altLang="en-US" dirty="0" smtClean="0">
                <a:effectLst/>
              </a:rPr>
              <a:t>个子目录，</a:t>
            </a:r>
            <a:r>
              <a:rPr lang="zh-CN" altLang="en-US" dirty="0" smtClean="0">
                <a:effectLst/>
              </a:rPr>
              <a:t>而</a:t>
            </a:r>
            <a:r>
              <a:rPr lang="en-US" altLang="zh-CN" dirty="0" smtClean="0">
                <a:effectLst/>
              </a:rPr>
              <a:t>EXT4</a:t>
            </a:r>
            <a:r>
              <a:rPr lang="zh-CN" altLang="en-US" dirty="0" smtClean="0">
                <a:effectLst/>
              </a:rPr>
              <a:t>取消了这一限制，理论上支持无限数量的子目录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775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8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我的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文件系统管理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EXT</a:t>
            </a:r>
            <a:r>
              <a:rPr lang="zh-CN" altLang="en-US" dirty="0" smtClean="0"/>
              <a:t>文件系统</a:t>
            </a:r>
            <a:r>
              <a:rPr lang="zh-CN" altLang="en-US" dirty="0" smtClean="0"/>
              <a:t>的升级版本，</a:t>
            </a:r>
            <a:r>
              <a:rPr lang="en-US" altLang="zh-CN" dirty="0" smtClean="0"/>
              <a:t>Red Hat Linux7.2</a:t>
            </a:r>
            <a:r>
              <a:rPr lang="zh-CN" altLang="en-US" dirty="0" smtClean="0"/>
              <a:t>版本以前的系统默认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文件系统。</a:t>
            </a:r>
            <a:r>
              <a:rPr lang="en-US" altLang="zh-CN" dirty="0" smtClean="0"/>
              <a:t>1993</a:t>
            </a:r>
            <a:r>
              <a:rPr lang="zh-CN" altLang="en-US" dirty="0" smtClean="0"/>
              <a:t>年发布，最大支持</a:t>
            </a:r>
            <a:r>
              <a:rPr lang="en-US" altLang="zh-CN" dirty="0" smtClean="0"/>
              <a:t>16TB</a:t>
            </a:r>
            <a:r>
              <a:rPr lang="zh-CN" altLang="en-US" dirty="0" smtClean="0"/>
              <a:t>的分区和最大</a:t>
            </a:r>
            <a:r>
              <a:rPr lang="en-US" altLang="zh-CN" dirty="0" smtClean="0"/>
              <a:t>2TB</a:t>
            </a:r>
            <a:r>
              <a:rPr lang="zh-CN" altLang="en-US" dirty="0" smtClean="0"/>
              <a:t>的文件。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1TB=1024GB=1024*1024KB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EXT3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的升级版本，最大的区别就是带日志功能，以在系统突然停止时提高文件系统的可靠性。支持最大</a:t>
            </a:r>
            <a:r>
              <a:rPr lang="en-US" altLang="zh-CN" dirty="0" smtClean="0"/>
              <a:t>16TB</a:t>
            </a:r>
            <a:r>
              <a:rPr lang="zh-CN" altLang="en-US" dirty="0" smtClean="0"/>
              <a:t>的分区和最大</a:t>
            </a:r>
            <a:r>
              <a:rPr lang="en-US" altLang="zh-CN" dirty="0" smtClean="0"/>
              <a:t>2TB</a:t>
            </a:r>
            <a:r>
              <a:rPr lang="zh-CN" altLang="en-US" dirty="0" smtClean="0"/>
              <a:t>的文件。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8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EXT4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EXT3</a:t>
            </a:r>
            <a:r>
              <a:rPr lang="zh-CN" altLang="en-US" dirty="0" smtClean="0"/>
              <a:t>的升级版</a:t>
            </a:r>
            <a:r>
              <a:rPr lang="zh-CN" altLang="en-US" dirty="0" smtClean="0"/>
              <a:t>。</a:t>
            </a:r>
            <a:r>
              <a:rPr lang="en-US" altLang="zh-CN" dirty="0" smtClean="0"/>
              <a:t>EXT4</a:t>
            </a:r>
            <a:r>
              <a:rPr lang="zh-CN" altLang="en-US" dirty="0" smtClean="0"/>
              <a:t>在性能、伸缩性和可靠性方面进行了大量改进</a:t>
            </a:r>
            <a:r>
              <a:rPr lang="zh-CN" altLang="en-US" dirty="0" smtClean="0"/>
              <a:t>。</a:t>
            </a:r>
            <a:r>
              <a:rPr lang="en-US" altLang="zh-CN" dirty="0" smtClean="0"/>
              <a:t>EXT4</a:t>
            </a:r>
            <a:r>
              <a:rPr lang="zh-CN" altLang="en-US" dirty="0" smtClean="0"/>
              <a:t>的变化可以说是翻天覆地的，比如</a:t>
            </a:r>
            <a:r>
              <a:rPr lang="zh-CN" altLang="en-US" dirty="0" smtClean="0"/>
              <a:t>向下兼容</a:t>
            </a:r>
            <a:r>
              <a:rPr lang="en-US" altLang="zh-CN" dirty="0" smtClean="0"/>
              <a:t>EXT3</a:t>
            </a:r>
            <a:r>
              <a:rPr lang="zh-CN" altLang="en-US" dirty="0" smtClean="0"/>
              <a:t>、最大</a:t>
            </a:r>
            <a:r>
              <a:rPr lang="en-US" altLang="zh-CN" dirty="0" smtClean="0"/>
              <a:t>1EB</a:t>
            </a:r>
            <a:r>
              <a:rPr lang="zh-CN" altLang="en-US" dirty="0" smtClean="0"/>
              <a:t>文件系统和</a:t>
            </a:r>
            <a:r>
              <a:rPr lang="en-US" altLang="zh-CN" dirty="0" smtClean="0"/>
              <a:t>16TB</a:t>
            </a:r>
            <a:r>
              <a:rPr lang="zh-CN" altLang="en-US" dirty="0" smtClean="0"/>
              <a:t>文件、无限数量子目录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EXTends</a:t>
            </a:r>
            <a:r>
              <a:rPr lang="zh-CN" altLang="en-US" dirty="0" smtClean="0"/>
              <a:t>连续数据块概念、多块分配、延迟分配、持久预分配、快速</a:t>
            </a:r>
            <a:r>
              <a:rPr lang="en-US" altLang="zh-CN" dirty="0" err="1" smtClean="0"/>
              <a:t>FSCK</a:t>
            </a:r>
            <a:r>
              <a:rPr lang="zh-CN" altLang="en-US" dirty="0" smtClean="0"/>
              <a:t>、日志校验、无日志模式、在线碎片整理、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增强、默认启用</a:t>
            </a:r>
            <a:r>
              <a:rPr lang="en-US" altLang="zh-CN" dirty="0" smtClean="0"/>
              <a:t>barrier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1EB=1024PB=1024*1024TB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9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XFS</a:t>
            </a:r>
            <a:r>
              <a:rPr lang="zh-CN" altLang="en-US" dirty="0"/>
              <a:t>是一个</a:t>
            </a:r>
            <a:r>
              <a:rPr lang="en-US" altLang="zh-CN" dirty="0"/>
              <a:t>64</a:t>
            </a:r>
            <a:r>
              <a:rPr lang="zh-CN" altLang="en-US" dirty="0"/>
              <a:t>位文件系统，最大支持</a:t>
            </a:r>
            <a:r>
              <a:rPr lang="en-US" altLang="zh-CN" dirty="0"/>
              <a:t>8EB</a:t>
            </a:r>
            <a:r>
              <a:rPr lang="zh-CN" altLang="en-US" dirty="0"/>
              <a:t>减</a:t>
            </a:r>
            <a:r>
              <a:rPr lang="en-US" altLang="zh-CN" dirty="0"/>
              <a:t>1</a:t>
            </a:r>
            <a:r>
              <a:rPr lang="zh-CN" altLang="en-US" dirty="0"/>
              <a:t>字节的单个文件系统，实际部署时取决于宿主操作系统的最大块限制。对于一个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系统，文件和文件系统的大小会被限制在</a:t>
            </a:r>
            <a:r>
              <a:rPr lang="en-US" altLang="zh-CN" dirty="0"/>
              <a:t>16TB</a:t>
            </a:r>
            <a:r>
              <a:rPr lang="zh-CN" altLang="en-US" dirty="0" smtClean="0"/>
              <a:t>。</a:t>
            </a:r>
            <a:r>
              <a:rPr lang="en-US" altLang="zh-CN" dirty="0"/>
              <a:t>xt4</a:t>
            </a:r>
            <a:r>
              <a:rPr lang="zh-CN" altLang="en-US" dirty="0"/>
              <a:t>受限制于磁盘结构和兼容问题，可扩展性</a:t>
            </a:r>
            <a:r>
              <a:rPr lang="zh-CN" altLang="en-US" dirty="0" smtClean="0"/>
              <a:t>和可伸缩性确实</a:t>
            </a:r>
            <a:r>
              <a:rPr lang="zh-CN" altLang="en-US" dirty="0"/>
              <a:t>不如</a:t>
            </a:r>
            <a:r>
              <a:rPr lang="en-US" altLang="zh-CN" dirty="0" err="1"/>
              <a:t>xfs</a:t>
            </a:r>
            <a:r>
              <a:rPr lang="zh-CN" altLang="en-US" dirty="0"/>
              <a:t>，另外</a:t>
            </a:r>
            <a:r>
              <a:rPr lang="en-US" altLang="zh-CN" dirty="0" err="1"/>
              <a:t>xfs</a:t>
            </a:r>
            <a:r>
              <a:rPr lang="zh-CN" altLang="en-US" dirty="0"/>
              <a:t>经过很多年发展，各种锁的细化做的也比较好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3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分区和文件系统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文件系统常用命令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en-US" altLang="zh-CN" dirty="0" err="1" smtClean="0"/>
              <a:t>fdisk</a:t>
            </a:r>
            <a:r>
              <a:rPr lang="zh-CN" altLang="en-US" dirty="0" smtClean="0"/>
              <a:t>分区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fstab</a:t>
            </a:r>
            <a:r>
              <a:rPr lang="zh-CN" altLang="en-US" dirty="0" smtClean="0"/>
              <a:t>文件修复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分配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分区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35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484784"/>
            <a:ext cx="8939336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df</a:t>
            </a:r>
            <a:r>
              <a:rPr lang="en-US" altLang="zh-CN" dirty="0" smtClean="0"/>
              <a:t>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[</a:t>
            </a:r>
            <a:r>
              <a:rPr lang="zh-CN" altLang="en-US" dirty="0" smtClean="0"/>
              <a:t>挂载点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-a	</a:t>
            </a:r>
            <a:r>
              <a:rPr lang="zh-CN" altLang="en-US" dirty="0" smtClean="0"/>
              <a:t>显示所有文件的系统信息，包括特殊文件系统，如：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sysfs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-h	</a:t>
            </a:r>
            <a:r>
              <a:rPr lang="zh-CN" altLang="en-US" dirty="0" smtClean="0"/>
              <a:t>使用习惯单位显示容量，如</a:t>
            </a:r>
            <a:r>
              <a:rPr lang="en-US" altLang="zh-CN" dirty="0" smtClean="0"/>
              <a:t>KB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GB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-T      </a:t>
            </a:r>
            <a:r>
              <a:rPr lang="zh-CN" altLang="en-US" dirty="0" smtClean="0"/>
              <a:t>显示文件系统类型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-m	</a:t>
            </a:r>
            <a:r>
              <a:rPr lang="zh-CN" altLang="en-US" dirty="0" smtClean="0"/>
              <a:t>以</a:t>
            </a:r>
            <a:r>
              <a:rPr lang="en-US" altLang="zh-CN" dirty="0" smtClean="0"/>
              <a:t>MB</a:t>
            </a:r>
            <a:r>
              <a:rPr lang="zh-CN" altLang="en-US" dirty="0" smtClean="0"/>
              <a:t>为单位显示容量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-k      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KB</a:t>
            </a:r>
            <a:r>
              <a:rPr lang="zh-CN" altLang="en-US" dirty="0" smtClean="0"/>
              <a:t>为单位显示容量，默认就是以</a:t>
            </a:r>
            <a:r>
              <a:rPr lang="en-US" altLang="zh-CN" dirty="0" smtClean="0"/>
              <a:t>KB</a:t>
            </a:r>
            <a:r>
              <a:rPr lang="zh-CN" altLang="en-US" dirty="0" smtClean="0"/>
              <a:t>为单位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、文件系统查看命令</a:t>
            </a:r>
            <a:r>
              <a:rPr lang="en-US" altLang="zh-CN" dirty="0" err="1" smtClean="0"/>
              <a:t>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01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smtClean="0"/>
              <a:t> du  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en-US" altLang="zh-CN" dirty="0" smtClean="0"/>
              <a:t>[</a:t>
            </a:r>
            <a:r>
              <a:rPr lang="zh-CN" altLang="en-US" dirty="0" smtClean="0"/>
              <a:t>目录或文件名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-a  </a:t>
            </a:r>
            <a:r>
              <a:rPr lang="zh-CN" altLang="en-US" dirty="0" smtClean="0"/>
              <a:t>显示每个子文件的磁盘占用量，默认只统计子目录的磁盘占用量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-h  </a:t>
            </a:r>
            <a:r>
              <a:rPr lang="zh-CN" altLang="en-US" dirty="0" smtClean="0"/>
              <a:t>使用习惯单位显示磁盘占用量，</a:t>
            </a:r>
            <a:r>
              <a:rPr lang="zh-CN" altLang="en-US" dirty="0"/>
              <a:t>如</a:t>
            </a:r>
            <a:r>
              <a:rPr lang="en-US" altLang="zh-CN" dirty="0"/>
              <a:t>KB</a:t>
            </a:r>
            <a:r>
              <a:rPr lang="zh-CN" altLang="en-US" dirty="0"/>
              <a:t>，</a:t>
            </a:r>
            <a:r>
              <a:rPr lang="en-US" altLang="zh-CN" dirty="0"/>
              <a:t>MB</a:t>
            </a:r>
            <a:r>
              <a:rPr lang="zh-CN" altLang="en-US" dirty="0"/>
              <a:t>或</a:t>
            </a:r>
            <a:r>
              <a:rPr lang="en-US" altLang="zh-CN" dirty="0"/>
              <a:t>GB</a:t>
            </a:r>
            <a:r>
              <a:rPr lang="zh-CN" altLang="en-US" dirty="0"/>
              <a:t>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-s  </a:t>
            </a:r>
            <a:r>
              <a:rPr lang="zh-CN" altLang="en-US" dirty="0" smtClean="0"/>
              <a:t>统计总占用量，而不列出子目录和子文件的占用量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、统计目录或文件大小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35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df</a:t>
            </a:r>
            <a:r>
              <a:rPr lang="zh-CN" altLang="en-US" dirty="0" smtClean="0"/>
              <a:t>命令是从文件系统考虑，不光要考虑文件占用的空间，还要统计被命令或程序占用的空间（最常见的就是文件已经被删除，但是程序并没有释放空间）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du</a:t>
            </a:r>
            <a:r>
              <a:rPr lang="zh-CN" altLang="en-US" dirty="0" smtClean="0"/>
              <a:t>命令是面向文件，只会计算文件或目录占用的空间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df</a:t>
            </a:r>
            <a:r>
              <a:rPr lang="zh-CN" altLang="en-US" dirty="0"/>
              <a:t>的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379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628800"/>
            <a:ext cx="92273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err="1" smtClean="0"/>
              <a:t>fsck</a:t>
            </a:r>
            <a:r>
              <a:rPr lang="en-US" altLang="zh-CN" dirty="0" smtClean="0"/>
              <a:t>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 </a:t>
            </a:r>
            <a:r>
              <a:rPr lang="zh-CN" altLang="en-US" dirty="0" smtClean="0"/>
              <a:t>分区设备文件名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-a</a:t>
            </a:r>
            <a:r>
              <a:rPr lang="zh-CN" altLang="en-US" dirty="0" smtClean="0"/>
              <a:t>：不用显示用户提示，自动修复文件系统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-y</a:t>
            </a:r>
            <a:r>
              <a:rPr lang="zh-CN" altLang="en-US" dirty="0" smtClean="0"/>
              <a:t>：自动修复。和</a:t>
            </a:r>
            <a:r>
              <a:rPr lang="en-US" altLang="zh-CN" dirty="0" smtClean="0"/>
              <a:t>-a</a:t>
            </a:r>
            <a:r>
              <a:rPr lang="zh-CN" altLang="en-US" dirty="0" smtClean="0"/>
              <a:t>作用一致，不过有些文件系统只支持</a:t>
            </a:r>
            <a:r>
              <a:rPr lang="en-US" altLang="zh-CN" dirty="0" smtClean="0"/>
              <a:t>-y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、文件系统修复命令</a:t>
            </a:r>
            <a:r>
              <a:rPr lang="en-US" altLang="zh-CN" dirty="0" err="1" smtClean="0"/>
              <a:t>fsck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1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7992" y="1628800"/>
            <a:ext cx="9011344" cy="4525963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</a:t>
            </a:r>
            <a:r>
              <a:rPr lang="en-US" altLang="zh-CN" dirty="0" smtClean="0"/>
              <a:t>~]#dumpe2fs </a:t>
            </a:r>
            <a:r>
              <a:rPr lang="zh-CN" altLang="en-US" dirty="0" smtClean="0"/>
              <a:t>分区设备文件名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、显示磁盘状态命令</a:t>
            </a:r>
            <a:r>
              <a:rPr lang="en-US" altLang="zh-CN" dirty="0" smtClean="0"/>
              <a:t>dumpe2fs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2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分区和文件系统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文件系统常用命令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en-US" altLang="zh-CN" dirty="0" err="1" smtClean="0"/>
              <a:t>fdisk</a:t>
            </a:r>
            <a:r>
              <a:rPr lang="zh-CN" altLang="en-US" dirty="0" smtClean="0"/>
              <a:t>分区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fstab</a:t>
            </a:r>
            <a:r>
              <a:rPr lang="zh-CN" altLang="en-US" dirty="0" smtClean="0"/>
              <a:t>文件修复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分配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分区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、挂载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卸载文件系统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命令</a:t>
            </a:r>
          </a:p>
          <a:p>
            <a:pPr lvl="1"/>
            <a:r>
              <a:rPr lang="zh-CN" altLang="en-US" dirty="0"/>
              <a:t>用途：挂载文件系统、</a:t>
            </a:r>
            <a:r>
              <a:rPr lang="en-US" altLang="zh-CN" dirty="0"/>
              <a:t>ISO</a:t>
            </a:r>
            <a:r>
              <a:rPr lang="zh-CN" altLang="en-US" dirty="0"/>
              <a:t>镜像到指定文件夹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0000"/>
                </a:solidFill>
              </a:rPr>
              <a:t>mount  [ -t </a:t>
            </a:r>
            <a:r>
              <a:rPr lang="zh-CN" altLang="en-US" dirty="0">
                <a:solidFill>
                  <a:srgbClr val="FF0000"/>
                </a:solidFill>
              </a:rPr>
              <a:t>类型 </a:t>
            </a:r>
            <a:r>
              <a:rPr lang="en-US" altLang="zh-CN" dirty="0">
                <a:solidFill>
                  <a:srgbClr val="FF0000"/>
                </a:solidFill>
              </a:rPr>
              <a:t>]  </a:t>
            </a:r>
            <a:r>
              <a:rPr lang="zh-CN" altLang="en-US" dirty="0">
                <a:solidFill>
                  <a:srgbClr val="FF0000"/>
                </a:solidFill>
              </a:rPr>
              <a:t>存储设备  挂载点目录</a:t>
            </a:r>
          </a:p>
          <a:p>
            <a:pPr lvl="1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类型：</a:t>
            </a:r>
            <a:r>
              <a:rPr lang="en-US" altLang="zh-CN" dirty="0">
                <a:solidFill>
                  <a:srgbClr val="FF0000"/>
                </a:solidFill>
              </a:rPr>
              <a:t>swap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iso9660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vfat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loop</a:t>
            </a:r>
            <a:r>
              <a:rPr lang="zh-CN" altLang="en-US" dirty="0">
                <a:solidFill>
                  <a:srgbClr val="FF0000"/>
                </a:solidFill>
              </a:rPr>
              <a:t>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en-US" altLang="zh-CN" dirty="0">
                <a:solidFill>
                  <a:srgbClr val="FF0000"/>
                </a:solidFill>
              </a:rPr>
              <a:t>mount  -o loop  ISO</a:t>
            </a:r>
            <a:r>
              <a:rPr lang="zh-CN" altLang="en-US" dirty="0">
                <a:solidFill>
                  <a:srgbClr val="FF0000"/>
                </a:solidFill>
              </a:rPr>
              <a:t>镜像文件  挂载点目录</a:t>
            </a:r>
          </a:p>
          <a:p>
            <a:endParaRPr lang="zh-CN" altLang="en-US" sz="2800" dirty="0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457200" y="4394473"/>
            <a:ext cx="8229600" cy="19796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3200" dirty="0" err="1"/>
              <a:t>umount</a:t>
            </a:r>
            <a:r>
              <a:rPr lang="zh-CN" altLang="en-US" sz="3200" dirty="0"/>
              <a:t>命令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zh-CN" altLang="en-US" sz="2800" dirty="0"/>
              <a:t>用途：卸载已挂载的文件系统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zh-CN" altLang="en-US" sz="2800" dirty="0"/>
              <a:t>格式：</a:t>
            </a:r>
            <a:r>
              <a:rPr lang="en-US" altLang="zh-CN" sz="2800" dirty="0" err="1"/>
              <a:t>umount</a:t>
            </a:r>
            <a:r>
              <a:rPr lang="en-US" altLang="zh-CN" sz="2800" dirty="0"/>
              <a:t>  </a:t>
            </a:r>
            <a:r>
              <a:rPr lang="zh-CN" altLang="en-US" sz="2800" dirty="0"/>
              <a:t>存储设备位置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          </a:t>
            </a:r>
            <a:r>
              <a:rPr lang="en-US" altLang="zh-CN" sz="2800" dirty="0" err="1"/>
              <a:t>umount</a:t>
            </a:r>
            <a:r>
              <a:rPr lang="en-US" altLang="zh-CN" sz="2800" dirty="0"/>
              <a:t>  </a:t>
            </a:r>
            <a:r>
              <a:rPr lang="zh-CN" altLang="en-US" sz="2800" dirty="0"/>
              <a:t>挂载点目录</a:t>
            </a:r>
          </a:p>
        </p:txBody>
      </p:sp>
    </p:spTree>
    <p:extLst>
      <p:ext uri="{BB962C8B-B14F-4D97-AF65-F5344CB8AC3E}">
        <p14:creationId xmlns:p14="http://schemas.microsoft.com/office/powerpoint/2010/main" val="32105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硬盘分区挂载、卸载示例</a:t>
            </a:r>
          </a:p>
          <a:p>
            <a:pPr lvl="1"/>
            <a:r>
              <a:rPr lang="zh-CN" altLang="en-US" dirty="0"/>
              <a:t>建立挂载点目录：</a:t>
            </a:r>
            <a:r>
              <a:rPr lang="en-US" altLang="zh-CN" dirty="0"/>
              <a:t>/mailbox </a:t>
            </a:r>
          </a:p>
          <a:p>
            <a:pPr lvl="1"/>
            <a:r>
              <a:rPr lang="zh-CN" altLang="en-US" dirty="0"/>
              <a:t>挂载分区设备：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/sdb1</a:t>
            </a:r>
          </a:p>
          <a:p>
            <a:pPr lvl="1"/>
            <a:r>
              <a:rPr lang="zh-CN" altLang="en-US" dirty="0"/>
              <a:t>访问分区设备：</a:t>
            </a:r>
          </a:p>
          <a:p>
            <a:pPr lvl="2"/>
            <a:r>
              <a:rPr lang="zh-CN" altLang="en-US" dirty="0"/>
              <a:t> 挂载点目录</a:t>
            </a:r>
            <a:r>
              <a:rPr lang="en-US" altLang="zh-CN" dirty="0"/>
              <a:t>/mailbox</a:t>
            </a:r>
            <a:r>
              <a:rPr lang="zh-CN" altLang="en-US" dirty="0"/>
              <a:t>中创建文件进行测试</a:t>
            </a:r>
          </a:p>
          <a:p>
            <a:pPr lvl="2"/>
            <a:r>
              <a:rPr lang="zh-CN" altLang="en-US" dirty="0"/>
              <a:t> 查看</a:t>
            </a:r>
            <a:r>
              <a:rPr lang="en-US" altLang="zh-CN" dirty="0"/>
              <a:t>/mailbox</a:t>
            </a:r>
            <a:r>
              <a:rPr lang="zh-CN" altLang="en-US" dirty="0"/>
              <a:t>目录中的内容 </a:t>
            </a:r>
          </a:p>
          <a:p>
            <a:pPr lvl="1"/>
            <a:r>
              <a:rPr lang="zh-CN" altLang="en-US" dirty="0"/>
              <a:t>查看已挂载分区的使用情况（</a:t>
            </a:r>
            <a:r>
              <a:rPr lang="en-US" altLang="zh-CN" dirty="0" err="1">
                <a:solidFill>
                  <a:srgbClr val="FF0000"/>
                </a:solidFill>
              </a:rPr>
              <a:t>df</a:t>
            </a:r>
            <a:r>
              <a:rPr lang="en-US" altLang="zh-CN" dirty="0">
                <a:solidFill>
                  <a:srgbClr val="FF0000"/>
                </a:solidFill>
              </a:rPr>
              <a:t> -</a:t>
            </a:r>
            <a:r>
              <a:rPr lang="en-US" altLang="zh-CN" dirty="0" err="1">
                <a:solidFill>
                  <a:srgbClr val="FF0000"/>
                </a:solidFill>
              </a:rPr>
              <a:t>hT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卸载分区设备：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/sdb1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光盘设备挂载、卸载示例</a:t>
            </a:r>
          </a:p>
          <a:p>
            <a:pPr lvl="1"/>
            <a:r>
              <a:rPr lang="zh-CN" altLang="en-US" dirty="0"/>
              <a:t>建立挂载点目录：</a:t>
            </a:r>
            <a:r>
              <a:rPr lang="en-US" altLang="zh-CN" dirty="0"/>
              <a:t>/media/</a:t>
            </a:r>
            <a:r>
              <a:rPr lang="en-US" altLang="zh-CN" dirty="0" err="1"/>
              <a:t>cdrom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挂载光盘设备：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cdrom</a:t>
            </a:r>
            <a:r>
              <a:rPr lang="zh-CN" altLang="en-US" dirty="0"/>
              <a:t>或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hdc</a:t>
            </a:r>
            <a:endParaRPr lang="en-US" altLang="zh-CN" dirty="0"/>
          </a:p>
          <a:p>
            <a:pPr lvl="1"/>
            <a:r>
              <a:rPr lang="zh-CN" altLang="en-US" dirty="0"/>
              <a:t>访问光盘设备：</a:t>
            </a:r>
          </a:p>
          <a:p>
            <a:pPr lvl="2"/>
            <a:r>
              <a:rPr lang="zh-CN" altLang="en-US" dirty="0"/>
              <a:t>  查看挂载点目录</a:t>
            </a:r>
            <a:r>
              <a:rPr lang="en-US" altLang="zh-CN" dirty="0"/>
              <a:t>/media/</a:t>
            </a:r>
            <a:r>
              <a:rPr lang="en-US" altLang="zh-CN" dirty="0" err="1"/>
              <a:t>cdrom</a:t>
            </a:r>
            <a:r>
              <a:rPr lang="zh-CN" altLang="en-US" dirty="0"/>
              <a:t>中的内容</a:t>
            </a:r>
          </a:p>
          <a:p>
            <a:pPr lvl="1"/>
            <a:r>
              <a:rPr lang="zh-CN" altLang="en-US" dirty="0"/>
              <a:t>卸载光盘设备：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cdrom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光驱托盘操作</a:t>
            </a:r>
          </a:p>
          <a:p>
            <a:pPr lvl="1"/>
            <a:r>
              <a:rPr lang="zh-CN" altLang="en-US" dirty="0"/>
              <a:t>弹出光驱：</a:t>
            </a:r>
            <a:r>
              <a:rPr lang="en-US" altLang="zh-CN" dirty="0"/>
              <a:t>eject</a:t>
            </a:r>
          </a:p>
          <a:p>
            <a:pPr lvl="1"/>
            <a:r>
              <a:rPr lang="zh-CN" altLang="en-US" dirty="0"/>
              <a:t>收回光驱：</a:t>
            </a:r>
            <a:r>
              <a:rPr lang="en-US" altLang="zh-CN" dirty="0"/>
              <a:t>eject </a:t>
            </a:r>
            <a:r>
              <a:rPr lang="en-US" altLang="zh-CN" dirty="0" smtClean="0"/>
              <a:t>–t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ISO</a:t>
            </a:r>
            <a:r>
              <a:rPr lang="zh-CN" altLang="en-US" sz="3200" dirty="0"/>
              <a:t>镜像文件挂载示例</a:t>
            </a:r>
          </a:p>
          <a:p>
            <a:pPr>
              <a:lnSpc>
                <a:spcPct val="120000"/>
              </a:lnSpc>
              <a:buClr>
                <a:srgbClr val="006600"/>
              </a:buClr>
              <a:buSzPct val="80000"/>
              <a:buNone/>
            </a:pPr>
            <a:r>
              <a:rPr lang="en-US" altLang="zh-CN" b="1" dirty="0" smtClean="0"/>
              <a:t>[</a:t>
            </a:r>
            <a:r>
              <a:rPr lang="en-US" altLang="zh-CN" b="1" dirty="0" err="1"/>
              <a:t>root@localhost</a:t>
            </a:r>
            <a:r>
              <a:rPr lang="en-US" altLang="zh-CN" b="1" dirty="0"/>
              <a:t> ~]# </a:t>
            </a:r>
            <a:r>
              <a:rPr lang="en-US" altLang="zh-CN" b="1" dirty="0" err="1"/>
              <a:t>mkdir</a:t>
            </a:r>
            <a:r>
              <a:rPr lang="en-US" altLang="zh-CN" b="1" dirty="0"/>
              <a:t>  /media/fedora</a:t>
            </a:r>
          </a:p>
          <a:p>
            <a:pPr>
              <a:lnSpc>
                <a:spcPct val="120000"/>
              </a:lnSpc>
              <a:buClr>
                <a:srgbClr val="006600"/>
              </a:buClr>
              <a:buSzPct val="80000"/>
              <a:buNone/>
            </a:pPr>
            <a:r>
              <a:rPr lang="en-US" altLang="zh-CN" b="1" dirty="0"/>
              <a:t>[</a:t>
            </a:r>
            <a:r>
              <a:rPr lang="en-US" altLang="zh-CN" b="1" dirty="0" err="1"/>
              <a:t>root@localhost</a:t>
            </a:r>
            <a:r>
              <a:rPr lang="en-US" altLang="zh-CN" b="1" dirty="0"/>
              <a:t> ~]# mount  </a:t>
            </a:r>
            <a:r>
              <a:rPr lang="en-US" altLang="zh-CN" b="1" dirty="0">
                <a:solidFill>
                  <a:srgbClr val="FF0000"/>
                </a:solidFill>
              </a:rPr>
              <a:t>-o loop</a:t>
            </a:r>
            <a:r>
              <a:rPr lang="en-US" altLang="zh-CN" b="1" dirty="0"/>
              <a:t>  </a:t>
            </a:r>
            <a:r>
              <a:rPr lang="en-US" altLang="en-US" b="1" dirty="0"/>
              <a:t>F10-i686-Live.iso</a:t>
            </a:r>
            <a:r>
              <a:rPr lang="en-US" altLang="zh-CN" b="1" dirty="0"/>
              <a:t>  /media/fedora</a:t>
            </a:r>
          </a:p>
          <a:p>
            <a:pPr>
              <a:lnSpc>
                <a:spcPct val="120000"/>
              </a:lnSpc>
              <a:buClr>
                <a:srgbClr val="006600"/>
              </a:buClr>
              <a:buSzPct val="80000"/>
              <a:buNone/>
            </a:pPr>
            <a:r>
              <a:rPr lang="pt-BR" altLang="zh-CN" b="1" dirty="0"/>
              <a:t>[root@localhost ~]# ls /media/fedora</a:t>
            </a:r>
          </a:p>
          <a:p>
            <a:pPr>
              <a:lnSpc>
                <a:spcPct val="120000"/>
              </a:lnSpc>
              <a:buClr>
                <a:srgbClr val="006600"/>
              </a:buClr>
              <a:buSzPct val="80000"/>
              <a:buNone/>
            </a:pPr>
            <a:r>
              <a:rPr lang="pt-BR" altLang="zh-CN" b="1" dirty="0"/>
              <a:t>EFI  GPL  isolinux  LiveOS  README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分区和文件系统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/>
              <a:t>文件系统常用命令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en-US" altLang="zh-CN" dirty="0" err="1" smtClean="0">
                <a:solidFill>
                  <a:srgbClr val="FF0000"/>
                </a:solidFill>
              </a:rPr>
              <a:t>fdisk</a:t>
            </a:r>
            <a:r>
              <a:rPr lang="zh-CN" altLang="en-US" dirty="0" smtClean="0">
                <a:solidFill>
                  <a:srgbClr val="FF0000"/>
                </a:solidFill>
              </a:rPr>
              <a:t>分区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fstab</a:t>
            </a:r>
            <a:r>
              <a:rPr lang="zh-CN" altLang="en-US" dirty="0" smtClean="0"/>
              <a:t>文件修复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分配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分区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44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Mkfs</a:t>
            </a:r>
            <a:r>
              <a:rPr lang="zh-CN" altLang="en-US" smtClean="0"/>
              <a:t>参数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 dirty="0" smtClean="0"/>
              <a:t>-t </a:t>
            </a:r>
            <a:r>
              <a:rPr lang="zh-CN" altLang="zh-CN" dirty="0" smtClean="0"/>
              <a:t>指定文件系统类型</a:t>
            </a:r>
            <a:r>
              <a:rPr lang="en-US" altLang="zh-CN" dirty="0" smtClean="0"/>
              <a:t>  </a:t>
            </a:r>
            <a:r>
              <a:rPr lang="en-US" altLang="zh-CN" dirty="0" smtClean="0"/>
              <a:t>mkfs.EXT2  mkfs.EXT3  mkfs.EXT4</a:t>
            </a:r>
            <a:endParaRPr lang="zh-CN" altLang="zh-CN" dirty="0" smtClean="0"/>
          </a:p>
          <a:p>
            <a:pPr>
              <a:buFontTx/>
              <a:buBlip>
                <a:blip r:embed="rId2"/>
              </a:buBlip>
            </a:pPr>
            <a:r>
              <a:rPr lang="en-US" altLang="zh-CN" dirty="0" smtClean="0"/>
              <a:t>-b </a:t>
            </a:r>
            <a:r>
              <a:rPr lang="zh-CN" altLang="zh-CN" dirty="0" smtClean="0"/>
              <a:t>指定磁盘块大小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zh-CN" dirty="0" smtClean="0"/>
              <a:t>-L </a:t>
            </a:r>
            <a:r>
              <a:rPr lang="zh-CN" altLang="zh-CN" dirty="0" smtClean="0"/>
              <a:t>指定卷标</a:t>
            </a:r>
          </a:p>
          <a:p>
            <a:pPr>
              <a:buFontTx/>
              <a:buBlip>
                <a:blip r:embed="rId2"/>
              </a:buBlip>
            </a:pPr>
            <a:endParaRPr lang="zh-CN" altLang="en-US" dirty="0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573463"/>
            <a:ext cx="8201025" cy="305752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8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查看文件系统类型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 dirty="0" err="1" smtClean="0"/>
              <a:t>blkid</a:t>
            </a:r>
            <a:r>
              <a:rPr lang="en-US" altLang="zh-CN" dirty="0" smtClean="0"/>
              <a:t>  </a:t>
            </a:r>
            <a:r>
              <a:rPr lang="zh-CN" altLang="en-US" dirty="0" smtClean="0"/>
              <a:t>卷标 设备</a:t>
            </a:r>
            <a:r>
              <a:rPr lang="en-US" altLang="zh-CN" dirty="0" err="1" smtClean="0"/>
              <a:t>UUID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文件类型</a:t>
            </a:r>
            <a:endParaRPr lang="en-US" altLang="zh-CN" dirty="0" smtClean="0"/>
          </a:p>
          <a:p>
            <a:pPr lvl="1">
              <a:buFontTx/>
              <a:buBlip>
                <a:blip r:embed="rId3"/>
              </a:buBlip>
            </a:pP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root@WebServer</a:t>
            </a:r>
            <a:r>
              <a:rPr lang="en-US" altLang="zh-CN" sz="1800" dirty="0" smtClean="0"/>
              <a:t> ~]# </a:t>
            </a:r>
            <a:r>
              <a:rPr lang="en-US" altLang="zh-CN" sz="1800" dirty="0" err="1" smtClean="0"/>
              <a:t>blkid</a:t>
            </a:r>
            <a:endParaRPr lang="en-US" altLang="zh-CN" sz="1800" dirty="0" smtClean="0"/>
          </a:p>
          <a:p>
            <a:pPr lvl="1">
              <a:buFontTx/>
              <a:buBlip>
                <a:blip r:embed="rId3"/>
              </a:buBlip>
            </a:pP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dev</a:t>
            </a:r>
            <a:r>
              <a:rPr lang="en-US" altLang="zh-CN" sz="1800" dirty="0" smtClean="0"/>
              <a:t>/sda2: </a:t>
            </a:r>
            <a:r>
              <a:rPr lang="en-US" altLang="zh-CN" sz="1800" dirty="0" err="1" smtClean="0"/>
              <a:t>UUID</a:t>
            </a:r>
            <a:r>
              <a:rPr lang="en-US" altLang="zh-CN" sz="1800" dirty="0" smtClean="0"/>
              <a:t>="73518824-c4c0-47bd-9b7f-6199d2d5598d" TYPE</a:t>
            </a:r>
            <a:r>
              <a:rPr lang="en-US" altLang="zh-CN" sz="1800" dirty="0" smtClean="0"/>
              <a:t>="EXT4</a:t>
            </a:r>
            <a:r>
              <a:rPr lang="en-US" altLang="zh-CN" sz="1800" dirty="0" smtClean="0"/>
              <a:t>" 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dev</a:t>
            </a:r>
            <a:r>
              <a:rPr lang="en-US" altLang="zh-CN" sz="1800" dirty="0" smtClean="0"/>
              <a:t>/sda1: </a:t>
            </a:r>
            <a:r>
              <a:rPr lang="en-US" altLang="zh-CN" sz="1800" dirty="0" err="1" smtClean="0"/>
              <a:t>UUID</a:t>
            </a:r>
            <a:r>
              <a:rPr lang="en-US" altLang="zh-CN" sz="1800" dirty="0" smtClean="0"/>
              <a:t>="8265e380-fca1-45c5-b7ce-84b7eb90d7f8" TYPE</a:t>
            </a:r>
            <a:r>
              <a:rPr lang="en-US" altLang="zh-CN" sz="1800" dirty="0" smtClean="0"/>
              <a:t>="EXT4</a:t>
            </a:r>
            <a:r>
              <a:rPr lang="en-US" altLang="zh-CN" sz="1800" dirty="0" smtClean="0"/>
              <a:t>" 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dev</a:t>
            </a:r>
            <a:r>
              <a:rPr lang="en-US" altLang="zh-CN" sz="1800" dirty="0" smtClean="0"/>
              <a:t>/sda3: </a:t>
            </a:r>
            <a:r>
              <a:rPr lang="en-US" altLang="zh-CN" sz="1800" dirty="0" err="1" smtClean="0"/>
              <a:t>UUID</a:t>
            </a:r>
            <a:r>
              <a:rPr lang="en-US" altLang="zh-CN" sz="1800" dirty="0" smtClean="0"/>
              <a:t>="29cb1e41-849a-431b-b215-ef291f434c6c" TYPE</a:t>
            </a:r>
            <a:r>
              <a:rPr lang="en-US" altLang="zh-CN" sz="1800" dirty="0" smtClean="0"/>
              <a:t>="EXT4</a:t>
            </a:r>
            <a:r>
              <a:rPr lang="en-US" altLang="zh-CN" sz="1800" dirty="0" smtClean="0"/>
              <a:t>" 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dev</a:t>
            </a:r>
            <a:r>
              <a:rPr lang="en-US" altLang="zh-CN" sz="1800" dirty="0" smtClean="0"/>
              <a:t>/sda5: </a:t>
            </a:r>
            <a:r>
              <a:rPr lang="en-US" altLang="zh-CN" sz="1800" dirty="0" err="1" smtClean="0"/>
              <a:t>UUID</a:t>
            </a:r>
            <a:r>
              <a:rPr lang="en-US" altLang="zh-CN" sz="1800" dirty="0" smtClean="0"/>
              <a:t>="cb398d8c-0129-4723-a9be-372f34b53a5e" TYPE</a:t>
            </a:r>
            <a:r>
              <a:rPr lang="en-US" altLang="zh-CN" sz="1800" dirty="0" smtClean="0"/>
              <a:t>="EXT4</a:t>
            </a:r>
            <a:r>
              <a:rPr lang="en-US" altLang="zh-CN" sz="1800" dirty="0" smtClean="0"/>
              <a:t>" 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dev</a:t>
            </a:r>
            <a:r>
              <a:rPr lang="en-US" altLang="zh-CN" sz="1800" dirty="0" smtClean="0"/>
              <a:t>/sda6: </a:t>
            </a:r>
            <a:r>
              <a:rPr lang="en-US" altLang="zh-CN" sz="1800" dirty="0" err="1" smtClean="0"/>
              <a:t>UUID</a:t>
            </a:r>
            <a:r>
              <a:rPr lang="en-US" altLang="zh-CN" sz="1800" dirty="0" smtClean="0"/>
              <a:t>="637cde68-a34e-4073-ac5f-b97b254c82dd" TYPE="swap" 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dev</a:t>
            </a:r>
            <a:r>
              <a:rPr lang="en-US" altLang="zh-CN" sz="1800" dirty="0" smtClean="0"/>
              <a:t>/sdb1: </a:t>
            </a:r>
            <a:r>
              <a:rPr lang="en-US" altLang="zh-CN" sz="1800" dirty="0" smtClean="0">
                <a:solidFill>
                  <a:srgbClr val="FF0000"/>
                </a:solidFill>
              </a:rPr>
              <a:t>LABEL="backup</a:t>
            </a:r>
            <a:r>
              <a:rPr lang="en-US" altLang="zh-CN" sz="1800" dirty="0" smtClean="0"/>
              <a:t>" </a:t>
            </a:r>
            <a:r>
              <a:rPr lang="en-US" altLang="zh-CN" sz="1800" dirty="0" err="1" smtClean="0"/>
              <a:t>UUID</a:t>
            </a:r>
            <a:r>
              <a:rPr lang="en-US" altLang="zh-CN" sz="1800" dirty="0" smtClean="0"/>
              <a:t>="9b801ca0-821d-4828-a3b0-7ee46680caab" </a:t>
            </a:r>
            <a:r>
              <a:rPr lang="en-US" altLang="zh-CN" sz="1800" dirty="0" err="1" smtClean="0"/>
              <a:t>SEC_TYPE</a:t>
            </a:r>
            <a:r>
              <a:rPr lang="en-US" altLang="zh-CN" sz="1800" dirty="0" smtClean="0"/>
              <a:t>="EXT2</a:t>
            </a:r>
            <a:r>
              <a:rPr lang="en-US" altLang="zh-CN" sz="1800" dirty="0" smtClean="0"/>
              <a:t>" </a:t>
            </a:r>
            <a:r>
              <a:rPr lang="en-US" altLang="zh-CN" sz="1800" dirty="0" smtClean="0">
                <a:solidFill>
                  <a:srgbClr val="FF0000"/>
                </a:solidFill>
              </a:rPr>
              <a:t>TYPE</a:t>
            </a:r>
            <a:r>
              <a:rPr lang="en-US" altLang="zh-CN" sz="1800" dirty="0" smtClean="0">
                <a:solidFill>
                  <a:srgbClr val="FF0000"/>
                </a:solidFill>
              </a:rPr>
              <a:t>="EXT3</a:t>
            </a:r>
            <a:r>
              <a:rPr lang="en-US" altLang="zh-CN" sz="1800" dirty="0" smtClean="0">
                <a:solidFill>
                  <a:srgbClr val="FF0000"/>
                </a:solidFill>
              </a:rPr>
              <a:t>"</a:t>
            </a:r>
            <a:r>
              <a:rPr lang="en-US" altLang="zh-CN" sz="1800" dirty="0" smtClean="0"/>
              <a:t> 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dev</a:t>
            </a:r>
            <a:r>
              <a:rPr lang="en-US" altLang="zh-CN" sz="1800" dirty="0" smtClean="0"/>
              <a:t>/sdb5: </a:t>
            </a:r>
            <a:r>
              <a:rPr lang="en-US" altLang="zh-CN" sz="1800" dirty="0" err="1" smtClean="0"/>
              <a:t>UUID</a:t>
            </a:r>
            <a:r>
              <a:rPr lang="en-US" altLang="zh-CN" sz="1800" dirty="0" smtClean="0"/>
              <a:t>="53a01889-c323-4b23-97bc-69fa2dd6ca2b" TYPE</a:t>
            </a:r>
            <a:r>
              <a:rPr lang="en-US" altLang="zh-CN" sz="1800" dirty="0" smtClean="0"/>
              <a:t>="EXT4</a:t>
            </a:r>
            <a:r>
              <a:rPr lang="en-US" altLang="zh-CN" sz="1800" dirty="0" smtClean="0"/>
              <a:t>" 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dev</a:t>
            </a:r>
            <a:r>
              <a:rPr lang="en-US" altLang="zh-CN" sz="1800" dirty="0" smtClean="0"/>
              <a:t>/sdb2: </a:t>
            </a:r>
            <a:r>
              <a:rPr lang="en-US" altLang="zh-CN" sz="1800" dirty="0" err="1" smtClean="0"/>
              <a:t>UUID</a:t>
            </a:r>
            <a:r>
              <a:rPr lang="en-US" altLang="zh-CN" sz="1800" dirty="0" smtClean="0"/>
              <a:t>="9b6285d5-40dd-4d6a-bd83-c475914efbd2" TYPE="swap" </a:t>
            </a: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3415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更改和查看卷标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29600" cy="4929188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 sz="2800" smtClean="0"/>
              <a:t>e2label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800" smtClean="0"/>
              <a:t>设置卷标</a:t>
            </a:r>
            <a:endParaRPr lang="en-US" altLang="zh-CN" sz="2800" smtClean="0"/>
          </a:p>
          <a:p>
            <a:pPr lvl="1">
              <a:buFontTx/>
              <a:buBlip>
                <a:blip r:embed="rId2"/>
              </a:buBlip>
            </a:pPr>
            <a:r>
              <a:rPr lang="zh-CN" altLang="en-US" sz="2000" smtClean="0"/>
              <a:t>设置</a:t>
            </a:r>
            <a:r>
              <a:rPr lang="en-US" altLang="zh-CN" sz="2000" smtClean="0"/>
              <a:t>/etc/fstab</a:t>
            </a:r>
            <a:r>
              <a:rPr lang="zh-CN" altLang="en-US" sz="2000" smtClean="0"/>
              <a:t>自动挂载时，可以根据卷标挂载，即便硬盘从主板上的</a:t>
            </a:r>
            <a:r>
              <a:rPr lang="en-US" altLang="zh-CN" sz="2000" smtClean="0"/>
              <a:t>ide0(hda) </a:t>
            </a:r>
            <a:r>
              <a:rPr lang="zh-CN" altLang="en-US" sz="2000" smtClean="0"/>
              <a:t>换到</a:t>
            </a:r>
            <a:r>
              <a:rPr lang="en-US" altLang="zh-CN" sz="2000" smtClean="0"/>
              <a:t>ide2(hdc)</a:t>
            </a:r>
            <a:r>
              <a:rPr lang="zh-CN" altLang="en-US" sz="2000" smtClean="0"/>
              <a:t>上也会自动挂载</a:t>
            </a:r>
            <a:r>
              <a:rPr lang="zh-CN" altLang="en-US" sz="2400" smtClean="0"/>
              <a:t/>
            </a:r>
            <a:br>
              <a:rPr lang="zh-CN" altLang="en-US" sz="2400" smtClean="0"/>
            </a:br>
            <a:r>
              <a:rPr lang="it-IT" altLang="zh-CN" sz="2400" smtClean="0"/>
              <a:t>[root@WebServer ~]# e2label /dev/sdb1 "backup"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800" smtClean="0"/>
              <a:t>查看卷标</a:t>
            </a:r>
            <a:endParaRPr lang="it-IT" altLang="zh-CN" sz="2800" smtClean="0"/>
          </a:p>
          <a:p>
            <a:pPr lvl="1">
              <a:buFontTx/>
              <a:buBlip>
                <a:blip r:embed="rId3"/>
              </a:buBlip>
            </a:pPr>
            <a:r>
              <a:rPr lang="it-IT" altLang="zh-CN" sz="2400" smtClean="0"/>
              <a:t>[root@WebServer ~]# e2label /dev/sdb1</a:t>
            </a:r>
            <a:endParaRPr lang="zh-CN" altLang="en-US" sz="2400" smtClean="0"/>
          </a:p>
        </p:txBody>
      </p:sp>
      <p:pic>
        <p:nvPicPr>
          <p:cNvPr id="24580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05263"/>
            <a:ext cx="65532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1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981075"/>
            <a:ext cx="8124825" cy="4779963"/>
          </a:xfrm>
        </p:spPr>
      </p:pic>
    </p:spTree>
    <p:extLst>
      <p:ext uri="{BB962C8B-B14F-4D97-AF65-F5344CB8AC3E}">
        <p14:creationId xmlns:p14="http://schemas.microsoft.com/office/powerpoint/2010/main" val="1857220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挂载</a:t>
            </a:r>
            <a:r>
              <a:rPr lang="en-US" altLang="zh-CN" smtClean="0"/>
              <a:t>Windows</a:t>
            </a:r>
            <a:r>
              <a:rPr lang="zh-CN" altLang="en-US" smtClean="0"/>
              <a:t>共享的文件夹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-26988" y="1196975"/>
            <a:ext cx="9155113" cy="4929188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 sz="2400" smtClean="0"/>
              <a:t>[root@WebServer ~]# mount -t cifs -o username=han,password=a1! //192.168.80.1/shipin   /mnt/Windows/</a:t>
            </a:r>
            <a:endParaRPr lang="zh-CN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89215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主分区：最多只能分四个</a:t>
            </a:r>
            <a:endParaRPr lang="en-US" altLang="zh-CN" dirty="0" smtClean="0"/>
          </a:p>
          <a:p>
            <a:r>
              <a:rPr lang="zh-CN" altLang="en-US" dirty="0" smtClean="0"/>
              <a:t>扩展分区：只能有一个，也算作主分区的一种，也就是说</a:t>
            </a:r>
            <a:r>
              <a:rPr lang="zh-CN" altLang="en-US" dirty="0" smtClean="0">
                <a:solidFill>
                  <a:srgbClr val="FF0000"/>
                </a:solidFill>
              </a:rPr>
              <a:t>主分区加扩展分区最多有四个</a:t>
            </a:r>
            <a:r>
              <a:rPr lang="zh-CN" altLang="en-US" dirty="0" smtClean="0"/>
              <a:t>，但是扩展分区不能存储数据和格式化，必须划分成逻辑分区才能使用</a:t>
            </a:r>
            <a:endParaRPr lang="en-US" altLang="zh-CN" dirty="0" smtClean="0"/>
          </a:p>
          <a:p>
            <a:r>
              <a:rPr lang="zh-CN" altLang="en-US" dirty="0" smtClean="0"/>
              <a:t>逻辑分区：逻辑分区是在扩展分区中划分的，如果是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硬盘，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最多支持</a:t>
            </a:r>
            <a:r>
              <a:rPr lang="en-US" altLang="zh-CN" dirty="0" smtClean="0"/>
              <a:t>59</a:t>
            </a:r>
            <a:r>
              <a:rPr lang="zh-CN" altLang="en-US" dirty="0" smtClean="0"/>
              <a:t>个逻辑分区，如果是</a:t>
            </a:r>
            <a:r>
              <a:rPr lang="en-US" altLang="zh-CN" dirty="0" smtClean="0"/>
              <a:t>SCSI</a:t>
            </a:r>
            <a:r>
              <a:rPr lang="zh-CN" altLang="en-US" dirty="0" smtClean="0"/>
              <a:t>硬盘，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最多支持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个逻辑分区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、分区类型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783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df</a:t>
            </a:r>
            <a:r>
              <a:rPr lang="zh-CN" altLang="en-US" smtClean="0"/>
              <a:t>查看挂载的文件系统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中</a:t>
            </a:r>
            <a:r>
              <a:rPr lang="en-US" altLang="zh-CN" sz="2400" dirty="0" err="1" smtClean="0"/>
              <a:t>df</a:t>
            </a:r>
            <a:r>
              <a:rPr lang="zh-CN" altLang="en-US" sz="2400" dirty="0" smtClean="0"/>
              <a:t>命令的功能是用来检查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服务器的文件系统的磁盘空间占用情况。可以利用该命令来获取硬盘被占用了多少空间，目前还剩下多少空间等信息</a:t>
            </a:r>
            <a:endParaRPr lang="en-US" altLang="zh-CN" sz="2400" dirty="0" smtClean="0"/>
          </a:p>
          <a:p>
            <a:pPr lvl="1">
              <a:buFontTx/>
              <a:buBlip>
                <a:blip r:embed="rId3"/>
              </a:buBlip>
            </a:pPr>
            <a:r>
              <a:rPr lang="en-US" altLang="zh-CN" sz="1600" dirty="0" smtClean="0"/>
              <a:t>-a </a:t>
            </a:r>
            <a:r>
              <a:rPr lang="zh-CN" altLang="en-US" sz="1600" dirty="0" smtClean="0"/>
              <a:t>全部文件系统列表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1600" dirty="0" smtClean="0"/>
              <a:t>-h </a:t>
            </a:r>
            <a:r>
              <a:rPr lang="zh-CN" altLang="en-US" sz="1600" dirty="0" smtClean="0"/>
              <a:t>方便阅读方式显示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1600" dirty="0" smtClean="0"/>
              <a:t>-H </a:t>
            </a:r>
            <a:r>
              <a:rPr lang="zh-CN" altLang="en-US" sz="1600" dirty="0" smtClean="0"/>
              <a:t>等于“</a:t>
            </a:r>
            <a:r>
              <a:rPr lang="en-US" altLang="zh-CN" sz="1600" dirty="0" smtClean="0"/>
              <a:t>-h”</a:t>
            </a:r>
            <a:r>
              <a:rPr lang="zh-CN" altLang="en-US" sz="1600" dirty="0" smtClean="0"/>
              <a:t>，但是计算式，</a:t>
            </a:r>
            <a:r>
              <a:rPr lang="en-US" altLang="zh-CN" sz="1600" dirty="0" smtClean="0"/>
              <a:t>1K=1000</a:t>
            </a:r>
            <a:r>
              <a:rPr lang="zh-CN" altLang="en-US" sz="1600" dirty="0" smtClean="0"/>
              <a:t>，而不是</a:t>
            </a:r>
            <a:r>
              <a:rPr lang="en-US" altLang="zh-CN" sz="1600" dirty="0" smtClean="0"/>
              <a:t>1K=1024</a:t>
            </a:r>
            <a:endParaRPr lang="zh-CN" altLang="en-US" sz="1600" dirty="0" smtClean="0"/>
          </a:p>
          <a:p>
            <a:pPr lvl="1">
              <a:buFontTx/>
              <a:buBlip>
                <a:blip r:embed="rId3"/>
              </a:buBlip>
            </a:pPr>
            <a:r>
              <a:rPr lang="en-US" altLang="zh-CN" sz="1600" dirty="0" smtClean="0"/>
              <a:t>-i </a:t>
            </a:r>
            <a:r>
              <a:rPr lang="zh-CN" altLang="en-US" sz="1600" dirty="0" smtClean="0"/>
              <a:t>显示</a:t>
            </a:r>
            <a:r>
              <a:rPr lang="en-US" altLang="zh-CN" sz="1600" dirty="0" err="1" smtClean="0"/>
              <a:t>inode</a:t>
            </a:r>
            <a:r>
              <a:rPr lang="zh-CN" altLang="en-US" sz="1600" dirty="0" smtClean="0"/>
              <a:t>信息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1600" dirty="0" smtClean="0"/>
              <a:t>-k </a:t>
            </a:r>
            <a:r>
              <a:rPr lang="zh-CN" altLang="en-US" sz="1600" dirty="0" smtClean="0"/>
              <a:t>区块为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字节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1600" dirty="0" smtClean="0"/>
              <a:t>-l </a:t>
            </a:r>
            <a:r>
              <a:rPr lang="zh-CN" altLang="en-US" sz="1600" dirty="0" smtClean="0"/>
              <a:t>只显示本地文件系统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1600" dirty="0" smtClean="0"/>
              <a:t>-m </a:t>
            </a:r>
            <a:r>
              <a:rPr lang="zh-CN" altLang="en-US" sz="1600" dirty="0" smtClean="0"/>
              <a:t>区块为</a:t>
            </a:r>
            <a:r>
              <a:rPr lang="en-US" altLang="zh-CN" sz="1600" dirty="0" smtClean="0"/>
              <a:t>1048576</a:t>
            </a:r>
            <a:r>
              <a:rPr lang="zh-CN" altLang="en-US" sz="1600" dirty="0" smtClean="0"/>
              <a:t>字节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1600" dirty="0" smtClean="0"/>
              <a:t>--no-sync </a:t>
            </a:r>
            <a:r>
              <a:rPr lang="zh-CN" altLang="en-US" sz="1600" dirty="0" smtClean="0"/>
              <a:t>忽略 </a:t>
            </a:r>
            <a:r>
              <a:rPr lang="en-US" altLang="zh-CN" sz="1600" dirty="0" smtClean="0"/>
              <a:t>sync </a:t>
            </a:r>
            <a:r>
              <a:rPr lang="zh-CN" altLang="en-US" sz="1600" dirty="0" smtClean="0"/>
              <a:t>命令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1600" dirty="0" smtClean="0"/>
              <a:t>-P </a:t>
            </a:r>
            <a:r>
              <a:rPr lang="zh-CN" altLang="en-US" sz="1600" dirty="0" smtClean="0"/>
              <a:t>输出格式为</a:t>
            </a:r>
            <a:r>
              <a:rPr lang="en-US" altLang="zh-CN" sz="1600" dirty="0" smtClean="0"/>
              <a:t>POSIX</a:t>
            </a:r>
            <a:endParaRPr lang="zh-CN" altLang="en-US" sz="1600" dirty="0" smtClean="0"/>
          </a:p>
          <a:p>
            <a:pPr lvl="1">
              <a:buFontTx/>
              <a:buBlip>
                <a:blip r:embed="rId3"/>
              </a:buBlip>
            </a:pPr>
            <a:r>
              <a:rPr lang="en-US" altLang="zh-CN" sz="1600" dirty="0" smtClean="0"/>
              <a:t>--sync </a:t>
            </a:r>
            <a:r>
              <a:rPr lang="zh-CN" altLang="en-US" sz="1600" dirty="0" smtClean="0"/>
              <a:t>在取得磁盘信息前，先执行</a:t>
            </a:r>
            <a:r>
              <a:rPr lang="en-US" altLang="zh-CN" sz="1600" dirty="0" smtClean="0"/>
              <a:t>sync</a:t>
            </a:r>
            <a:r>
              <a:rPr lang="zh-CN" altLang="en-US" sz="1600" dirty="0" smtClean="0"/>
              <a:t>命令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1600" dirty="0" smtClean="0"/>
              <a:t>-T </a:t>
            </a:r>
            <a:r>
              <a:rPr lang="zh-CN" altLang="en-US" sz="1600" dirty="0" smtClean="0"/>
              <a:t>文件系统类型</a:t>
            </a:r>
          </a:p>
          <a:p>
            <a:pPr>
              <a:buFontTx/>
              <a:buBlip>
                <a:blip r:embed="rId2"/>
              </a:buBlip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1101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052513"/>
            <a:ext cx="7629525" cy="4929187"/>
          </a:xfrm>
        </p:spPr>
      </p:pic>
    </p:spTree>
    <p:extLst>
      <p:ext uri="{BB962C8B-B14F-4D97-AF65-F5344CB8AC3E}">
        <p14:creationId xmlns:p14="http://schemas.microsoft.com/office/powerpoint/2010/main" val="42705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创建交换分区</a:t>
            </a:r>
          </a:p>
        </p:txBody>
      </p:sp>
      <p:pic>
        <p:nvPicPr>
          <p:cNvPr id="30723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313" y="1196975"/>
            <a:ext cx="7953375" cy="4929188"/>
          </a:xfrm>
        </p:spPr>
      </p:pic>
    </p:spTree>
    <p:extLst>
      <p:ext uri="{BB962C8B-B14F-4D97-AF65-F5344CB8AC3E}">
        <p14:creationId xmlns:p14="http://schemas.microsoft.com/office/powerpoint/2010/main" val="39643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查看虚拟内存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endParaRPr lang="zh-CN" altLang="en-US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81075"/>
            <a:ext cx="8243887" cy="406082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3716338"/>
            <a:ext cx="8642350" cy="27495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磁盘分区表示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28850" y="2630488"/>
            <a:ext cx="4359374" cy="1274222"/>
          </a:xfrm>
          <a:prstGeom prst="rect">
            <a:avLst/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tx2"/>
                </a:solidFill>
              </a:rPr>
              <a:t>/</a:t>
            </a:r>
            <a:r>
              <a:rPr lang="en-US" altLang="zh-CN" sz="4800" b="1" dirty="0" err="1" smtClean="0">
                <a:solidFill>
                  <a:schemeClr val="tx2"/>
                </a:solidFill>
              </a:rPr>
              <a:t>dev</a:t>
            </a:r>
            <a:r>
              <a:rPr lang="en-US" altLang="zh-CN" sz="4800" b="1" dirty="0" smtClean="0">
                <a:solidFill>
                  <a:schemeClr val="tx2"/>
                </a:solidFill>
              </a:rPr>
              <a:t>/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sd</a:t>
            </a:r>
            <a:r>
              <a:rPr lang="en-US" altLang="zh-CN" sz="4800" b="1" dirty="0" smtClean="0">
                <a:solidFill>
                  <a:srgbClr val="0000FF"/>
                </a:solidFill>
              </a:rPr>
              <a:t>a</a:t>
            </a:r>
            <a:r>
              <a:rPr lang="en-US" altLang="zh-CN" sz="4800" b="1" dirty="0" smtClean="0">
                <a:solidFill>
                  <a:schemeClr val="hlink"/>
                </a:solidFill>
              </a:rPr>
              <a:t>5</a:t>
            </a:r>
            <a:endParaRPr lang="en-US" altLang="zh-CN" sz="4800" b="1" dirty="0">
              <a:solidFill>
                <a:schemeClr val="hlink"/>
              </a:solidFill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896162" y="1305954"/>
            <a:ext cx="2305000" cy="899083"/>
          </a:xfrm>
          <a:prstGeom prst="wedgeRoundRectCallout">
            <a:avLst>
              <a:gd name="adj1" fmla="val 37356"/>
              <a:gd name="adj2" fmla="val 1294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2000" b="1" dirty="0">
                <a:ea typeface="楷体_GB2312" pitchFamily="49" charset="-122"/>
              </a:rPr>
              <a:t>硬件设备文件所在的目录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779838" y="1844675"/>
            <a:ext cx="2232025" cy="720725"/>
          </a:xfrm>
          <a:prstGeom prst="wedgeRoundRectCallout">
            <a:avLst>
              <a:gd name="adj1" fmla="val -39759"/>
              <a:gd name="adj2" fmla="val 839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hd </a:t>
            </a:r>
            <a:r>
              <a:rPr lang="zh-CN" altLang="en-US" sz="2000" b="1">
                <a:ea typeface="楷体_GB2312" pitchFamily="49" charset="-122"/>
              </a:rPr>
              <a:t>表示</a:t>
            </a:r>
            <a:r>
              <a:rPr lang="en-US" altLang="zh-CN" sz="2000" b="1">
                <a:ea typeface="楷体_GB2312" pitchFamily="49" charset="-122"/>
              </a:rPr>
              <a:t>IDE</a:t>
            </a:r>
            <a:r>
              <a:rPr lang="zh-CN" altLang="en-US" sz="2000" b="1">
                <a:ea typeface="楷体_GB2312" pitchFamily="49" charset="-122"/>
              </a:rPr>
              <a:t>设备</a:t>
            </a:r>
            <a:br>
              <a:rPr lang="zh-CN" altLang="en-US" sz="2000" b="1">
                <a:ea typeface="楷体_GB2312" pitchFamily="49" charset="-122"/>
              </a:rPr>
            </a:b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sd </a:t>
            </a:r>
            <a:r>
              <a:rPr lang="zh-CN" altLang="en-US" sz="2000" b="1">
                <a:ea typeface="楷体_GB2312" pitchFamily="49" charset="-122"/>
              </a:rPr>
              <a:t>表示</a:t>
            </a:r>
            <a:r>
              <a:rPr lang="en-US" altLang="zh-CN" sz="2000" b="1">
                <a:ea typeface="楷体_GB2312" pitchFamily="49" charset="-122"/>
              </a:rPr>
              <a:t>SCSI</a:t>
            </a:r>
            <a:r>
              <a:rPr lang="zh-CN" altLang="en-US" sz="2000" b="1">
                <a:ea typeface="楷体_GB2312" pitchFamily="49" charset="-122"/>
              </a:rPr>
              <a:t>设备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1187624" y="4561713"/>
            <a:ext cx="2735263" cy="684213"/>
          </a:xfrm>
          <a:prstGeom prst="wedgeRoundRectCallout">
            <a:avLst>
              <a:gd name="adj1" fmla="val 70568"/>
              <a:gd name="adj2" fmla="val -20484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2000" b="1" dirty="0">
                <a:ea typeface="楷体_GB2312" pitchFamily="49" charset="-122"/>
              </a:rPr>
              <a:t>硬盘的顺序号，以字母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zh-CN" altLang="en-US" sz="2000" b="1" dirty="0">
                <a:ea typeface="楷体_GB2312" pitchFamily="49" charset="-122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zh-CN" altLang="en-US" sz="2000" b="1" dirty="0">
                <a:ea typeface="楷体_GB2312" pitchFamily="49" charset="-122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sz="2000" b="1" dirty="0">
                <a:ea typeface="楷体_GB2312" pitchFamily="49" charset="-122"/>
              </a:rPr>
              <a:t>……</a:t>
            </a:r>
            <a:r>
              <a:rPr lang="zh-CN" altLang="en-US" sz="2000" b="1" dirty="0">
                <a:ea typeface="楷体_GB2312" pitchFamily="49" charset="-122"/>
              </a:rPr>
              <a:t>表示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436096" y="4254182"/>
            <a:ext cx="2735263" cy="684213"/>
          </a:xfrm>
          <a:prstGeom prst="wedgeRoundRectCallout">
            <a:avLst>
              <a:gd name="adj1" fmla="val -67334"/>
              <a:gd name="adj2" fmla="val -1775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2000" b="1">
                <a:ea typeface="楷体_GB2312" pitchFamily="49" charset="-122"/>
              </a:rPr>
              <a:t>分区的顺序号，以数字</a:t>
            </a:r>
            <a:r>
              <a:rPr lang="en-US" altLang="zh-CN" sz="2000" b="1">
                <a:solidFill>
                  <a:schemeClr val="hlink"/>
                </a:solidFill>
                <a:ea typeface="楷体_GB2312" pitchFamily="49" charset="-122"/>
              </a:rPr>
              <a:t>1</a:t>
            </a:r>
            <a:r>
              <a:rPr lang="zh-CN" altLang="en-US" sz="2000" b="1">
                <a:ea typeface="楷体_GB2312" pitchFamily="49" charset="-122"/>
              </a:rPr>
              <a:t>、</a:t>
            </a:r>
            <a:r>
              <a:rPr lang="en-US" altLang="zh-CN" sz="2000" b="1">
                <a:solidFill>
                  <a:schemeClr val="hlink"/>
                </a:solidFill>
                <a:ea typeface="楷体_GB2312" pitchFamily="49" charset="-122"/>
              </a:rPr>
              <a:t>2</a:t>
            </a:r>
            <a:r>
              <a:rPr lang="zh-CN" altLang="en-US" sz="2000" b="1">
                <a:ea typeface="楷体_GB2312" pitchFamily="49" charset="-122"/>
              </a:rPr>
              <a:t>、</a:t>
            </a:r>
            <a:r>
              <a:rPr lang="en-US" altLang="zh-CN" sz="2000" b="1">
                <a:solidFill>
                  <a:schemeClr val="hlink"/>
                </a:solidFill>
                <a:ea typeface="楷体_GB2312" pitchFamily="49" charset="-122"/>
              </a:rPr>
              <a:t>3</a:t>
            </a:r>
            <a:r>
              <a:rPr lang="en-US" altLang="zh-CN" sz="2000" b="1">
                <a:ea typeface="楷体_GB2312" pitchFamily="49" charset="-122"/>
              </a:rPr>
              <a:t>……</a:t>
            </a:r>
            <a:r>
              <a:rPr lang="zh-CN" altLang="en-US" sz="2000" b="1">
                <a:ea typeface="楷体_GB2312" pitchFamily="49" charset="-122"/>
              </a:rPr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350749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67979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分区的设备文件名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主分区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主分区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/sda2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主分区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/sda3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扩展分区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/sda4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逻辑分区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/sda5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逻辑分区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/sda6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逻辑分区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/sda7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47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29057" y="2371324"/>
            <a:ext cx="8329928" cy="1422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01065" y="2898385"/>
            <a:ext cx="1090615" cy="533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2999575"/>
            <a:ext cx="126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</a:t>
            </a:r>
            <a:r>
              <a:rPr lang="zh-CN" altLang="en-US" sz="2000" dirty="0" smtClean="0"/>
              <a:t>分区</a:t>
            </a:r>
            <a:r>
              <a:rPr lang="en-US" altLang="zh-CN" sz="2000" dirty="0" smtClean="0"/>
              <a:t>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123728" y="2888475"/>
            <a:ext cx="962005" cy="543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39081" y="2959505"/>
            <a:ext cx="126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</a:t>
            </a:r>
            <a:r>
              <a:rPr lang="zh-CN" altLang="en-US" sz="2000" dirty="0" smtClean="0"/>
              <a:t>分区</a:t>
            </a:r>
            <a:r>
              <a:rPr lang="en-US" altLang="zh-CN" sz="2000" dirty="0" smtClean="0"/>
              <a:t>2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442542" y="2876972"/>
            <a:ext cx="1057449" cy="543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28689" y="2959505"/>
            <a:ext cx="126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</a:t>
            </a:r>
            <a:r>
              <a:rPr lang="zh-CN" altLang="en-US" sz="2000" dirty="0" smtClean="0"/>
              <a:t>分区</a:t>
            </a:r>
            <a:r>
              <a:rPr lang="en-US" altLang="zh-CN" sz="2000" dirty="0" smtClean="0"/>
              <a:t>3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694021" y="2500473"/>
            <a:ext cx="4118186" cy="11471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860033" y="2854651"/>
            <a:ext cx="1337216" cy="533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60033" y="2955841"/>
            <a:ext cx="159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</a:t>
            </a:r>
            <a:r>
              <a:rPr lang="zh-CN" altLang="en-US" sz="2000" dirty="0" smtClean="0"/>
              <a:t>分区</a:t>
            </a:r>
            <a:r>
              <a:rPr lang="en-US" altLang="zh-CN" sz="2000" dirty="0" smtClean="0"/>
              <a:t>1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300192" y="2844741"/>
            <a:ext cx="1136833" cy="5868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00192" y="2959505"/>
            <a:ext cx="126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逻辑分区</a:t>
            </a:r>
            <a:r>
              <a:rPr lang="en-US" altLang="zh-CN" sz="2000" dirty="0" smtClean="0"/>
              <a:t>2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7591301" y="2833237"/>
            <a:ext cx="1157163" cy="598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96336" y="2964949"/>
            <a:ext cx="126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逻辑分区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形标注 7"/>
          <p:cNvSpPr/>
          <p:nvPr/>
        </p:nvSpPr>
        <p:spPr>
          <a:xfrm>
            <a:off x="7092280" y="1052736"/>
            <a:ext cx="1769388" cy="151216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27675" y="1435342"/>
            <a:ext cx="1298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扩展分区</a:t>
            </a:r>
            <a:endParaRPr lang="en-US" altLang="zh-CN" sz="2000" dirty="0" smtClean="0"/>
          </a:p>
          <a:p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dev</a:t>
            </a:r>
            <a:r>
              <a:rPr lang="en-US" altLang="zh-CN" sz="2000" dirty="0" smtClean="0"/>
              <a:t>/sda4</a:t>
            </a:r>
            <a:endParaRPr lang="zh-CN" altLang="en-US" sz="2000" dirty="0"/>
          </a:p>
        </p:txBody>
      </p:sp>
      <p:sp>
        <p:nvSpPr>
          <p:cNvPr id="20" name="圆角矩形标注 19"/>
          <p:cNvSpPr/>
          <p:nvPr/>
        </p:nvSpPr>
        <p:spPr>
          <a:xfrm>
            <a:off x="25450" y="1477778"/>
            <a:ext cx="1923449" cy="782634"/>
          </a:xfrm>
          <a:prstGeom prst="wedgeRoundRectCallout">
            <a:avLst>
              <a:gd name="adj1" fmla="val 17264"/>
              <a:gd name="adj2" fmla="val 12317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477778"/>
            <a:ext cx="188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dev</a:t>
            </a:r>
            <a:r>
              <a:rPr lang="en-US" altLang="zh-CN" sz="3200" dirty="0" smtClean="0"/>
              <a:t>/sda1</a:t>
            </a:r>
            <a:endParaRPr lang="zh-CN" altLang="en-US" sz="3200" dirty="0"/>
          </a:p>
        </p:txBody>
      </p:sp>
      <p:sp>
        <p:nvSpPr>
          <p:cNvPr id="24" name="圆角矩形标注 23"/>
          <p:cNvSpPr/>
          <p:nvPr/>
        </p:nvSpPr>
        <p:spPr>
          <a:xfrm>
            <a:off x="124092" y="3957319"/>
            <a:ext cx="1923449" cy="860621"/>
          </a:xfrm>
          <a:prstGeom prst="wedgeRoundRectCallout">
            <a:avLst>
              <a:gd name="adj1" fmla="val 75262"/>
              <a:gd name="adj2" fmla="val -9990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6146" y="4233165"/>
            <a:ext cx="188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dev</a:t>
            </a:r>
            <a:r>
              <a:rPr lang="en-US" altLang="zh-CN" sz="3200" dirty="0" smtClean="0"/>
              <a:t>/sda2</a:t>
            </a:r>
            <a:endParaRPr lang="zh-CN" altLang="en-US" sz="3200" dirty="0"/>
          </a:p>
        </p:txBody>
      </p:sp>
      <p:sp>
        <p:nvSpPr>
          <p:cNvPr id="28" name="圆角矩形标注 27"/>
          <p:cNvSpPr/>
          <p:nvPr/>
        </p:nvSpPr>
        <p:spPr>
          <a:xfrm>
            <a:off x="2420262" y="4079695"/>
            <a:ext cx="1923449" cy="864096"/>
          </a:xfrm>
          <a:prstGeom prst="wedgeRoundRectCallout">
            <a:avLst>
              <a:gd name="adj1" fmla="val 28673"/>
              <a:gd name="adj2" fmla="val -13619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02316" y="4223711"/>
            <a:ext cx="188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dev</a:t>
            </a:r>
            <a:r>
              <a:rPr lang="en-US" altLang="zh-CN" sz="3200" dirty="0" smtClean="0"/>
              <a:t>/sda3</a:t>
            </a:r>
            <a:endParaRPr lang="zh-CN" altLang="en-US" sz="3200" dirty="0"/>
          </a:p>
        </p:txBody>
      </p:sp>
      <p:sp>
        <p:nvSpPr>
          <p:cNvPr id="32" name="圆角矩形标注 31"/>
          <p:cNvSpPr/>
          <p:nvPr/>
        </p:nvSpPr>
        <p:spPr>
          <a:xfrm>
            <a:off x="4633312" y="4164565"/>
            <a:ext cx="1923449" cy="864096"/>
          </a:xfrm>
          <a:prstGeom prst="wedgeRoundRectCallout">
            <a:avLst>
              <a:gd name="adj1" fmla="val -1752"/>
              <a:gd name="adj2" fmla="val -14677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592589" y="4359016"/>
            <a:ext cx="188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dev</a:t>
            </a:r>
            <a:r>
              <a:rPr lang="en-US" altLang="zh-CN" sz="3200" dirty="0" smtClean="0"/>
              <a:t>/sda5</a:t>
            </a:r>
            <a:endParaRPr lang="zh-CN" altLang="en-US" sz="3200" dirty="0"/>
          </a:p>
        </p:txBody>
      </p:sp>
      <p:sp>
        <p:nvSpPr>
          <p:cNvPr id="36" name="圆角矩形标注 35"/>
          <p:cNvSpPr/>
          <p:nvPr/>
        </p:nvSpPr>
        <p:spPr>
          <a:xfrm>
            <a:off x="7092280" y="4300099"/>
            <a:ext cx="1923449" cy="864096"/>
          </a:xfrm>
          <a:prstGeom prst="wedgeRoundRectCallout">
            <a:avLst>
              <a:gd name="adj1" fmla="val -1752"/>
              <a:gd name="adj2" fmla="val -14677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51557" y="4494550"/>
            <a:ext cx="188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dev</a:t>
            </a:r>
            <a:r>
              <a:rPr lang="en-US" altLang="zh-CN" sz="3200" dirty="0" smtClean="0"/>
              <a:t>/sda7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308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01065" y="2789033"/>
            <a:ext cx="8329928" cy="1422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73073" y="3316093"/>
            <a:ext cx="3034831" cy="749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3417283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主</a:t>
            </a:r>
            <a:r>
              <a:rPr lang="zh-CN" altLang="en-US" sz="2000" dirty="0" smtClean="0"/>
              <a:t>分区</a:t>
            </a:r>
            <a:r>
              <a:rPr lang="en-US" altLang="zh-CN" sz="2000" dirty="0" smtClean="0"/>
              <a:t>1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766029" y="2918182"/>
            <a:ext cx="4118186" cy="11471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932041" y="3272360"/>
            <a:ext cx="1337216" cy="533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32041" y="3373550"/>
            <a:ext cx="159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</a:t>
            </a:r>
            <a:r>
              <a:rPr lang="zh-CN" altLang="en-US" sz="2000" dirty="0" smtClean="0"/>
              <a:t>分区</a:t>
            </a:r>
            <a:r>
              <a:rPr lang="en-US" altLang="zh-CN" sz="2000" dirty="0" smtClean="0"/>
              <a:t>1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372200" y="3262450"/>
            <a:ext cx="1136833" cy="5868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372200" y="3377214"/>
            <a:ext cx="126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逻辑分区</a:t>
            </a:r>
            <a:r>
              <a:rPr lang="en-US" altLang="zh-CN" sz="2000" dirty="0" smtClean="0"/>
              <a:t>2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7663309" y="3250946"/>
            <a:ext cx="1157163" cy="598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668344" y="3382658"/>
            <a:ext cx="126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逻辑分区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椭圆形标注 20"/>
          <p:cNvSpPr/>
          <p:nvPr/>
        </p:nvSpPr>
        <p:spPr>
          <a:xfrm>
            <a:off x="7164288" y="1470445"/>
            <a:ext cx="1769388" cy="151216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99683" y="1853051"/>
            <a:ext cx="1298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扩展分区</a:t>
            </a:r>
            <a:endParaRPr lang="en-US" altLang="zh-CN" sz="2000" dirty="0" smtClean="0"/>
          </a:p>
          <a:p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dev</a:t>
            </a:r>
            <a:r>
              <a:rPr lang="en-US" altLang="zh-CN" sz="2000" dirty="0" smtClean="0"/>
              <a:t>/sda2</a:t>
            </a:r>
            <a:endParaRPr lang="zh-CN" altLang="en-US" sz="2000" dirty="0"/>
          </a:p>
        </p:txBody>
      </p:sp>
      <p:sp>
        <p:nvSpPr>
          <p:cNvPr id="23" name="圆角矩形标注 22"/>
          <p:cNvSpPr/>
          <p:nvPr/>
        </p:nvSpPr>
        <p:spPr>
          <a:xfrm>
            <a:off x="97458" y="1895487"/>
            <a:ext cx="1923449" cy="782634"/>
          </a:xfrm>
          <a:prstGeom prst="wedgeRoundRectCallout">
            <a:avLst>
              <a:gd name="adj1" fmla="val 17264"/>
              <a:gd name="adj2" fmla="val 12317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79512" y="1895487"/>
            <a:ext cx="188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dev</a:t>
            </a:r>
            <a:r>
              <a:rPr lang="en-US" altLang="zh-CN" sz="3200" dirty="0" smtClean="0"/>
              <a:t>/sda1</a:t>
            </a:r>
            <a:endParaRPr lang="zh-CN" altLang="en-US" sz="3200" dirty="0"/>
          </a:p>
        </p:txBody>
      </p:sp>
      <p:sp>
        <p:nvSpPr>
          <p:cNvPr id="29" name="圆角矩形标注 28"/>
          <p:cNvSpPr/>
          <p:nvPr/>
        </p:nvSpPr>
        <p:spPr>
          <a:xfrm>
            <a:off x="4705320" y="4582274"/>
            <a:ext cx="1923449" cy="864096"/>
          </a:xfrm>
          <a:prstGeom prst="wedgeRoundRectCallout">
            <a:avLst>
              <a:gd name="adj1" fmla="val -1752"/>
              <a:gd name="adj2" fmla="val -14677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664597" y="4776725"/>
            <a:ext cx="188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dev</a:t>
            </a:r>
            <a:r>
              <a:rPr lang="en-US" altLang="zh-CN" sz="3200" dirty="0" smtClean="0"/>
              <a:t>/sda5</a:t>
            </a:r>
            <a:endParaRPr lang="zh-CN" altLang="en-US" sz="3200" dirty="0"/>
          </a:p>
        </p:txBody>
      </p:sp>
      <p:sp>
        <p:nvSpPr>
          <p:cNvPr id="31" name="圆角矩形标注 30"/>
          <p:cNvSpPr/>
          <p:nvPr/>
        </p:nvSpPr>
        <p:spPr>
          <a:xfrm>
            <a:off x="7164288" y="4717808"/>
            <a:ext cx="1923449" cy="864096"/>
          </a:xfrm>
          <a:prstGeom prst="wedgeRoundRectCallout">
            <a:avLst>
              <a:gd name="adj1" fmla="val -54046"/>
              <a:gd name="adj2" fmla="val -15735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123565" y="4912259"/>
            <a:ext cx="188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dev</a:t>
            </a:r>
            <a:r>
              <a:rPr lang="en-US" altLang="zh-CN" sz="3200" dirty="0" smtClean="0"/>
              <a:t>/sda6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1065" y="5805264"/>
            <a:ext cx="62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1,2,3,4</a:t>
            </a:r>
            <a:r>
              <a:rPr lang="zh-CN" altLang="en-US" dirty="0" smtClean="0">
                <a:solidFill>
                  <a:srgbClr val="FF0000"/>
                </a:solidFill>
              </a:rPr>
              <a:t>分区号只能留给主分区或扩展分区使用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1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592439"/>
              </p:ext>
            </p:extLst>
          </p:nvPr>
        </p:nvGraphicFramePr>
        <p:xfrm>
          <a:off x="539552" y="126876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分区的设备文件名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主分区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扩展分区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/sda2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逻辑分区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/sda5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逻辑分区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/sda6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逻辑分区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/sda7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55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中默认使用的文件系统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/>
              <a:t>EXT4</a:t>
            </a:r>
            <a:r>
              <a:rPr lang="zh-CN" altLang="en-US" dirty="0"/>
              <a:t>：是</a:t>
            </a:r>
            <a:r>
              <a:rPr lang="en-US" altLang="zh-CN" dirty="0"/>
              <a:t>EXT3</a:t>
            </a:r>
            <a:r>
              <a:rPr lang="zh-CN" altLang="en-US" dirty="0"/>
              <a:t>的升级版</a:t>
            </a:r>
            <a:endParaRPr lang="en-US" altLang="zh-CN" dirty="0"/>
          </a:p>
          <a:p>
            <a:pPr lvl="1"/>
            <a:r>
              <a:rPr lang="en-US" altLang="zh-CN" dirty="0" smtClean="0"/>
              <a:t>EXT2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EXT</a:t>
            </a:r>
            <a:r>
              <a:rPr lang="zh-CN" altLang="en-US" dirty="0" smtClean="0"/>
              <a:t>文件系统</a:t>
            </a:r>
            <a:r>
              <a:rPr lang="zh-CN" altLang="en-US" dirty="0" smtClean="0"/>
              <a:t>的升级版本</a:t>
            </a:r>
            <a:endParaRPr lang="zh-CN" altLang="en-US" dirty="0"/>
          </a:p>
          <a:p>
            <a:pPr lvl="1"/>
            <a:r>
              <a:rPr lang="en-US" altLang="zh-CN" dirty="0" smtClean="0"/>
              <a:t>EXT3</a:t>
            </a:r>
            <a:r>
              <a:rPr lang="zh-CN" altLang="en-US" dirty="0"/>
              <a:t>， 第</a:t>
            </a:r>
            <a:r>
              <a:rPr lang="en-US" altLang="zh-CN" dirty="0"/>
              <a:t>3</a:t>
            </a:r>
            <a:r>
              <a:rPr lang="zh-CN" altLang="en-US" dirty="0"/>
              <a:t>代扩展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EXTended</a:t>
            </a:r>
            <a:r>
              <a:rPr lang="zh-CN" altLang="en-US" dirty="0"/>
              <a:t>）文件系统</a:t>
            </a:r>
          </a:p>
          <a:p>
            <a:pPr lvl="1"/>
            <a:r>
              <a:rPr lang="en-US" altLang="zh-CN" dirty="0"/>
              <a:t>SWAP</a:t>
            </a:r>
            <a:r>
              <a:rPr lang="zh-CN" altLang="en-US" dirty="0"/>
              <a:t>，交换文件系统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支持的其它文件系统类型</a:t>
            </a:r>
          </a:p>
          <a:p>
            <a:pPr lvl="1"/>
            <a:r>
              <a:rPr lang="en-US" altLang="zh-CN" dirty="0"/>
              <a:t>FAT16</a:t>
            </a:r>
            <a:r>
              <a:rPr lang="zh-CN" altLang="en-US" dirty="0"/>
              <a:t>、</a:t>
            </a:r>
            <a:r>
              <a:rPr lang="en-US" altLang="zh-CN" dirty="0"/>
              <a:t>FAT32</a:t>
            </a:r>
            <a:r>
              <a:rPr lang="zh-CN" altLang="en-US" dirty="0"/>
              <a:t>、</a:t>
            </a:r>
            <a:r>
              <a:rPr lang="en-US" altLang="zh-CN" dirty="0" err="1"/>
              <a:t>NTFS</a:t>
            </a:r>
            <a:endParaRPr lang="en-US" altLang="zh-CN" dirty="0"/>
          </a:p>
          <a:p>
            <a:pPr lvl="1"/>
            <a:r>
              <a:rPr lang="en-US" altLang="en-US" dirty="0" err="1">
                <a:ea typeface="华文新魏" pitchFamily="2" charset="-122"/>
              </a:rPr>
              <a:t>XFS、JFS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、文件系统</a:t>
            </a:r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4079523439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857</TotalTime>
  <Words>1939</Words>
  <Application>Microsoft Office PowerPoint</Application>
  <PresentationFormat>全屏显示(4:3)</PresentationFormat>
  <Paragraphs>252</Paragraphs>
  <Slides>33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moban</vt:lpstr>
      <vt:lpstr>文件系统管理</vt:lpstr>
      <vt:lpstr>本章大纲</vt:lpstr>
      <vt:lpstr>1、分区类型</vt:lpstr>
      <vt:lpstr>磁盘分区表示</vt:lpstr>
      <vt:lpstr>PowerPoint 演示文稿</vt:lpstr>
      <vt:lpstr>PowerPoint 演示文稿</vt:lpstr>
      <vt:lpstr>PowerPoint 演示文稿</vt:lpstr>
      <vt:lpstr>PowerPoint 演示文稿</vt:lpstr>
      <vt:lpstr>2、文件系统类型</vt:lpstr>
      <vt:lpstr>PowerPoint 演示文稿</vt:lpstr>
      <vt:lpstr>PowerPoint 演示文稿</vt:lpstr>
      <vt:lpstr>PowerPoint 演示文稿</vt:lpstr>
      <vt:lpstr>PowerPoint 演示文稿</vt:lpstr>
      <vt:lpstr>本章大纲</vt:lpstr>
      <vt:lpstr>1、文件系统查看命令df</vt:lpstr>
      <vt:lpstr>2、统计目录或文件大小</vt:lpstr>
      <vt:lpstr>du和df的区别</vt:lpstr>
      <vt:lpstr>3、文件系统修复命令fsck</vt:lpstr>
      <vt:lpstr>4、显示磁盘状态命令dumpe2fs</vt:lpstr>
      <vt:lpstr>5、挂载/卸载文件系统</vt:lpstr>
      <vt:lpstr>PowerPoint 演示文稿</vt:lpstr>
      <vt:lpstr>PowerPoint 演示文稿</vt:lpstr>
      <vt:lpstr>PowerPoint 演示文稿</vt:lpstr>
      <vt:lpstr>本章大纲</vt:lpstr>
      <vt:lpstr>Mkfs参数</vt:lpstr>
      <vt:lpstr>查看文件系统类型</vt:lpstr>
      <vt:lpstr>更改和查看卷标</vt:lpstr>
      <vt:lpstr>PowerPoint 演示文稿</vt:lpstr>
      <vt:lpstr>挂载Windows共享的文件夹</vt:lpstr>
      <vt:lpstr>df查看挂载的文件系统</vt:lpstr>
      <vt:lpstr>PowerPoint 演示文稿</vt:lpstr>
      <vt:lpstr>创建交换分区</vt:lpstr>
      <vt:lpstr>查看虚拟内存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admin</cp:lastModifiedBy>
  <cp:revision>79</cp:revision>
  <dcterms:created xsi:type="dcterms:W3CDTF">2017-06-14T06:52:20Z</dcterms:created>
  <dcterms:modified xsi:type="dcterms:W3CDTF">2017-07-16T16:59:53Z</dcterms:modified>
</cp:coreProperties>
</file>