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60" r:id="rId2"/>
    <p:sldId id="261" r:id="rId3"/>
    <p:sldId id="262" r:id="rId4"/>
    <p:sldId id="263" r:id="rId5"/>
    <p:sldId id="264" r:id="rId6"/>
    <p:sldId id="265" r:id="rId7"/>
    <p:sldId id="287" r:id="rId8"/>
    <p:sldId id="266" r:id="rId9"/>
    <p:sldId id="288" r:id="rId10"/>
    <p:sldId id="290" r:id="rId11"/>
    <p:sldId id="289" r:id="rId12"/>
    <p:sldId id="291" r:id="rId13"/>
    <p:sldId id="292" r:id="rId14"/>
    <p:sldId id="29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38" autoAdjust="0"/>
  </p:normalViewPr>
  <p:slideViewPr>
    <p:cSldViewPr>
      <p:cViewPr varScale="1">
        <p:scale>
          <a:sx n="52" d="100"/>
          <a:sy n="52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sir.org/main/doc/abs/abs3.7cnhtm/internal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什么样的技术，有什么特点，应用在哪些领域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7210A25C-9321-428F-BE03-9E17D69A342B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fr-FR" altLang="zh-CN" smtClean="0"/>
              <a:t>awk</a:t>
            </a:r>
            <a:r>
              <a:rPr lang="zh-CN" altLang="fr-FR" smtClean="0"/>
              <a:t>命令用于以空格或制表位作为分隔，输出指定区域的字段数据，例如 </a:t>
            </a:r>
            <a:r>
              <a:rPr lang="fr-FR" altLang="zh-CN" smtClean="0"/>
              <a:t>‘{print $2,$4}’ </a:t>
            </a:r>
            <a:r>
              <a:rPr lang="zh-CN" altLang="fr-FR" smtClean="0"/>
              <a:t>表示只输出第</a:t>
            </a:r>
            <a:r>
              <a:rPr lang="fr-FR" altLang="zh-CN" smtClean="0"/>
              <a:t>2</a:t>
            </a:r>
            <a:r>
              <a:rPr lang="zh-CN" altLang="fr-FR" smtClean="0"/>
              <a:t>、</a:t>
            </a:r>
            <a:r>
              <a:rPr lang="fr-FR" altLang="zh-CN" smtClean="0"/>
              <a:t>4</a:t>
            </a:r>
            <a:r>
              <a:rPr lang="zh-CN" altLang="fr-FR" smtClean="0"/>
              <a:t>个字段的数据内容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fr-FR" smtClean="0"/>
              <a:t>关于</a:t>
            </a:r>
            <a:r>
              <a:rPr lang="fr-FR" altLang="zh-CN" smtClean="0"/>
              <a:t>awk</a:t>
            </a:r>
            <a:r>
              <a:rPr lang="zh-CN" altLang="fr-FR" smtClean="0"/>
              <a:t>命令的其他帮助信息，请自行参阅</a:t>
            </a:r>
            <a:r>
              <a:rPr lang="fr-FR" altLang="zh-CN" smtClean="0"/>
              <a:t>man</a:t>
            </a:r>
            <a:r>
              <a:rPr lang="zh-CN" altLang="fr-FR" smtClean="0"/>
              <a:t>手册页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89717CE-54F5-44DB-B236-AD3EA4DC9B1E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19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从总体上概述</a:t>
            </a:r>
            <a:r>
              <a:rPr lang="en-US" altLang="zh-CN" smtClean="0"/>
              <a:t>Shell</a:t>
            </a:r>
            <a:r>
              <a:rPr lang="zh-CN" altLang="en-US" smtClean="0"/>
              <a:t>变量的含义、常见类型（主要是从作用、使用形式方面进行区分）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例如，我们在中学时学习过“</a:t>
            </a:r>
            <a:r>
              <a:rPr lang="en-US" altLang="zh-CN" smtClean="0"/>
              <a:t>X2</a:t>
            </a:r>
            <a:r>
              <a:rPr lang="zh-CN" altLang="en-US" smtClean="0"/>
              <a:t>＋</a:t>
            </a:r>
            <a:r>
              <a:rPr lang="en-US" altLang="zh-CN" smtClean="0"/>
              <a:t>Y2</a:t>
            </a:r>
            <a:r>
              <a:rPr lang="zh-CN" altLang="en-US" smtClean="0"/>
              <a:t>＝</a:t>
            </a:r>
            <a:r>
              <a:rPr lang="en-US" altLang="zh-CN" smtClean="0"/>
              <a:t>Z2”</a:t>
            </a:r>
            <a:r>
              <a:rPr lang="zh-CN" altLang="en-US" smtClean="0"/>
              <a:t>之类的数学公式，当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取不同的值时，结果也不一样。在这个公式里边，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的名称是固定的，而其取值是变化的，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也就称为变量。通过使用了变量的数学公式，可以大大简化我们的运算过程，</a:t>
            </a:r>
            <a:r>
              <a:rPr lang="en-US" altLang="zh-CN" smtClean="0"/>
              <a:t>Shell</a:t>
            </a:r>
            <a:r>
              <a:rPr lang="zh-CN" altLang="en-US" smtClean="0"/>
              <a:t>中的变量也与此类似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位置变量，例如对于“</a:t>
            </a:r>
            <a:r>
              <a:rPr lang="en-US" altLang="zh-CN" smtClean="0"/>
              <a:t>ls  -l  /etc/httpd”</a:t>
            </a:r>
            <a:r>
              <a:rPr lang="zh-CN" altLang="en-US" smtClean="0"/>
              <a:t>命令行，其中的“</a:t>
            </a:r>
            <a:r>
              <a:rPr lang="en-US" altLang="zh-CN" smtClean="0"/>
              <a:t>-l”</a:t>
            </a:r>
            <a:r>
              <a:rPr lang="zh-CN" altLang="en-US" smtClean="0"/>
              <a:t>、“</a:t>
            </a:r>
            <a:r>
              <a:rPr lang="en-US" altLang="zh-CN" smtClean="0"/>
              <a:t>/etc/httpd”</a:t>
            </a:r>
            <a:r>
              <a:rPr lang="zh-CN" altLang="en-US" smtClean="0"/>
              <a:t>就可以视为</a:t>
            </a:r>
            <a:r>
              <a:rPr lang="en-US" altLang="zh-CN" smtClean="0"/>
              <a:t>ls</a:t>
            </a:r>
            <a:r>
              <a:rPr lang="zh-CN" altLang="en-US" smtClean="0"/>
              <a:t>命令的第</a:t>
            </a:r>
            <a:r>
              <a:rPr lang="en-US" altLang="zh-CN" smtClean="0"/>
              <a:t>1</a:t>
            </a:r>
            <a:r>
              <a:rPr lang="zh-CN" altLang="en-US" smtClean="0"/>
              <a:t>、第</a:t>
            </a:r>
            <a:r>
              <a:rPr lang="en-US" altLang="zh-CN" smtClean="0"/>
              <a:t>2</a:t>
            </a:r>
            <a:r>
              <a:rPr lang="zh-CN" altLang="en-US" smtClean="0"/>
              <a:t>个位置参数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上面介绍了</a:t>
            </a:r>
            <a:r>
              <a:rPr lang="en-US" altLang="zh-CN" smtClean="0"/>
              <a:t>Shell</a:t>
            </a:r>
            <a:r>
              <a:rPr lang="zh-CN" altLang="en-US" smtClean="0"/>
              <a:t>变量的几种常见类型，接下来将分别介绍不同变量的一些具体应用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7D78249A-432A-44F5-B439-7D567EA36BA0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简单讲解变量如何定义、查看（引用）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在查看变量时，如果变量名容易和后边的字符串连在一起导致混淆，则应该使用大括号将变量名括起来，使用形式为：</a:t>
            </a:r>
            <a:r>
              <a:rPr lang="en-US" altLang="zh-CN" b="1" smtClean="0"/>
              <a:t>${</a:t>
            </a:r>
            <a:r>
              <a:rPr lang="zh-CN" altLang="en-US" b="1" smtClean="0"/>
              <a:t>变量名</a:t>
            </a:r>
            <a:r>
              <a:rPr lang="en-US" altLang="zh-CN" b="1" smtClean="0"/>
              <a:t>}  </a:t>
            </a:r>
            <a:r>
              <a:rPr lang="zh-CN" altLang="en-US" smtClean="0"/>
              <a:t>，例如：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</a:rPr>
              <a:t>	若已知变量</a:t>
            </a:r>
            <a:r>
              <a:rPr lang="en-US" altLang="zh-CN" smtClean="0">
                <a:latin typeface="Arial" pitchFamily="34" charset="0"/>
              </a:rPr>
              <a:t>Var</a:t>
            </a:r>
            <a:r>
              <a:rPr lang="zh-CN" altLang="en-US" smtClean="0">
                <a:latin typeface="Arial" pitchFamily="34" charset="0"/>
              </a:rPr>
              <a:t>的值为</a:t>
            </a:r>
            <a:r>
              <a:rPr lang="en-US" altLang="zh-CN" smtClean="0">
                <a:latin typeface="Arial" pitchFamily="34" charset="0"/>
              </a:rPr>
              <a:t>Benet</a:t>
            </a:r>
            <a:r>
              <a:rPr lang="zh-CN" altLang="en-US" smtClean="0">
                <a:latin typeface="Arial" pitchFamily="34" charset="0"/>
              </a:rPr>
              <a:t>，则执行“</a:t>
            </a:r>
            <a:r>
              <a:rPr lang="en-US" altLang="zh-CN" smtClean="0">
                <a:latin typeface="Arial" pitchFamily="34" charset="0"/>
              </a:rPr>
              <a:t>echo $Var3.0”</a:t>
            </a:r>
            <a:r>
              <a:rPr lang="zh-CN" altLang="en-US" smtClean="0">
                <a:latin typeface="Arial" pitchFamily="34" charset="0"/>
              </a:rPr>
              <a:t>命令后将显示结果“</a:t>
            </a:r>
            <a:r>
              <a:rPr lang="en-US" altLang="zh-CN" smtClean="0">
                <a:latin typeface="Arial" pitchFamily="34" charset="0"/>
              </a:rPr>
              <a:t>.0”</a:t>
            </a:r>
            <a:r>
              <a:rPr lang="zh-CN" altLang="en-US" smtClean="0">
                <a:latin typeface="Arial" pitchFamily="34" charset="0"/>
              </a:rPr>
              <a:t>而不是“</a:t>
            </a:r>
            <a:r>
              <a:rPr lang="en-US" altLang="zh-CN" smtClean="0">
                <a:latin typeface="Arial" pitchFamily="34" charset="0"/>
              </a:rPr>
              <a:t>Benet3.0”</a:t>
            </a:r>
            <a:r>
              <a:rPr lang="zh-CN" altLang="en-US" smtClean="0">
                <a:latin typeface="Arial" pitchFamily="34" charset="0"/>
              </a:rPr>
              <a:t>，因为在该命令中，会将“</a:t>
            </a:r>
            <a:r>
              <a:rPr lang="en-US" altLang="zh-CN" smtClean="0">
                <a:latin typeface="Arial" pitchFamily="34" charset="0"/>
              </a:rPr>
              <a:t>Var3”</a:t>
            </a:r>
            <a:r>
              <a:rPr lang="zh-CN" altLang="en-US" smtClean="0">
                <a:latin typeface="Arial" pitchFamily="34" charset="0"/>
              </a:rPr>
              <a:t>当成变量名（默认未定义此变量）。若希望正确显示“</a:t>
            </a:r>
            <a:r>
              <a:rPr lang="en-US" altLang="zh-CN" smtClean="0">
                <a:latin typeface="Arial" pitchFamily="34" charset="0"/>
              </a:rPr>
              <a:t>Benet3.0”</a:t>
            </a:r>
            <a:r>
              <a:rPr lang="zh-CN" altLang="en-US" smtClean="0">
                <a:latin typeface="Arial" pitchFamily="34" charset="0"/>
              </a:rPr>
              <a:t>的输出结果，则需要执行“</a:t>
            </a:r>
            <a:r>
              <a:rPr lang="en-US" altLang="zh-CN" smtClean="0">
                <a:latin typeface="Arial" pitchFamily="34" charset="0"/>
              </a:rPr>
              <a:t>echo </a:t>
            </a:r>
            <a:r>
              <a:rPr lang="en-US" altLang="zh-CN" b="1" smtClean="0">
                <a:latin typeface="Arial" pitchFamily="34" charset="0"/>
              </a:rPr>
              <a:t>${Var}</a:t>
            </a:r>
            <a:r>
              <a:rPr lang="en-US" altLang="zh-CN" smtClean="0">
                <a:latin typeface="Arial" pitchFamily="34" charset="0"/>
              </a:rPr>
              <a:t>3.0”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948F5CC2-7AFE-4162-A3E7-0B777408BCF7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讲解如何使用</a:t>
            </a:r>
            <a:r>
              <a:rPr lang="en-US" altLang="zh-CN" smtClean="0"/>
              <a:t>read</a:t>
            </a:r>
            <a:r>
              <a:rPr lang="zh-CN" altLang="en-US" smtClean="0"/>
              <a:t>读取变量值、如何在赋值时使用不同的引号等操作，并进行演示</a:t>
            </a:r>
          </a:p>
          <a:p>
            <a:pPr lvl="2" eaLnBrk="1" hangingPunct="1">
              <a:buFont typeface="Wingdings" pitchFamily="2" charset="2"/>
              <a:buChar char="l"/>
            </a:pPr>
            <a:r>
              <a:rPr lang="zh-CN" altLang="en-US" smtClean="0"/>
              <a:t>使用双引号时，允许在双引号的范围内使用“</a:t>
            </a:r>
            <a:r>
              <a:rPr lang="en-US" altLang="zh-CN" smtClean="0"/>
              <a:t>$”</a:t>
            </a:r>
            <a:r>
              <a:rPr lang="zh-CN" altLang="en-US" smtClean="0"/>
              <a:t>符号引用其他变量的值（变量引用） </a:t>
            </a:r>
          </a:p>
          <a:p>
            <a:pPr lvl="2" eaLnBrk="1" hangingPunct="1">
              <a:buFont typeface="Wingdings" pitchFamily="2" charset="2"/>
              <a:buChar char="l"/>
            </a:pPr>
            <a:r>
              <a:rPr lang="zh-CN" altLang="en-US" smtClean="0"/>
              <a:t>使用单引号时，将不允许在单引号的范围内引用其他变量的值，“</a:t>
            </a:r>
            <a:r>
              <a:rPr lang="en-US" altLang="zh-CN" smtClean="0"/>
              <a:t>$”</a:t>
            </a:r>
            <a:r>
              <a:rPr lang="zh-CN" altLang="en-US" smtClean="0"/>
              <a:t>符号或者其他任何符号将作为普通字符看待</a:t>
            </a:r>
          </a:p>
          <a:p>
            <a:pPr lvl="2" eaLnBrk="1" hangingPunct="1">
              <a:buFont typeface="Wingdings" pitchFamily="2" charset="2"/>
              <a:buChar char="l"/>
            </a:pPr>
            <a:r>
              <a:rPr lang="zh-CN" altLang="en-US" smtClean="0"/>
              <a:t>使用反撇号时，允许将执行特定命令的输出结果赋值给变量（命令替换） 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反撇号中的内容要求是可执行的命令，需要嵌套使用时，可以将反撇号改为 </a:t>
            </a:r>
            <a:r>
              <a:rPr lang="en-US" altLang="zh-CN" b="1" smtClean="0"/>
              <a:t>$( ... )</a:t>
            </a:r>
            <a:r>
              <a:rPr lang="en-US" altLang="zh-CN" smtClean="0"/>
              <a:t> </a:t>
            </a:r>
            <a:r>
              <a:rPr lang="zh-CN" altLang="en-US" smtClean="0"/>
              <a:t>的形式</a:t>
            </a:r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9B08E53-56C8-49EE-B6A4-02E0AAEEDFA1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22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对于用户自行定义的变量，默认只能在当前的</a:t>
            </a:r>
            <a:r>
              <a:rPr lang="en-US" altLang="zh-CN" smtClean="0"/>
              <a:t>Shell</a:t>
            </a:r>
            <a:r>
              <a:rPr lang="zh-CN" altLang="en-US" smtClean="0"/>
              <a:t>环境中使用，因此称为</a:t>
            </a:r>
            <a:r>
              <a:rPr lang="zh-CN" altLang="en-US" b="1" smtClean="0"/>
              <a:t>局部变量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局部变量在新开启的子</a:t>
            </a:r>
            <a:r>
              <a:rPr lang="en-US" altLang="zh-CN" smtClean="0"/>
              <a:t>Shell</a:t>
            </a:r>
            <a:r>
              <a:rPr lang="zh-CN" altLang="en-US" smtClean="0"/>
              <a:t>环境中是无效的（无法引用定义的变量） ，因此需要使用</a:t>
            </a:r>
            <a:r>
              <a:rPr lang="en-US" altLang="zh-CN" smtClean="0"/>
              <a:t>export</a:t>
            </a:r>
            <a:r>
              <a:rPr lang="zh-CN" altLang="en-US" smtClean="0"/>
              <a:t>命令将变量输出为</a:t>
            </a:r>
            <a:r>
              <a:rPr lang="zh-CN" altLang="en-US" b="1" smtClean="0"/>
              <a:t>全局变量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只有对于全局变量，在当前</a:t>
            </a:r>
            <a:r>
              <a:rPr lang="en-US" altLang="zh-CN" smtClean="0"/>
              <a:t>Shell</a:t>
            </a:r>
            <a:r>
              <a:rPr lang="zh-CN" altLang="en-US" smtClean="0"/>
              <a:t>的子</a:t>
            </a:r>
            <a:r>
              <a:rPr lang="en-US" altLang="zh-CN" smtClean="0"/>
              <a:t>Shell</a:t>
            </a:r>
            <a:r>
              <a:rPr lang="zh-CN" altLang="en-US" smtClean="0"/>
              <a:t>环境（例如</a:t>
            </a:r>
            <a:r>
              <a:rPr lang="en-US" altLang="zh-CN" smtClean="0"/>
              <a:t>zsh</a:t>
            </a:r>
            <a:r>
              <a:rPr lang="zh-CN" altLang="en-US" smtClean="0"/>
              <a:t>）中，才能够被正确引用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变量不存在或者值为空时，通过</a:t>
            </a:r>
            <a:r>
              <a:rPr lang="en-US" altLang="zh-CN" smtClean="0"/>
              <a:t>echo</a:t>
            </a:r>
            <a:r>
              <a:rPr lang="zh-CN" altLang="en-US" smtClean="0"/>
              <a:t>命令查看时将显示一个空行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EDE76C59-3D65-4118-9104-FA10B0F57A88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23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简要介绍环境变量的用途，配置文件，及查看方式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讲解</a:t>
            </a:r>
            <a:r>
              <a:rPr lang="en-US" altLang="zh-CN" smtClean="0"/>
              <a:t>/etc/profile</a:t>
            </a:r>
            <a:r>
              <a:rPr lang="zh-CN" altLang="en-US" smtClean="0"/>
              <a:t>、</a:t>
            </a:r>
            <a:r>
              <a:rPr lang="en-US" altLang="zh-CN" smtClean="0"/>
              <a:t>~/.bash_profile</a:t>
            </a:r>
            <a:r>
              <a:rPr lang="zh-CN" altLang="en-US" smtClean="0"/>
              <a:t>文件时可以适当回顾用户管理一章的内容（用户初始化文件）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C787F19-B300-4CB8-AD45-8FC5A006143C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介绍一些较常用的环境变量，并着重讲解修改</a:t>
            </a:r>
            <a:r>
              <a:rPr lang="en-US" altLang="zh-CN" smtClean="0"/>
              <a:t>PATH</a:t>
            </a:r>
            <a:r>
              <a:rPr lang="zh-CN" altLang="en-US" smtClean="0"/>
              <a:t>变量的方法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smtClean="0"/>
              <a:t>$USER</a:t>
            </a:r>
            <a:r>
              <a:rPr lang="zh-CN" altLang="en-US" b="1" smtClean="0"/>
              <a:t>、</a:t>
            </a:r>
            <a:r>
              <a:rPr lang="en-US" altLang="zh-CN" b="1" smtClean="0"/>
              <a:t>$LOGNAME</a:t>
            </a:r>
            <a:r>
              <a:rPr lang="zh-CN" altLang="en-US" smtClean="0"/>
              <a:t>变量表示当前用户的登录名称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smtClean="0"/>
              <a:t>$UID</a:t>
            </a:r>
            <a:r>
              <a:rPr lang="zh-CN" altLang="en-US" smtClean="0"/>
              <a:t>变量表示当前用户的</a:t>
            </a:r>
            <a:r>
              <a:rPr lang="en-US" altLang="zh-CN" smtClean="0"/>
              <a:t>UID</a:t>
            </a:r>
            <a:r>
              <a:rPr lang="zh-CN" altLang="en-US" smtClean="0"/>
              <a:t>号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smtClean="0"/>
              <a:t>$SHELL</a:t>
            </a:r>
            <a:r>
              <a:rPr lang="zh-CN" altLang="en-US" smtClean="0"/>
              <a:t>变量表示用户使用的登录</a:t>
            </a:r>
            <a:r>
              <a:rPr lang="en-US" altLang="zh-CN" smtClean="0"/>
              <a:t>Shell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smtClean="0"/>
              <a:t>$HOME</a:t>
            </a:r>
            <a:r>
              <a:rPr lang="zh-CN" altLang="en-US" smtClean="0"/>
              <a:t>变量表示用户的宿主目录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smtClean="0"/>
              <a:t>$PWD</a:t>
            </a:r>
            <a:r>
              <a:rPr lang="zh-CN" altLang="en-US" smtClean="0"/>
              <a:t>变量表示用户当前的工作目录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b="1" smtClean="0"/>
              <a:t>$PS1</a:t>
            </a:r>
            <a:r>
              <a:rPr lang="zh-CN" altLang="en-US" smtClean="0"/>
              <a:t>和</a:t>
            </a:r>
            <a:r>
              <a:rPr lang="en-US" altLang="zh-CN" b="1" smtClean="0"/>
              <a:t>$PS2</a:t>
            </a:r>
            <a:r>
              <a:rPr lang="zh-CN" altLang="en-US" smtClean="0"/>
              <a:t>变量分别代表了当前用户的主提示符（命令行提示符）和辅助提示符（例如，执行</a:t>
            </a:r>
            <a:r>
              <a:rPr lang="en-US" altLang="zh-CN" smtClean="0"/>
              <a:t>at</a:t>
            </a:r>
            <a:r>
              <a:rPr lang="zh-CN" altLang="en-US" smtClean="0"/>
              <a:t>命令后的“</a:t>
            </a:r>
            <a:r>
              <a:rPr lang="en-US" altLang="zh-CN" smtClean="0"/>
              <a:t>&gt;”</a:t>
            </a:r>
            <a:r>
              <a:rPr lang="zh-CN" altLang="en-US" smtClean="0"/>
              <a:t>）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mtClean="0"/>
              <a:t>……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2236FA4-8C17-4FD3-8BB8-3FD6033542E2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kumimoji="0" lang="zh-CN" altLang="en-US" smtClean="0"/>
              <a:t>提问思考：在使用</a:t>
            </a:r>
            <a:r>
              <a:rPr kumimoji="0" lang="en-US" altLang="zh-CN" smtClean="0"/>
              <a:t>ls</a:t>
            </a:r>
            <a:r>
              <a:rPr kumimoji="0" lang="zh-CN" altLang="en-US" smtClean="0"/>
              <a:t>命令的时候，</a:t>
            </a:r>
            <a:r>
              <a:rPr kumimoji="0" lang="en-US" altLang="zh-CN" smtClean="0"/>
              <a:t>ls</a:t>
            </a:r>
            <a:r>
              <a:rPr kumimoji="0" lang="zh-CN" altLang="en-US" smtClean="0"/>
              <a:t>命令程序如何知道用户是否输入了“</a:t>
            </a:r>
            <a:r>
              <a:rPr kumimoji="0" lang="en-US" altLang="zh-CN" smtClean="0"/>
              <a:t>-l”</a:t>
            </a:r>
            <a:r>
              <a:rPr kumimoji="0" lang="zh-CN" altLang="en-US" smtClean="0"/>
              <a:t>、“</a:t>
            </a:r>
            <a:r>
              <a:rPr kumimoji="0" lang="en-US" altLang="zh-CN" smtClean="0"/>
              <a:t>-a”</a:t>
            </a:r>
            <a:r>
              <a:rPr kumimoji="0" lang="zh-CN" altLang="en-US" smtClean="0"/>
              <a:t>选项？如何知道用户要查看的是哪个目录？ </a:t>
            </a:r>
          </a:p>
          <a:p>
            <a:pPr eaLnBrk="1" hangingPunct="1"/>
            <a:r>
              <a:rPr kumimoji="0" lang="zh-CN" altLang="en-US" smtClean="0"/>
              <a:t>    </a:t>
            </a:r>
            <a:r>
              <a:rPr kumimoji="0" lang="en-US" altLang="zh-CN" smtClean="0"/>
              <a:t>—— </a:t>
            </a:r>
            <a:r>
              <a:rPr kumimoji="0" lang="zh-CN" altLang="en-US" smtClean="0"/>
              <a:t>位置变量正是用来解决这个问题的，它可以将用户在命令行输入的参数复制给特定的变量，然后交给程序去处理</a:t>
            </a:r>
          </a:p>
          <a:p>
            <a:pPr eaLnBrk="1" hangingPunct="1">
              <a:buFontTx/>
              <a:buChar char="•"/>
            </a:pPr>
            <a:r>
              <a:rPr kumimoji="0" lang="zh-CN" altLang="en-US" smtClean="0"/>
              <a:t>例如当执行“</a:t>
            </a:r>
            <a:r>
              <a:rPr kumimoji="0" lang="en-US" altLang="zh-CN" b="1" smtClean="0"/>
              <a:t>service network restart</a:t>
            </a:r>
            <a:r>
              <a:rPr kumimoji="0" lang="en-US" altLang="zh-CN" smtClean="0"/>
              <a:t>”</a:t>
            </a:r>
            <a:r>
              <a:rPr kumimoji="0" lang="zh-CN" altLang="en-US" smtClean="0"/>
              <a:t>命令行时，第</a:t>
            </a:r>
            <a:r>
              <a:rPr kumimoji="0" lang="en-US" altLang="zh-CN" smtClean="0"/>
              <a:t>1</a:t>
            </a:r>
            <a:r>
              <a:rPr kumimoji="0" lang="zh-CN" altLang="en-US" smtClean="0"/>
              <a:t>个位置参数用“</a:t>
            </a:r>
            <a:r>
              <a:rPr kumimoji="0" lang="en-US" altLang="zh-CN" smtClean="0"/>
              <a:t>$1”</a:t>
            </a:r>
            <a:r>
              <a:rPr kumimoji="0" lang="zh-CN" altLang="en-US" smtClean="0"/>
              <a:t>表示，对应的值为“</a:t>
            </a:r>
            <a:r>
              <a:rPr kumimoji="0" lang="en-US" altLang="zh-CN" smtClean="0"/>
              <a:t>network”</a:t>
            </a:r>
            <a:r>
              <a:rPr kumimoji="0" lang="zh-CN" altLang="en-US" smtClean="0"/>
              <a:t>，第</a:t>
            </a:r>
            <a:r>
              <a:rPr kumimoji="0" lang="en-US" altLang="zh-CN" smtClean="0"/>
              <a:t>2</a:t>
            </a:r>
            <a:r>
              <a:rPr kumimoji="0" lang="zh-CN" altLang="en-US" smtClean="0"/>
              <a:t>个位置参数用“</a:t>
            </a:r>
            <a:r>
              <a:rPr kumimoji="0" lang="en-US" altLang="zh-CN" smtClean="0"/>
              <a:t>$2”</a:t>
            </a:r>
            <a:r>
              <a:rPr kumimoji="0" lang="zh-CN" altLang="en-US" smtClean="0"/>
              <a:t>表示，对应的值为“</a:t>
            </a:r>
            <a:r>
              <a:rPr kumimoji="0" lang="en-US" altLang="zh-CN" smtClean="0"/>
              <a:t>restart”</a:t>
            </a:r>
          </a:p>
          <a:p>
            <a:pPr eaLnBrk="1" hangingPunct="1">
              <a:buFontTx/>
              <a:buChar char="•"/>
            </a:pPr>
            <a:r>
              <a:rPr kumimoji="0" lang="zh-CN" altLang="en-US" smtClean="0"/>
              <a:t>当用户输入的位置参数超过</a:t>
            </a:r>
            <a:r>
              <a:rPr kumimoji="0" lang="en-US" altLang="zh-CN" smtClean="0"/>
              <a:t>9</a:t>
            </a:r>
            <a:r>
              <a:rPr kumimoji="0" lang="zh-CN" altLang="en-US" smtClean="0"/>
              <a:t>个时，位置变量 </a:t>
            </a:r>
            <a:r>
              <a:rPr kumimoji="0" lang="en-US" altLang="zh-CN" smtClean="0"/>
              <a:t>$9 </a:t>
            </a:r>
            <a:r>
              <a:rPr kumimoji="0" lang="zh-CN" altLang="en-US" smtClean="0"/>
              <a:t>将自动包含最后部分的所有字符串（即使有空格分隔）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8DC4F6E8-20EB-4907-A023-8E72F306D4EC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灵活使用这些变量，将大大增强</a:t>
            </a:r>
            <a:r>
              <a:rPr lang="en-US" altLang="zh-CN" smtClean="0"/>
              <a:t>Shell</a:t>
            </a:r>
            <a:r>
              <a:rPr lang="zh-CN" altLang="en-US" smtClean="0"/>
              <a:t>脚本程序的功能，在后续课程中将会陆续用到其中的一部分变量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mtClean="0"/>
              <a:t>$0</a:t>
            </a:r>
            <a:r>
              <a:rPr lang="zh-CN" altLang="en-US" smtClean="0"/>
              <a:t>作为预定义变量，表示当前执行的程序名，需要与</a:t>
            </a:r>
            <a:r>
              <a:rPr lang="en-US" altLang="zh-CN" smtClean="0"/>
              <a:t>$1~$9</a:t>
            </a:r>
            <a:r>
              <a:rPr lang="zh-CN" altLang="en-US" smtClean="0"/>
              <a:t>的位置变量区分开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1A72FB72-4282-49D9-BE79-E06E1CDCC413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28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mtClean="0"/>
              <a:t>通过提问的方式小结前面讲解的主要知识点</a:t>
            </a:r>
          </a:p>
          <a:p>
            <a:pPr eaLnBrk="1" hangingPunct="1">
              <a:buFontTx/>
              <a:buChar char="•"/>
            </a:pPr>
            <a:r>
              <a:rPr lang="zh-CN" altLang="en-US" smtClean="0"/>
              <a:t>部分答案提示：</a:t>
            </a:r>
          </a:p>
          <a:p>
            <a:pPr lvl="1" eaLnBrk="1" hangingPunct="1">
              <a:buFontTx/>
              <a:buChar char="•"/>
            </a:pPr>
            <a:r>
              <a:rPr lang="en-US" altLang="zh-CN" smtClean="0"/>
              <a:t>【3】</a:t>
            </a:r>
            <a:r>
              <a:rPr lang="zh-CN" altLang="en-US" smtClean="0"/>
              <a:t>双引号，允许通过</a:t>
            </a:r>
            <a:r>
              <a:rPr lang="en-US" altLang="zh-CN" smtClean="0"/>
              <a:t>$</a:t>
            </a:r>
            <a:r>
              <a:rPr lang="zh-CN" altLang="en-US" smtClean="0"/>
              <a:t>符号引用变量值；单引号，禁止引用变量值，按原始字符串处理；反撇号，将命令操作的屏幕输出结果复制给变量</a:t>
            </a:r>
          </a:p>
          <a:p>
            <a:pPr lvl="1" eaLnBrk="1" hangingPunct="1">
              <a:buFontTx/>
              <a:buChar char="•"/>
            </a:pPr>
            <a:r>
              <a:rPr lang="en-US" altLang="zh-CN" smtClean="0"/>
              <a:t>【4】echo $PWD</a:t>
            </a:r>
          </a:p>
          <a:p>
            <a:pPr lvl="1" eaLnBrk="1" hangingPunct="1">
              <a:buFontTx/>
              <a:buChar char="•"/>
            </a:pPr>
            <a:r>
              <a:rPr lang="en-US" altLang="zh-CN" smtClean="0"/>
              <a:t>【5】expr  13  \*  17</a:t>
            </a:r>
          </a:p>
          <a:p>
            <a:pPr lvl="1" eaLnBrk="1" hangingPunct="1">
              <a:buFontTx/>
              <a:buChar char="•"/>
            </a:pPr>
            <a:r>
              <a:rPr lang="en-US" altLang="zh-CN" smtClean="0"/>
              <a:t>【6】</a:t>
            </a:r>
            <a:r>
              <a:rPr lang="zh-CN" altLang="en-US" smtClean="0"/>
              <a:t>为脚本文件传递执行参数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是系统的用户界面，提供了用户与内核进行交互操作的一种接口。它接收用户输入的命令并把它送入内核去执行。实际上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是一个命令解释器，它解释由用户输入的命令并且把它们送到内核。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是用户和内核进行交互的界面，把命令翻译成系统可以识别的机器语言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55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6DB81408-3002-4B2E-AFB0-B567A0081DCA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29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pt-BR" altLang="zh-CN" smtClean="0"/>
              <a:t>Shell</a:t>
            </a:r>
            <a:r>
              <a:rPr lang="zh-CN" altLang="pt-BR" smtClean="0"/>
              <a:t>脚本类似于</a:t>
            </a:r>
            <a:r>
              <a:rPr lang="pt-BR" altLang="zh-CN" smtClean="0"/>
              <a:t>Windows</a:t>
            </a:r>
            <a:r>
              <a:rPr lang="zh-CN" altLang="pt-BR" smtClean="0"/>
              <a:t>系统中</a:t>
            </a:r>
            <a:r>
              <a:rPr lang="pt-BR" altLang="zh-CN" smtClean="0"/>
              <a:t>.bat</a:t>
            </a:r>
            <a:r>
              <a:rPr lang="zh-CN" altLang="pt-BR" smtClean="0"/>
              <a:t>批处理文件，只需要有相应的命令解释器即可，不需要编译</a:t>
            </a:r>
          </a:p>
          <a:p>
            <a:pPr eaLnBrk="1" hangingPunct="1">
              <a:buFontTx/>
              <a:buChar char="•"/>
            </a:pPr>
            <a:r>
              <a:rPr lang="pt-BR" altLang="zh-CN" smtClean="0"/>
              <a:t>Shell</a:t>
            </a:r>
            <a:r>
              <a:rPr lang="zh-CN" altLang="pt-BR" smtClean="0"/>
              <a:t>脚本是为了完成一定的管理任务才创建的，因此脚本文件中的各条命令并不是杂乱无章随便放置的，需要用户进行组织和设计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F2E008B-2374-4038-B94E-C76FDC871DF9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30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在脚本文件的各组成部分中，只有可执行语句是必不可少的（否则就不叫程序了）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当缺省运行环境设置时，会自动由当前加载该脚本的</a:t>
            </a:r>
            <a:r>
              <a:rPr lang="en-US" altLang="zh-CN" smtClean="0"/>
              <a:t>Shell</a:t>
            </a:r>
            <a:r>
              <a:rPr lang="zh-CN" altLang="en-US" smtClean="0"/>
              <a:t>解释器负责解释执行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mtClean="0"/>
              <a:t>Shell</a:t>
            </a:r>
            <a:r>
              <a:rPr lang="zh-CN" altLang="en-US" smtClean="0"/>
              <a:t>脚本文件的扩展名并无严格的约束，不一定非得是“</a:t>
            </a:r>
            <a:r>
              <a:rPr lang="en-US" altLang="zh-CN" smtClean="0"/>
              <a:t>.sh”</a:t>
            </a:r>
            <a:r>
              <a:rPr lang="zh-CN" altLang="en-US" smtClean="0"/>
              <a:t>结尾的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11F86B5-9CEB-4BD7-8E8E-0CE8C47D4153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脚本程序可以通过多种方式运行：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在调试阶段可以使用</a:t>
            </a:r>
            <a:r>
              <a:rPr lang="en-US" altLang="zh-CN" smtClean="0"/>
              <a:t>Shell</a:t>
            </a:r>
            <a:r>
              <a:rPr lang="zh-CN" altLang="en-US" smtClean="0"/>
              <a:t>程序直接调用脚本文件，不要求脚本具有可执行权限，格式是：</a:t>
            </a:r>
            <a:r>
              <a:rPr lang="en-US" altLang="zh-CN" smtClean="0"/>
              <a:t>bash </a:t>
            </a:r>
            <a:r>
              <a:rPr lang="zh-CN" altLang="en-US" smtClean="0"/>
              <a:t>脚本名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为脚本文件设置了可执行属性后，在</a:t>
            </a:r>
            <a:r>
              <a:rPr lang="en-US" altLang="zh-CN" smtClean="0"/>
              <a:t>Shell</a:t>
            </a:r>
            <a:r>
              <a:rPr lang="zh-CN" altLang="en-US" smtClean="0"/>
              <a:t>命令行中可以直接通过脚本文件的路径执行脚本程序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Bash</a:t>
            </a:r>
            <a:r>
              <a:rPr lang="zh-CN" altLang="en-US" smtClean="0"/>
              <a:t>的内部命令“</a:t>
            </a:r>
            <a:r>
              <a:rPr lang="en-US" altLang="zh-CN" smtClean="0"/>
              <a:t>.”</a:t>
            </a:r>
            <a:r>
              <a:rPr lang="zh-CN" altLang="en-US" smtClean="0"/>
              <a:t>脚本文件执行时，将不会开启新的</a:t>
            </a:r>
            <a:r>
              <a:rPr lang="en-US" altLang="zh-CN" smtClean="0"/>
              <a:t>Shell</a:t>
            </a:r>
            <a:r>
              <a:rPr lang="zh-CN" altLang="en-US" smtClean="0"/>
              <a:t>环境。使用这种方式时，脚本文件作为“</a:t>
            </a:r>
            <a:r>
              <a:rPr lang="en-US" altLang="zh-CN" smtClean="0"/>
              <a:t>.”</a:t>
            </a:r>
            <a:r>
              <a:rPr lang="zh-CN" altLang="en-US" smtClean="0"/>
              <a:t>命令的参数，因此同样不要求具备可执行权限。 </a:t>
            </a:r>
            <a:endParaRPr lang="en-US" altLang="zh-CN" smtClean="0"/>
          </a:p>
          <a:p>
            <a:r>
              <a:rPr lang="en-US" altLang="zh-CN" smtClean="0"/>
              <a:t>source</a:t>
            </a:r>
            <a:r>
              <a:rPr lang="zh-CN" altLang="en-US" smtClean="0"/>
              <a:t>命令用法：</a:t>
            </a:r>
          </a:p>
          <a:p>
            <a:r>
              <a:rPr lang="zh-CN" altLang="en-US" smtClean="0"/>
              <a:t>　　</a:t>
            </a:r>
            <a:r>
              <a:rPr lang="en-US" altLang="zh-CN" smtClean="0"/>
              <a:t>source FileName</a:t>
            </a:r>
          </a:p>
          <a:p>
            <a:r>
              <a:rPr lang="zh-CN" altLang="en-US" smtClean="0"/>
              <a:t>　　作用</a:t>
            </a:r>
            <a:r>
              <a:rPr lang="en-US" altLang="zh-CN" smtClean="0"/>
              <a:t>:</a:t>
            </a:r>
            <a:r>
              <a:rPr lang="zh-CN" altLang="en-US" smtClean="0"/>
              <a:t>在</a:t>
            </a:r>
            <a:r>
              <a:rPr lang="zh-CN" altLang="en-US" b="1" smtClean="0"/>
              <a:t>当前</a:t>
            </a:r>
            <a:r>
              <a:rPr lang="en-US" altLang="zh-CN" b="1" smtClean="0"/>
              <a:t>bash</a:t>
            </a:r>
            <a:r>
              <a:rPr lang="zh-CN" altLang="en-US" b="1" smtClean="0"/>
              <a:t>环境下</a:t>
            </a:r>
            <a:r>
              <a:rPr lang="zh-CN" altLang="en-US" smtClean="0"/>
              <a:t>读取并执行</a:t>
            </a:r>
            <a:r>
              <a:rPr lang="en-US" altLang="zh-CN" b="1" smtClean="0"/>
              <a:t>FileName</a:t>
            </a:r>
            <a:r>
              <a:rPr lang="zh-CN" altLang="en-US" b="1" smtClean="0"/>
              <a:t>中</a:t>
            </a:r>
            <a:r>
              <a:rPr lang="zh-CN" altLang="en-US" smtClean="0"/>
              <a:t>的命令。该</a:t>
            </a:r>
            <a:r>
              <a:rPr lang="en-US" altLang="zh-CN" smtClean="0"/>
              <a:t>filename</a:t>
            </a:r>
            <a:r>
              <a:rPr lang="zh-CN" altLang="en-US" smtClean="0"/>
              <a:t>文件可以无</a:t>
            </a:r>
            <a:r>
              <a:rPr lang="en-US" altLang="zh-CN" smtClean="0"/>
              <a:t>"</a:t>
            </a:r>
            <a:r>
              <a:rPr lang="zh-CN" altLang="en-US" b="1" smtClean="0"/>
              <a:t>执行权限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    </a:t>
            </a:r>
            <a:r>
              <a:rPr lang="zh-CN" altLang="en-US" smtClean="0"/>
              <a:t>注：该命令通常用命令“</a:t>
            </a:r>
            <a:r>
              <a:rPr lang="en-US" altLang="zh-CN" smtClean="0"/>
              <a:t>.”</a:t>
            </a:r>
            <a:r>
              <a:rPr lang="zh-CN" altLang="en-US" smtClean="0"/>
              <a:t>来替代。</a:t>
            </a:r>
          </a:p>
          <a:p>
            <a:r>
              <a:rPr lang="zh-CN" altLang="en-US" smtClean="0"/>
              <a:t>    如：</a:t>
            </a:r>
            <a:r>
              <a:rPr lang="en-US" altLang="zh-CN" smtClean="0"/>
              <a:t>source .bash_profile</a:t>
            </a:r>
          </a:p>
          <a:p>
            <a:r>
              <a:rPr lang="en-US" altLang="zh-CN" smtClean="0"/>
              <a:t>        . .bash_profile</a:t>
            </a:r>
            <a:r>
              <a:rPr lang="zh-CN" altLang="en-US" smtClean="0"/>
              <a:t>两者等效。</a:t>
            </a:r>
          </a:p>
          <a:p>
            <a:r>
              <a:rPr lang="zh-CN" altLang="en-US" smtClean="0"/>
              <a:t>    </a:t>
            </a:r>
            <a:r>
              <a:rPr lang="en-US" altLang="zh-CN" smtClean="0"/>
              <a:t>source(</a:t>
            </a:r>
            <a:r>
              <a:rPr lang="zh-CN" altLang="en-US" smtClean="0"/>
              <a:t>或点</a:t>
            </a:r>
            <a:r>
              <a:rPr lang="en-US" altLang="zh-CN" smtClean="0"/>
              <a:t>)</a:t>
            </a:r>
            <a:r>
              <a:rPr lang="zh-CN" altLang="en-US" smtClean="0"/>
              <a:t>命令通常用于重新执行刚修改的初始化文档。</a:t>
            </a:r>
          </a:p>
          <a:p>
            <a:r>
              <a:rPr lang="zh-CN" altLang="en-US" smtClean="0"/>
              <a:t>    </a:t>
            </a:r>
            <a:r>
              <a:rPr lang="en-US" altLang="zh-CN" smtClean="0"/>
              <a:t>source</a:t>
            </a:r>
            <a:r>
              <a:rPr lang="zh-CN" altLang="en-US" smtClean="0"/>
              <a:t>命令</a:t>
            </a:r>
            <a:r>
              <a:rPr lang="en-US" altLang="zh-CN" smtClean="0"/>
              <a:t>(</a:t>
            </a:r>
            <a:r>
              <a:rPr lang="zh-CN" altLang="en-US" smtClean="0"/>
              <a:t>从 </a:t>
            </a:r>
            <a:r>
              <a:rPr lang="en-US" altLang="zh-CN" smtClean="0"/>
              <a:t>C Shell </a:t>
            </a:r>
            <a:r>
              <a:rPr lang="zh-CN" altLang="en-US" smtClean="0"/>
              <a:t>而来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en-US" altLang="zh-CN" smtClean="0"/>
              <a:t>bash shell</a:t>
            </a:r>
            <a:r>
              <a:rPr lang="zh-CN" altLang="en-US" smtClean="0"/>
              <a:t>的内置命令。</a:t>
            </a:r>
          </a:p>
          <a:p>
            <a:r>
              <a:rPr lang="zh-CN" altLang="en-US" smtClean="0"/>
              <a:t>    点命令，就是个点符号，</a:t>
            </a:r>
            <a:r>
              <a:rPr lang="en-US" altLang="zh-CN" smtClean="0"/>
              <a:t>(</a:t>
            </a:r>
            <a:r>
              <a:rPr lang="zh-CN" altLang="en-US" smtClean="0"/>
              <a:t>从</a:t>
            </a:r>
            <a:r>
              <a:rPr lang="en-US" altLang="zh-CN" smtClean="0"/>
              <a:t>Bourne Shell</a:t>
            </a:r>
            <a:r>
              <a:rPr lang="zh-CN" altLang="en-US" smtClean="0"/>
              <a:t>而来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    </a:t>
            </a:r>
            <a:r>
              <a:rPr lang="en-US" altLang="zh-CN" smtClean="0"/>
              <a:t>source</a:t>
            </a:r>
            <a:r>
              <a:rPr lang="zh-CN" altLang="en-US" smtClean="0"/>
              <a:t>的程序主体是</a:t>
            </a:r>
            <a:r>
              <a:rPr lang="en-US" altLang="zh-CN" smtClean="0"/>
              <a:t>bash</a:t>
            </a:r>
            <a:r>
              <a:rPr lang="zh-CN" altLang="en-US" smtClean="0"/>
              <a:t>，脚本中的</a:t>
            </a:r>
            <a:r>
              <a:rPr lang="en-US" altLang="zh-CN" smtClean="0"/>
              <a:t>$0</a:t>
            </a:r>
            <a:r>
              <a:rPr lang="zh-CN" altLang="en-US" smtClean="0"/>
              <a:t>变量的值是</a:t>
            </a:r>
            <a:r>
              <a:rPr lang="en-US" altLang="zh-CN" smtClean="0"/>
              <a:t>bash</a:t>
            </a:r>
            <a:r>
              <a:rPr lang="zh-CN" altLang="en-US" smtClean="0"/>
              <a:t>，而且由于作用于当前</a:t>
            </a:r>
            <a:r>
              <a:rPr lang="en-US" altLang="zh-CN" smtClean="0"/>
              <a:t>bash</a:t>
            </a:r>
            <a:r>
              <a:rPr lang="zh-CN" altLang="en-US" smtClean="0"/>
              <a:t>环境，脚本中</a:t>
            </a:r>
            <a:r>
              <a:rPr lang="en-US" altLang="zh-CN" smtClean="0"/>
              <a:t>set</a:t>
            </a:r>
            <a:r>
              <a:rPr lang="zh-CN" altLang="en-US" smtClean="0"/>
              <a:t>的变量将直接起效</a:t>
            </a:r>
          </a:p>
          <a:p>
            <a:r>
              <a:rPr lang="en-US" altLang="zh-CN" smtClean="0"/>
              <a:t>2 sh, bash</a:t>
            </a:r>
            <a:r>
              <a:rPr lang="zh-CN" altLang="en-US" smtClean="0"/>
              <a:t>的命令用法：</a:t>
            </a:r>
          </a:p>
          <a:p>
            <a:r>
              <a:rPr lang="zh-CN" altLang="en-US" smtClean="0"/>
              <a:t>     </a:t>
            </a:r>
            <a:r>
              <a:rPr lang="en-US" altLang="zh-CN" smtClean="0"/>
              <a:t>sh/bash FileName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     </a:t>
            </a:r>
            <a:r>
              <a:rPr lang="zh-CN" altLang="en-US" smtClean="0"/>
              <a:t>作用</a:t>
            </a:r>
            <a:r>
              <a:rPr lang="en-US" altLang="zh-CN" smtClean="0"/>
              <a:t>:</a:t>
            </a:r>
            <a:r>
              <a:rPr lang="zh-CN" altLang="en-US" smtClean="0"/>
              <a:t>打开一个</a:t>
            </a:r>
            <a:r>
              <a:rPr lang="zh-CN" altLang="en-US" b="1" smtClean="0"/>
              <a:t>子</a:t>
            </a:r>
            <a:r>
              <a:rPr lang="en-US" altLang="zh-CN" b="1" smtClean="0"/>
              <a:t>shell</a:t>
            </a:r>
            <a:r>
              <a:rPr lang="zh-CN" altLang="en-US" smtClean="0"/>
              <a:t>来读取并执行</a:t>
            </a:r>
            <a:r>
              <a:rPr lang="en-US" altLang="zh-CN" smtClean="0"/>
              <a:t>FileName</a:t>
            </a:r>
            <a:r>
              <a:rPr lang="zh-CN" altLang="en-US" smtClean="0"/>
              <a:t>中命令。该</a:t>
            </a:r>
            <a:r>
              <a:rPr lang="en-US" altLang="zh-CN" smtClean="0"/>
              <a:t>filename</a:t>
            </a:r>
            <a:r>
              <a:rPr lang="zh-CN" altLang="en-US" smtClean="0"/>
              <a:t>文件可以无</a:t>
            </a:r>
            <a:r>
              <a:rPr lang="en-US" altLang="zh-CN" smtClean="0"/>
              <a:t>"</a:t>
            </a:r>
            <a:r>
              <a:rPr lang="zh-CN" altLang="en-US" b="1" smtClean="0"/>
              <a:t>执行权限</a:t>
            </a:r>
            <a:r>
              <a:rPr lang="en-US" altLang="zh-CN" smtClean="0"/>
              <a:t>"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smtClean="0"/>
              <a:t>     </a:t>
            </a:r>
            <a:r>
              <a:rPr lang="zh-CN" altLang="en-US" smtClean="0"/>
              <a:t>注：运行一个</a:t>
            </a:r>
            <a:r>
              <a:rPr lang="en-US" altLang="zh-CN" smtClean="0"/>
              <a:t>shell</a:t>
            </a:r>
            <a:r>
              <a:rPr lang="zh-CN" altLang="en-US" smtClean="0"/>
              <a:t>脚本时会启动</a:t>
            </a:r>
            <a:r>
              <a:rPr lang="zh-CN" altLang="en-US" b="1" smtClean="0"/>
              <a:t>另一个</a:t>
            </a:r>
            <a:r>
              <a:rPr lang="zh-CN" altLang="en-US" smtClean="0"/>
              <a:t>命令解释器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      </a:t>
            </a:r>
            <a:r>
              <a:rPr lang="zh-CN" altLang="en-US" smtClean="0"/>
              <a:t>每个</a:t>
            </a:r>
            <a:r>
              <a:rPr lang="en-US" altLang="zh-CN" smtClean="0"/>
              <a:t>shell</a:t>
            </a:r>
            <a:r>
              <a:rPr lang="zh-CN" altLang="en-US" smtClean="0"/>
              <a:t>脚本有效地运行在父</a:t>
            </a:r>
            <a:r>
              <a:rPr lang="en-US" altLang="zh-CN" smtClean="0"/>
              <a:t>shell(</a:t>
            </a:r>
            <a:r>
              <a:rPr lang="en-US" altLang="zh-CN" smtClean="0">
                <a:hlinkClick r:id="rId3"/>
              </a:rPr>
              <a:t>parent</a:t>
            </a:r>
            <a:r>
              <a:rPr lang="zh-CN" altLang="en-US" smtClean="0"/>
              <a:t> </a:t>
            </a:r>
            <a:r>
              <a:rPr lang="en-US" altLang="zh-CN" smtClean="0"/>
              <a:t>shell)</a:t>
            </a:r>
            <a:r>
              <a:rPr lang="zh-CN" altLang="en-US" smtClean="0"/>
              <a:t>的一个子进程里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         </a:t>
            </a:r>
            <a:r>
              <a:rPr lang="zh-CN" altLang="en-US" smtClean="0"/>
              <a:t>这个父</a:t>
            </a:r>
            <a:r>
              <a:rPr lang="en-US" altLang="zh-CN" smtClean="0"/>
              <a:t>shell</a:t>
            </a:r>
            <a:r>
              <a:rPr lang="zh-CN" altLang="en-US" smtClean="0"/>
              <a:t>是指在一个控制终端或在一个</a:t>
            </a:r>
            <a:r>
              <a:rPr lang="en-US" altLang="zh-CN" i="1" smtClean="0"/>
              <a:t>xterm</a:t>
            </a:r>
            <a:r>
              <a:rPr lang="zh-CN" altLang="en-US" smtClean="0"/>
              <a:t>窗口中给你命令指示符的进程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      shell</a:t>
            </a:r>
            <a:r>
              <a:rPr lang="zh-CN" altLang="en-US" smtClean="0"/>
              <a:t>脚本也可以启动他自已的子进程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         </a:t>
            </a:r>
            <a:r>
              <a:rPr lang="zh-CN" altLang="en-US" smtClean="0"/>
              <a:t>这些子</a:t>
            </a:r>
            <a:r>
              <a:rPr lang="en-US" altLang="zh-CN" smtClean="0"/>
              <a:t>shell(</a:t>
            </a:r>
            <a:r>
              <a:rPr lang="zh-CN" altLang="en-US" smtClean="0"/>
              <a:t>即子进程</a:t>
            </a:r>
            <a:r>
              <a:rPr lang="en-US" altLang="zh-CN" smtClean="0"/>
              <a:t>)</a:t>
            </a:r>
            <a:r>
              <a:rPr lang="zh-CN" altLang="en-US" smtClean="0"/>
              <a:t>使脚本并行地，有效率地地同时运行脚本内的多个子任务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 </a:t>
            </a:r>
            <a:r>
              <a:rPr lang="zh-CN" altLang="en-US" smtClean="0"/>
              <a:t>在</a:t>
            </a:r>
            <a:r>
              <a:rPr lang="en-US" altLang="zh-CN" smtClean="0"/>
              <a:t>ubuntu</a:t>
            </a:r>
            <a:r>
              <a:rPr lang="zh-CN" altLang="en-US" smtClean="0"/>
              <a:t>中</a:t>
            </a:r>
            <a:r>
              <a:rPr lang="en-US" altLang="zh-CN" smtClean="0"/>
              <a:t>sh</a:t>
            </a:r>
            <a:r>
              <a:rPr lang="zh-CN" altLang="en-US" smtClean="0"/>
              <a:t>只是</a:t>
            </a:r>
            <a:r>
              <a:rPr lang="en-US" altLang="zh-CN" smtClean="0"/>
              <a:t>bash</a:t>
            </a:r>
            <a:r>
              <a:rPr lang="zh-CN" altLang="en-US" smtClean="0"/>
              <a:t>的一个链接。</a:t>
            </a:r>
          </a:p>
          <a:p>
            <a:r>
              <a:rPr lang="zh-CN" altLang="en-US" smtClean="0"/>
              <a:t>    由于是在子</a:t>
            </a:r>
            <a:r>
              <a:rPr lang="en-US" altLang="zh-CN" smtClean="0"/>
              <a:t>shell</a:t>
            </a:r>
            <a:r>
              <a:rPr lang="zh-CN" altLang="en-US" smtClean="0"/>
              <a:t>中执行，脚本设置的变量不会影响当前</a:t>
            </a:r>
            <a:r>
              <a:rPr lang="en-US" altLang="zh-CN" smtClean="0"/>
              <a:t>shell</a:t>
            </a:r>
            <a:r>
              <a:rPr lang="zh-CN" altLang="en-US" smtClean="0"/>
              <a:t>。</a:t>
            </a:r>
            <a:br>
              <a:rPr lang="zh-CN" altLang="en-US" smtClean="0"/>
            </a:br>
            <a:endParaRPr lang="zh-CN" altLang="en-US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./</a:t>
            </a:r>
            <a:r>
              <a:rPr lang="zh-CN" altLang="en-US" smtClean="0"/>
              <a:t>的命令用法：</a:t>
            </a:r>
          </a:p>
          <a:p>
            <a:r>
              <a:rPr lang="zh-CN" altLang="en-US" smtClean="0"/>
              <a:t>     </a:t>
            </a:r>
            <a:r>
              <a:rPr lang="en-US" altLang="zh-CN" smtClean="0"/>
              <a:t>./FileName</a:t>
            </a:r>
          </a:p>
          <a:p>
            <a:r>
              <a:rPr lang="en-US" altLang="zh-CN" smtClean="0"/>
              <a:t>     </a:t>
            </a:r>
            <a:r>
              <a:rPr lang="zh-CN" altLang="en-US" smtClean="0"/>
              <a:t>作用</a:t>
            </a:r>
            <a:r>
              <a:rPr lang="en-US" altLang="zh-CN" smtClean="0"/>
              <a:t>:</a:t>
            </a:r>
            <a:r>
              <a:rPr lang="zh-CN" altLang="en-US" smtClean="0"/>
              <a:t>打开一个</a:t>
            </a:r>
            <a:r>
              <a:rPr lang="zh-CN" altLang="en-US" b="1" smtClean="0"/>
              <a:t>子</a:t>
            </a:r>
            <a:r>
              <a:rPr lang="en-US" altLang="zh-CN" b="1" smtClean="0"/>
              <a:t>shell</a:t>
            </a:r>
            <a:r>
              <a:rPr lang="zh-CN" altLang="en-US" smtClean="0"/>
              <a:t>来读取并执行</a:t>
            </a:r>
            <a:r>
              <a:rPr lang="en-US" altLang="zh-CN" smtClean="0"/>
              <a:t>FileName</a:t>
            </a:r>
            <a:r>
              <a:rPr lang="zh-CN" altLang="en-US" smtClean="0"/>
              <a:t>中命令。该</a:t>
            </a:r>
            <a:r>
              <a:rPr lang="en-US" altLang="zh-CN" smtClean="0"/>
              <a:t>filename</a:t>
            </a:r>
            <a:r>
              <a:rPr lang="zh-CN" altLang="en-US" smtClean="0"/>
              <a:t>文件需要</a:t>
            </a:r>
            <a:r>
              <a:rPr lang="en-US" altLang="zh-CN" smtClean="0"/>
              <a:t>"</a:t>
            </a:r>
            <a:r>
              <a:rPr lang="zh-CN" altLang="en-US" b="1" smtClean="0"/>
              <a:t>执行权限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     </a:t>
            </a:r>
            <a:r>
              <a:rPr lang="zh-CN" altLang="en-US" smtClean="0"/>
              <a:t>注：运行一个</a:t>
            </a:r>
            <a:r>
              <a:rPr lang="en-US" altLang="zh-CN" smtClean="0"/>
              <a:t>shell</a:t>
            </a:r>
            <a:r>
              <a:rPr lang="zh-CN" altLang="en-US" smtClean="0"/>
              <a:t>脚本时会启动</a:t>
            </a:r>
            <a:r>
              <a:rPr lang="zh-CN" altLang="en-US" b="1" smtClean="0"/>
              <a:t>另一个</a:t>
            </a:r>
            <a:r>
              <a:rPr lang="zh-CN" altLang="en-US" smtClean="0"/>
              <a:t>命令解释器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      </a:t>
            </a:r>
            <a:r>
              <a:rPr lang="zh-CN" altLang="en-US" smtClean="0"/>
              <a:t>每个</a:t>
            </a:r>
            <a:r>
              <a:rPr lang="en-US" altLang="zh-CN" smtClean="0"/>
              <a:t>shell</a:t>
            </a:r>
            <a:r>
              <a:rPr lang="zh-CN" altLang="en-US" smtClean="0"/>
              <a:t>脚本有效地运行在父</a:t>
            </a:r>
            <a:r>
              <a:rPr lang="en-US" altLang="zh-CN" smtClean="0"/>
              <a:t>shell(</a:t>
            </a:r>
            <a:r>
              <a:rPr lang="en-US" altLang="zh-CN" smtClean="0">
                <a:hlinkClick r:id="rId3"/>
              </a:rPr>
              <a:t>parent</a:t>
            </a:r>
            <a:r>
              <a:rPr lang="zh-CN" altLang="en-US" smtClean="0"/>
              <a:t> </a:t>
            </a:r>
            <a:r>
              <a:rPr lang="en-US" altLang="zh-CN" smtClean="0"/>
              <a:t>shell)</a:t>
            </a:r>
            <a:r>
              <a:rPr lang="zh-CN" altLang="en-US" smtClean="0"/>
              <a:t>的一个子进程里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         </a:t>
            </a:r>
            <a:r>
              <a:rPr lang="zh-CN" altLang="en-US" smtClean="0"/>
              <a:t>这个父</a:t>
            </a:r>
            <a:r>
              <a:rPr lang="en-US" altLang="zh-CN" smtClean="0"/>
              <a:t>shell</a:t>
            </a:r>
            <a:r>
              <a:rPr lang="zh-CN" altLang="en-US" smtClean="0"/>
              <a:t>是指在一个控制终端或在一个</a:t>
            </a:r>
            <a:r>
              <a:rPr lang="en-US" altLang="zh-CN" i="1" smtClean="0"/>
              <a:t>xterm</a:t>
            </a:r>
            <a:r>
              <a:rPr lang="zh-CN" altLang="en-US" smtClean="0"/>
              <a:t>窗口中给你命令指示符的进程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      shell</a:t>
            </a:r>
            <a:r>
              <a:rPr lang="zh-CN" altLang="en-US" smtClean="0"/>
              <a:t>脚本也可以启动他自已的子进程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         </a:t>
            </a:r>
            <a:r>
              <a:rPr lang="zh-CN" altLang="en-US" smtClean="0"/>
              <a:t>这些子</a:t>
            </a:r>
            <a:r>
              <a:rPr lang="en-US" altLang="zh-CN" smtClean="0"/>
              <a:t>shell(</a:t>
            </a:r>
            <a:r>
              <a:rPr lang="zh-CN" altLang="en-US" smtClean="0"/>
              <a:t>即子进程</a:t>
            </a:r>
            <a:r>
              <a:rPr lang="en-US" altLang="zh-CN" smtClean="0"/>
              <a:t>)</a:t>
            </a:r>
            <a:r>
              <a:rPr lang="zh-CN" altLang="en-US" smtClean="0"/>
              <a:t>使脚本并行地，有效率地地同时运行脚本内的多个子任务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    </a:t>
            </a:r>
            <a:r>
              <a:rPr lang="zh-CN" altLang="en-US" smtClean="0"/>
              <a:t>由于是在子</a:t>
            </a:r>
            <a:r>
              <a:rPr lang="en-US" altLang="zh-CN" smtClean="0"/>
              <a:t>shell</a:t>
            </a:r>
            <a:r>
              <a:rPr lang="zh-CN" altLang="en-US" smtClean="0"/>
              <a:t>中执行，脚本设置的变量不会影响当前</a:t>
            </a:r>
            <a:r>
              <a:rPr lang="en-US" altLang="zh-CN" smtClean="0"/>
              <a:t>shell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FD173EC0-A562-4091-831D-2FF7274CCBFB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32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zh-CN" altLang="en-US" dirty="0" smtClean="0"/>
              <a:t>介绍案例背景和需求，演示脚本编写及操作过程，需要确保</a:t>
            </a:r>
            <a:r>
              <a:rPr lang="en-US" altLang="zh-CN" dirty="0" err="1" smtClean="0"/>
              <a:t>crond</a:t>
            </a:r>
            <a:r>
              <a:rPr lang="zh-CN" altLang="en-US" dirty="0" smtClean="0"/>
              <a:t>任务在正常运行。案例背景：</a:t>
            </a:r>
          </a:p>
          <a:p>
            <a:pPr eaLnBrk="1" hangingPunct="1"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由于公司的文件服务器空间有限，需要定期进行清理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 smtClean="0"/>
              <a:t>页面中已省略为脚本文件添加“</a:t>
            </a:r>
            <a:r>
              <a:rPr lang="en-US" altLang="zh-CN" dirty="0" smtClean="0"/>
              <a:t>x”</a:t>
            </a:r>
            <a:r>
              <a:rPr lang="zh-CN" altLang="en-US" dirty="0" smtClean="0"/>
              <a:t>权限的步骤，演示过程中注意不要遗忘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 smtClean="0"/>
              <a:t>验证结果也包括两个部分：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）执行脚本能正常获得结果；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）计划任务能按时执行（可适当修改系统时间）</a:t>
            </a:r>
            <a:endParaRPr lang="en-US" altLang="zh-CN" dirty="0" smtClean="0"/>
          </a:p>
          <a:p>
            <a:pPr eaLnBrk="1" hangingPunct="1">
              <a:buFontTx/>
              <a:buChar char="•"/>
              <a:defRPr/>
            </a:pPr>
            <a:endParaRPr lang="en-US" altLang="zh-CN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#!/bin/bash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date  &gt;&gt;  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b="1" dirty="0" smtClean="0">
                <a:solidFill>
                  <a:srgbClr val="0000FF"/>
                </a:solidFill>
              </a:rPr>
              <a:t>/log/pubdir.log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ls</a:t>
            </a:r>
            <a:r>
              <a:rPr lang="en-US" altLang="zh-CN" b="1" dirty="0" smtClean="0">
                <a:solidFill>
                  <a:srgbClr val="0000FF"/>
                </a:solidFill>
              </a:rPr>
              <a:t>  -</a:t>
            </a:r>
            <a:r>
              <a:rPr lang="en-US" altLang="zh-CN" b="1" dirty="0" err="1" smtClean="0">
                <a:solidFill>
                  <a:srgbClr val="0000FF"/>
                </a:solidFill>
              </a:rPr>
              <a:t>lhR</a:t>
            </a:r>
            <a:r>
              <a:rPr lang="en-US" altLang="zh-CN" b="1" dirty="0" smtClean="0">
                <a:solidFill>
                  <a:srgbClr val="0000FF"/>
                </a:solidFill>
              </a:rPr>
              <a:t>  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b="1" dirty="0" smtClean="0">
                <a:solidFill>
                  <a:srgbClr val="0000FF"/>
                </a:solidFill>
              </a:rPr>
              <a:t>/ftp/pub  &gt;&gt;  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b="1" dirty="0" smtClean="0">
                <a:solidFill>
                  <a:srgbClr val="0000FF"/>
                </a:solidFill>
              </a:rPr>
              <a:t>/log/pubdir.log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rm</a:t>
            </a:r>
            <a:r>
              <a:rPr lang="en-US" altLang="zh-CN" b="1" dirty="0" smtClean="0">
                <a:solidFill>
                  <a:srgbClr val="0000FF"/>
                </a:solidFill>
              </a:rPr>
              <a:t>  -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rf</a:t>
            </a:r>
            <a:r>
              <a:rPr lang="en-US" altLang="zh-CN" b="1" dirty="0" smtClean="0">
                <a:solidFill>
                  <a:srgbClr val="0000FF"/>
                </a:solidFill>
              </a:rPr>
              <a:t>  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b="1" dirty="0" smtClean="0">
                <a:solidFill>
                  <a:srgbClr val="0000FF"/>
                </a:solidFill>
              </a:rPr>
              <a:t>/ftp/pub/*</a:t>
            </a:r>
          </a:p>
          <a:p>
            <a:pPr eaLnBrk="1" hangingPunct="1">
              <a:buFontTx/>
              <a:buChar char="•"/>
              <a:defRPr/>
            </a:pPr>
            <a:endParaRPr lang="en-US" altLang="zh-CN" dirty="0" smtClean="0"/>
          </a:p>
          <a:p>
            <a:pPr eaLnBrk="1" hangingPunct="1">
              <a:buFontTx/>
              <a:buChar char="•"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30 17 * * 5  /opt/ftpclean.sh</a:t>
            </a:r>
          </a:p>
          <a:p>
            <a:pPr eaLnBrk="1" hangingPunct="1">
              <a:buFontTx/>
              <a:buChar char="•"/>
              <a:defRPr/>
            </a:pPr>
            <a:endParaRPr lang="en-US" altLang="zh-CN" dirty="0" smtClean="0"/>
          </a:p>
          <a:p>
            <a:pPr eaLnBrk="1" hangingPunct="1">
              <a:buFontTx/>
              <a:buChar char="•"/>
              <a:defRPr/>
            </a:pPr>
            <a:r>
              <a:rPr lang="en-US" altLang="zh-CN" dirty="0" err="1" smtClean="0"/>
              <a:t>Chkconfig</a:t>
            </a:r>
            <a:r>
              <a:rPr lang="en-US" altLang="zh-CN" dirty="0" smtClean="0"/>
              <a:t> –level 35 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on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E1010E00-BF95-4CA9-A10A-DF0D06124713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mtClean="0"/>
              <a:t>介绍案例背景和需求，演示脚本编写及操作过程，需要确保</a:t>
            </a:r>
            <a:r>
              <a:rPr lang="en-US" altLang="zh-CN" smtClean="0"/>
              <a:t>crond</a:t>
            </a:r>
            <a:r>
              <a:rPr lang="zh-CN" altLang="en-US" smtClean="0"/>
              <a:t>任务在正常运行。案例背景：</a:t>
            </a:r>
          </a:p>
          <a:p>
            <a:pPr eaLnBrk="1" hangingPunct="1"/>
            <a:r>
              <a:rPr lang="zh-CN" altLang="en-US" smtClean="0"/>
              <a:t>    </a:t>
            </a:r>
            <a:r>
              <a:rPr lang="en-US" altLang="zh-CN" smtClean="0"/>
              <a:t>—— </a:t>
            </a:r>
            <a:r>
              <a:rPr lang="zh-CN" altLang="en-US" smtClean="0"/>
              <a:t>公司内网开发服务器中的数据库目录位于“</a:t>
            </a:r>
            <a:r>
              <a:rPr lang="en-US" altLang="zh-CN" smtClean="0"/>
              <a:t>/var/lib/mysql”</a:t>
            </a:r>
            <a:r>
              <a:rPr lang="zh-CN" altLang="en-US" smtClean="0"/>
              <a:t>，根据数据安全管理要求，要求至少每隔</a:t>
            </a:r>
            <a:r>
              <a:rPr lang="en-US" altLang="zh-CN" smtClean="0"/>
              <a:t>3</a:t>
            </a:r>
            <a:r>
              <a:rPr lang="zh-CN" altLang="en-US" smtClean="0"/>
              <a:t>天做一次完整备份</a:t>
            </a:r>
          </a:p>
          <a:p>
            <a:pPr eaLnBrk="1" hangingPunct="1">
              <a:buFontTx/>
              <a:buChar char="•"/>
            </a:pPr>
            <a:r>
              <a:rPr lang="zh-CN" altLang="en-US" smtClean="0"/>
              <a:t>页面中已省略为脚本文件添加“</a:t>
            </a:r>
            <a:r>
              <a:rPr lang="en-US" altLang="zh-CN" smtClean="0"/>
              <a:t>x”</a:t>
            </a:r>
            <a:r>
              <a:rPr lang="zh-CN" altLang="en-US" smtClean="0"/>
              <a:t>权限的步骤，演示过程中注意不要遗忘</a:t>
            </a:r>
            <a:endParaRPr lang="fr-FR" altLang="zh-CN" smtClean="0"/>
          </a:p>
          <a:p>
            <a:pPr eaLnBrk="1" hangingPunct="1">
              <a:buFontTx/>
              <a:buChar char="•"/>
            </a:pPr>
            <a:r>
              <a:rPr lang="fr-FR" altLang="zh-CN" smtClean="0"/>
              <a:t>DAY=`date +%Y%m%d`</a:t>
            </a:r>
            <a:r>
              <a:rPr lang="zh-CN" altLang="fr-FR" smtClean="0"/>
              <a:t>用于设置</a:t>
            </a:r>
            <a:r>
              <a:rPr lang="fr-FR" altLang="zh-CN" smtClean="0"/>
              <a:t>date</a:t>
            </a:r>
            <a:r>
              <a:rPr lang="zh-CN" altLang="fr-FR" smtClean="0"/>
              <a:t>命令查询信息的显示格式，如：</a:t>
            </a:r>
            <a:r>
              <a:rPr lang="fr-FR" altLang="en-US" smtClean="0"/>
              <a:t>20090617</a:t>
            </a:r>
            <a:endParaRPr lang="fr-FR" altLang="zh-CN" smtClean="0"/>
          </a:p>
          <a:p>
            <a:pPr eaLnBrk="1" hangingPunct="1">
              <a:buFontTx/>
              <a:buChar char="•"/>
            </a:pPr>
            <a:r>
              <a:rPr kumimoji="0" lang="fr-FR" altLang="zh-CN" smtClean="0">
                <a:solidFill>
                  <a:srgbClr val="000000"/>
                </a:solidFill>
              </a:rPr>
              <a:t>${DAY}.tar.gz </a:t>
            </a:r>
            <a:r>
              <a:rPr kumimoji="0" lang="zh-CN" altLang="fr-FR" smtClean="0">
                <a:solidFill>
                  <a:srgbClr val="000000"/>
                </a:solidFill>
              </a:rPr>
              <a:t>表示的是要生成的文件名，</a:t>
            </a:r>
            <a:r>
              <a:rPr lang="zh-CN" altLang="en-US" smtClean="0"/>
              <a:t>当变量名称可能容易和紧跟其后的其他字符相混淆时，需要添加大括号“</a:t>
            </a:r>
            <a:r>
              <a:rPr lang="en-US" altLang="zh-CN" smtClean="0"/>
              <a:t>{}”</a:t>
            </a:r>
            <a:r>
              <a:rPr lang="zh-CN" altLang="en-US" smtClean="0"/>
              <a:t>包围起来（这是引用变量的一种习惯，可以有效的减少变量引用错误的发生）</a:t>
            </a:r>
            <a:endParaRPr lang="en-US" altLang="zh-CN" smtClean="0"/>
          </a:p>
          <a:p>
            <a:pPr eaLnBrk="1" hangingPunct="1">
              <a:buFontTx/>
              <a:buChar char="•"/>
            </a:pPr>
            <a:endParaRPr lang="en-US" altLang="zh-CN" smtClean="0"/>
          </a:p>
          <a:p>
            <a:r>
              <a:rPr lang="en-US" altLang="zh-CN" smtClean="0"/>
              <a:t>#!/bin/bash</a:t>
            </a:r>
            <a:endParaRPr lang="zh-CN" altLang="en-US" smtClean="0"/>
          </a:p>
          <a:p>
            <a:r>
              <a:rPr lang="en-US" altLang="zh-CN" smtClean="0"/>
              <a:t>DAY=`date +%Y%m%d`</a:t>
            </a:r>
            <a:endParaRPr lang="zh-CN" altLang="en-US" smtClean="0"/>
          </a:p>
          <a:p>
            <a:r>
              <a:rPr lang="en-US" altLang="zh-CN" smtClean="0"/>
              <a:t>SIZE=`du -sh /var/lib/mysql`</a:t>
            </a:r>
            <a:endParaRPr lang="zh-CN" altLang="en-US" smtClean="0"/>
          </a:p>
          <a:p>
            <a:r>
              <a:rPr lang="en-US" altLang="zh-CN" smtClean="0"/>
              <a:t>echo "Date:$DAY"&gt;&gt;/tmp/dbinfo.txt</a:t>
            </a:r>
            <a:endParaRPr lang="zh-CN" altLang="en-US" smtClean="0"/>
          </a:p>
          <a:p>
            <a:r>
              <a:rPr lang="en-US" altLang="zh-CN" smtClean="0"/>
              <a:t>echo "Data Size:$SIZE"&gt;&gt;/tmp/dbinfo.txt</a:t>
            </a:r>
            <a:endParaRPr lang="zh-CN" altLang="en-US" smtClean="0"/>
          </a:p>
          <a:p>
            <a:r>
              <a:rPr lang="en-US" altLang="zh-CN" smtClean="0"/>
              <a:t>tar zcvf /opt/dbbak/mysqlbak-${DAY}.tar.gz /var/lib/mysql /tmp/dbinfo.txt</a:t>
            </a:r>
            <a:endParaRPr lang="zh-CN" altLang="en-US" smtClean="0"/>
          </a:p>
          <a:p>
            <a:r>
              <a:rPr lang="en-US" altLang="zh-CN" smtClean="0"/>
              <a:t>rm -rf /tmp/dbinfo.txt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通过内核管理硬件，输入的命令</a:t>
            </a:r>
            <a:r>
              <a:rPr lang="en-US" altLang="zh-CN" dirty="0" smtClean="0"/>
              <a:t>cd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，内核是不识别的</a:t>
            </a:r>
            <a:endParaRPr lang="en-US" altLang="zh-CN" dirty="0" smtClean="0"/>
          </a:p>
          <a:p>
            <a:r>
              <a:rPr lang="zh-CN" altLang="en-US" dirty="0" smtClean="0"/>
              <a:t>计算机能够识别的是</a:t>
            </a:r>
            <a:r>
              <a:rPr lang="en-US" altLang="zh-CN" dirty="0" smtClean="0"/>
              <a:t>0011</a:t>
            </a:r>
            <a:r>
              <a:rPr lang="zh-CN" altLang="en-US" dirty="0" smtClean="0"/>
              <a:t>机器语言。他们之间需要有转换</a:t>
            </a:r>
            <a:r>
              <a:rPr lang="en-US" altLang="zh-CN" dirty="0" smtClean="0"/>
              <a:t>~~~</a:t>
            </a:r>
            <a:r>
              <a:rPr lang="zh-CN" altLang="en-US" dirty="0" smtClean="0"/>
              <a:t>。命令翻译</a:t>
            </a:r>
            <a:r>
              <a:rPr lang="en-US" altLang="zh-CN" dirty="0" smtClean="0"/>
              <a:t>0101</a:t>
            </a:r>
            <a:r>
              <a:rPr lang="zh-CN" altLang="en-US" dirty="0" smtClean="0"/>
              <a:t>机器语言，内核按照要求调用硬件完成操作。硬件把执行结果返回给</a:t>
            </a:r>
            <a:r>
              <a:rPr lang="en-US" altLang="zh-CN" dirty="0" smtClean="0"/>
              <a:t>Shell,</a:t>
            </a:r>
            <a:r>
              <a:rPr lang="zh-CN" altLang="en-US" dirty="0" smtClean="0"/>
              <a:t>翻译成我们能看的懂的语言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有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吗？为什么点击开始？侦测到了键盘的动作，调用这个程序，图形交互界面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是我们与计算机进行交互的界面，让我有个地方可以输入命令，翻译成能够识别的机器语言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就是用户操作的界面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8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接收用户的界面，还允许用户编程。解释执行的语言，与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一样，命令执行过程中不需要编译，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程序从脚本中一行一行读取并执行这些命令。所见即所得，一回车，就能看到结果</a:t>
            </a:r>
            <a:endParaRPr lang="en-US" altLang="zh-CN" dirty="0" smtClean="0"/>
          </a:p>
          <a:p>
            <a:r>
              <a:rPr lang="zh-CN" altLang="en-US" dirty="0" smtClean="0"/>
              <a:t>命令解释器：让用户有一个操作的界面</a:t>
            </a:r>
            <a:endParaRPr lang="en-US" altLang="zh-CN" dirty="0" smtClean="0"/>
          </a:p>
          <a:p>
            <a:r>
              <a:rPr lang="en-US" altLang="zh-CN" dirty="0" err="1" smtClean="0"/>
              <a:t>Linux.php</a:t>
            </a:r>
            <a:r>
              <a:rPr lang="zh-CN" altLang="en-US" dirty="0" smtClean="0"/>
              <a:t>的话，需要遍历，导入数组，再打印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5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Bourne </a:t>
            </a:r>
            <a:r>
              <a:rPr lang="zh-CN" altLang="en-US" dirty="0" smtClean="0"/>
              <a:t>最古老的，最主流的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语法结构完全不同的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Bash</a:t>
            </a:r>
            <a:r>
              <a:rPr lang="zh-CN" altLang="en-US" dirty="0" smtClean="0">
                <a:solidFill>
                  <a:srgbClr val="FF0000"/>
                </a:solidFill>
              </a:rPr>
              <a:t>更加主流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基本功能，变量使用，语法，函数都是</a:t>
            </a:r>
            <a:r>
              <a:rPr lang="en-US" altLang="zh-CN" dirty="0" err="1" smtClean="0">
                <a:solidFill>
                  <a:srgbClr val="FF0000"/>
                </a:solidFill>
              </a:rPr>
              <a:t>bash,linux</a:t>
            </a:r>
            <a:r>
              <a:rPr lang="zh-CN" altLang="en-US" dirty="0" smtClean="0">
                <a:solidFill>
                  <a:srgbClr val="FF0000"/>
                </a:solidFill>
              </a:rPr>
              <a:t>的标准</a:t>
            </a:r>
            <a:r>
              <a:rPr lang="en-US" altLang="zh-CN" dirty="0" smtClean="0">
                <a:solidFill>
                  <a:srgbClr val="FF0000"/>
                </a:solidFill>
              </a:rPr>
              <a:t>shell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3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是可以相互切换的</a:t>
            </a:r>
            <a:endParaRPr lang="en-US" altLang="zh-CN" dirty="0" smtClean="0"/>
          </a:p>
          <a:p>
            <a:r>
              <a:rPr lang="zh-CN" altLang="en-US" dirty="0" smtClean="0"/>
              <a:t>以后的单用户，系统修复，启动的是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最后一列是用户登录后的权限，登录后，完成权限范围内的工作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所有的系统用户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nologin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该用户就无法登录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总结：命令解释器，提供一个用户操作界面。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0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#!/bin/bash </a:t>
            </a:r>
            <a:r>
              <a:rPr lang="zh-CN" altLang="en-US" dirty="0" smtClean="0"/>
              <a:t>标识写的是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 不是注释，不能省略。不写不会影响</a:t>
            </a:r>
            <a:endParaRPr lang="en-US" altLang="zh-CN" dirty="0" smtClean="0"/>
          </a:p>
          <a:p>
            <a:r>
              <a:rPr lang="zh-CN" altLang="en-US" dirty="0" smtClean="0"/>
              <a:t>嵌套其他语句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0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赋值权限</a:t>
            </a:r>
            <a:endParaRPr lang="en-US" altLang="zh-CN" dirty="0" smtClean="0"/>
          </a:p>
          <a:p>
            <a:r>
              <a:rPr lang="zh-CN" altLang="en-US" dirty="0" smtClean="0"/>
              <a:t>相对路径或者绝对路径的方式来执行</a:t>
            </a:r>
            <a:endParaRPr lang="en-US" altLang="zh-CN" dirty="0" smtClean="0"/>
          </a:p>
          <a:p>
            <a:r>
              <a:rPr lang="en-US" altLang="zh-CN" dirty="0" smtClean="0"/>
              <a:t>dos2unix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3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C4380B8-191D-4D6E-AEA5-3A6E854668C5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pt-BR" smtClean="0"/>
              <a:t>手动使用</a:t>
            </a:r>
            <a:r>
              <a:rPr lang="pt-BR" altLang="zh-CN" smtClean="0"/>
              <a:t>alias</a:t>
            </a:r>
            <a:r>
              <a:rPr lang="zh-CN" altLang="pt-BR" smtClean="0"/>
              <a:t>命令设置的别名只在当前</a:t>
            </a:r>
            <a:r>
              <a:rPr lang="pt-BR" altLang="zh-CN" smtClean="0"/>
              <a:t>Shell</a:t>
            </a:r>
            <a:r>
              <a:rPr lang="zh-CN" altLang="pt-BR" smtClean="0"/>
              <a:t>环境中有效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pt-BR" smtClean="0"/>
              <a:t>若需每次登录</a:t>
            </a:r>
            <a:r>
              <a:rPr lang="pt-BR" altLang="zh-CN" smtClean="0"/>
              <a:t>Shell</a:t>
            </a:r>
            <a:r>
              <a:rPr lang="zh-CN" altLang="pt-BR" smtClean="0"/>
              <a:t>环境时设置的别名都有效，需要修改宿主目录中的“</a:t>
            </a:r>
            <a:r>
              <a:rPr lang="pt-BR" altLang="zh-CN" smtClean="0"/>
              <a:t>.bashrc”</a:t>
            </a:r>
            <a:r>
              <a:rPr lang="zh-CN" altLang="pt-BR" smtClean="0"/>
              <a:t>文件，添加相应别名设置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56792"/>
            <a:ext cx="9659416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echo -e "a1234\b5"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删除左侧字符</a:t>
            </a:r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echo -e "a1234ddd\</a:t>
            </a:r>
            <a:r>
              <a:rPr lang="en-US" altLang="zh-CN" dirty="0" err="1"/>
              <a:t>tdddd</a:t>
            </a:r>
            <a:r>
              <a:rPr lang="en-US" altLang="zh-CN" dirty="0"/>
              <a:t>\ndddd5"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制表符与换行符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echo -e "\0101\t\0102\n\0103"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按照</a:t>
            </a:r>
            <a:r>
              <a:rPr lang="zh-CN" altLang="en-US" dirty="0"/>
              <a:t>八进制</a:t>
            </a:r>
            <a:r>
              <a:rPr lang="en-US" altLang="zh-CN" dirty="0" err="1"/>
              <a:t>ascii</a:t>
            </a:r>
            <a:r>
              <a:rPr lang="zh-CN" altLang="en-US" dirty="0"/>
              <a:t>码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	B</a:t>
            </a:r>
          </a:p>
          <a:p>
            <a:pPr marL="0" indent="0">
              <a:buNone/>
            </a:pPr>
            <a:r>
              <a:rPr lang="en-US" altLang="zh-CN" dirty="0"/>
              <a:t>C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9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dirty="0"/>
              <a:t>[root@localhost ~]# echo -e "\e[1;31m abcd \e[0m"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输出颜色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30</a:t>
            </a:r>
            <a:r>
              <a:rPr lang="zh-CN" altLang="en-US" dirty="0" smtClean="0"/>
              <a:t>黑色</a:t>
            </a:r>
            <a:r>
              <a:rPr lang="en-US" altLang="zh-CN" dirty="0" smtClean="0"/>
              <a:t>	34</a:t>
            </a:r>
            <a:r>
              <a:rPr lang="zh-CN" altLang="en-US" dirty="0" smtClean="0"/>
              <a:t>蓝色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31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	35</a:t>
            </a:r>
            <a:r>
              <a:rPr lang="zh-CN" altLang="en-US" dirty="0" smtClean="0"/>
              <a:t>洋红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32</a:t>
            </a:r>
            <a:r>
              <a:rPr lang="zh-CN" altLang="en-US" dirty="0" smtClean="0"/>
              <a:t>绿色</a:t>
            </a:r>
            <a:r>
              <a:rPr lang="en-US" altLang="zh-CN" dirty="0" smtClean="0"/>
              <a:t>	36</a:t>
            </a:r>
            <a:r>
              <a:rPr lang="zh-CN" altLang="en-US" dirty="0" smtClean="0"/>
              <a:t>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33</a:t>
            </a:r>
            <a:r>
              <a:rPr lang="zh-CN" altLang="en-US" dirty="0" smtClean="0"/>
              <a:t>黄色  </a:t>
            </a:r>
            <a:r>
              <a:rPr lang="en-US" altLang="zh-CN" dirty="0" smtClean="0"/>
              <a:t>	37</a:t>
            </a:r>
            <a:r>
              <a:rPr lang="zh-CN" altLang="en-US" dirty="0" smtClean="0"/>
              <a:t>白色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#!/bin/bash</a:t>
            </a:r>
          </a:p>
          <a:p>
            <a:pPr marL="0" indent="0">
              <a:buNone/>
            </a:pPr>
            <a:r>
              <a:rPr lang="en-US" altLang="zh-CN" dirty="0"/>
              <a:t>#The first program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Author:lihuanzhen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echo "Hello world"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0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脚本执行</a:t>
            </a:r>
            <a:endParaRPr lang="en-US" altLang="zh-CN" dirty="0" smtClean="0"/>
          </a:p>
          <a:p>
            <a:r>
              <a:rPr lang="zh-CN" altLang="en-US" dirty="0" smtClean="0"/>
              <a:t>赋予执行权限，直接运行</a:t>
            </a:r>
            <a:endParaRPr lang="en-US" altLang="zh-CN" dirty="0" smtClean="0"/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CN" sz="2800" dirty="0" err="1" smtClean="0"/>
              <a:t>chmod</a:t>
            </a:r>
            <a:r>
              <a:rPr lang="en-US" altLang="zh-CN" sz="2800" dirty="0" smtClean="0"/>
              <a:t> 755 hello.sh</a:t>
            </a:r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./hello.sh</a:t>
            </a:r>
          </a:p>
          <a:p>
            <a:pPr marL="342900" lvl="2" indent="-342900"/>
            <a:r>
              <a:rPr lang="zh-CN" altLang="en-US" sz="3200" dirty="0"/>
              <a:t>过</a:t>
            </a:r>
            <a:r>
              <a:rPr lang="en-US" altLang="zh-CN" sz="3200" dirty="0"/>
              <a:t>Bash</a:t>
            </a:r>
            <a:r>
              <a:rPr lang="zh-CN" altLang="en-US" sz="3200" dirty="0"/>
              <a:t>调用执行脚本</a:t>
            </a:r>
            <a:endParaRPr lang="en-US" altLang="zh-CN" sz="3200" dirty="0"/>
          </a:p>
          <a:p>
            <a:pPr lvl="2" indent="-342900">
              <a:buFont typeface="Wingdings" panose="05000000000000000000" pitchFamily="2" charset="2"/>
              <a:buChar char="ü"/>
            </a:pPr>
            <a:r>
              <a:rPr lang="en-US" altLang="zh-CN" sz="2800" dirty="0"/>
              <a:t>b</a:t>
            </a:r>
            <a:r>
              <a:rPr lang="en-US" altLang="zh-CN" sz="2800" dirty="0" smtClean="0"/>
              <a:t>ash   hello.sh</a:t>
            </a:r>
            <a:endParaRPr lang="zh-CN" altLang="en-US" sz="2800" dirty="0"/>
          </a:p>
          <a:p>
            <a:pPr lvl="2" indent="-342900">
              <a:buFont typeface="Wingdings" panose="05000000000000000000" pitchFamily="2" charset="2"/>
              <a:buChar char="ü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5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Shell</a:t>
            </a:r>
            <a:r>
              <a:rPr lang="zh-CN" altLang="en-US" dirty="0"/>
              <a:t>概述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Shell</a:t>
            </a:r>
            <a:r>
              <a:rPr lang="zh-CN" altLang="en-US" dirty="0"/>
              <a:t>脚本的执行方式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>
                <a:solidFill>
                  <a:srgbClr val="FF0000"/>
                </a:solidFill>
              </a:rPr>
              <a:t>Bash</a:t>
            </a:r>
            <a:r>
              <a:rPr lang="zh-CN" altLang="en-US" dirty="0" smtClean="0">
                <a:solidFill>
                  <a:srgbClr val="FF0000"/>
                </a:solidFill>
              </a:rPr>
              <a:t>的基本功能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Bash</a:t>
            </a:r>
            <a:r>
              <a:rPr lang="zh-CN" altLang="en-US" dirty="0" smtClean="0"/>
              <a:t>的变量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Bash</a:t>
            </a:r>
            <a:r>
              <a:rPr lang="zh-CN" altLang="en-US" dirty="0" smtClean="0"/>
              <a:t>的运算符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环境变量配置文件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1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Bash</a:t>
            </a:r>
            <a:r>
              <a:rPr lang="zh-CN" altLang="en-US" smtClean="0"/>
              <a:t>的命令别名 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0B2E71E-CD2F-4DEE-8279-6CDA684E23EB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6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命令别名</a:t>
            </a:r>
          </a:p>
          <a:p>
            <a:pPr lvl="1" eaLnBrk="1" hangingPunct="1"/>
            <a:r>
              <a:rPr lang="zh-CN" altLang="en-US" smtClean="0"/>
              <a:t>为使用频率较高的复杂命令行设置简短的调用名称</a:t>
            </a:r>
          </a:p>
          <a:p>
            <a:pPr lvl="1" eaLnBrk="1" hangingPunct="1"/>
            <a:r>
              <a:rPr lang="zh-CN" altLang="en-US" smtClean="0"/>
              <a:t>存放位置：</a:t>
            </a:r>
            <a:r>
              <a:rPr lang="en-US" altLang="zh-CN" smtClean="0">
                <a:solidFill>
                  <a:srgbClr val="FF0000"/>
                </a:solidFill>
              </a:rPr>
              <a:t>~/.bashrc</a:t>
            </a:r>
          </a:p>
          <a:p>
            <a:pPr eaLnBrk="1" hangingPunct="1"/>
            <a:r>
              <a:rPr lang="zh-CN" altLang="en-US" smtClean="0"/>
              <a:t>查看命令别名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alias  [</a:t>
            </a:r>
            <a:r>
              <a:rPr lang="zh-CN" altLang="en-US" smtClean="0">
                <a:solidFill>
                  <a:srgbClr val="FF0000"/>
                </a:solidFill>
              </a:rPr>
              <a:t>别名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smtClean="0"/>
              <a:t>设置命令别名</a:t>
            </a:r>
          </a:p>
          <a:p>
            <a:pPr lvl="1" eaLnBrk="1" hangingPunct="1"/>
            <a:r>
              <a:rPr lang="zh-CN" altLang="pt-BR" smtClean="0"/>
              <a:t>执行：</a:t>
            </a:r>
            <a:r>
              <a:rPr lang="pt-BR" altLang="zh-CN" smtClean="0">
                <a:solidFill>
                  <a:srgbClr val="FF0000"/>
                </a:solidFill>
              </a:rPr>
              <a:t>alias  </a:t>
            </a:r>
            <a:r>
              <a:rPr lang="zh-CN" altLang="pt-BR" smtClean="0">
                <a:solidFill>
                  <a:srgbClr val="FF0000"/>
                </a:solidFill>
              </a:rPr>
              <a:t>别名</a:t>
            </a:r>
            <a:r>
              <a:rPr lang="pt-BR" altLang="zh-CN" smtClean="0">
                <a:solidFill>
                  <a:srgbClr val="FF0000"/>
                </a:solidFill>
              </a:rPr>
              <a:t>='</a:t>
            </a:r>
            <a:r>
              <a:rPr lang="zh-CN" altLang="pt-BR" smtClean="0">
                <a:solidFill>
                  <a:srgbClr val="FF0000"/>
                </a:solidFill>
              </a:rPr>
              <a:t>实际执行的命令</a:t>
            </a:r>
            <a:r>
              <a:rPr lang="pt-BR" altLang="zh-CN" smtClean="0">
                <a:solidFill>
                  <a:srgbClr val="FF0000"/>
                </a:solidFill>
              </a:rPr>
              <a:t>'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mtClean="0"/>
              <a:t>取消已设置的命令别名 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unalias  </a:t>
            </a:r>
            <a:r>
              <a:rPr lang="zh-CN" altLang="pt-BR" smtClean="0">
                <a:solidFill>
                  <a:srgbClr val="FF0000"/>
                </a:solidFill>
              </a:rPr>
              <a:t>别名</a:t>
            </a:r>
          </a:p>
          <a:p>
            <a:pPr lvl="1" eaLnBrk="1" hangingPunct="1"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         </a:t>
            </a:r>
            <a:r>
              <a:rPr lang="en-US" altLang="zh-CN" smtClean="0">
                <a:solidFill>
                  <a:srgbClr val="FF0000"/>
                </a:solidFill>
              </a:rPr>
              <a:t>unalias  -a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940425" y="3284538"/>
            <a:ext cx="3059113" cy="3168650"/>
          </a:xfrm>
          <a:prstGeom prst="roundRect">
            <a:avLst>
              <a:gd name="adj" fmla="val 546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rgbClr val="FF0000"/>
                </a:solidFill>
              </a:rPr>
              <a:t>alias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/>
              <a:t>alias cp='cp -i'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l.='ls -d .* --color=tty'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ll='ls -l --color=tty'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ls='ls --color=tty'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mv='mv -i'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rm='rm -i'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802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Bash</a:t>
            </a:r>
            <a:r>
              <a:rPr lang="zh-CN" altLang="en-US" smtClean="0"/>
              <a:t>的管道操作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5D4DC08-F862-464B-B4FB-F46CD48862E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管道操作符号“</a:t>
            </a:r>
            <a:r>
              <a:rPr lang="en-US" altLang="zh-CN" smtClean="0"/>
              <a:t>|”</a:t>
            </a:r>
          </a:p>
          <a:p>
            <a:pPr lvl="1" eaLnBrk="1" hangingPunct="1"/>
            <a:r>
              <a:rPr lang="zh-CN" altLang="en-US" smtClean="0"/>
              <a:t>连接左右两个命令，将左侧的命令输出的结果，作为右侧命令的输入（处理对象）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cmd1  |  cmd2  [... | cmdn]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6263" y="2852738"/>
            <a:ext cx="8007350" cy="2089150"/>
          </a:xfrm>
          <a:prstGeom prst="roundRect">
            <a:avLst>
              <a:gd name="adj" fmla="val 950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fr-FR" altLang="zh-CN" sz="1800" b="1"/>
              <a:t>free -m </a:t>
            </a:r>
            <a:r>
              <a:rPr lang="fr-FR" altLang="zh-CN" sz="1800" b="1">
                <a:solidFill>
                  <a:srgbClr val="FF0000"/>
                </a:solidFill>
              </a:rPr>
              <a:t>|</a:t>
            </a:r>
            <a:r>
              <a:rPr lang="fr-FR" altLang="zh-CN" sz="1800" b="1"/>
              <a:t> head -2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total       used       free     shared    buffers     cached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Mem:           503        339        163          0         87        199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fr-FR" altLang="zh-CN" sz="1800" b="1"/>
              <a:t>free -m </a:t>
            </a:r>
            <a:r>
              <a:rPr lang="fr-FR" altLang="zh-CN" sz="1800" b="1">
                <a:solidFill>
                  <a:srgbClr val="FF0000"/>
                </a:solidFill>
              </a:rPr>
              <a:t>|</a:t>
            </a:r>
            <a:r>
              <a:rPr lang="fr-FR" altLang="zh-CN" sz="1800" b="1"/>
              <a:t> grep "Mem" </a:t>
            </a:r>
            <a:r>
              <a:rPr lang="fr-FR" altLang="zh-CN" sz="1800" b="1">
                <a:solidFill>
                  <a:srgbClr val="FF0000"/>
                </a:solidFill>
              </a:rPr>
              <a:t>|</a:t>
            </a:r>
            <a:r>
              <a:rPr lang="fr-FR" altLang="zh-CN" sz="1800" b="1"/>
              <a:t> awk '{print $2,$4}'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/>
              <a:t>503  163</a:t>
            </a:r>
            <a:endParaRPr lang="en-US" altLang="zh-CN" sz="1800" b="1"/>
          </a:p>
        </p:txBody>
      </p:sp>
      <p:sp>
        <p:nvSpPr>
          <p:cNvPr id="510985" name="AutoShape 9"/>
          <p:cNvSpPr>
            <a:spLocks noChangeArrowheads="1"/>
          </p:cNvSpPr>
          <p:nvPr/>
        </p:nvSpPr>
        <p:spPr bwMode="auto">
          <a:xfrm>
            <a:off x="3994150" y="4760913"/>
            <a:ext cx="3241675" cy="684212"/>
          </a:xfrm>
          <a:prstGeom prst="wedgeRoundRectCallout">
            <a:avLst>
              <a:gd name="adj1" fmla="val 38884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ea typeface="楷体_GB2312"/>
                <a:cs typeface="楷体_GB2312"/>
              </a:rPr>
              <a:t>awk</a:t>
            </a:r>
            <a:r>
              <a:rPr lang="zh-CN" altLang="en-US" sz="1800" b="1">
                <a:ea typeface="楷体_GB2312"/>
                <a:cs typeface="楷体_GB2312"/>
              </a:rPr>
              <a:t>，以空格或制表位为分隔，输出指定第</a:t>
            </a:r>
            <a:r>
              <a:rPr lang="en-US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n</a:t>
            </a:r>
            <a:r>
              <a:rPr lang="zh-CN" altLang="en-US" sz="1800" b="1">
                <a:ea typeface="楷体_GB2312"/>
                <a:cs typeface="楷体_GB2312"/>
              </a:rPr>
              <a:t>列数据</a:t>
            </a:r>
          </a:p>
        </p:txBody>
      </p:sp>
    </p:spTree>
    <p:extLst>
      <p:ext uri="{BB962C8B-B14F-4D97-AF65-F5344CB8AC3E}">
        <p14:creationId xmlns:p14="http://schemas.microsoft.com/office/powerpoint/2010/main" val="261817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5109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命令行简化操作</a:t>
            </a:r>
            <a:r>
              <a:rPr lang="zh-CN" altLang="zh-CN" smtClean="0"/>
              <a:t>---</a:t>
            </a:r>
            <a:r>
              <a:rPr lang="zh-CN" smtClean="0"/>
              <a:t>文件通配</a:t>
            </a:r>
          </a:p>
        </p:txBody>
      </p:sp>
      <p:sp>
        <p:nvSpPr>
          <p:cNvPr id="21507" name="Rectangle 3"/>
          <p:cNvSpPr>
            <a:spLocks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zh-CN" smtClean="0"/>
              <a:t>*---------------------------</a:t>
            </a:r>
            <a:r>
              <a:rPr lang="zh-CN" smtClean="0"/>
              <a:t>匹配零个或多个字符</a:t>
            </a:r>
          </a:p>
          <a:p>
            <a:pPr>
              <a:buFontTx/>
              <a:buNone/>
            </a:pPr>
            <a:r>
              <a:rPr lang="zh-CN" altLang="zh-CN" smtClean="0"/>
              <a:t>  </a:t>
            </a:r>
            <a:r>
              <a:rPr lang="zh-CN" smtClean="0"/>
              <a:t>？</a:t>
            </a:r>
            <a:r>
              <a:rPr lang="zh-CN" altLang="zh-CN" smtClean="0"/>
              <a:t>--------------------------</a:t>
            </a:r>
            <a:r>
              <a:rPr lang="zh-CN" smtClean="0"/>
              <a:t>匹配单个字符</a:t>
            </a:r>
          </a:p>
          <a:p>
            <a:pPr>
              <a:buFontTx/>
              <a:buNone/>
            </a:pPr>
            <a:r>
              <a:rPr lang="zh-CN" altLang="zh-CN" smtClean="0"/>
              <a:t>   [0-9]----------------------</a:t>
            </a:r>
            <a:r>
              <a:rPr lang="zh-CN" smtClean="0"/>
              <a:t>匹配一个数字范围</a:t>
            </a:r>
          </a:p>
          <a:p>
            <a:pPr>
              <a:buFontTx/>
              <a:buNone/>
            </a:pPr>
            <a:r>
              <a:rPr lang="zh-CN" altLang="zh-CN" smtClean="0"/>
              <a:t>   [abc]---------------------</a:t>
            </a:r>
            <a:r>
              <a:rPr lang="zh-CN" smtClean="0"/>
              <a:t>匹配列表里的字符</a:t>
            </a:r>
          </a:p>
          <a:p>
            <a:pPr>
              <a:buFontTx/>
              <a:buNone/>
            </a:pPr>
            <a:r>
              <a:rPr lang="zh-CN" altLang="zh-CN" smtClean="0"/>
              <a:t>   [^abc]--------------------</a:t>
            </a:r>
            <a:r>
              <a:rPr lang="zh-CN" smtClean="0"/>
              <a:t>匹配列表以外的字符</a:t>
            </a:r>
          </a:p>
        </p:txBody>
      </p:sp>
    </p:spTree>
    <p:extLst>
      <p:ext uri="{BB962C8B-B14F-4D97-AF65-F5344CB8AC3E}">
        <p14:creationId xmlns:p14="http://schemas.microsoft.com/office/powerpoint/2010/main" val="38687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命令行扩展</a:t>
            </a:r>
          </a:p>
        </p:txBody>
      </p:sp>
      <p:sp>
        <p:nvSpPr>
          <p:cNvPr id="22531" name="Rectangle 3"/>
          <p:cNvSpPr>
            <a:spLocks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~  -----代表主目录(家目录)</a:t>
            </a:r>
          </a:p>
          <a:p>
            <a:r>
              <a:rPr lang="zh-CN" altLang="en-US" smtClean="0"/>
              <a:t>$()-----把一个命令的输出作为另一个命令的  输入（外部命令可以引用括号里命令的输出）</a:t>
            </a:r>
          </a:p>
          <a:p>
            <a:pPr lvl="1"/>
            <a:r>
              <a:rPr lang="zh-CN" altLang="en-US" smtClean="0"/>
              <a:t>例：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This system</a:t>
            </a:r>
            <a:r>
              <a:rPr lang="zh-CN" altLang="en-US" smtClean="0">
                <a:latin typeface="Arial" pitchFamily="34" charset="0"/>
              </a:rPr>
              <a:t>’</a:t>
            </a:r>
            <a:r>
              <a:rPr lang="zh-CN" altLang="en-US" smtClean="0"/>
              <a:t>s name is </a:t>
            </a:r>
            <a:r>
              <a:rPr lang="zh-CN" altLang="en-US" smtClean="0">
                <a:latin typeface="Arial" pitchFamily="34" charset="0"/>
              </a:rPr>
              <a:t>”</a:t>
            </a:r>
            <a:r>
              <a:rPr lang="zh-CN" altLang="en-US" smtClean="0"/>
              <a:t>$(hostname)</a:t>
            </a:r>
          </a:p>
          <a:p>
            <a:r>
              <a:rPr lang="zh-CN" altLang="en-US" smtClean="0"/>
              <a:t>{}  -----打印重复字符串的简化形式</a:t>
            </a:r>
          </a:p>
          <a:p>
            <a:pPr>
              <a:buFontTx/>
              <a:buNone/>
            </a:pPr>
            <a:r>
              <a:rPr lang="zh-CN" altLang="en-US" smtClean="0"/>
              <a:t>例：echo file {1,3,5}</a:t>
            </a:r>
          </a:p>
        </p:txBody>
      </p:sp>
    </p:spTree>
    <p:extLst>
      <p:ext uri="{BB962C8B-B14F-4D97-AF65-F5344CB8AC3E}">
        <p14:creationId xmlns:p14="http://schemas.microsoft.com/office/powerpoint/2010/main" val="30109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变量的应用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AC252561-372B-4306-8133-0BA6844295A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变量</a:t>
            </a:r>
          </a:p>
          <a:p>
            <a:pPr lvl="1" eaLnBrk="1" hangingPunct="1"/>
            <a:r>
              <a:rPr lang="zh-CN" altLang="en-US" smtClean="0"/>
              <a:t>为灵活管理</a:t>
            </a:r>
            <a:r>
              <a:rPr lang="en-US" altLang="zh-CN" smtClean="0"/>
              <a:t>Linux</a:t>
            </a:r>
            <a:r>
              <a:rPr lang="zh-CN" altLang="en-US" smtClean="0"/>
              <a:t>系统提供特定参数，有两层意思：</a:t>
            </a:r>
          </a:p>
          <a:p>
            <a:pPr lvl="2" eaLnBrk="1" hangingPunct="1"/>
            <a:r>
              <a:rPr lang="zh-CN" altLang="en-US" smtClean="0"/>
              <a:t> 变量名：使用固定的名称，由系统预设或用户定义</a:t>
            </a:r>
          </a:p>
          <a:p>
            <a:pPr lvl="2" eaLnBrk="1" hangingPunct="1"/>
            <a:r>
              <a:rPr lang="zh-CN" altLang="en-US" smtClean="0"/>
              <a:t> 变量值：能够根据用户设置、系统环境变化而变化</a:t>
            </a:r>
          </a:p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变量的种类</a:t>
            </a:r>
          </a:p>
          <a:p>
            <a:pPr lvl="1" eaLnBrk="1" hangingPunct="1"/>
            <a:r>
              <a:rPr lang="zh-CN" altLang="en-US" smtClean="0"/>
              <a:t>用户自定义变量：由用户自己定义、修改和使用</a:t>
            </a:r>
          </a:p>
          <a:p>
            <a:pPr lvl="1" eaLnBrk="1" hangingPunct="1"/>
            <a:r>
              <a:rPr lang="zh-CN" altLang="en-US" smtClean="0"/>
              <a:t>环境变量：由系统维护，用于设置用户的</a:t>
            </a:r>
            <a:r>
              <a:rPr lang="en-US" altLang="zh-CN" smtClean="0"/>
              <a:t>Shell</a:t>
            </a:r>
            <a:r>
              <a:rPr lang="zh-CN" altLang="en-US" smtClean="0"/>
              <a:t>工作环境，只有极少数的变量用户可以修改</a:t>
            </a:r>
          </a:p>
          <a:p>
            <a:pPr lvl="1" eaLnBrk="1" hangingPunct="1"/>
            <a:r>
              <a:rPr lang="zh-CN" altLang="en-US" smtClean="0"/>
              <a:t>预定义变量：</a:t>
            </a:r>
            <a:r>
              <a:rPr lang="en-US" altLang="zh-CN" smtClean="0"/>
              <a:t>Bash</a:t>
            </a:r>
            <a:r>
              <a:rPr lang="zh-CN" altLang="en-US" smtClean="0"/>
              <a:t>预定义的特殊变量，不能直接修改</a:t>
            </a:r>
          </a:p>
          <a:p>
            <a:pPr lvl="1" eaLnBrk="1" hangingPunct="1"/>
            <a:r>
              <a:rPr lang="zh-CN" altLang="en-US" smtClean="0"/>
              <a:t>位置变量：通过命令行给程序传递执行参数</a:t>
            </a:r>
          </a:p>
        </p:txBody>
      </p:sp>
    </p:spTree>
    <p:extLst>
      <p:ext uri="{BB962C8B-B14F-4D97-AF65-F5344CB8AC3E}">
        <p14:creationId xmlns:p14="http://schemas.microsoft.com/office/powerpoint/2010/main" val="2398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>
                <a:solidFill>
                  <a:srgbClr val="FF0000"/>
                </a:solidFill>
              </a:rPr>
              <a:t>Shell</a:t>
            </a:r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Shell</a:t>
            </a:r>
            <a:r>
              <a:rPr lang="zh-CN" altLang="en-US" dirty="0" smtClean="0"/>
              <a:t>脚本的执行方式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Bash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Bash</a:t>
            </a:r>
            <a:r>
              <a:rPr lang="zh-CN" altLang="en-US" dirty="0" smtClean="0"/>
              <a:t>的变量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Bash</a:t>
            </a:r>
            <a:r>
              <a:rPr lang="zh-CN" altLang="en-US" dirty="0" smtClean="0"/>
              <a:t>的运算符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环境变量配置文件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变量的赋值与引用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F94A88B-F6BB-494C-A25C-CB496BA6126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8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定义新的变量</a:t>
            </a:r>
          </a:p>
          <a:p>
            <a:pPr lvl="1" eaLnBrk="1" hangingPunct="1"/>
            <a:r>
              <a:rPr lang="zh-CN" altLang="en-US" smtClean="0"/>
              <a:t>变量名要以英文字母或下划线开头，区分大小写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变量值</a:t>
            </a:r>
          </a:p>
          <a:p>
            <a:pPr eaLnBrk="1" hangingPunct="1"/>
            <a:r>
              <a:rPr lang="zh-CN" altLang="en-US" smtClean="0"/>
              <a:t>查看变量的值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echo  $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6263" y="3429000"/>
            <a:ext cx="8007350" cy="1368425"/>
          </a:xfrm>
          <a:prstGeom prst="roundRect">
            <a:avLst>
              <a:gd name="adj" fmla="val 950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DAY</a:t>
            </a:r>
            <a:r>
              <a:rPr lang="en-US" altLang="zh-CN" sz="1800" b="1">
                <a:solidFill>
                  <a:srgbClr val="FF0000"/>
                </a:solidFill>
              </a:rPr>
              <a:t>=</a:t>
            </a:r>
            <a:r>
              <a:rPr lang="en-US" altLang="zh-CN" sz="1800" b="1"/>
              <a:t>Sunday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/>
              <a:t>echo </a:t>
            </a:r>
            <a:r>
              <a:rPr lang="pt-BR" altLang="zh-CN" sz="1800" b="1">
                <a:solidFill>
                  <a:srgbClr val="FF0000"/>
                </a:solidFill>
              </a:rPr>
              <a:t>$</a:t>
            </a:r>
            <a:r>
              <a:rPr lang="pt-BR" altLang="zh-CN" sz="1800" b="1"/>
              <a:t>DAY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Sunday </a:t>
            </a:r>
          </a:p>
        </p:txBody>
      </p:sp>
      <p:sp>
        <p:nvSpPr>
          <p:cNvPr id="515082" name="AutoShape 10"/>
          <p:cNvSpPr>
            <a:spLocks noChangeArrowheads="1"/>
          </p:cNvSpPr>
          <p:nvPr/>
        </p:nvSpPr>
        <p:spPr bwMode="auto">
          <a:xfrm>
            <a:off x="4429125" y="4365625"/>
            <a:ext cx="2303463" cy="684213"/>
          </a:xfrm>
          <a:prstGeom prst="wedgeRoundRectCallout">
            <a:avLst>
              <a:gd name="adj1" fmla="val -45588"/>
              <a:gd name="adj2" fmla="val -86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通过</a:t>
            </a:r>
            <a:r>
              <a:rPr lang="en-US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$</a:t>
            </a:r>
            <a:r>
              <a:rPr lang="zh-CN" altLang="en-US" sz="1800" b="1">
                <a:ea typeface="楷体_GB2312"/>
                <a:cs typeface="楷体_GB2312"/>
              </a:rPr>
              <a:t>符号引用指定名称的变量值</a:t>
            </a:r>
          </a:p>
        </p:txBody>
      </p:sp>
    </p:spTree>
    <p:extLst>
      <p:ext uri="{BB962C8B-B14F-4D97-AF65-F5344CB8AC3E}">
        <p14:creationId xmlns:p14="http://schemas.microsoft.com/office/powerpoint/2010/main" val="8488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5150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变量的赋值与引用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E8B068B-3F78-41B2-992D-CD542618D49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从键盘输入内容为变量赋值</a:t>
            </a:r>
          </a:p>
          <a:p>
            <a:pPr lvl="1" eaLnBrk="1" hangingPunct="1"/>
            <a:r>
              <a:rPr lang="zh-CN" altLang="en-US" smtClean="0"/>
              <a:t> 格式： </a:t>
            </a:r>
            <a:r>
              <a:rPr lang="en-US" altLang="zh-CN" smtClean="0">
                <a:solidFill>
                  <a:srgbClr val="FF0000"/>
                </a:solidFill>
              </a:rPr>
              <a:t>read  [-p</a:t>
            </a:r>
            <a:r>
              <a:rPr lang="en-US" altLang="en-US" smtClean="0">
                <a:solidFill>
                  <a:srgbClr val="FF0000"/>
                </a:solidFill>
                <a:ea typeface="华文新魏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en-US" smtClean="0">
                <a:solidFill>
                  <a:srgbClr val="FF0000"/>
                </a:solidFill>
                <a:ea typeface="华文新魏" pitchFamily="2" charset="-122"/>
              </a:rPr>
              <a:t>"</a:t>
            </a:r>
            <a:r>
              <a:rPr lang="zh-CN" altLang="en-US" smtClean="0">
                <a:solidFill>
                  <a:srgbClr val="FF0000"/>
                </a:solidFill>
              </a:rPr>
              <a:t>信息</a:t>
            </a:r>
            <a:r>
              <a:rPr lang="en-US" altLang="zh-CN" smtClean="0">
                <a:solidFill>
                  <a:srgbClr val="FF0000"/>
                </a:solidFill>
              </a:rPr>
              <a:t>"]  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</a:p>
          <a:p>
            <a:pPr eaLnBrk="1" hangingPunct="1"/>
            <a:r>
              <a:rPr lang="zh-CN" altLang="en-US" smtClean="0"/>
              <a:t>结合不同的引号为变量赋值</a:t>
            </a:r>
          </a:p>
          <a:p>
            <a:pPr lvl="1" eaLnBrk="1" hangingPunct="1"/>
            <a:r>
              <a:rPr lang="zh-CN" altLang="en-US" smtClean="0"/>
              <a:t>双引号 </a:t>
            </a:r>
            <a:r>
              <a:rPr lang="zh-CN" altLang="en-US" smtClean="0">
                <a:solidFill>
                  <a:srgbClr val="FF0000"/>
                </a:solidFill>
              </a:rPr>
              <a:t>“ ”</a:t>
            </a:r>
            <a:r>
              <a:rPr lang="zh-CN" altLang="en-US" smtClean="0"/>
              <a:t> ：允许通过</a:t>
            </a:r>
            <a:r>
              <a:rPr lang="en-US" altLang="zh-CN" smtClean="0"/>
              <a:t>$</a:t>
            </a:r>
            <a:r>
              <a:rPr lang="zh-CN" altLang="en-US" smtClean="0"/>
              <a:t>符号引用其他变量值</a:t>
            </a:r>
          </a:p>
          <a:p>
            <a:pPr lvl="1" eaLnBrk="1" hangingPunct="1"/>
            <a:r>
              <a:rPr lang="zh-CN" altLang="en-US" smtClean="0"/>
              <a:t>单引号 </a:t>
            </a:r>
            <a:r>
              <a:rPr lang="zh-CN" altLang="en-US" smtClean="0">
                <a:solidFill>
                  <a:srgbClr val="FF0000"/>
                </a:solidFill>
              </a:rPr>
              <a:t>‘ ’</a:t>
            </a:r>
            <a:r>
              <a:rPr lang="zh-CN" altLang="en-US" smtClean="0"/>
              <a:t> ：禁止引用其他变量值，</a:t>
            </a:r>
            <a:r>
              <a:rPr lang="en-US" altLang="zh-CN" smtClean="0"/>
              <a:t>$</a:t>
            </a:r>
            <a:r>
              <a:rPr lang="zh-CN" altLang="en-US" smtClean="0"/>
              <a:t>视为普通字符</a:t>
            </a:r>
          </a:p>
          <a:p>
            <a:pPr lvl="1" eaLnBrk="1" hangingPunct="1"/>
            <a:r>
              <a:rPr lang="zh-CN" altLang="en-US" smtClean="0"/>
              <a:t>反撇号 </a:t>
            </a:r>
            <a:r>
              <a:rPr lang="en-US" altLang="zh-CN" smtClean="0">
                <a:solidFill>
                  <a:srgbClr val="FF0000"/>
                </a:solidFill>
              </a:rPr>
              <a:t>` `</a:t>
            </a:r>
            <a:r>
              <a:rPr lang="en-US" altLang="zh-CN" smtClean="0"/>
              <a:t> </a:t>
            </a:r>
            <a:r>
              <a:rPr lang="zh-CN" altLang="en-US" smtClean="0"/>
              <a:t>：将命令执行的结果输出给变量</a:t>
            </a:r>
          </a:p>
        </p:txBody>
      </p:sp>
    </p:spTree>
    <p:extLst>
      <p:ext uri="{BB962C8B-B14F-4D97-AF65-F5344CB8AC3E}">
        <p14:creationId xmlns:p14="http://schemas.microsoft.com/office/powerpoint/2010/main" val="36930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变量的赋值与引用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92177F5B-F1E9-4929-B475-DD25DB3C157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设置变量的作用范围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en-US" smtClean="0">
                <a:solidFill>
                  <a:srgbClr val="FF0000"/>
                </a:solidFill>
                <a:ea typeface="华文新魏" pitchFamily="2" charset="-122"/>
              </a:rPr>
              <a:t>xport</a:t>
            </a:r>
            <a:r>
              <a:rPr lang="en-US" altLang="zh-CN" smtClean="0">
                <a:solidFill>
                  <a:srgbClr val="FF0000"/>
                </a:solidFill>
              </a:rPr>
              <a:t>   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  <a:r>
              <a:rPr lang="en-US" altLang="zh-CN" smtClean="0">
                <a:solidFill>
                  <a:srgbClr val="FF0000"/>
                </a:solidFill>
              </a:rPr>
              <a:t>...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export  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变量值  </a:t>
            </a:r>
            <a:r>
              <a:rPr lang="en-US" altLang="zh-CN" smtClean="0">
                <a:solidFill>
                  <a:srgbClr val="FF0000"/>
                </a:solidFill>
              </a:rPr>
              <a:t>[...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  <a:r>
              <a:rPr lang="en-US" altLang="zh-CN" smtClean="0">
                <a:solidFill>
                  <a:srgbClr val="FF0000"/>
                </a:solidFill>
              </a:rPr>
              <a:t>n=</a:t>
            </a:r>
            <a:r>
              <a:rPr lang="zh-CN" altLang="en-US" smtClean="0">
                <a:solidFill>
                  <a:srgbClr val="FF0000"/>
                </a:solidFill>
              </a:rPr>
              <a:t>变量值</a:t>
            </a:r>
            <a:r>
              <a:rPr lang="en-US" altLang="zh-CN" smtClean="0">
                <a:solidFill>
                  <a:srgbClr val="FF0000"/>
                </a:solidFill>
              </a:rPr>
              <a:t>n]</a:t>
            </a:r>
          </a:p>
          <a:p>
            <a:pPr eaLnBrk="1" hangingPunct="1"/>
            <a:r>
              <a:rPr lang="zh-CN" altLang="en-US" smtClean="0"/>
              <a:t>清除用户定义的变量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unset   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4140200" y="3187700"/>
            <a:ext cx="5832475" cy="3473450"/>
          </a:xfrm>
          <a:prstGeom prst="roundRect">
            <a:avLst>
              <a:gd name="adj" fmla="val 375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echo $FILESVR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filesvr.benet.com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en-US" altLang="zh-CN" sz="1800" b="1">
                <a:solidFill>
                  <a:srgbClr val="FF0000"/>
                </a:solidFill>
              </a:rPr>
              <a:t>export FILESVR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zsh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echo $FILESVR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filesvr.benet.com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nl-NL" altLang="zh-CN" sz="1800" b="1"/>
              <a:t>exit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nl-NL" altLang="zh-CN" sz="1800" b="1">
                <a:solidFill>
                  <a:srgbClr val="FF0000"/>
                </a:solidFill>
              </a:rPr>
              <a:t>unset  FILESVR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nl-NL" altLang="zh-CN" sz="1800" b="1"/>
              <a:t>echo $_abc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nl-NL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</a:t>
            </a:r>
          </a:p>
        </p:txBody>
      </p:sp>
      <p:sp>
        <p:nvSpPr>
          <p:cNvPr id="517129" name="AutoShape 9"/>
          <p:cNvSpPr>
            <a:spLocks noChangeArrowheads="1"/>
          </p:cNvSpPr>
          <p:nvPr/>
        </p:nvSpPr>
        <p:spPr bwMode="auto">
          <a:xfrm>
            <a:off x="6875463" y="3649663"/>
            <a:ext cx="2089150" cy="468312"/>
          </a:xfrm>
          <a:prstGeom prst="wedgeRoundRectCallout">
            <a:avLst>
              <a:gd name="adj1" fmla="val -39431"/>
              <a:gd name="adj2" fmla="val -96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输出为全局变量</a:t>
            </a:r>
          </a:p>
        </p:txBody>
      </p:sp>
      <p:sp>
        <p:nvSpPr>
          <p:cNvPr id="517130" name="AutoShape 10"/>
          <p:cNvSpPr>
            <a:spLocks noChangeArrowheads="1"/>
          </p:cNvSpPr>
          <p:nvPr/>
        </p:nvSpPr>
        <p:spPr bwMode="auto">
          <a:xfrm>
            <a:off x="7308850" y="6200775"/>
            <a:ext cx="2016125" cy="468313"/>
          </a:xfrm>
          <a:prstGeom prst="wedgeRoundRectCallout">
            <a:avLst>
              <a:gd name="adj1" fmla="val -42440"/>
              <a:gd name="adj2" fmla="val -96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清除该变量内容</a:t>
            </a:r>
          </a:p>
        </p:txBody>
      </p:sp>
    </p:spTree>
    <p:extLst>
      <p:ext uri="{BB962C8B-B14F-4D97-AF65-F5344CB8AC3E}">
        <p14:creationId xmlns:p14="http://schemas.microsoft.com/office/powerpoint/2010/main" val="7848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517129" grpId="0" animBg="1"/>
      <p:bldP spid="517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环境变量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C633523-EE4D-441B-8159-D293326FA141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2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环境变量配置文件</a:t>
            </a:r>
          </a:p>
          <a:p>
            <a:pPr lvl="1" eaLnBrk="1" hangingPunct="1"/>
            <a:r>
              <a:rPr lang="zh-CN" altLang="en-US" smtClean="0"/>
              <a:t>全局配置文件：</a:t>
            </a:r>
            <a:r>
              <a:rPr lang="en-US" altLang="zh-CN" smtClean="0">
                <a:solidFill>
                  <a:srgbClr val="FF0000"/>
                </a:solidFill>
              </a:rPr>
              <a:t>/etc/profile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zh-CN" altLang="en-US" smtClean="0"/>
              <a:t>用户配置文件：</a:t>
            </a:r>
            <a:r>
              <a:rPr lang="en-US" altLang="zh-CN" smtClean="0">
                <a:solidFill>
                  <a:srgbClr val="FF0000"/>
                </a:solidFill>
              </a:rPr>
              <a:t>~/.bash_profile</a:t>
            </a:r>
          </a:p>
          <a:p>
            <a:pPr eaLnBrk="1" hangingPunct="1"/>
            <a:r>
              <a:rPr lang="zh-CN" altLang="en-US" smtClean="0"/>
              <a:t>查看环境变量 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set</a:t>
            </a:r>
            <a:r>
              <a:rPr lang="zh-CN" altLang="en-US" smtClean="0"/>
              <a:t>命令可以查看所有的</a:t>
            </a:r>
            <a:r>
              <a:rPr lang="en-US" altLang="zh-CN" smtClean="0"/>
              <a:t>Shell</a:t>
            </a:r>
            <a:r>
              <a:rPr lang="zh-CN" altLang="en-US" smtClean="0"/>
              <a:t>变量，其中包括环境变量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6263" y="3375025"/>
            <a:ext cx="8007350" cy="2933700"/>
          </a:xfrm>
          <a:prstGeom prst="roundRect">
            <a:avLst>
              <a:gd name="adj" fmla="val 606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en-US" altLang="zh-CN" sz="1800" b="1">
                <a:solidFill>
                  <a:srgbClr val="FF0000"/>
                </a:solidFill>
              </a:rPr>
              <a:t>set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……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SHELL=/bin/bash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TERM=xterm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UID=0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USER=root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consoletype=pty</a:t>
            </a:r>
          </a:p>
        </p:txBody>
      </p:sp>
    </p:spTree>
    <p:extLst>
      <p:ext uri="{BB962C8B-B14F-4D97-AF65-F5344CB8AC3E}">
        <p14:creationId xmlns:p14="http://schemas.microsoft.com/office/powerpoint/2010/main" val="268532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环境变量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7A00898A-CA07-46F3-B992-73F24CA082E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6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常见的环境变量：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$USER </a:t>
            </a:r>
            <a:r>
              <a:rPr lang="zh-CN" altLang="en-US" smtClean="0"/>
              <a:t>、</a:t>
            </a:r>
            <a:r>
              <a:rPr lang="en-US" altLang="zh-CN" smtClean="0"/>
              <a:t>$LOGNAME</a:t>
            </a:r>
          </a:p>
          <a:p>
            <a:pPr lvl="2" eaLnBrk="1" hangingPunct="1"/>
            <a:r>
              <a:rPr lang="en-US" altLang="zh-CN" smtClean="0"/>
              <a:t> $UID </a:t>
            </a:r>
            <a:r>
              <a:rPr lang="zh-CN" altLang="en-US" smtClean="0"/>
              <a:t>、 </a:t>
            </a:r>
            <a:r>
              <a:rPr lang="en-US" altLang="zh-CN" smtClean="0"/>
              <a:t>$SHELL </a:t>
            </a:r>
            <a:r>
              <a:rPr lang="zh-CN" altLang="en-US" smtClean="0"/>
              <a:t>、</a:t>
            </a:r>
            <a:r>
              <a:rPr lang="en-US" altLang="zh-CN" smtClean="0"/>
              <a:t>$HOME</a:t>
            </a:r>
          </a:p>
          <a:p>
            <a:pPr lvl="2" eaLnBrk="1" hangingPunct="1"/>
            <a:r>
              <a:rPr lang="en-US" altLang="zh-CN" smtClean="0"/>
              <a:t> $PWD</a:t>
            </a:r>
            <a:r>
              <a:rPr lang="zh-CN" altLang="en-US" smtClean="0"/>
              <a:t>、 </a:t>
            </a:r>
            <a:r>
              <a:rPr lang="en-US" altLang="zh-CN" smtClean="0">
                <a:solidFill>
                  <a:srgbClr val="FF0000"/>
                </a:solidFill>
              </a:rPr>
              <a:t>$PATH</a:t>
            </a:r>
            <a:r>
              <a:rPr lang="en-US" altLang="zh-CN" smtClean="0"/>
              <a:t> </a:t>
            </a:r>
          </a:p>
          <a:p>
            <a:pPr lvl="2" eaLnBrk="1" hangingPunct="1"/>
            <a:r>
              <a:rPr lang="en-US" altLang="zh-CN" smtClean="0"/>
              <a:t> $PS1</a:t>
            </a:r>
            <a:r>
              <a:rPr lang="zh-CN" altLang="en-US" smtClean="0"/>
              <a:t>、</a:t>
            </a:r>
            <a:r>
              <a:rPr lang="en-US" altLang="zh-CN" smtClean="0"/>
              <a:t>$PS2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684213" y="3213100"/>
            <a:ext cx="8007350" cy="2806700"/>
          </a:xfrm>
          <a:prstGeom prst="roundRect">
            <a:avLst>
              <a:gd name="adj" fmla="val 781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echo $PATH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/usr/kerberos/sbin:/usr/kerberos/bin:/usr/local/sbin:/usr/local/bin:/sbin:/bin:/usr/sbin:/usr/bin:/root/bin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en-US" altLang="zh-CN" sz="1800" b="1">
                <a:solidFill>
                  <a:srgbClr val="FF0000"/>
                </a:solidFill>
              </a:rPr>
              <a:t>PATH="/opt/bin:$PATH"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echo $PATH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/opt/bin:</a:t>
            </a:r>
            <a:r>
              <a:rPr lang="en-US" altLang="zh-CN" sz="1800" b="1">
                <a:solidFill>
                  <a:schemeClr val="tx1"/>
                </a:solidFill>
              </a:rPr>
              <a:t>/</a:t>
            </a:r>
            <a:r>
              <a:rPr lang="en-US" altLang="zh-CN" sz="1800" b="1"/>
              <a:t>usr/kerberos/sbin:/usr/kerberos/bin:/usr/local/sbin:/usr/local/bin:/sbin:/bin:/usr/sbin:/usr/bin:/root/bin</a:t>
            </a:r>
          </a:p>
        </p:txBody>
      </p:sp>
    </p:spTree>
    <p:extLst>
      <p:ext uri="{BB962C8B-B14F-4D97-AF65-F5344CB8AC3E}">
        <p14:creationId xmlns:p14="http://schemas.microsoft.com/office/powerpoint/2010/main" val="20102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位置变量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92DFAE82-2744-45A8-A26D-6666C06F40B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700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表示为 </a:t>
            </a:r>
            <a:r>
              <a:rPr lang="en-US" altLang="zh-CN" smtClean="0">
                <a:solidFill>
                  <a:srgbClr val="FF0000"/>
                </a:solidFill>
              </a:rPr>
              <a:t>$n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为</a:t>
            </a:r>
            <a:r>
              <a:rPr lang="en-US" altLang="zh-CN" smtClean="0"/>
              <a:t>1~9</a:t>
            </a:r>
            <a:r>
              <a:rPr lang="zh-CN" altLang="en-US" smtClean="0"/>
              <a:t>之间的数字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4675" y="2566988"/>
            <a:ext cx="8007350" cy="503237"/>
          </a:xfrm>
          <a:prstGeom prst="roundRect">
            <a:avLst>
              <a:gd name="adj" fmla="val 3123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</a:t>
            </a:r>
            <a:r>
              <a:rPr lang="en-US" altLang="zh-CN" sz="1800" b="1">
                <a:solidFill>
                  <a:schemeClr val="tx2"/>
                </a:solidFill>
                <a:ea typeface="楷体_GB2312"/>
                <a:cs typeface="楷体_GB2312"/>
              </a:rPr>
              <a:t>./exam01   one   two   three   four   five   six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882650" y="3143250"/>
            <a:ext cx="2411413" cy="431800"/>
          </a:xfrm>
          <a:prstGeom prst="wedgeRoundRectCallout">
            <a:avLst>
              <a:gd name="adj1" fmla="val 40519"/>
              <a:gd name="adj2" fmla="val -9411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$1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，第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个位置参数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3455988" y="3168650"/>
            <a:ext cx="2374900" cy="433388"/>
          </a:xfrm>
          <a:prstGeom prst="wedgeRoundRectCallout">
            <a:avLst>
              <a:gd name="adj1" fmla="val -42454"/>
              <a:gd name="adj2" fmla="val -891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$2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，第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个位置参数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4049713" y="1970088"/>
            <a:ext cx="2339975" cy="431800"/>
          </a:xfrm>
          <a:prstGeom prst="wedgeRoundRectCallout">
            <a:avLst>
              <a:gd name="adj1" fmla="val 42199"/>
              <a:gd name="adj2" fmla="val 963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$6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，第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6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个位置参数</a:t>
            </a:r>
          </a:p>
        </p:txBody>
      </p:sp>
    </p:spTree>
    <p:extLst>
      <p:ext uri="{BB962C8B-B14F-4D97-AF65-F5344CB8AC3E}">
        <p14:creationId xmlns:p14="http://schemas.microsoft.com/office/powerpoint/2010/main" val="29887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预定义变量 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3C028F0-6213-4819-96E0-5DDE0F6D34A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表示形式如下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$#</a:t>
            </a:r>
            <a:r>
              <a:rPr lang="zh-CN" altLang="en-US" smtClean="0"/>
              <a:t>：命令行中位置参数的个数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$*</a:t>
            </a:r>
            <a:r>
              <a:rPr lang="zh-CN" altLang="en-US" smtClean="0"/>
              <a:t>：所有位置参数的内容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$?</a:t>
            </a:r>
            <a:r>
              <a:rPr lang="zh-CN" altLang="en-US" smtClean="0"/>
              <a:t>：上一条命令执行后返回的状态，当返回状态值为</a:t>
            </a:r>
            <a:r>
              <a:rPr lang="en-US" altLang="zh-CN" smtClean="0"/>
              <a:t>0</a:t>
            </a:r>
            <a:r>
              <a:rPr lang="zh-CN" altLang="en-US" smtClean="0"/>
              <a:t>时表示执行正常，非</a:t>
            </a:r>
            <a:r>
              <a:rPr lang="en-US" altLang="zh-CN" smtClean="0"/>
              <a:t>0</a:t>
            </a:r>
            <a:r>
              <a:rPr lang="zh-CN" altLang="en-US" smtClean="0"/>
              <a:t>值表示执行异常或出错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$$</a:t>
            </a:r>
            <a:r>
              <a:rPr lang="zh-CN" altLang="en-US" smtClean="0"/>
              <a:t>：当前所在进程的进程号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$!</a:t>
            </a:r>
            <a:r>
              <a:rPr lang="zh-CN" altLang="en-US" smtClean="0"/>
              <a:t>：后台运行的最后一个进程号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$0</a:t>
            </a:r>
            <a:r>
              <a:rPr lang="zh-CN" altLang="en-US" smtClean="0"/>
              <a:t>：当前执行的进程</a:t>
            </a:r>
            <a:r>
              <a:rPr lang="en-US" altLang="zh-CN" smtClean="0"/>
              <a:t>/</a:t>
            </a:r>
            <a:r>
              <a:rPr lang="zh-CN" altLang="en-US" smtClean="0"/>
              <a:t>程序名</a:t>
            </a:r>
          </a:p>
        </p:txBody>
      </p:sp>
    </p:spTree>
    <p:extLst>
      <p:ext uri="{BB962C8B-B14F-4D97-AF65-F5344CB8AC3E}">
        <p14:creationId xmlns:p14="http://schemas.microsoft.com/office/powerpoint/2010/main" val="31663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7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847BDCA-40DA-43A4-B4E1-6601D6616CD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8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574675" y="1539875"/>
            <a:ext cx="8007350" cy="4392613"/>
          </a:xfrm>
          <a:prstGeom prst="roundRect">
            <a:avLst>
              <a:gd name="adj" fmla="val 438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bash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echo  </a:t>
            </a:r>
            <a:r>
              <a:rPr lang="pt-BR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$0  $$</a:t>
            </a:r>
            <a:endParaRPr lang="zh-CN" altLang="pt-BR" sz="1800" b="1">
              <a:solidFill>
                <a:srgbClr val="FF0000"/>
              </a:solidFill>
              <a:ea typeface="楷体_GB2312"/>
              <a:cs typeface="楷体_GB231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bash 5887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exxit</a:t>
            </a:r>
            <a:endParaRPr lang="zh-CN" altLang="pt-BR" sz="1800" b="1">
              <a:solidFill>
                <a:schemeClr val="tx2"/>
              </a:solidFill>
              <a:ea typeface="楷体_GB2312"/>
              <a:cs typeface="楷体_GB231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bash: exxit: command not found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echo </a:t>
            </a:r>
            <a:r>
              <a:rPr lang="pt-BR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$?</a:t>
            </a:r>
            <a:endParaRPr lang="zh-CN" altLang="pt-BR" sz="1800" b="1">
              <a:solidFill>
                <a:srgbClr val="FF0000"/>
              </a:solidFill>
              <a:ea typeface="楷体_GB2312"/>
              <a:cs typeface="楷体_GB231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127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[root@localhost ~]# exit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exit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echo </a:t>
            </a:r>
            <a:r>
              <a:rPr lang="pt-BR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$?</a:t>
            </a: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endParaRPr lang="zh-CN" altLang="pt-BR" sz="1800" b="1">
              <a:solidFill>
                <a:schemeClr val="tx2"/>
              </a:solidFill>
              <a:ea typeface="楷体_GB2312"/>
              <a:cs typeface="楷体_GB231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/>
                <a:cs typeface="楷体_GB2312"/>
              </a:rPr>
              <a:t>0</a:t>
            </a:r>
            <a:endParaRPr lang="en-US" altLang="zh-CN" sz="1800" b="1">
              <a:solidFill>
                <a:schemeClr val="tx2"/>
              </a:solidFill>
              <a:ea typeface="楷体_GB2312"/>
              <a:cs typeface="楷体_GB231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643438" y="1268413"/>
            <a:ext cx="2520950" cy="684212"/>
          </a:xfrm>
          <a:prstGeom prst="wedgeRoundRectCallout">
            <a:avLst>
              <a:gd name="adj1" fmla="val -42190"/>
              <a:gd name="adj2" fmla="val 84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查看当前所执行进程的名称、</a:t>
            </a:r>
            <a:r>
              <a:rPr lang="en-US" altLang="zh-CN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PID</a:t>
            </a:r>
            <a:r>
              <a:rPr lang="zh-CN" altLang="en-US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号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427538" y="2312988"/>
            <a:ext cx="2233612" cy="468312"/>
          </a:xfrm>
          <a:prstGeom prst="wedgeRoundRectCallout">
            <a:avLst>
              <a:gd name="adj1" fmla="val -41898"/>
              <a:gd name="adj2" fmla="val 893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执行一条错误命令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211638" y="4005263"/>
            <a:ext cx="2376487" cy="684212"/>
          </a:xfrm>
          <a:prstGeom prst="wedgeRoundRectCallout">
            <a:avLst>
              <a:gd name="adj1" fmla="val -42384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返回非</a:t>
            </a:r>
            <a:r>
              <a:rPr lang="en-US" altLang="zh-CN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值，表示上一条命令异常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211638" y="5553075"/>
            <a:ext cx="2376487" cy="684213"/>
          </a:xfrm>
          <a:prstGeom prst="wedgeRoundRectCallout">
            <a:avLst>
              <a:gd name="adj1" fmla="val -42384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返回</a:t>
            </a:r>
            <a:r>
              <a:rPr lang="en-US" altLang="zh-CN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值，表示上一条命令正常</a:t>
            </a:r>
          </a:p>
        </p:txBody>
      </p:sp>
    </p:spTree>
    <p:extLst>
      <p:ext uri="{BB962C8B-B14F-4D97-AF65-F5344CB8AC3E}">
        <p14:creationId xmlns:p14="http://schemas.microsoft.com/office/powerpoint/2010/main" val="20244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小结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FC62DD79-154B-40EF-8115-417428F95D5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2772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请思考：</a:t>
            </a:r>
          </a:p>
          <a:p>
            <a:pPr lvl="1" eaLnBrk="1" hangingPunct="1"/>
            <a:r>
              <a:rPr lang="en-US" altLang="zh-CN" smtClean="0"/>
              <a:t>Linux</a:t>
            </a:r>
            <a:r>
              <a:rPr lang="zh-CN" altLang="en-US" smtClean="0"/>
              <a:t>系统中默认使用哪种</a:t>
            </a:r>
            <a:r>
              <a:rPr lang="en-US" altLang="zh-CN" smtClean="0"/>
              <a:t>Shell</a:t>
            </a:r>
            <a:r>
              <a:rPr lang="zh-CN" altLang="en-US" smtClean="0"/>
              <a:t>？</a:t>
            </a:r>
          </a:p>
          <a:p>
            <a:pPr lvl="1" eaLnBrk="1" hangingPunct="1"/>
            <a:r>
              <a:rPr lang="zh-CN" altLang="en-US" smtClean="0"/>
              <a:t>如何更改用户的登录</a:t>
            </a:r>
            <a:r>
              <a:rPr lang="en-US" altLang="zh-CN" smtClean="0"/>
              <a:t>Shell</a:t>
            </a:r>
            <a:r>
              <a:rPr lang="zh-CN" altLang="en-US" smtClean="0"/>
              <a:t>？</a:t>
            </a:r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Shell</a:t>
            </a:r>
            <a:r>
              <a:rPr lang="zh-CN" altLang="en-US" smtClean="0"/>
              <a:t>的变量应用中，三种引号的作用有何区别？</a:t>
            </a:r>
          </a:p>
          <a:p>
            <a:pPr lvl="1" eaLnBrk="1" hangingPunct="1"/>
            <a:r>
              <a:rPr lang="zh-CN" altLang="en-US" smtClean="0"/>
              <a:t>环境变量</a:t>
            </a:r>
            <a:r>
              <a:rPr lang="en-US" altLang="zh-CN" smtClean="0"/>
              <a:t>PWD</a:t>
            </a:r>
            <a:r>
              <a:rPr lang="zh-CN" altLang="en-US" smtClean="0"/>
              <a:t>的作用是什么，如何查看该变量的值？</a:t>
            </a:r>
          </a:p>
          <a:p>
            <a:pPr lvl="1" eaLnBrk="1" hangingPunct="1"/>
            <a:r>
              <a:rPr lang="zh-CN" altLang="en-US" smtClean="0"/>
              <a:t>变量</a:t>
            </a:r>
            <a:r>
              <a:rPr lang="en-US" altLang="zh-CN" smtClean="0"/>
              <a:t>A</a:t>
            </a:r>
            <a:r>
              <a:rPr lang="zh-CN" altLang="en-US" smtClean="0"/>
              <a:t>的值为</a:t>
            </a:r>
            <a:r>
              <a:rPr lang="en-US" altLang="zh-CN" smtClean="0"/>
              <a:t>13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的值为</a:t>
            </a:r>
            <a:r>
              <a:rPr lang="en-US" altLang="zh-CN" smtClean="0"/>
              <a:t>17</a:t>
            </a:r>
            <a:r>
              <a:rPr lang="zh-CN" altLang="en-US" smtClean="0"/>
              <a:t>，如何计算其乘积？</a:t>
            </a:r>
          </a:p>
          <a:p>
            <a:pPr lvl="1" eaLnBrk="1" hangingPunct="1"/>
            <a:r>
              <a:rPr lang="zh-CN" altLang="en-US" smtClean="0"/>
              <a:t>位置变量</a:t>
            </a:r>
            <a:r>
              <a:rPr lang="en-US" altLang="zh-CN" smtClean="0"/>
              <a:t>$1~$9</a:t>
            </a:r>
            <a:r>
              <a:rPr lang="zh-CN" altLang="en-US" smtClean="0"/>
              <a:t>的作用是什么？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19185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脚本的概念 </a:t>
            </a: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8A6F6766-5A3C-41AD-9F72-C655D4D19C5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</a:t>
            </a:r>
          </a:p>
          <a:p>
            <a:pPr lvl="1" eaLnBrk="1" hangingPunct="1"/>
            <a:r>
              <a:rPr lang="zh-CN" altLang="en-US" smtClean="0"/>
              <a:t>用途：完成特定的、较复杂的系统管理任务</a:t>
            </a:r>
          </a:p>
          <a:p>
            <a:pPr lvl="1" eaLnBrk="1" hangingPunct="1"/>
            <a:r>
              <a:rPr lang="zh-CN" altLang="en-US" smtClean="0"/>
              <a:t>格式：集中保存多条</a:t>
            </a:r>
            <a:r>
              <a:rPr lang="en-US" altLang="zh-CN" smtClean="0"/>
              <a:t>Linux</a:t>
            </a:r>
            <a:r>
              <a:rPr lang="zh-CN" altLang="en-US" smtClean="0"/>
              <a:t>命令，普通文本文件</a:t>
            </a:r>
          </a:p>
          <a:p>
            <a:pPr lvl="1" eaLnBrk="1" hangingPunct="1"/>
            <a:r>
              <a:rPr lang="zh-CN" altLang="en-US" smtClean="0"/>
              <a:t>执行方式：按照预设的顺序依次解释执行</a:t>
            </a:r>
          </a:p>
        </p:txBody>
      </p:sp>
    </p:spTree>
    <p:extLst>
      <p:ext uri="{BB962C8B-B14F-4D97-AF65-F5344CB8AC3E}">
        <p14:creationId xmlns:p14="http://schemas.microsoft.com/office/powerpoint/2010/main" val="19870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Shell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FF0000"/>
                </a:solidFill>
              </a:rPr>
              <a:t>命令行解释器</a:t>
            </a:r>
            <a:r>
              <a:rPr lang="zh-CN" altLang="en-US" dirty="0" smtClean="0"/>
              <a:t>，它为用户提供了一个向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内核发送请求以便运行程序的界面系统级程序，用户可以用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来启动、挂起、停止甚至是编写一些程序。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08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编写可执行的</a:t>
            </a:r>
            <a:r>
              <a:rPr lang="en-US" altLang="zh-CN" smtClean="0"/>
              <a:t>Shell</a:t>
            </a:r>
            <a:r>
              <a:rPr lang="zh-CN" altLang="en-US" smtClean="0"/>
              <a:t>脚本 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8EA0945-FF53-41D1-BCC2-1710CD1ACFA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建立包含执行语句的脚本文件 </a:t>
            </a:r>
          </a:p>
          <a:p>
            <a:pPr lvl="1" eaLnBrk="1" hangingPunct="1"/>
            <a:r>
              <a:rPr lang="zh-CN" altLang="en-US" smtClean="0"/>
              <a:t>脚本文件中包括的内容 </a:t>
            </a:r>
          </a:p>
          <a:p>
            <a:pPr lvl="2" eaLnBrk="1" hangingPunct="1"/>
            <a:r>
              <a:rPr lang="zh-CN" altLang="en-US" smtClean="0"/>
              <a:t> 运行环境设置：</a:t>
            </a:r>
            <a:r>
              <a:rPr lang="en-US" altLang="zh-CN" smtClean="0">
                <a:solidFill>
                  <a:srgbClr val="FF0000"/>
                </a:solidFill>
              </a:rPr>
              <a:t>#!/bin/bash</a:t>
            </a:r>
            <a:r>
              <a:rPr lang="en-US" altLang="zh-CN" smtClean="0"/>
              <a:t> </a:t>
            </a:r>
          </a:p>
          <a:p>
            <a:pPr lvl="2" eaLnBrk="1" hangingPunct="1"/>
            <a:r>
              <a:rPr lang="en-US" altLang="zh-CN" smtClean="0"/>
              <a:t> </a:t>
            </a:r>
            <a:r>
              <a:rPr lang="zh-CN" altLang="en-US" smtClean="0"/>
              <a:t>注释信息：以</a:t>
            </a:r>
            <a:r>
              <a:rPr lang="en-US" altLang="zh-CN" smtClean="0">
                <a:solidFill>
                  <a:srgbClr val="FF0000"/>
                </a:solidFill>
              </a:rPr>
              <a:t>#</a:t>
            </a:r>
            <a:r>
              <a:rPr lang="zh-CN" altLang="en-US" smtClean="0"/>
              <a:t>开始的说明性文字 </a:t>
            </a:r>
          </a:p>
          <a:p>
            <a:pPr lvl="2" eaLnBrk="1" hangingPunct="1"/>
            <a:r>
              <a:rPr lang="zh-CN" altLang="en-US" smtClean="0"/>
              <a:t> 可执行的</a:t>
            </a:r>
            <a:r>
              <a:rPr lang="en-US" altLang="zh-CN" smtClean="0"/>
              <a:t>Linux</a:t>
            </a:r>
            <a:r>
              <a:rPr lang="zh-CN" altLang="en-US" smtClean="0"/>
              <a:t>命令行</a:t>
            </a:r>
          </a:p>
          <a:p>
            <a:pPr eaLnBrk="1" hangingPunct="1"/>
            <a:r>
              <a:rPr lang="zh-CN" altLang="en-US" smtClean="0"/>
              <a:t>为脚本文件添加可执行权限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668338" y="3673475"/>
            <a:ext cx="8007350" cy="3068638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/>
              <a:t>Linux:~ # vi repboot.sh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#</a:t>
            </a:r>
            <a:r>
              <a:rPr lang="en-US" altLang="zh-CN" sz="1600" b="1">
                <a:solidFill>
                  <a:srgbClr val="0000FF"/>
                </a:solidFill>
              </a:rPr>
              <a:t> To show usage of /boot directory and mode of kernel file.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echo "Useage of /boot: 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du -sh /boot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echo "The mode of kernel file:"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</a:rPr>
              <a:t>ls -lh /boot/vmlinuz-*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/>
              <a:t>Linux:~ # chmod a</a:t>
            </a:r>
            <a:r>
              <a:rPr lang="en-US" altLang="zh-CN" sz="1600" b="1">
                <a:solidFill>
                  <a:srgbClr val="FF0000"/>
                </a:solidFill>
              </a:rPr>
              <a:t>+x</a:t>
            </a:r>
            <a:r>
              <a:rPr lang="en-US" altLang="zh-CN" sz="1600" b="1"/>
              <a:t> repboot.sh </a:t>
            </a:r>
          </a:p>
        </p:txBody>
      </p:sp>
    </p:spTree>
    <p:extLst>
      <p:ext uri="{BB962C8B-B14F-4D97-AF65-F5344CB8AC3E}">
        <p14:creationId xmlns:p14="http://schemas.microsoft.com/office/powerpoint/2010/main" val="26609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运行</a:t>
            </a:r>
            <a:r>
              <a:rPr lang="en-US" altLang="zh-CN" smtClean="0"/>
              <a:t>Shell</a:t>
            </a:r>
            <a:r>
              <a:rPr lang="zh-CN" altLang="en-US" smtClean="0"/>
              <a:t>脚本程序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A1FAAC66-9BB5-417F-8C91-72535F8739E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直接执行具有“</a:t>
            </a:r>
            <a:r>
              <a:rPr lang="en-US" altLang="zh-CN" smtClean="0"/>
              <a:t>x”</a:t>
            </a:r>
            <a:r>
              <a:rPr lang="zh-CN" altLang="en-US" smtClean="0"/>
              <a:t>权限的脚本文件</a:t>
            </a:r>
          </a:p>
          <a:p>
            <a:pPr lvl="1" eaLnBrk="1" hangingPunct="1"/>
            <a:r>
              <a:rPr lang="zh-CN" altLang="en-US" smtClean="0"/>
              <a:t> 例如：</a:t>
            </a:r>
            <a:r>
              <a:rPr lang="en-US" altLang="zh-CN" smtClean="0">
                <a:solidFill>
                  <a:srgbClr val="FF0000"/>
                </a:solidFill>
              </a:rPr>
              <a:t>./repboot.sh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zh-CN" altLang="en-US" smtClean="0"/>
              <a:t>使用指定的解释器程序执行脚本内容</a:t>
            </a:r>
          </a:p>
          <a:p>
            <a:pPr lvl="1" eaLnBrk="1" hangingPunct="1"/>
            <a:r>
              <a:rPr lang="zh-CN" altLang="en-US" smtClean="0"/>
              <a:t> 例如：</a:t>
            </a:r>
            <a:r>
              <a:rPr lang="en-US" altLang="zh-CN" smtClean="0">
                <a:solidFill>
                  <a:srgbClr val="FF0000"/>
                </a:solidFill>
              </a:rPr>
              <a:t>bash  repboot.sh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sh  repboot.sh</a:t>
            </a:r>
          </a:p>
          <a:p>
            <a:pPr eaLnBrk="1" hangingPunct="1"/>
            <a:r>
              <a:rPr lang="zh-CN" altLang="en-US" smtClean="0"/>
              <a:t>通过</a:t>
            </a:r>
            <a:r>
              <a:rPr lang="en-US" altLang="zh-CN" smtClean="0"/>
              <a:t>source</a:t>
            </a:r>
            <a:r>
              <a:rPr lang="zh-CN" altLang="en-US" smtClean="0"/>
              <a:t>命令（或 </a:t>
            </a:r>
            <a:r>
              <a:rPr lang="en-US" altLang="zh-CN" smtClean="0"/>
              <a:t>. </a:t>
            </a:r>
            <a:r>
              <a:rPr lang="zh-CN" altLang="en-US" smtClean="0"/>
              <a:t>）读取脚本内容执行</a:t>
            </a:r>
          </a:p>
          <a:p>
            <a:pPr lvl="1" eaLnBrk="1" hangingPunct="1"/>
            <a:r>
              <a:rPr lang="zh-CN" altLang="en-US" smtClean="0"/>
              <a:t> 例如：</a:t>
            </a:r>
            <a:r>
              <a:rPr lang="en-US" altLang="zh-CN" smtClean="0">
                <a:solidFill>
                  <a:srgbClr val="FF0000"/>
                </a:solidFill>
              </a:rPr>
              <a:t>source  repboot.sh</a:t>
            </a:r>
            <a:r>
              <a:rPr lang="en-US" altLang="zh-CN" smtClean="0"/>
              <a:t>  </a:t>
            </a:r>
            <a:r>
              <a:rPr lang="zh-CN" altLang="en-US" smtClean="0"/>
              <a:t>或  </a:t>
            </a:r>
            <a:r>
              <a:rPr lang="en-US" altLang="zh-CN" smtClean="0">
                <a:solidFill>
                  <a:srgbClr val="FF0000"/>
                </a:solidFill>
              </a:rPr>
              <a:t>.   hello.sh</a:t>
            </a:r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9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脚本应用示例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9081C17-A993-475A-8405-4592D1604ED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868" name="Rectangle 16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zh-CN" altLang="en-US" smtClean="0"/>
              <a:t>每周五</a:t>
            </a:r>
            <a:r>
              <a:rPr lang="en-US" altLang="zh-CN" smtClean="0"/>
              <a:t>17:30</a:t>
            </a:r>
            <a:r>
              <a:rPr lang="zh-CN" altLang="en-US" smtClean="0"/>
              <a:t>清理</a:t>
            </a:r>
            <a:r>
              <a:rPr lang="en-US" altLang="zh-CN" smtClean="0"/>
              <a:t>FTP</a:t>
            </a:r>
            <a:r>
              <a:rPr lang="zh-CN" altLang="en-US" smtClean="0"/>
              <a:t>服务器的公共共享目录</a:t>
            </a:r>
          </a:p>
          <a:p>
            <a:pPr lvl="2" eaLnBrk="1" hangingPunct="1"/>
            <a:r>
              <a:rPr lang="zh-CN" altLang="en-US" smtClean="0"/>
              <a:t> 检查 </a:t>
            </a:r>
            <a:r>
              <a:rPr lang="en-US" altLang="zh-CN" smtClean="0"/>
              <a:t>/var/ftp/pub/ </a:t>
            </a:r>
            <a:r>
              <a:rPr lang="zh-CN" altLang="en-US" smtClean="0"/>
              <a:t>目录，将其中所有子目录及文件的详细列表、当时的时间信息追加保存到 </a:t>
            </a:r>
            <a:r>
              <a:rPr lang="en-US" altLang="zh-CN" smtClean="0"/>
              <a:t>/var/log/pubdir.log </a:t>
            </a:r>
            <a:r>
              <a:rPr lang="zh-CN" altLang="en-US" smtClean="0"/>
              <a:t>日志文件中，然后清空该目录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6263" y="3357563"/>
            <a:ext cx="8007350" cy="2087562"/>
          </a:xfrm>
          <a:prstGeom prst="roundRect">
            <a:avLst>
              <a:gd name="adj" fmla="val 807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vi /opt/ftpclean.sh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date  &gt;&gt;  /var/log/pubdir.log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ls  -lhR  /var/ftp/pub  &gt;&gt;  /var/log/pubdir.log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rm  -rf  /var/ftp/pub/*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574675" y="5597525"/>
            <a:ext cx="8007350" cy="973138"/>
          </a:xfrm>
          <a:prstGeom prst="roundRect">
            <a:avLst>
              <a:gd name="adj" fmla="val 203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crontab -e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30 17 * * 5  /opt/ftpclean.sh</a:t>
            </a:r>
          </a:p>
        </p:txBody>
      </p:sp>
    </p:spTree>
    <p:extLst>
      <p:ext uri="{BB962C8B-B14F-4D97-AF65-F5344CB8AC3E}">
        <p14:creationId xmlns:p14="http://schemas.microsoft.com/office/powerpoint/2010/main" val="274186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脚本应用示例</a:t>
            </a: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4913B1B-1161-4C97-8572-4C0E116575F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2" name="Rectangle 1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2:</a:t>
            </a:r>
          </a:p>
          <a:p>
            <a:pPr lvl="1" eaLnBrk="1" hangingPunct="1"/>
            <a:r>
              <a:rPr lang="zh-CN" altLang="en-US" smtClean="0"/>
              <a:t>每隔</a:t>
            </a:r>
            <a:r>
              <a:rPr lang="en-US" altLang="zh-CN" smtClean="0"/>
              <a:t>3</a:t>
            </a:r>
            <a:r>
              <a:rPr lang="zh-CN" altLang="en-US" smtClean="0"/>
              <a:t>天对数据库目录做一次完整备份</a:t>
            </a:r>
          </a:p>
          <a:p>
            <a:pPr lvl="2" eaLnBrk="1" hangingPunct="1"/>
            <a:r>
              <a:rPr lang="zh-CN" altLang="en-US" smtClean="0"/>
              <a:t> 统计 </a:t>
            </a:r>
            <a:r>
              <a:rPr lang="en-US" altLang="zh-CN" smtClean="0"/>
              <a:t>/var/lib/mysql </a:t>
            </a:r>
            <a:r>
              <a:rPr lang="zh-CN" altLang="en-US" smtClean="0"/>
              <a:t>目录占用的空间大小、查看当前的日期，并记录到临时文件 </a:t>
            </a:r>
            <a:r>
              <a:rPr lang="en-US" altLang="zh-CN" smtClean="0"/>
              <a:t>/tmp/dbinfo.txt </a:t>
            </a:r>
            <a:r>
              <a:rPr lang="zh-CN" altLang="en-US" smtClean="0"/>
              <a:t>中</a:t>
            </a:r>
          </a:p>
          <a:p>
            <a:pPr lvl="2" eaLnBrk="1" hangingPunct="1"/>
            <a:r>
              <a:rPr lang="zh-CN" altLang="en-US" smtClean="0"/>
              <a:t> 将 </a:t>
            </a:r>
            <a:r>
              <a:rPr lang="en-US" altLang="zh-CN" smtClean="0"/>
              <a:t>/tmp/dbinfo.txt </a:t>
            </a:r>
            <a:r>
              <a:rPr lang="zh-CN" altLang="en-US" smtClean="0"/>
              <a:t>文件、</a:t>
            </a:r>
            <a:r>
              <a:rPr lang="en-US" altLang="zh-CN" smtClean="0"/>
              <a:t>/var/lib/mysql </a:t>
            </a:r>
            <a:r>
              <a:rPr lang="zh-CN" altLang="en-US" smtClean="0"/>
              <a:t>目录进行压缩归档，备份到</a:t>
            </a:r>
            <a:r>
              <a:rPr lang="en-US" altLang="zh-CN" smtClean="0"/>
              <a:t>/opt/dbbak/</a:t>
            </a:r>
            <a:r>
              <a:rPr lang="zh-CN" altLang="en-US" smtClean="0"/>
              <a:t>目录中</a:t>
            </a:r>
          </a:p>
          <a:p>
            <a:pPr lvl="2" eaLnBrk="1" hangingPunct="1"/>
            <a:r>
              <a:rPr lang="zh-CN" altLang="en-US" smtClean="0"/>
              <a:t> 备份后的包文件名中要包含当天的日期信息</a:t>
            </a:r>
          </a:p>
          <a:p>
            <a:pPr lvl="2" eaLnBrk="1" hangingPunct="1"/>
            <a:r>
              <a:rPr lang="zh-CN" altLang="en-US" smtClean="0"/>
              <a:t> 最后删除临时文件</a:t>
            </a:r>
            <a:r>
              <a:rPr lang="en-US" altLang="zh-CN" smtClean="0"/>
              <a:t>/tmp/dbinfo.txt</a:t>
            </a:r>
          </a:p>
        </p:txBody>
      </p:sp>
    </p:spTree>
    <p:extLst>
      <p:ext uri="{BB962C8B-B14F-4D97-AF65-F5344CB8AC3E}">
        <p14:creationId xmlns:p14="http://schemas.microsoft.com/office/powerpoint/2010/main" val="33837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8915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1A7539F-1129-4F4D-87F4-6221412D35A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8916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574675" y="1520825"/>
            <a:ext cx="8007350" cy="3563938"/>
          </a:xfrm>
          <a:prstGeom prst="roundRect">
            <a:avLst>
              <a:gd name="adj" fmla="val 585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vi /opt/dbbak.sh</a:t>
            </a:r>
            <a:endParaRPr lang="fr-FR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DAY=`</a:t>
            </a:r>
            <a:r>
              <a:rPr lang="fr-FR" altLang="zh-CN" sz="1800" b="1">
                <a:solidFill>
                  <a:srgbClr val="FF0000"/>
                </a:solidFill>
              </a:rPr>
              <a:t>date +%Y%m%d</a:t>
            </a:r>
            <a:r>
              <a:rPr lang="fr-FR" altLang="zh-CN" sz="1800" b="1">
                <a:solidFill>
                  <a:srgbClr val="0000FF"/>
                </a:solidFill>
              </a:rPr>
              <a:t>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SIZE=`du -sh /var/lib/mysql`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echo "Date: $DAY" &gt;&gt; /tmp/dbinfo.txt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echo "Data Size: $Size" &gt;&gt; /tmp/dbinfo.txt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cd /opt/dbbak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tar zcvf </a:t>
            </a:r>
            <a:r>
              <a:rPr lang="fr-FR" altLang="zh-CN" sz="1800" b="1">
                <a:solidFill>
                  <a:srgbClr val="FF0000"/>
                </a:solidFill>
              </a:rPr>
              <a:t>mysqlbak-${DAY}.tar.gz</a:t>
            </a:r>
            <a:r>
              <a:rPr lang="fr-FR" altLang="zh-CN" sz="1800" b="1">
                <a:solidFill>
                  <a:srgbClr val="0000FF"/>
                </a:solidFill>
              </a:rPr>
              <a:t> /var/lib/mysql /tmp/dbinfo.txt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rm -f /tmp/dbinfo.txt</a:t>
            </a:r>
            <a:endParaRPr lang="en-US" altLang="zh-CN" sz="1800" b="1">
              <a:solidFill>
                <a:srgbClr val="0000FF"/>
              </a:solidFill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574675" y="5157788"/>
            <a:ext cx="8007350" cy="971550"/>
          </a:xfrm>
          <a:prstGeom prst="roundRect">
            <a:avLst>
              <a:gd name="adj" fmla="val 1813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crontab -e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55 23 */3 * *  /opt/dbbak.sh</a:t>
            </a:r>
          </a:p>
        </p:txBody>
      </p:sp>
    </p:spTree>
    <p:extLst>
      <p:ext uri="{BB962C8B-B14F-4D97-AF65-F5344CB8AC3E}">
        <p14:creationId xmlns:p14="http://schemas.microsoft.com/office/powerpoint/2010/main" val="33253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552728" cy="475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45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还是一个功能相当强大的</a:t>
            </a:r>
            <a:r>
              <a:rPr lang="zh-CN" altLang="en-US" dirty="0" smtClean="0">
                <a:solidFill>
                  <a:srgbClr val="FF0000"/>
                </a:solidFill>
              </a:rPr>
              <a:t>编程语言</a:t>
            </a:r>
            <a:r>
              <a:rPr lang="zh-CN" altLang="en-US" dirty="0" smtClean="0"/>
              <a:t>，易编写，易调试，灵活性较强。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是解释执行的脚本语言，在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中可以直接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系统</a:t>
            </a:r>
            <a:r>
              <a:rPr lang="zh-CN" altLang="en-US" dirty="0" smtClean="0">
                <a:solidFill>
                  <a:srgbClr val="FF0000"/>
                </a:solidFill>
              </a:rPr>
              <a:t>命令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8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dirty="0" smtClean="0"/>
              <a:t>Bourne Shell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1979</a:t>
            </a:r>
            <a:r>
              <a:rPr lang="zh-CN" altLang="en-US" dirty="0" smtClean="0"/>
              <a:t>年起的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就开始使用</a:t>
            </a:r>
            <a:r>
              <a:rPr lang="en-US" altLang="zh-CN" dirty="0" smtClean="0"/>
              <a:t>Bourne  Shell</a:t>
            </a:r>
            <a:r>
              <a:rPr lang="zh-CN" altLang="en-US" dirty="0" smtClean="0"/>
              <a:t>，主文件名为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/>
              <a:t>C Shell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 Shell</a:t>
            </a:r>
            <a:r>
              <a:rPr lang="zh-CN" altLang="en-US" dirty="0" smtClean="0"/>
              <a:t>主要在</a:t>
            </a:r>
            <a:r>
              <a:rPr lang="en-US" altLang="zh-CN" dirty="0" smtClean="0"/>
              <a:t>BSD</a:t>
            </a:r>
            <a:r>
              <a:rPr lang="zh-CN" altLang="en-US" dirty="0" smtClean="0"/>
              <a:t>版的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系统中使用，其语法和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语言相类似而</a:t>
            </a:r>
            <a:r>
              <a:rPr lang="zh-CN" altLang="en-US" dirty="0" smtClean="0"/>
              <a:t>得名。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/>
              <a:t>Shell</a:t>
            </a:r>
            <a:r>
              <a:rPr lang="zh-CN" altLang="en-US" dirty="0" smtClean="0"/>
              <a:t>的两种主要语法类型有</a:t>
            </a:r>
            <a:r>
              <a:rPr lang="en-US" altLang="zh-CN" dirty="0" smtClean="0"/>
              <a:t>Bourne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，这两种语法彼此不兼容。</a:t>
            </a:r>
            <a:r>
              <a:rPr lang="en-US" altLang="zh-CN" dirty="0" smtClean="0"/>
              <a:t>Bourne</a:t>
            </a:r>
            <a:r>
              <a:rPr lang="zh-CN" altLang="en-US" dirty="0" smtClean="0"/>
              <a:t>家族主要包括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ksh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Bash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psh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zsh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</a:t>
            </a:r>
            <a:r>
              <a:rPr lang="zh-CN" altLang="en-US" dirty="0" smtClean="0"/>
              <a:t>家族主要包括：</a:t>
            </a:r>
            <a:r>
              <a:rPr lang="en-US" altLang="zh-CN" dirty="0" err="1" smtClean="0"/>
              <a:t>csh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tcsh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/>
              <a:t>Bash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兼容，现在使用的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就是使用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作为用户的基本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支持的</a:t>
            </a:r>
            <a:r>
              <a:rPr lang="en-US" altLang="zh-CN" dirty="0" smtClean="0"/>
              <a:t>Shell</a:t>
            </a:r>
          </a:p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/shells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0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Shell</a:t>
            </a:r>
            <a:r>
              <a:rPr lang="zh-CN" altLang="en-US" dirty="0"/>
              <a:t>概述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>
                <a:solidFill>
                  <a:srgbClr val="FF0000"/>
                </a:solidFill>
              </a:rPr>
              <a:t>Shell</a:t>
            </a:r>
            <a:r>
              <a:rPr lang="zh-CN" altLang="en-US" dirty="0" smtClean="0">
                <a:solidFill>
                  <a:srgbClr val="FF0000"/>
                </a:solidFill>
              </a:rPr>
              <a:t>脚本的执行方式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Bash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Bash</a:t>
            </a:r>
            <a:r>
              <a:rPr lang="zh-CN" altLang="en-US" dirty="0" smtClean="0"/>
              <a:t>的变量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Bash</a:t>
            </a:r>
            <a:r>
              <a:rPr lang="zh-CN" altLang="en-US" dirty="0" smtClean="0"/>
              <a:t>的运算符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环境变量配置文件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22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5848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echo</a:t>
            </a:r>
            <a:r>
              <a:rPr lang="zh-CN" altLang="en-US" dirty="0" smtClean="0"/>
              <a:t>输出命令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smtClean="0"/>
              <a:t>~]#echo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输出内容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	-e </a:t>
            </a:r>
            <a:r>
              <a:rPr lang="zh-CN" altLang="en-US" dirty="0" smtClean="0"/>
              <a:t>支持反斜线控制的字符转换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79952"/>
              </p:ext>
            </p:extLst>
          </p:nvPr>
        </p:nvGraphicFramePr>
        <p:xfrm>
          <a:off x="1331640" y="2870064"/>
          <a:ext cx="6096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36780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控制字符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\\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本身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输出警告音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退格键，向左删除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取消输出行末的换行符，同“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-n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ESCAPES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换页符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换行符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回车键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\0nnn</a:t>
                      </a: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xhhh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按照八进制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ascii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码输出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按照十六进制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ascii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码输出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874637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535</TotalTime>
  <Words>3829</Words>
  <Application>Microsoft Office PowerPoint</Application>
  <PresentationFormat>全屏显示(4:3)</PresentationFormat>
  <Paragraphs>461</Paragraphs>
  <Slides>34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moban</vt:lpstr>
      <vt:lpstr>Shell基础</vt:lpstr>
      <vt:lpstr>本章大纲</vt:lpstr>
      <vt:lpstr>1、Shell是什么</vt:lpstr>
      <vt:lpstr>PowerPoint 演示文稿</vt:lpstr>
      <vt:lpstr>PowerPoint 演示文稿</vt:lpstr>
      <vt:lpstr>2、Shell的分类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本章大纲</vt:lpstr>
      <vt:lpstr>Bash的命令别名 </vt:lpstr>
      <vt:lpstr>Bash的管道操作</vt:lpstr>
      <vt:lpstr>命令行简化操作---文件通配</vt:lpstr>
      <vt:lpstr>命令行扩展</vt:lpstr>
      <vt:lpstr>Shell变量的应用</vt:lpstr>
      <vt:lpstr>变量的赋值与引用</vt:lpstr>
      <vt:lpstr>变量的赋值与引用</vt:lpstr>
      <vt:lpstr>变量的赋值与引用</vt:lpstr>
      <vt:lpstr>环境变量</vt:lpstr>
      <vt:lpstr>环境变量</vt:lpstr>
      <vt:lpstr>位置变量</vt:lpstr>
      <vt:lpstr>预定义变量 </vt:lpstr>
      <vt:lpstr>PowerPoint 演示文稿</vt:lpstr>
      <vt:lpstr>小结</vt:lpstr>
      <vt:lpstr>Shell脚本的概念 </vt:lpstr>
      <vt:lpstr>编写可执行的Shell脚本 </vt:lpstr>
      <vt:lpstr>运行Shell脚本程序</vt:lpstr>
      <vt:lpstr>Shell脚本应用示例</vt:lpstr>
      <vt:lpstr>Shell脚本应用示例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63</cp:revision>
  <dcterms:created xsi:type="dcterms:W3CDTF">2017-06-14T06:52:20Z</dcterms:created>
  <dcterms:modified xsi:type="dcterms:W3CDTF">2017-07-16T08:14:23Z</dcterms:modified>
</cp:coreProperties>
</file>