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94" autoAdjust="0"/>
  </p:normalViewPr>
  <p:slideViewPr>
    <p:cSldViewPr>
      <p:cViewPr varScale="1">
        <p:scale>
          <a:sx n="52" d="100"/>
          <a:sy n="52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sed%E6%9B%BF%E6%8D%A2%E5%AD%97%E7%AC%A6%E4%B8%B2&amp;rsf=1&amp;rsp=0&amp;f=1&amp;oq=sed&amp;tn=monline_3_dg&amp;ie=utf-8&amp;usm=2&amp;rsv_idx=2&amp;rsv_pq=910e9b2a0002cd13&amp;rsv_t=d1e4PncJuKXRToOqfPlWXXFj4+Jo6Aa6dEiMWh+gHWP7D1ZG/PPoybMCFzUlAwTC3awG&amp;rqlang=cn&amp;rs_src=0&amp;rsv_pq=910e9b2a0002cd13&amp;rsv_t=d1e4PncJuKXRToOqfPlWXXFj4+Jo6Aa6dEiMWh+gHWP7D1ZG/PPoybMCFzUlAwTC3aw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什么样的技术，有什么特点，应用在哪些领域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40B1F74-F322-4B7A-8FF5-428AE0768698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测试文件是否可写（</a:t>
            </a:r>
            <a:r>
              <a:rPr lang="en-US" altLang="zh-CN" smtClean="0"/>
              <a:t>-w</a:t>
            </a:r>
            <a:r>
              <a:rPr lang="zh-CN" altLang="en-US" smtClean="0"/>
              <a:t>）时，不要以</a:t>
            </a:r>
            <a:r>
              <a:rPr lang="en-US" altLang="zh-CN" smtClean="0"/>
              <a:t>root</a:t>
            </a:r>
            <a:r>
              <a:rPr lang="zh-CN" altLang="en-US" smtClean="0"/>
              <a:t>用户（特权用户）的身份执行测试，否则可能会无法准确判断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为了便于讲解和演示，这里可以先介绍一下“</a:t>
            </a:r>
            <a:r>
              <a:rPr lang="en-US" altLang="zh-CN" smtClean="0"/>
              <a:t>&amp;&amp;”</a:t>
            </a:r>
            <a:r>
              <a:rPr lang="zh-CN" altLang="en-US" smtClean="0"/>
              <a:t>符号（逻辑与，“</a:t>
            </a:r>
            <a:r>
              <a:rPr lang="en-US" altLang="zh-CN" smtClean="0"/>
              <a:t>AND”</a:t>
            </a:r>
            <a:r>
              <a:rPr lang="zh-CN" altLang="en-US" smtClean="0"/>
              <a:t>、而且的意思）的使用，实际上在第</a:t>
            </a:r>
            <a:r>
              <a:rPr lang="en-US" altLang="zh-CN" smtClean="0"/>
              <a:t>3</a:t>
            </a:r>
            <a:r>
              <a:rPr lang="zh-CN" altLang="en-US" smtClean="0"/>
              <a:t>章介绍“</a:t>
            </a:r>
            <a:r>
              <a:rPr lang="en-US" altLang="zh-CN" smtClean="0"/>
              <a:t>make &amp;&amp; make install”</a:t>
            </a:r>
            <a:r>
              <a:rPr lang="zh-CN" altLang="en-US" smtClean="0"/>
              <a:t>的时候也提过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”</a:t>
            </a:r>
            <a:r>
              <a:rPr lang="en-US" altLang="zh-CN" smtClean="0"/>
              <a:t>……  &amp;&amp;  echo  YES“ </a:t>
            </a:r>
            <a:r>
              <a:rPr lang="zh-CN" altLang="en-US" smtClean="0"/>
              <a:t>的用法中，如果没有任何输出，则表示前面执行的测试条件不成立（或命令出错）</a:t>
            </a:r>
          </a:p>
          <a:p>
            <a:pPr>
              <a:buFont typeface="Wingdings" pitchFamily="2" charset="2"/>
              <a:buChar char="l"/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8A0A8FB5-604B-498F-B406-4B90029223DE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14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整数值比较的测试操作在</a:t>
            </a:r>
            <a:r>
              <a:rPr lang="en-US" altLang="zh-CN" smtClean="0"/>
              <a:t>Shell</a:t>
            </a:r>
            <a:r>
              <a:rPr lang="zh-CN" altLang="en-US" smtClean="0"/>
              <a:t>脚本编写中的应用较多，例如用于判断磁盘使用率、登录用户数量是否超标，以及用于控制脚本语句的循环次数等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本页中的两个示例已经将步骤进行了分解，方便进行讲解，必要时可以适当进行演示</a:t>
            </a:r>
          </a:p>
          <a:p>
            <a:pPr>
              <a:buFont typeface="Wingdings" pitchFamily="2" charset="2"/>
              <a:buChar char="l"/>
            </a:pPr>
            <a:r>
              <a:rPr kumimoji="0" lang="en-US" altLang="zh-CN" b="1" smtClean="0"/>
              <a:t>BootUsage=`df -hT | grep “/boot” | awk ‘{print $6}’ | cut -d “%” -f 1` </a:t>
            </a:r>
            <a:r>
              <a:rPr kumimoji="0" lang="en-US" altLang="zh-CN" smtClean="0"/>
              <a:t>     </a:t>
            </a:r>
            <a:r>
              <a:rPr kumimoji="0" lang="zh-CN" altLang="en-US" smtClean="0"/>
              <a:t>是连在一起的，一行命令，其中：</a:t>
            </a:r>
          </a:p>
          <a:p>
            <a:pPr lvl="1">
              <a:buFont typeface="Wingdings" pitchFamily="2" charset="2"/>
              <a:buChar char="l"/>
            </a:pPr>
            <a:r>
              <a:rPr kumimoji="0" lang="en-US" altLang="zh-CN" b="1" smtClean="0">
                <a:solidFill>
                  <a:srgbClr val="000000"/>
                </a:solidFill>
              </a:rPr>
              <a:t>df -hT</a:t>
            </a:r>
            <a:r>
              <a:rPr kumimoji="0" lang="en-US" altLang="zh-CN" smtClean="0">
                <a:solidFill>
                  <a:srgbClr val="000000"/>
                </a:solidFill>
              </a:rPr>
              <a:t>                     </a:t>
            </a:r>
            <a:r>
              <a:rPr kumimoji="0" lang="zh-CN" altLang="en-US" smtClean="0">
                <a:solidFill>
                  <a:srgbClr val="000000"/>
                </a:solidFill>
              </a:rPr>
              <a:t>查看所有分区的磁盘空间使用情况</a:t>
            </a:r>
          </a:p>
          <a:p>
            <a:pPr lvl="1">
              <a:buFont typeface="Wingdings" pitchFamily="2" charset="2"/>
              <a:buChar char="l"/>
            </a:pPr>
            <a:r>
              <a:rPr kumimoji="0" lang="en-US" altLang="zh-CN" b="1" smtClean="0">
                <a:solidFill>
                  <a:srgbClr val="000000"/>
                </a:solidFill>
              </a:rPr>
              <a:t>grep “/boot”</a:t>
            </a:r>
            <a:r>
              <a:rPr kumimoji="0" lang="en-US" altLang="zh-CN" smtClean="0">
                <a:solidFill>
                  <a:srgbClr val="000000"/>
                </a:solidFill>
              </a:rPr>
              <a:t>          </a:t>
            </a:r>
            <a:r>
              <a:rPr kumimoji="0" lang="zh-CN" altLang="en-US" smtClean="0">
                <a:solidFill>
                  <a:srgbClr val="000000"/>
                </a:solidFill>
              </a:rPr>
              <a:t>过滤出关于</a:t>
            </a:r>
            <a:r>
              <a:rPr kumimoji="0" lang="en-US" altLang="zh-CN" smtClean="0">
                <a:solidFill>
                  <a:srgbClr val="000000"/>
                </a:solidFill>
              </a:rPr>
              <a:t>/boot</a:t>
            </a:r>
            <a:r>
              <a:rPr kumimoji="0" lang="zh-CN" altLang="en-US" smtClean="0">
                <a:solidFill>
                  <a:srgbClr val="000000"/>
                </a:solidFill>
              </a:rPr>
              <a:t>分的数据行</a:t>
            </a:r>
          </a:p>
          <a:p>
            <a:pPr lvl="1">
              <a:buFont typeface="Wingdings" pitchFamily="2" charset="2"/>
              <a:buChar char="l"/>
            </a:pPr>
            <a:r>
              <a:rPr kumimoji="0" lang="en-US" altLang="zh-CN" b="1" smtClean="0">
                <a:solidFill>
                  <a:srgbClr val="000000"/>
                </a:solidFill>
              </a:rPr>
              <a:t>awk ‘{print $6}’</a:t>
            </a:r>
            <a:r>
              <a:rPr kumimoji="0" lang="en-US" altLang="zh-CN" smtClean="0">
                <a:solidFill>
                  <a:srgbClr val="000000"/>
                </a:solidFill>
              </a:rPr>
              <a:t>      </a:t>
            </a:r>
            <a:r>
              <a:rPr kumimoji="0" lang="zh-CN" altLang="en-US" smtClean="0">
                <a:solidFill>
                  <a:srgbClr val="000000"/>
                </a:solidFill>
              </a:rPr>
              <a:t>以空格为分隔符，只取第六个字段数据</a:t>
            </a:r>
          </a:p>
          <a:p>
            <a:pPr lvl="1">
              <a:buFont typeface="Wingdings" pitchFamily="2" charset="2"/>
              <a:buChar char="l"/>
            </a:pPr>
            <a:r>
              <a:rPr kumimoji="0" lang="en-US" altLang="zh-CN" b="1" smtClean="0">
                <a:solidFill>
                  <a:srgbClr val="000000"/>
                </a:solidFill>
              </a:rPr>
              <a:t>cut -d “%” -f1</a:t>
            </a:r>
            <a:r>
              <a:rPr kumimoji="0" lang="en-US" altLang="zh-CN" smtClean="0">
                <a:solidFill>
                  <a:srgbClr val="000000"/>
                </a:solidFill>
              </a:rPr>
              <a:t>         </a:t>
            </a:r>
            <a:r>
              <a:rPr kumimoji="0" lang="zh-CN" altLang="en-US" smtClean="0">
                <a:solidFill>
                  <a:srgbClr val="000000"/>
                </a:solidFill>
              </a:rPr>
              <a:t>以</a:t>
            </a:r>
            <a:r>
              <a:rPr kumimoji="0" lang="en-US" altLang="zh-CN" smtClean="0">
                <a:solidFill>
                  <a:srgbClr val="000000"/>
                </a:solidFill>
              </a:rPr>
              <a:t>%</a:t>
            </a:r>
            <a:r>
              <a:rPr kumimoji="0" lang="zh-CN" altLang="en-US" smtClean="0">
                <a:solidFill>
                  <a:srgbClr val="000000"/>
                </a:solidFill>
              </a:rPr>
              <a:t>为分隔符，只取第一个字段数据</a:t>
            </a: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ED32DD50-A42E-4229-8F32-84BAC639A289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字符串比较可以用于检查用户输入，例如在提供交互式操作时，判断用户输入的选择项是否与指定的变量内容相匹配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1FE69BC-1FB3-4170-B0A8-332CE2A40DD8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逻辑测试指的是：同时使用两个（或多个）条件表达式时，判断它们之间的关系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smtClean="0"/>
              <a:t>注意强调：</a:t>
            </a:r>
            <a:r>
              <a:rPr lang="zh-CN" altLang="en-US" smtClean="0"/>
              <a:t>“</a:t>
            </a:r>
            <a:r>
              <a:rPr lang="en-US" altLang="zh-CN" smtClean="0"/>
              <a:t>&amp;&amp;”</a:t>
            </a:r>
            <a:r>
              <a:rPr lang="zh-CN" altLang="en-US" smtClean="0"/>
              <a:t>、“</a:t>
            </a:r>
            <a:r>
              <a:rPr lang="en-US" altLang="zh-CN" smtClean="0"/>
              <a:t>||” </a:t>
            </a:r>
            <a:r>
              <a:rPr lang="zh-CN" altLang="en-US" smtClean="0"/>
              <a:t>逻辑测试操作通常也用于间隔多条命令，含义与此类似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EF13315-A3EC-4D34-98B8-14A9B4483CD5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z="1000" smtClean="0"/>
              <a:t>掌握了如何进行条件测试以后，开始讲解如何使用</a:t>
            </a:r>
            <a:r>
              <a:rPr lang="en-US" altLang="zh-CN" sz="1000" smtClean="0"/>
              <a:t>if</a:t>
            </a:r>
            <a:r>
              <a:rPr lang="zh-CN" altLang="en-US" sz="1000" smtClean="0"/>
              <a:t>语句结构，首先介绍单分支的</a:t>
            </a:r>
            <a:r>
              <a:rPr lang="en-US" altLang="zh-CN" sz="1000" smtClean="0"/>
              <a:t>if</a:t>
            </a:r>
            <a:r>
              <a:rPr lang="zh-CN" altLang="en-US" sz="1000" smtClean="0"/>
              <a:t>语句结构（从最简单的开始）</a:t>
            </a:r>
          </a:p>
          <a:p>
            <a:pPr>
              <a:buFontTx/>
              <a:buChar char="•"/>
            </a:pPr>
            <a:r>
              <a:rPr lang="zh-CN" altLang="en-US" sz="1000" smtClean="0"/>
              <a:t>生活中的例子：出门前先判断，是否下雨决定是否带雨伞；判断是否降温，是否多穿一件衣服等</a:t>
            </a:r>
          </a:p>
          <a:p>
            <a:pPr>
              <a:buFontTx/>
              <a:buChar char="•"/>
            </a:pPr>
            <a:r>
              <a:rPr lang="en-US" altLang="zh-CN" smtClean="0"/>
              <a:t>if</a:t>
            </a:r>
            <a:r>
              <a:rPr lang="zh-CN" altLang="en-US" smtClean="0"/>
              <a:t>和</a:t>
            </a:r>
            <a:r>
              <a:rPr lang="en-US" altLang="zh-CN" smtClean="0"/>
              <a:t>fi</a:t>
            </a:r>
            <a:r>
              <a:rPr lang="zh-CN" altLang="en-US" smtClean="0"/>
              <a:t>是条件语句的语句括号</a:t>
            </a:r>
            <a:r>
              <a:rPr lang="en-US" altLang="zh-CN" smtClean="0"/>
              <a:t>, </a:t>
            </a:r>
            <a:r>
              <a:rPr lang="zh-CN" altLang="en-US" smtClean="0"/>
              <a:t>必须成对使用；命令序列中的命令可以是一条</a:t>
            </a:r>
            <a:r>
              <a:rPr lang="en-US" altLang="zh-CN" smtClean="0"/>
              <a:t>, </a:t>
            </a:r>
            <a:r>
              <a:rPr lang="zh-CN" altLang="en-US" smtClean="0"/>
              <a:t>也可以是若干条</a:t>
            </a:r>
          </a:p>
          <a:p>
            <a:pPr>
              <a:buFontTx/>
              <a:buChar char="•"/>
            </a:pPr>
            <a:r>
              <a:rPr lang="en-US" altLang="zh-CN" smtClean="0"/>
              <a:t>if</a:t>
            </a:r>
            <a:r>
              <a:rPr lang="zh-CN" altLang="en-US" smtClean="0"/>
              <a:t>判断条件测试命令的返回状态值是否为</a:t>
            </a:r>
            <a:r>
              <a:rPr lang="en-US" altLang="zh-CN" smtClean="0"/>
              <a:t>0</a:t>
            </a:r>
            <a:r>
              <a:rPr lang="zh-CN" altLang="en-US" smtClean="0"/>
              <a:t>（条件成立），如果是，则执行</a:t>
            </a:r>
            <a:r>
              <a:rPr lang="en-US" altLang="zh-CN" smtClean="0"/>
              <a:t>then</a:t>
            </a:r>
            <a:r>
              <a:rPr lang="zh-CN" altLang="en-US" smtClean="0"/>
              <a:t>后面的一条或多条可执行语句（命令序列），一直到</a:t>
            </a:r>
            <a:r>
              <a:rPr lang="en-US" altLang="zh-CN" smtClean="0"/>
              <a:t>fi</a:t>
            </a:r>
            <a:r>
              <a:rPr lang="zh-CN" altLang="en-US" smtClean="0"/>
              <a:t>为止表示结束；如果条件测试命令的返回状态值不为</a:t>
            </a:r>
            <a:r>
              <a:rPr lang="en-US" altLang="zh-CN" smtClean="0"/>
              <a:t>0</a:t>
            </a:r>
            <a:r>
              <a:rPr lang="zh-CN" altLang="en-US" smtClean="0"/>
              <a:t>（条件不成立），则直接去执行</a:t>
            </a:r>
            <a:r>
              <a:rPr lang="en-US" altLang="zh-CN" smtClean="0"/>
              <a:t>fi</a:t>
            </a:r>
            <a:r>
              <a:rPr lang="zh-CN" altLang="en-US" smtClean="0"/>
              <a:t>后面的语句 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B0128B52-1379-4A88-9A69-2359F7ADF5FB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教员讲解案例需求，分析代码，并切换到虚拟机环境演示脚本执行结果（直接复制脚本代码，或备课时预先准备好）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其中提取分区使用率的用法在前面 “整数值比较”的部分已经讲解过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then</a:t>
            </a:r>
            <a:r>
              <a:rPr lang="zh-CN" altLang="en-US" smtClean="0"/>
              <a:t>可以写到与</a:t>
            </a:r>
            <a:r>
              <a:rPr lang="en-US" altLang="zh-CN" smtClean="0"/>
              <a:t>if</a:t>
            </a:r>
            <a:r>
              <a:rPr lang="zh-CN" altLang="en-US" smtClean="0"/>
              <a:t>一行，但要用分号隔开，例如： </a:t>
            </a:r>
            <a:r>
              <a:rPr kumimoji="0" lang="en-US" altLang="zh-CN" b="1" smtClean="0">
                <a:solidFill>
                  <a:srgbClr val="FF0000"/>
                </a:solidFill>
              </a:rPr>
              <a:t>if</a:t>
            </a:r>
            <a:r>
              <a:rPr kumimoji="0" lang="en-US" altLang="zh-CN" b="1" smtClean="0">
                <a:solidFill>
                  <a:srgbClr val="FF3300"/>
                </a:solidFill>
              </a:rPr>
              <a:t>  </a:t>
            </a:r>
            <a:r>
              <a:rPr kumimoji="0" lang="en-US" altLang="zh-CN" b="1" smtClean="0">
                <a:solidFill>
                  <a:srgbClr val="000000"/>
                </a:solidFill>
              </a:rPr>
              <a:t>[  $RATE  -gt  80  ]  ;  then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67B14E72-3602-4F51-AF29-610D439B48BC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19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双分支的</a:t>
            </a:r>
            <a:r>
              <a:rPr lang="en-US" altLang="zh-CN" smtClean="0"/>
              <a:t>if</a:t>
            </a:r>
            <a:r>
              <a:rPr lang="zh-CN" altLang="en-US" smtClean="0"/>
              <a:t>语句使用了两路命令操作，在“条件成立”、“条件不成立”时分别执行不同的命令序列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通过</a:t>
            </a:r>
            <a:r>
              <a:rPr lang="en-US" altLang="zh-CN" smtClean="0"/>
              <a:t>if</a:t>
            </a:r>
            <a:r>
              <a:rPr lang="zh-CN" altLang="en-US" smtClean="0"/>
              <a:t>判断条件测试命令的返回状态值是否为</a:t>
            </a:r>
            <a:r>
              <a:rPr lang="en-US" altLang="zh-CN" smtClean="0"/>
              <a:t>0</a:t>
            </a:r>
            <a:r>
              <a:rPr lang="zh-CN" altLang="en-US" smtClean="0"/>
              <a:t>，如果是，则执行</a:t>
            </a:r>
            <a:r>
              <a:rPr lang="en-US" altLang="zh-CN" smtClean="0"/>
              <a:t>then</a:t>
            </a:r>
            <a:r>
              <a:rPr lang="zh-CN" altLang="en-US" smtClean="0"/>
              <a:t>后面的一条或多条可执行语句</a:t>
            </a:r>
            <a:r>
              <a:rPr lang="en-US" altLang="zh-CN" smtClean="0"/>
              <a:t>--</a:t>
            </a:r>
            <a:r>
              <a:rPr lang="zh-CN" altLang="en-US" smtClean="0"/>
              <a:t>命令序列</a:t>
            </a:r>
            <a:r>
              <a:rPr lang="en-US" altLang="zh-CN" smtClean="0"/>
              <a:t>1</a:t>
            </a:r>
            <a:r>
              <a:rPr lang="zh-CN" altLang="en-US" smtClean="0"/>
              <a:t>，然后跳转至</a:t>
            </a:r>
            <a:r>
              <a:rPr lang="en-US" altLang="zh-CN" smtClean="0"/>
              <a:t>fi</a:t>
            </a:r>
            <a:r>
              <a:rPr lang="zh-CN" altLang="en-US" smtClean="0"/>
              <a:t>结束判断；如果条件测试命令的返回状态值不为</a:t>
            </a:r>
            <a:r>
              <a:rPr lang="en-US" altLang="zh-CN" smtClean="0"/>
              <a:t>0</a:t>
            </a:r>
            <a:r>
              <a:rPr lang="zh-CN" altLang="en-US" smtClean="0"/>
              <a:t>，则执行</a:t>
            </a:r>
            <a:r>
              <a:rPr lang="en-US" altLang="zh-CN" smtClean="0"/>
              <a:t>else</a:t>
            </a:r>
            <a:r>
              <a:rPr lang="zh-CN" altLang="en-US" smtClean="0"/>
              <a:t>后面的语句，一直到</a:t>
            </a:r>
            <a:r>
              <a:rPr lang="en-US" altLang="zh-CN" smtClean="0"/>
              <a:t>fi</a:t>
            </a:r>
            <a:r>
              <a:rPr lang="zh-CN" altLang="en-US" smtClean="0"/>
              <a:t>表示结束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1D885BD-F124-4BB1-BDF1-C7A0193FA4BB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20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教员讲解案例需求，分析代码，并切换到虚拟机环境演示脚本执行结果（直接复制脚本代码，或备课时预先准备好）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C9B70EE-7BF7-426C-AF91-83FEE6AACEF7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/>
              <a:t>多分支的</a:t>
            </a:r>
            <a:r>
              <a:rPr lang="en-US" altLang="zh-CN" sz="1000" smtClean="0"/>
              <a:t>if</a:t>
            </a:r>
            <a:r>
              <a:rPr lang="zh-CN" altLang="en-US" sz="1000" smtClean="0"/>
              <a:t>语句不是重点，可以</a:t>
            </a:r>
            <a:r>
              <a:rPr kumimoji="0" lang="zh-CN" altLang="en-US" sz="3200" smtClean="0">
                <a:solidFill>
                  <a:srgbClr val="003366"/>
                </a:solidFill>
                <a:latin typeface="Arial" pitchFamily="34" charset="0"/>
                <a:ea typeface="黑体" pitchFamily="49" charset="-122"/>
              </a:rPr>
              <a:t>不做案例演示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使用多分支的</a:t>
            </a:r>
            <a:r>
              <a:rPr lang="en-US" altLang="zh-CN" smtClean="0"/>
              <a:t>if</a:t>
            </a:r>
            <a:r>
              <a:rPr lang="zh-CN" altLang="en-US" smtClean="0"/>
              <a:t>语句结构时，会依次对多个条件进行测试，一旦条件不成立时即退出选择结构，否则将执行相应的命令序列后再跳转至</a:t>
            </a:r>
            <a:r>
              <a:rPr lang="en-US" altLang="zh-CN" smtClean="0"/>
              <a:t>fi</a:t>
            </a:r>
            <a:r>
              <a:rPr lang="zh-CN" altLang="en-US" smtClean="0"/>
              <a:t>结束判断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9A98321-B618-4517-BB49-7168C24C040D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22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通过提问的方式小结前面讲解的主要知识点</a:t>
            </a:r>
          </a:p>
          <a:p>
            <a:pPr>
              <a:buFontTx/>
              <a:buChar char="•"/>
            </a:pPr>
            <a:r>
              <a:rPr lang="zh-CN" altLang="en-US" smtClean="0"/>
              <a:t>部分答案提示：</a:t>
            </a:r>
          </a:p>
          <a:p>
            <a:pPr lvl="1">
              <a:buFontTx/>
              <a:buChar char="•"/>
            </a:pPr>
            <a:r>
              <a:rPr lang="en-US" altLang="zh-CN" smtClean="0"/>
              <a:t>【1】[ -d  /media/cdrom ]  &amp;&amp;  echo “Exist”</a:t>
            </a:r>
          </a:p>
          <a:p>
            <a:pPr lvl="1">
              <a:buFontTx/>
              <a:buChar char="•"/>
            </a:pPr>
            <a:r>
              <a:rPr lang="en-US" altLang="zh-CN" smtClean="0"/>
              <a:t>【2】read  “Input an integer:” NUM ; </a:t>
            </a:r>
          </a:p>
          <a:p>
            <a:pPr lvl="1"/>
            <a:r>
              <a:rPr lang="en-US" altLang="zh-CN" smtClean="0"/>
              <a:t>           if  [ $NUM  -lt  100 ] ; then</a:t>
            </a:r>
          </a:p>
          <a:p>
            <a:pPr lvl="1"/>
            <a:r>
              <a:rPr lang="en-US" altLang="zh-CN" smtClean="0"/>
              <a:t>               echo “</a:t>
            </a:r>
            <a:r>
              <a:rPr lang="zh-CN" altLang="en-US" smtClean="0"/>
              <a:t>小于</a:t>
            </a:r>
            <a:r>
              <a:rPr lang="en-US" altLang="zh-CN" smtClean="0"/>
              <a:t>100”</a:t>
            </a:r>
          </a:p>
          <a:p>
            <a:pPr lvl="1"/>
            <a:r>
              <a:rPr lang="en-US" altLang="zh-CN" smtClean="0"/>
              <a:t>           else</a:t>
            </a:r>
          </a:p>
          <a:p>
            <a:pPr lvl="1"/>
            <a:r>
              <a:rPr lang="en-US" altLang="zh-CN" smtClean="0"/>
              <a:t>	          echo  “</a:t>
            </a:r>
            <a:r>
              <a:rPr lang="zh-CN" altLang="en-US" smtClean="0"/>
              <a:t>大于或等于</a:t>
            </a:r>
            <a:r>
              <a:rPr lang="en-US" altLang="zh-CN" smtClean="0"/>
              <a:t>100”</a:t>
            </a:r>
          </a:p>
          <a:p>
            <a:pPr lvl="1"/>
            <a:r>
              <a:rPr lang="en-US" altLang="zh-CN" smtClean="0"/>
              <a:t>           fi</a:t>
            </a:r>
          </a:p>
          <a:p>
            <a:pPr lvl="1">
              <a:buFontTx/>
              <a:buChar char="•"/>
            </a:pPr>
            <a:r>
              <a:rPr lang="en-US" altLang="zh-CN" smtClean="0"/>
              <a:t>【3】[ $PWD = “/usr/src” ] &amp;&amp; echo “YES” || echo “NO”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case for while until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44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12E1F2A9-35E5-41E9-8C48-DA03BA2474D6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23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zh-CN" smtClean="0"/>
              <a:t>使用in关键字为用户自定义变量设置了一个取值列表（以空格分隔的多个值</a:t>
            </a:r>
            <a:r>
              <a:rPr lang="zh-CN" altLang="en-US" smtClean="0"/>
              <a:t>，引号内的空格除外</a:t>
            </a:r>
            <a:r>
              <a:rPr lang="zh-CN" altLang="zh-CN" smtClean="0"/>
              <a:t>）</a:t>
            </a:r>
            <a:endParaRPr lang="zh-CN" altLang="en-US" smtClean="0"/>
          </a:p>
          <a:p>
            <a:pPr>
              <a:buFont typeface="Wingdings" pitchFamily="2" charset="2"/>
              <a:buChar char="l"/>
            </a:pPr>
            <a:r>
              <a:rPr lang="zh-CN" altLang="zh-CN" smtClean="0"/>
              <a:t>for语句第一次执行时首先将列表中的第一个取值赋给该变量，然后执行do后边的命令序列</a:t>
            </a:r>
            <a:endParaRPr lang="zh-CN" altLang="en-US" smtClean="0"/>
          </a:p>
          <a:p>
            <a:pPr>
              <a:buFont typeface="Wingdings" pitchFamily="2" charset="2"/>
              <a:buChar char="l"/>
            </a:pPr>
            <a:r>
              <a:rPr lang="zh-CN" altLang="zh-CN" smtClean="0"/>
              <a:t>然后再将列表中的第二个取值赋给该变量</a:t>
            </a:r>
            <a:endParaRPr lang="zh-CN" altLang="en-US" smtClean="0"/>
          </a:p>
          <a:p>
            <a:pPr>
              <a:buFont typeface="Wingdings" pitchFamily="2" charset="2"/>
              <a:buChar char="l"/>
            </a:pPr>
            <a:r>
              <a:rPr lang="zh-CN" altLang="zh-CN" smtClean="0"/>
              <a:t>然后执行do后边的命令序列</a:t>
            </a:r>
            <a:endParaRPr lang="zh-CN" altLang="en-US" smtClean="0"/>
          </a:p>
          <a:p>
            <a:pPr>
              <a:buFont typeface="Wingdings" pitchFamily="2" charset="2"/>
              <a:buChar char="l"/>
            </a:pPr>
            <a:r>
              <a:rPr lang="zh-CN" altLang="zh-CN" smtClean="0"/>
              <a:t>如此循环，直到取值列表中的所有值都已经用完</a:t>
            </a:r>
            <a:endParaRPr lang="zh-CN" altLang="en-US" smtClean="0"/>
          </a:p>
          <a:p>
            <a:pPr>
              <a:buFont typeface="Wingdings" pitchFamily="2" charset="2"/>
              <a:buChar char="l"/>
            </a:pPr>
            <a:r>
              <a:rPr lang="zh-CN" altLang="zh-CN" smtClean="0"/>
              <a:t>最后将跳至done语句表示结束循环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BD910E2-FB66-4896-8A49-DADB15E35FFD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首先讲解一个简单的脚本例子，使学员理解</a:t>
            </a:r>
            <a:r>
              <a:rPr lang="en-US" altLang="zh-CN" smtClean="0"/>
              <a:t>for</a:t>
            </a:r>
            <a:r>
              <a:rPr lang="zh-CN" altLang="en-US" smtClean="0"/>
              <a:t>语句结构的用法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E91AA592-9247-4EFD-B3E9-710FA55FB396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然后讲解一个实用案例，分析代码内容，并演示脚本执行结果（可以向</a:t>
            </a:r>
            <a:r>
              <a:rPr lang="en-US" altLang="zh-CN" smtClean="0"/>
              <a:t>/opt</a:t>
            </a:r>
            <a:r>
              <a:rPr lang="zh-CN" altLang="en-US" smtClean="0"/>
              <a:t>目录下复制一些目录、文件，然后执行脚本测试），验证输出结果，例如：</a:t>
            </a:r>
          </a:p>
          <a:p>
            <a:r>
              <a:rPr lang="en-US" altLang="zh-CN" smtClean="0"/>
              <a:t>[root@localhost ~]# </a:t>
            </a:r>
            <a:r>
              <a:rPr lang="en-US" altLang="zh-CN" b="1" smtClean="0"/>
              <a:t>sh chkfileown.sh</a:t>
            </a:r>
            <a:endParaRPr lang="en-US" altLang="zh-CN" smtClean="0"/>
          </a:p>
          <a:p>
            <a:r>
              <a:rPr lang="en-US" altLang="zh-CN" smtClean="0"/>
              <a:t>root have 6737 files.</a:t>
            </a:r>
          </a:p>
          <a:p>
            <a:r>
              <a:rPr lang="en-US" altLang="zh-CN" smtClean="0"/>
              <a:t>teacher have 344 files. </a:t>
            </a:r>
          </a:p>
          <a:p>
            <a:pPr>
              <a:buFontTx/>
              <a:buChar char="•"/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4067891-F196-4542-AD29-80D2DFBC80DC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26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首先通过</a:t>
            </a:r>
            <a:r>
              <a:rPr lang="en-US" altLang="zh-CN" b="1" smtClean="0"/>
              <a:t>while</a:t>
            </a:r>
            <a:r>
              <a:rPr lang="zh-CN" altLang="en-US" smtClean="0"/>
              <a:t>判断条件测试命令的返回状态值是否为</a:t>
            </a:r>
            <a:r>
              <a:rPr lang="en-US" altLang="zh-CN" smtClean="0"/>
              <a:t>0</a:t>
            </a:r>
            <a:r>
              <a:rPr lang="zh-CN" altLang="en-US" smtClean="0"/>
              <a:t>（条件成立），</a:t>
            </a:r>
            <a:r>
              <a:rPr lang="en-US" altLang="zh-CN" smtClean="0"/>
              <a:t>【</a:t>
            </a:r>
            <a:r>
              <a:rPr lang="zh-CN" altLang="en-US" b="1" smtClean="0"/>
              <a:t>注：如果条件写为 </a:t>
            </a:r>
            <a:r>
              <a:rPr lang="en-US" altLang="zh-CN" b="1" smtClean="0"/>
              <a:t>true </a:t>
            </a:r>
            <a:r>
              <a:rPr lang="zh-CN" altLang="en-US" b="1" smtClean="0"/>
              <a:t>，则条件始终成立</a:t>
            </a:r>
            <a:r>
              <a:rPr lang="en-US" altLang="zh-CN" smtClean="0"/>
              <a:t>】</a:t>
            </a:r>
          </a:p>
          <a:p>
            <a:pPr>
              <a:buFontTx/>
              <a:buChar char="•"/>
            </a:pPr>
            <a:r>
              <a:rPr lang="zh-CN" altLang="en-US" smtClean="0"/>
              <a:t>如果是，则执行</a:t>
            </a:r>
            <a:r>
              <a:rPr lang="en-US" altLang="zh-CN" b="1" smtClean="0"/>
              <a:t>do</a:t>
            </a:r>
            <a:r>
              <a:rPr lang="zh-CN" altLang="en-US" smtClean="0"/>
              <a:t>后边的命令序列，</a:t>
            </a:r>
          </a:p>
          <a:p>
            <a:pPr>
              <a:buFontTx/>
              <a:buChar char="•"/>
            </a:pPr>
            <a:r>
              <a:rPr lang="zh-CN" altLang="en-US" smtClean="0"/>
              <a:t>然后返回到</a:t>
            </a:r>
            <a:r>
              <a:rPr lang="en-US" altLang="zh-CN" b="1" smtClean="0"/>
              <a:t>while</a:t>
            </a:r>
            <a:r>
              <a:rPr lang="zh-CN" altLang="en-US" smtClean="0"/>
              <a:t>再次进行条件测试并判断返回状态值，</a:t>
            </a:r>
          </a:p>
          <a:p>
            <a:pPr>
              <a:buFontTx/>
              <a:buChar char="•"/>
            </a:pPr>
            <a:r>
              <a:rPr lang="zh-CN" altLang="en-US" smtClean="0"/>
              <a:t>如果条件仍然成立，则继续执行</a:t>
            </a:r>
            <a:r>
              <a:rPr lang="en-US" altLang="zh-CN" b="1" smtClean="0"/>
              <a:t>do</a:t>
            </a:r>
            <a:r>
              <a:rPr lang="zh-CN" altLang="en-US" smtClean="0"/>
              <a:t>后边的命令序列，</a:t>
            </a:r>
          </a:p>
          <a:p>
            <a:pPr>
              <a:buFontTx/>
              <a:buChar char="•"/>
            </a:pPr>
            <a:r>
              <a:rPr lang="zh-CN" altLang="en-US" smtClean="0"/>
              <a:t>然后返回到</a:t>
            </a:r>
            <a:r>
              <a:rPr lang="en-US" altLang="zh-CN" b="1" smtClean="0"/>
              <a:t>while</a:t>
            </a:r>
            <a:r>
              <a:rPr lang="zh-CN" altLang="en-US" smtClean="0"/>
              <a:t>重复条件测试</a:t>
            </a:r>
            <a:r>
              <a:rPr lang="en-US" altLang="zh-CN" smtClean="0"/>
              <a:t>……</a:t>
            </a:r>
            <a:r>
              <a:rPr lang="zh-CN" altLang="en-US" smtClean="0"/>
              <a:t>如此循环，直到所测试的条件不成立时，将跳转到</a:t>
            </a:r>
            <a:r>
              <a:rPr lang="en-US" altLang="zh-CN" b="1" smtClean="0"/>
              <a:t>done</a:t>
            </a:r>
            <a:r>
              <a:rPr lang="zh-CN" altLang="en-US" smtClean="0"/>
              <a:t>语句表示结束循环</a:t>
            </a:r>
          </a:p>
          <a:p>
            <a:endParaRPr lang="zh-CN" altLang="en-US" smtClean="0"/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874F3630-B851-4F20-8018-397DD2110BC9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可提问大家思考，如果不使用循环语句，应该如何添加这</a:t>
            </a:r>
            <a:r>
              <a:rPr lang="en-US" altLang="zh-CN" smtClean="0"/>
              <a:t>20</a:t>
            </a:r>
            <a:r>
              <a:rPr lang="zh-CN" altLang="en-US" smtClean="0"/>
              <a:t>个用户？如果需要添加</a:t>
            </a:r>
            <a:r>
              <a:rPr lang="en-US" altLang="zh-CN" smtClean="0"/>
              <a:t>200</a:t>
            </a:r>
            <a:r>
              <a:rPr lang="zh-CN" altLang="en-US" smtClean="0"/>
              <a:t>个用户呢？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教员讲解案例需求，分析代码，并切换到虚拟机环境演示脚本执行结果（直接复制脚本代码，或备课时预先准备好）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注意强调：应该设置相应的命令操作，在适当的时候使测试条件不成立以便终止循环，否则该脚本将一直执行下去，除非按 </a:t>
            </a:r>
            <a:r>
              <a:rPr lang="en-US" altLang="zh-CN" smtClean="0"/>
              <a:t>Ctrl + C </a:t>
            </a:r>
            <a:r>
              <a:rPr lang="zh-CN" altLang="en-US" smtClean="0"/>
              <a:t>键中断。例如上例中的 </a:t>
            </a:r>
            <a:r>
              <a:rPr kumimoji="0" lang="en-US" altLang="zh-CN" b="1" smtClean="0">
                <a:solidFill>
                  <a:srgbClr val="0000FF"/>
                </a:solidFill>
              </a:rPr>
              <a:t>i=`expr $i + 1` </a:t>
            </a:r>
            <a:r>
              <a:rPr kumimoji="0" lang="zh-CN" altLang="en-US" smtClean="0">
                <a:solidFill>
                  <a:srgbClr val="0000FF"/>
                </a:solidFill>
              </a:rPr>
              <a:t>就是为了使变量</a:t>
            </a:r>
            <a:r>
              <a:rPr kumimoji="0" lang="en-US" altLang="zh-CN" smtClean="0">
                <a:solidFill>
                  <a:srgbClr val="0000FF"/>
                </a:solidFill>
              </a:rPr>
              <a:t>i</a:t>
            </a:r>
            <a:r>
              <a:rPr kumimoji="0" lang="zh-CN" altLang="en-US" smtClean="0">
                <a:solidFill>
                  <a:srgbClr val="0000FF"/>
                </a:solidFill>
              </a:rPr>
              <a:t>的值不断增加，一直到</a:t>
            </a:r>
            <a:r>
              <a:rPr kumimoji="0" lang="en-US" altLang="zh-CN" smtClean="0">
                <a:solidFill>
                  <a:srgbClr val="0000FF"/>
                </a:solidFill>
              </a:rPr>
              <a:t>i</a:t>
            </a:r>
            <a:r>
              <a:rPr kumimoji="0" lang="zh-CN" altLang="en-US" smtClean="0">
                <a:solidFill>
                  <a:srgbClr val="0000FF"/>
                </a:solidFill>
              </a:rPr>
              <a:t>大于</a:t>
            </a:r>
            <a:r>
              <a:rPr kumimoji="0" lang="en-US" altLang="zh-CN" smtClean="0">
                <a:solidFill>
                  <a:srgbClr val="0000FF"/>
                </a:solidFill>
              </a:rPr>
              <a:t>20</a:t>
            </a:r>
            <a:r>
              <a:rPr kumimoji="0" lang="zh-CN" altLang="en-US" smtClean="0">
                <a:solidFill>
                  <a:srgbClr val="0000FF"/>
                </a:solidFill>
              </a:rPr>
              <a:t>时退出循环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85E6692B-46E1-4262-AA49-2571FB3DF985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28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教员讲解案例需求，分析代码，并切换到虚拟机环境演示脚本执行结果（直接复制脚本代码，或备课时预先准备好）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17F8AB3B-D74D-4162-B328-3A4BF93F9FC5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29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if</a:t>
            </a:r>
            <a:r>
              <a:rPr lang="zh-CN" altLang="en-US" smtClean="0"/>
              <a:t>语句的多分支结构，实际上也可以达到相同的效果，但当分支较多时，嵌套的</a:t>
            </a:r>
            <a:r>
              <a:rPr lang="en-US" altLang="zh-CN" smtClean="0"/>
              <a:t>if</a:t>
            </a:r>
            <a:r>
              <a:rPr lang="zh-CN" altLang="en-US" smtClean="0"/>
              <a:t>结构将使脚本的可行性差，不易理解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case</a:t>
            </a:r>
            <a:r>
              <a:rPr lang="zh-CN" altLang="en-US" smtClean="0"/>
              <a:t>分支语句结构，则可以使不同的分支情况一目了然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smtClean="0"/>
              <a:t>case</a:t>
            </a:r>
            <a:r>
              <a:rPr lang="zh-CN" altLang="en-US" smtClean="0"/>
              <a:t>后边的“变量值”逐一与模式</a:t>
            </a:r>
            <a:r>
              <a:rPr lang="en-US" altLang="zh-CN" smtClean="0"/>
              <a:t>1</a:t>
            </a:r>
            <a:r>
              <a:rPr lang="zh-CN" altLang="en-US" smtClean="0"/>
              <a:t>、模式</a:t>
            </a:r>
            <a:r>
              <a:rPr lang="en-US" altLang="zh-CN" smtClean="0"/>
              <a:t>2……</a:t>
            </a:r>
            <a:r>
              <a:rPr lang="zh-CN" altLang="en-US" smtClean="0"/>
              <a:t>等逐一进行比较，直到找到与之相匹配的值，然后执行该模式下的命令序列，当遇到双分号“</a:t>
            </a:r>
            <a:r>
              <a:rPr lang="en-US" altLang="zh-CN" smtClean="0"/>
              <a:t>;;”</a:t>
            </a:r>
            <a:r>
              <a:rPr lang="zh-CN" altLang="en-US" smtClean="0"/>
              <a:t>后跳转至</a:t>
            </a:r>
            <a:r>
              <a:rPr lang="en-US" altLang="zh-CN" b="1" smtClean="0"/>
              <a:t>esac</a:t>
            </a:r>
            <a:r>
              <a:rPr lang="zh-CN" altLang="en-US" smtClean="0"/>
              <a:t>表示结束分支。如果一直找不到相匹配的值，则执行最后一个模式“*</a:t>
            </a:r>
            <a:r>
              <a:rPr lang="en-US" altLang="zh-CN" smtClean="0"/>
              <a:t>)”</a:t>
            </a:r>
            <a:r>
              <a:rPr lang="zh-CN" altLang="en-US" smtClean="0"/>
              <a:t>后的默认命令序列，直到遇到</a:t>
            </a:r>
            <a:r>
              <a:rPr lang="en-US" altLang="zh-CN" b="1" smtClean="0"/>
              <a:t>esac</a:t>
            </a:r>
            <a:r>
              <a:rPr lang="zh-CN" altLang="en-US" smtClean="0"/>
              <a:t>后结束分支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2BAB8F4E-5EC8-4A2B-87F1-D80D85ECC3AC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30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该脚本仅用于帮助学员理解</a:t>
            </a:r>
            <a:r>
              <a:rPr lang="en-US" altLang="zh-CN" smtClean="0"/>
              <a:t>case</a:t>
            </a:r>
            <a:r>
              <a:rPr lang="zh-CN" altLang="en-US" smtClean="0"/>
              <a:t>语句的使用，不具有实际使用意义</a:t>
            </a:r>
          </a:p>
          <a:p>
            <a:pPr>
              <a:buFontTx/>
              <a:buChar char="•"/>
            </a:pPr>
            <a:r>
              <a:rPr lang="zh-CN" altLang="en-US" b="1" smtClean="0"/>
              <a:t>注意强调</a:t>
            </a:r>
            <a:r>
              <a:rPr lang="zh-CN" altLang="en-US" smtClean="0"/>
              <a:t>：</a:t>
            </a:r>
            <a:r>
              <a:rPr lang="en-US" altLang="zh-CN" smtClean="0"/>
              <a:t>/etc/init.d/ </a:t>
            </a:r>
            <a:r>
              <a:rPr lang="zh-CN" altLang="en-US" smtClean="0"/>
              <a:t>目录下的各类脚本中，大量使用了</a:t>
            </a:r>
            <a:r>
              <a:rPr lang="en-US" altLang="zh-CN" smtClean="0"/>
              <a:t>case</a:t>
            </a:r>
            <a:r>
              <a:rPr lang="zh-CN" altLang="en-US" smtClean="0"/>
              <a:t>分支语句结构，大家课下的时候可以多去看一看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F47843CD-1670-4FF0-8C8F-D421D0998818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教员讲解案例需求，分析代码，并切换到虚拟机环境演示脚本执行结果（直接复制脚本代码，或备课时预先准备好）</a:t>
            </a:r>
          </a:p>
          <a:p>
            <a:pPr>
              <a:buFontTx/>
              <a:buChar char="•"/>
            </a:pPr>
            <a:r>
              <a:rPr lang="zh-CN" altLang="en-US" smtClean="0"/>
              <a:t>匹配模式中可以使用方括号表示一个连续的范围，例如“</a:t>
            </a:r>
            <a:r>
              <a:rPr lang="en-US" altLang="zh-CN" smtClean="0"/>
              <a:t>[0-9]”</a:t>
            </a:r>
            <a:r>
              <a:rPr lang="zh-CN" altLang="en-US" smtClean="0"/>
              <a:t>；使用竖杠符号“</a:t>
            </a:r>
            <a:r>
              <a:rPr lang="en-US" altLang="zh-CN" smtClean="0"/>
              <a:t>|”</a:t>
            </a:r>
            <a:r>
              <a:rPr lang="zh-CN" altLang="en-US" smtClean="0"/>
              <a:t>表示或，例如“</a:t>
            </a:r>
            <a:r>
              <a:rPr lang="en-US" altLang="zh-CN" smtClean="0"/>
              <a:t>A|B”</a:t>
            </a:r>
            <a:r>
              <a:rPr lang="zh-CN" altLang="en-US" smtClean="0"/>
              <a:t>（</a:t>
            </a:r>
            <a:r>
              <a:rPr lang="en-US" altLang="zh-CN" smtClean="0"/>
              <a:t>A</a:t>
            </a:r>
            <a:r>
              <a:rPr lang="zh-CN" altLang="en-US" smtClean="0"/>
              <a:t>或者</a:t>
            </a:r>
            <a:r>
              <a:rPr lang="en-US" altLang="zh-CN" smtClean="0"/>
              <a:t>B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D857399-3E28-479F-B48C-ABCF23D5DBBD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32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/>
              <a:t>until </a:t>
            </a:r>
            <a:r>
              <a:rPr lang="zh-CN" altLang="en-US" smtClean="0"/>
              <a:t>循环的结构与</a:t>
            </a:r>
            <a:r>
              <a:rPr lang="en-US" altLang="zh-CN" smtClean="0"/>
              <a:t>while</a:t>
            </a:r>
            <a:r>
              <a:rPr lang="zh-CN" altLang="en-US" smtClean="0"/>
              <a:t>命令类似，“</a:t>
            </a:r>
            <a:r>
              <a:rPr lang="en-US" altLang="zh-CN" smtClean="0"/>
              <a:t>until</a:t>
            </a:r>
            <a:r>
              <a:rPr lang="zh-CN" altLang="en-US" smtClean="0"/>
              <a:t>通过检测其后接命令的返回值“</a:t>
            </a:r>
            <a:r>
              <a:rPr lang="en-US" altLang="zh-CN" smtClean="0"/>
              <a:t>$?”</a:t>
            </a:r>
            <a:r>
              <a:rPr lang="zh-CN" altLang="en-US" smtClean="0"/>
              <a:t>来判断是否退出循环</a:t>
            </a:r>
          </a:p>
          <a:p>
            <a:pPr>
              <a:buFontTx/>
              <a:buChar char="•"/>
            </a:pPr>
            <a:r>
              <a:rPr lang="en-US" altLang="zh-CN" b="1" smtClean="0"/>
              <a:t>until</a:t>
            </a:r>
            <a:r>
              <a:rPr lang="zh-CN" altLang="en-US" b="1" smtClean="0"/>
              <a:t>：直到”测试条件“成立时终止循环，而</a:t>
            </a:r>
            <a:r>
              <a:rPr lang="en-US" altLang="zh-CN" b="1" smtClean="0"/>
              <a:t>while</a:t>
            </a:r>
            <a:r>
              <a:rPr lang="zh-CN" altLang="en-US" b="1" smtClean="0"/>
              <a:t>是：当”测试条件“成立时进行循环</a:t>
            </a:r>
          </a:p>
          <a:p>
            <a:pPr>
              <a:buFontTx/>
              <a:buChar char="•"/>
            </a:pPr>
            <a:r>
              <a:rPr lang="zh-CN" altLang="en-US" smtClean="0"/>
              <a:t>即：</a:t>
            </a:r>
            <a:r>
              <a:rPr lang="en-US" altLang="zh-CN" smtClean="0"/>
              <a:t>until</a:t>
            </a:r>
            <a:r>
              <a:rPr lang="zh-CN" altLang="en-US" smtClean="0"/>
              <a:t>在测试条件为假（非</a:t>
            </a:r>
            <a:r>
              <a:rPr lang="en-US" altLang="zh-CN" smtClean="0"/>
              <a:t>0</a:t>
            </a:r>
            <a:r>
              <a:rPr lang="zh-CN" altLang="en-US" smtClean="0"/>
              <a:t>）时执行循环，条件为真时（</a:t>
            </a:r>
            <a:r>
              <a:rPr lang="en-US" altLang="zh-CN" smtClean="0"/>
              <a:t>0</a:t>
            </a:r>
            <a:r>
              <a:rPr lang="zh-CN" altLang="en-US" smtClean="0"/>
              <a:t>）退出循环，正好与</a:t>
            </a:r>
            <a:r>
              <a:rPr lang="en-US" altLang="zh-CN" smtClean="0"/>
              <a:t>while</a:t>
            </a:r>
            <a:r>
              <a:rPr lang="zh-CN" altLang="en-US" smtClean="0"/>
              <a:t>循环相反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前面讲过通配符，都是用来匹配的，两者区别很明显。</a:t>
            </a:r>
            <a:r>
              <a:rPr lang="en-US" altLang="zh-CN" dirty="0" smtClean="0"/>
              <a:t>find </a:t>
            </a:r>
            <a:r>
              <a:rPr lang="en-US" altLang="zh-CN" dirty="0" err="1" smtClean="0"/>
              <a:t>grep</a:t>
            </a:r>
            <a:r>
              <a:rPr lang="zh-CN" altLang="en-US" dirty="0" smtClean="0"/>
              <a:t>简单使用过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通配符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中是用来匹配文件名的，有三种 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* 任意字符 重复多次  ？任意一个字符，重复一次  </a:t>
            </a:r>
            <a:r>
              <a:rPr lang="en-US" altLang="zh-CN" baseline="0" dirty="0" smtClean="0"/>
              <a:t>[]</a:t>
            </a:r>
            <a:r>
              <a:rPr lang="zh-CN" altLang="en-US" baseline="0" dirty="0" smtClean="0"/>
              <a:t>一个字符，或是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，或者是</a:t>
            </a:r>
            <a:r>
              <a:rPr lang="en-US" altLang="zh-CN" baseline="0" dirty="0" smtClean="0"/>
              <a:t>b</a:t>
            </a:r>
            <a:endParaRPr lang="en-US" altLang="zh-CN" dirty="0" smtClean="0"/>
          </a:p>
          <a:p>
            <a:r>
              <a:rPr lang="zh-CN" altLang="en-US" dirty="0" smtClean="0"/>
              <a:t>在其他语言中，通配符只是正则的符号。在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中正则是匹配文件内容的，通配符是匹配文件名的。对象不同。对于</a:t>
            </a:r>
            <a:r>
              <a:rPr lang="en-US" altLang="zh-CN" dirty="0" err="1" smtClean="0"/>
              <a:t>ls,find</a:t>
            </a:r>
            <a:r>
              <a:rPr lang="zh-CN" altLang="en-US" dirty="0" smtClean="0"/>
              <a:t>这些命令。不认识正则表达式。只能用自己的通配符进行匹配。</a:t>
            </a:r>
            <a:r>
              <a:rPr lang="en-US" altLang="zh-CN" dirty="0" err="1" smtClean="0">
                <a:hlinkClick r:id="rId3"/>
              </a:rPr>
              <a:t>sed</a:t>
            </a:r>
            <a:r>
              <a:rPr lang="zh-CN" altLang="en-US" dirty="0" smtClean="0">
                <a:hlinkClick r:id="rId3"/>
              </a:rPr>
              <a:t>替换字符串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grep</a:t>
            </a:r>
            <a:r>
              <a:rPr lang="zh-CN" altLang="en-US" dirty="0" smtClean="0"/>
              <a:t>的查找，</a:t>
            </a:r>
            <a:r>
              <a:rPr lang="en-US" altLang="zh-CN" dirty="0" err="1" smtClean="0"/>
              <a:t>sed</a:t>
            </a:r>
            <a:r>
              <a:rPr lang="zh-CN" altLang="en-US" dirty="0" smtClean="0"/>
              <a:t>的编辑，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在其对数据分析并生成报告时。</a:t>
            </a:r>
            <a:r>
              <a:rPr lang="en-US" altLang="zh-CN" dirty="0" err="1" smtClean="0"/>
              <a:t>grep,awk,sed</a:t>
            </a:r>
            <a:r>
              <a:rPr lang="zh-CN" altLang="en-US" dirty="0" smtClean="0"/>
              <a:t>是支持正则，可以匹配正则。</a:t>
            </a:r>
            <a:endParaRPr lang="en-US" altLang="zh-CN" dirty="0" smtClean="0"/>
          </a:p>
          <a:p>
            <a:r>
              <a:rPr lang="zh-CN" altLang="en-US" dirty="0" smtClean="0"/>
              <a:t>重点强调：在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中，正则是为了在文件中搜索符合条件的字符串，通配符是在系统中搜索符合条件的文件名。</a:t>
            </a:r>
            <a:endParaRPr lang="en-US" altLang="zh-CN" dirty="0" smtClean="0"/>
          </a:p>
          <a:p>
            <a:r>
              <a:rPr lang="zh-CN" altLang="en-US" dirty="0" smtClean="0"/>
              <a:t>重点强调：还有一个正则是包含匹配，通配符是完全匹配</a:t>
            </a:r>
            <a:r>
              <a:rPr lang="en-US" altLang="zh-CN" dirty="0" smtClean="0"/>
              <a:t>.</a:t>
            </a:r>
            <a:r>
              <a:rPr lang="zh-CN" altLang="en-US" dirty="0" smtClean="0"/>
              <a:t>举例 </a:t>
            </a:r>
            <a:r>
              <a:rPr lang="en-US" altLang="zh-CN" dirty="0" smtClean="0"/>
              <a:t>ta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tabc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tabcd</a:t>
            </a:r>
            <a:r>
              <a:rPr lang="en-US" altLang="zh-CN" baseline="0" dirty="0" smtClean="0"/>
              <a:t> 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ta ------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is rule.txt</a:t>
            </a:r>
          </a:p>
          <a:p>
            <a:r>
              <a:rPr lang="zh-CN" altLang="en-US" dirty="0" smtClean="0"/>
              <a:t>仅限于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，其他语言，通配符，正则是不区分的</a:t>
            </a:r>
            <a:endParaRPr lang="en-US" altLang="zh-CN" dirty="0" smtClean="0"/>
          </a:p>
          <a:p>
            <a:r>
              <a:rPr lang="zh-CN" altLang="en-US" dirty="0" smtClean="0"/>
              <a:t>包含匹配，规则越小，匹配范围越小</a:t>
            </a:r>
            <a:endParaRPr lang="en-US" altLang="zh-CN" dirty="0" smtClean="0"/>
          </a:p>
          <a:p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找出某关键词所在的行，</a:t>
            </a:r>
            <a:r>
              <a:rPr lang="en-US" altLang="zh-CN" dirty="0" smtClean="0"/>
              <a:t>-i</a:t>
            </a:r>
            <a:r>
              <a:rPr lang="zh-CN" altLang="en-US" dirty="0" smtClean="0"/>
              <a:t>不区分大小写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-v </a:t>
            </a:r>
            <a:r>
              <a:rPr lang="zh-CN" altLang="en-US" baseline="0" dirty="0" smtClean="0"/>
              <a:t>排除指定字符串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66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094B45B-AEAB-481D-AADC-6729624D5722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简单讲解</a:t>
            </a:r>
            <a:r>
              <a:rPr lang="en-US" altLang="zh-CN" smtClean="0"/>
              <a:t>shift</a:t>
            </a:r>
            <a:r>
              <a:rPr lang="zh-CN" altLang="en-US" smtClean="0">
                <a:latin typeface="Arial" pitchFamily="34" charset="0"/>
              </a:rPr>
              <a:t>影响控制位置变量的原理，无需操作演示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A9BB0035-2FFC-4243-AAF0-A8FA99A8BA48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34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>
                <a:latin typeface="Arial" pitchFamily="34" charset="0"/>
              </a:rPr>
              <a:t>$# </a:t>
            </a:r>
            <a:r>
              <a:rPr lang="zh-CN" altLang="en-US" smtClean="0">
                <a:latin typeface="Arial" pitchFamily="34" charset="0"/>
              </a:rPr>
              <a:t>为预定义变量，表示位置参数的个数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1B8348D-91F0-43FA-95FC-D2B63596EE0F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35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在使用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或</a:t>
            </a:r>
            <a:r>
              <a:rPr lang="en-US" altLang="zh-CN" smtClean="0"/>
              <a:t>until</a:t>
            </a:r>
            <a:r>
              <a:rPr lang="zh-CN" altLang="en-US" smtClean="0"/>
              <a:t>循环语句以及</a:t>
            </a:r>
            <a:r>
              <a:rPr lang="en-US" altLang="zh-CN" smtClean="0"/>
              <a:t>case</a:t>
            </a:r>
            <a:r>
              <a:rPr lang="zh-CN" altLang="en-US" smtClean="0"/>
              <a:t>分支语句的过程中，当满足特定的条件时可能会需要中断循环体的执行、或者需要直接跳转到开头重新判断测试条件，该怎么办呢？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这时候，可以使用</a:t>
            </a:r>
            <a:r>
              <a:rPr lang="en-US" altLang="zh-CN" smtClean="0"/>
              <a:t>break</a:t>
            </a:r>
            <a:r>
              <a:rPr lang="zh-CN" altLang="en-US" smtClean="0"/>
              <a:t>和</a:t>
            </a:r>
            <a:r>
              <a:rPr lang="en-US" altLang="zh-CN" smtClean="0"/>
              <a:t>continue</a:t>
            </a:r>
            <a:r>
              <a:rPr lang="zh-CN" altLang="en-US" smtClean="0"/>
              <a:t>语句对执行流程进行控制，这两个语句与在其他大部分编程语言中的含义是类似的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break</a:t>
            </a:r>
            <a:r>
              <a:rPr lang="zh-CN" altLang="en-US" smtClean="0"/>
              <a:t>即“中断”的意思，用于跳出当前所在的循环体，但是并不退出程序 。执行</a:t>
            </a:r>
            <a:r>
              <a:rPr lang="en-US" altLang="zh-CN" smtClean="0"/>
              <a:t>break</a:t>
            </a:r>
            <a:r>
              <a:rPr lang="zh-CN" altLang="en-US" smtClean="0"/>
              <a:t>命令后将跳到</a:t>
            </a:r>
            <a:r>
              <a:rPr lang="en-US" altLang="zh-CN" smtClean="0"/>
              <a:t>done</a:t>
            </a:r>
            <a:r>
              <a:rPr lang="zh-CN" altLang="en-US" smtClean="0"/>
              <a:t>语句之后，执行</a:t>
            </a:r>
            <a:r>
              <a:rPr lang="en-US" altLang="zh-CN" smtClean="0"/>
              <a:t>done</a:t>
            </a:r>
            <a:r>
              <a:rPr lang="zh-CN" altLang="en-US" smtClean="0"/>
              <a:t>之后的语句，不再执行循环体</a:t>
            </a:r>
            <a:r>
              <a:rPr lang="en-US" altLang="zh-CN" smtClean="0"/>
              <a:t>do…done</a:t>
            </a:r>
            <a:r>
              <a:rPr lang="zh-CN" altLang="en-US" smtClean="0"/>
              <a:t>间的命令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kumimoji="0"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06A366D-7004-46D2-95BF-6112C76AB5AE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36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mtClean="0"/>
              <a:t>continue</a:t>
            </a:r>
            <a:r>
              <a:rPr lang="zh-CN" altLang="en-US" smtClean="0"/>
              <a:t>即“继续”的意思，用于暂停本次循环，跳转至循环语句的顶部重新测试条件，本次执行过程中</a:t>
            </a:r>
            <a:r>
              <a:rPr lang="en-US" altLang="zh-CN" smtClean="0"/>
              <a:t>continue</a:t>
            </a:r>
            <a:r>
              <a:rPr lang="zh-CN" altLang="en-US" smtClean="0"/>
              <a:t>后的命令序列将被忽略</a:t>
            </a:r>
          </a:p>
          <a:p>
            <a:pPr>
              <a:buFont typeface="Wingdings" pitchFamily="2" charset="2"/>
              <a:buChar char="l"/>
            </a:pPr>
            <a:r>
              <a:rPr kumimoji="0" lang="en-US" altLang="zh-CN" smtClean="0"/>
              <a:t>continue</a:t>
            </a:r>
            <a:r>
              <a:rPr kumimoji="0" lang="zh-CN" altLang="en-US" smtClean="0"/>
              <a:t>和</a:t>
            </a:r>
            <a:r>
              <a:rPr kumimoji="0" lang="en-US" altLang="zh-CN" smtClean="0"/>
              <a:t>break</a:t>
            </a:r>
            <a:r>
              <a:rPr kumimoji="0" lang="zh-CN" altLang="en-US" smtClean="0"/>
              <a:t>语句都是用在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或</a:t>
            </a:r>
            <a:r>
              <a:rPr lang="en-US" altLang="zh-CN" smtClean="0"/>
              <a:t>until</a:t>
            </a:r>
            <a:r>
              <a:rPr lang="zh-CN" altLang="en-US" smtClean="0"/>
              <a:t>循环语句以及</a:t>
            </a:r>
            <a:r>
              <a:rPr lang="en-US" altLang="zh-CN" smtClean="0"/>
              <a:t>case</a:t>
            </a:r>
            <a:r>
              <a:rPr lang="zh-CN" altLang="en-US" smtClean="0"/>
              <a:t>语句中，并且一般都是配合着条件判断语句一起使用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73CA631-2E6D-4A02-8956-C1AC822F50C8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37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通过在脚本文件中使用函数，可以大大减少程序的代码行数，简化程序的复杂度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1288B454-F9B5-4253-A0A4-D46544F8DE82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38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与</a:t>
            </a:r>
            <a:r>
              <a:rPr lang="en-US" altLang="zh-CN" smtClean="0"/>
              <a:t>Shell</a:t>
            </a:r>
            <a:r>
              <a:rPr lang="zh-CN" altLang="en-US" smtClean="0"/>
              <a:t>变量的定义赋值不一样，</a:t>
            </a:r>
            <a:r>
              <a:rPr lang="en-US" altLang="zh-CN" smtClean="0"/>
              <a:t>Shell</a:t>
            </a:r>
            <a:r>
              <a:rPr lang="zh-CN" altLang="en-US" smtClean="0"/>
              <a:t>函数必须先进行定义才能使用，调用函数的语句要在定义该函数的语句之后</a:t>
            </a:r>
          </a:p>
          <a:p>
            <a:pPr>
              <a:buFontTx/>
              <a:buChar char="•"/>
            </a:pPr>
            <a:r>
              <a:rPr lang="zh-CN" altLang="en-US" smtClean="0"/>
              <a:t>要调用函数时，只需要直接使用函数名称即可，注意不需要加小括号</a:t>
            </a:r>
          </a:p>
          <a:p>
            <a:pPr>
              <a:buFontTx/>
              <a:buChar char="•"/>
            </a:pPr>
            <a:r>
              <a:rPr lang="zh-CN" altLang="en-US" smtClean="0"/>
              <a:t>已经定义的函数就相当于脚本内部设置的命令一样，也可以使用位置参数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E7180F42-C633-4FE8-A767-FD7CA91F3F97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39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在脚本内部，已经定义的函数就好比“内部命令”一样，可作为执行语句直接使用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614DB31-1645-48A8-92A4-B71BC8079300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40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总结本次课程的主要内容，明确学员还存在哪些疑问需要解答</a:t>
            </a:r>
          </a:p>
          <a:p>
            <a:r>
              <a:rPr lang="zh-CN" altLang="en-US" smtClean="0"/>
              <a:t>参考问题：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1. </a:t>
            </a:r>
            <a:r>
              <a:rPr lang="zh-CN" altLang="en-US" smtClean="0"/>
              <a:t>条件判断命令</a:t>
            </a:r>
            <a:r>
              <a:rPr lang="en-US" altLang="zh-CN" smtClean="0"/>
              <a:t>/</a:t>
            </a:r>
            <a:r>
              <a:rPr lang="zh-CN" altLang="en-US" smtClean="0"/>
              <a:t>表达式的书写形式是什么（</a:t>
            </a:r>
            <a:r>
              <a:rPr lang="en-US" altLang="zh-CN" smtClean="0"/>
              <a:t>test</a:t>
            </a:r>
            <a:r>
              <a:rPr lang="zh-CN" altLang="en-US" smtClean="0"/>
              <a:t>、</a:t>
            </a:r>
            <a:r>
              <a:rPr lang="en-US" altLang="zh-CN" smtClean="0"/>
              <a:t>[ ]</a:t>
            </a:r>
            <a:r>
              <a:rPr lang="zh-CN" altLang="en-US" smtClean="0"/>
              <a:t>）？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2. </a:t>
            </a:r>
            <a:r>
              <a:rPr lang="zh-CN" altLang="en-US" smtClean="0"/>
              <a:t>如何判断一个文件是否存在，如何判断一个变量值是否为</a:t>
            </a:r>
            <a:r>
              <a:rPr lang="en-US" altLang="zh-CN" smtClean="0"/>
              <a:t>0</a:t>
            </a:r>
            <a:r>
              <a:rPr lang="zh-CN" altLang="en-US" smtClean="0"/>
              <a:t>，如何判断上一条命令是否执行成功？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3. if</a:t>
            </a:r>
            <a:r>
              <a:rPr lang="zh-CN" altLang="en-US" smtClean="0"/>
              <a:t>语句结构的作用是什么，有哪几种分支类型，各自的语法是什么？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4. for</a:t>
            </a:r>
            <a:r>
              <a:rPr lang="zh-CN" altLang="en-US" smtClean="0"/>
              <a:t>循环与</a:t>
            </a:r>
            <a:r>
              <a:rPr lang="en-US" altLang="zh-CN" smtClean="0"/>
              <a:t>while</a:t>
            </a:r>
            <a:r>
              <a:rPr lang="zh-CN" altLang="en-US" smtClean="0"/>
              <a:t>循环有什么区别，</a:t>
            </a:r>
            <a:r>
              <a:rPr lang="en-US" altLang="zh-CN" smtClean="0"/>
              <a:t>while</a:t>
            </a:r>
            <a:r>
              <a:rPr lang="zh-CN" altLang="en-US" smtClean="0"/>
              <a:t>循环与</a:t>
            </a:r>
            <a:r>
              <a:rPr lang="en-US" altLang="zh-CN" smtClean="0"/>
              <a:t>until</a:t>
            </a:r>
            <a:r>
              <a:rPr lang="zh-CN" altLang="en-US" smtClean="0"/>
              <a:t>循环有什么区别？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5. case</a:t>
            </a:r>
            <a:r>
              <a:rPr lang="zh-CN" altLang="en-US" smtClean="0"/>
              <a:t>语句的每一个分支中，以何种方式表示执行结束（双分号 </a:t>
            </a:r>
            <a:r>
              <a:rPr lang="en-US" altLang="zh-CN" smtClean="0"/>
              <a:t>;;</a:t>
            </a:r>
            <a:r>
              <a:rPr lang="zh-CN" altLang="en-US" smtClean="0"/>
              <a:t>）？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6. ……</a:t>
            </a:r>
            <a:r>
              <a:rPr lang="zh-CN" altLang="en-US" smtClean="0"/>
              <a:t>？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00B0127-C56D-457A-BB12-8BA719A3C63C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阶段一的指导子阶段</a:t>
            </a:r>
          </a:p>
          <a:p>
            <a:pPr>
              <a:buFontTx/>
              <a:buChar char="•"/>
            </a:pPr>
            <a:r>
              <a:rPr lang="en-US" altLang="zh-CN" smtClean="0"/>
              <a:t>1</a:t>
            </a:r>
            <a:r>
              <a:rPr lang="zh-CN" altLang="en-US" smtClean="0"/>
              <a:t>、教师介绍案例需求</a:t>
            </a:r>
          </a:p>
          <a:p>
            <a:r>
              <a:rPr lang="en-US" altLang="zh-CN" smtClean="0"/>
              <a:t>——</a:t>
            </a:r>
            <a:r>
              <a:rPr lang="zh-CN" altLang="en-US" smtClean="0"/>
              <a:t>公司配备了一台</a:t>
            </a:r>
            <a:r>
              <a:rPr lang="en-US" altLang="zh-CN" smtClean="0"/>
              <a:t>Linux</a:t>
            </a:r>
            <a:r>
              <a:rPr lang="zh-CN" altLang="en-US" smtClean="0"/>
              <a:t>服务器用于分公司员工的技术培训，因此需要经常成批量的添加用户帐号；另外该服务器还用于运行培训部的</a:t>
            </a:r>
            <a:r>
              <a:rPr lang="en-US" altLang="zh-CN" smtClean="0"/>
              <a:t>Web</a:t>
            </a:r>
            <a:r>
              <a:rPr lang="zh-CN" altLang="en-US" smtClean="0"/>
              <a:t>站点，需要经常监控网站服务程序的运行状态 </a:t>
            </a:r>
          </a:p>
          <a:p>
            <a:pPr>
              <a:buFontTx/>
              <a:buChar char="•"/>
            </a:pPr>
            <a:r>
              <a:rPr lang="en-US" altLang="zh-CN" smtClean="0"/>
              <a:t>2</a:t>
            </a:r>
            <a:r>
              <a:rPr lang="zh-CN" altLang="en-US" smtClean="0"/>
              <a:t>、在介绍完案例需求后，教师也可以向学员提问如何解决该问题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6A6446EC-FA1F-4801-AE68-B92B868533C1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42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阶段一的指导子阶段（续）</a:t>
            </a:r>
          </a:p>
          <a:p>
            <a:r>
              <a:rPr lang="zh-CN" altLang="en-US" b="1" smtClean="0"/>
              <a:t>（前</a:t>
            </a:r>
            <a:r>
              <a:rPr lang="en-US" altLang="zh-CN" b="1" smtClean="0"/>
              <a:t>2</a:t>
            </a:r>
            <a:r>
              <a:rPr lang="zh-CN" altLang="en-US" b="1" smtClean="0"/>
              <a:t>个脚本控制在</a:t>
            </a:r>
            <a:r>
              <a:rPr lang="en-US" altLang="zh-CN" b="1" smtClean="0"/>
              <a:t>45</a:t>
            </a:r>
            <a:r>
              <a:rPr lang="zh-CN" altLang="en-US" b="1" smtClean="0"/>
              <a:t>分钟左右完成，第</a:t>
            </a:r>
            <a:r>
              <a:rPr lang="en-US" altLang="zh-CN" b="1" smtClean="0"/>
              <a:t>3</a:t>
            </a:r>
            <a:r>
              <a:rPr lang="zh-CN" altLang="en-US" b="1" smtClean="0"/>
              <a:t>个脚本控制在</a:t>
            </a:r>
            <a:r>
              <a:rPr lang="en-US" altLang="zh-CN" b="1" smtClean="0"/>
              <a:t>10</a:t>
            </a:r>
            <a:r>
              <a:rPr lang="zh-CN" altLang="en-US" b="1" smtClean="0"/>
              <a:t>分钟左右完成，必要时可以提供标准答案）</a:t>
            </a:r>
          </a:p>
          <a:p>
            <a:pPr>
              <a:buFontTx/>
              <a:buChar char="•"/>
            </a:pPr>
            <a:r>
              <a:rPr lang="en-US" altLang="zh-CN" smtClean="0"/>
              <a:t>3</a:t>
            </a:r>
            <a:r>
              <a:rPr lang="zh-CN" altLang="en-US" smtClean="0"/>
              <a:t>、教师介绍实现思路，提醒注意：</a:t>
            </a:r>
          </a:p>
          <a:p>
            <a:pPr lvl="1"/>
            <a:r>
              <a:rPr lang="zh-CN" altLang="en-US" smtClean="0">
                <a:latin typeface="Arial" pitchFamily="34" charset="0"/>
              </a:rPr>
              <a:t>  </a:t>
            </a:r>
            <a:r>
              <a:rPr lang="en-US" altLang="zh-CN" smtClean="0">
                <a:latin typeface="Arial" pitchFamily="34" charset="0"/>
              </a:rPr>
              <a:t>1</a:t>
            </a:r>
            <a:r>
              <a:rPr lang="zh-CN" altLang="en-US" smtClean="0">
                <a:latin typeface="Arial" pitchFamily="34" charset="0"/>
              </a:rPr>
              <a:t>）</a:t>
            </a:r>
            <a:r>
              <a:rPr lang="en-US" altLang="zh-CN" smtClean="0">
                <a:latin typeface="Arial" pitchFamily="34" charset="0"/>
              </a:rPr>
              <a:t>httpd</a:t>
            </a:r>
            <a:r>
              <a:rPr lang="zh-CN" altLang="en-US" smtClean="0">
                <a:latin typeface="Arial" pitchFamily="34" charset="0"/>
              </a:rPr>
              <a:t>服务的监控还可通过监控进程或端口实现</a:t>
            </a:r>
          </a:p>
          <a:p>
            <a:pPr lvl="1"/>
            <a:r>
              <a:rPr lang="zh-CN" altLang="en-US" smtClean="0">
                <a:latin typeface="Arial" pitchFamily="34" charset="0"/>
              </a:rPr>
              <a:t>  </a:t>
            </a:r>
            <a:r>
              <a:rPr lang="en-US" altLang="zh-CN" smtClean="0">
                <a:latin typeface="Arial" pitchFamily="34" charset="0"/>
              </a:rPr>
              <a:t>2</a:t>
            </a:r>
            <a:r>
              <a:rPr lang="zh-CN" altLang="en-US" smtClean="0">
                <a:latin typeface="Arial" pitchFamily="34" charset="0"/>
              </a:rPr>
              <a:t>）执行批量添加</a:t>
            </a:r>
            <a:r>
              <a:rPr lang="en-US" altLang="zh-CN" smtClean="0">
                <a:latin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</a:rPr>
              <a:t>删除用户脚本前，注意先备份好</a:t>
            </a:r>
            <a:r>
              <a:rPr lang="en-US" altLang="zh-CN" smtClean="0">
                <a:latin typeface="Arial" pitchFamily="34" charset="0"/>
              </a:rPr>
              <a:t>passwd</a:t>
            </a:r>
            <a:r>
              <a:rPr lang="zh-CN" altLang="en-US" smtClean="0">
                <a:latin typeface="Arial" pitchFamily="34" charset="0"/>
              </a:rPr>
              <a:t>、</a:t>
            </a:r>
            <a:r>
              <a:rPr lang="en-US" altLang="zh-CN" smtClean="0">
                <a:latin typeface="Arial" pitchFamily="34" charset="0"/>
              </a:rPr>
              <a:t>shadow</a:t>
            </a:r>
            <a:r>
              <a:rPr lang="zh-CN" altLang="en-US" smtClean="0">
                <a:latin typeface="Arial" pitchFamily="34" charset="0"/>
              </a:rPr>
              <a:t>、</a:t>
            </a:r>
            <a:r>
              <a:rPr lang="en-US" altLang="zh-CN" smtClean="0">
                <a:latin typeface="Arial" pitchFamily="34" charset="0"/>
              </a:rPr>
              <a:t>group</a:t>
            </a:r>
            <a:r>
              <a:rPr lang="zh-CN" altLang="en-US" smtClean="0">
                <a:latin typeface="Arial" pitchFamily="34" charset="0"/>
              </a:rPr>
              <a:t>、</a:t>
            </a:r>
            <a:r>
              <a:rPr lang="en-US" altLang="zh-CN" smtClean="0">
                <a:latin typeface="Arial" pitchFamily="34" charset="0"/>
              </a:rPr>
              <a:t>gshadow</a:t>
            </a:r>
            <a:r>
              <a:rPr lang="zh-CN" altLang="en-US" smtClean="0">
                <a:latin typeface="Arial" pitchFamily="34" charset="0"/>
              </a:rPr>
              <a:t>等文件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[1][3-8][0-9]\{9\}</a:t>
            </a:r>
            <a:r>
              <a:rPr lang="zh-CN" altLang="en-US" dirty="0" smtClean="0"/>
              <a:t>匹配手机号码</a:t>
            </a:r>
            <a:endParaRPr lang="en-US" altLang="zh-CN" dirty="0" smtClean="0"/>
          </a:p>
          <a:p>
            <a:r>
              <a:rPr lang="zh-CN" altLang="en-US" dirty="0" smtClean="0"/>
              <a:t>还有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扩展正则表达式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，可以参照实验手册，使用的不多</a:t>
            </a:r>
            <a:endParaRPr lang="en-US" altLang="zh-CN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dirty="0" smtClean="0"/>
              <a:t>通配符的*代表任意字符匹配多次，可以匹配任意字符 ，正则的 举例</a:t>
            </a:r>
            <a:r>
              <a:rPr lang="en-US" altLang="zh-CN" dirty="0" smtClean="0"/>
              <a:t>a* </a:t>
            </a:r>
            <a:r>
              <a:rPr lang="zh-CN" altLang="en-US" dirty="0" smtClean="0"/>
              <a:t>代表什么都没有，或是多个</a:t>
            </a:r>
            <a:r>
              <a:rPr lang="en-US" altLang="zh-CN" dirty="0" smtClean="0"/>
              <a:t>a</a:t>
            </a:r>
          </a:p>
          <a:p>
            <a:pPr marL="0" indent="0">
              <a:buFont typeface="Arial" charset="0"/>
              <a:buNone/>
            </a:pPr>
            <a:r>
              <a:rPr lang="en-US" altLang="zh-CN" dirty="0" smtClean="0"/>
              <a:t>^ </a:t>
            </a:r>
            <a:r>
              <a:rPr lang="zh-CN" altLang="en-US" dirty="0" smtClean="0"/>
              <a:t>写在中括号外，表示行首，写在中括号内表示除去之外的任意字符，取反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41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E13404E-695A-4F8A-813F-2CCD4C81DDC9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43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阶段二的指导子阶段</a:t>
            </a:r>
          </a:p>
          <a:p>
            <a:pPr>
              <a:buFontTx/>
              <a:buChar char="•"/>
            </a:pPr>
            <a:r>
              <a:rPr lang="en-US" altLang="zh-CN" smtClean="0"/>
              <a:t>1</a:t>
            </a:r>
            <a:r>
              <a:rPr lang="zh-CN" altLang="en-US" smtClean="0"/>
              <a:t>、教师介绍案例需求</a:t>
            </a:r>
          </a:p>
          <a:p>
            <a:r>
              <a:rPr lang="en-US" altLang="zh-CN" smtClean="0"/>
              <a:t>——</a:t>
            </a:r>
            <a:r>
              <a:rPr lang="zh-CN" altLang="en-US" smtClean="0"/>
              <a:t>在一台</a:t>
            </a:r>
            <a:r>
              <a:rPr lang="en-US" altLang="zh-CN" smtClean="0"/>
              <a:t>RHEL5</a:t>
            </a:r>
            <a:r>
              <a:rPr lang="zh-CN" altLang="en-US" smtClean="0"/>
              <a:t>服务器中通过源码编译安装了</a:t>
            </a:r>
            <a:r>
              <a:rPr lang="en-US" altLang="zh-CN" smtClean="0"/>
              <a:t>zebra</a:t>
            </a:r>
            <a:r>
              <a:rPr lang="zh-CN" altLang="en-US" smtClean="0"/>
              <a:t>软件（见第</a:t>
            </a:r>
            <a:r>
              <a:rPr lang="en-US" altLang="zh-CN" smtClean="0"/>
              <a:t>3</a:t>
            </a:r>
            <a:r>
              <a:rPr lang="zh-CN" altLang="en-US" smtClean="0"/>
              <a:t>章实验），用于提供软路由服务。为了更方便对</a:t>
            </a:r>
            <a:r>
              <a:rPr lang="en-US" altLang="zh-CN" smtClean="0"/>
              <a:t>zebra</a:t>
            </a:r>
            <a:r>
              <a:rPr lang="zh-CN" altLang="en-US" smtClean="0"/>
              <a:t>服务进行启动、终止等管理操作，需要编写简单的</a:t>
            </a:r>
            <a:r>
              <a:rPr lang="en-US" altLang="zh-CN" smtClean="0"/>
              <a:t>zebrad</a:t>
            </a:r>
            <a:r>
              <a:rPr lang="zh-CN" altLang="en-US" smtClean="0"/>
              <a:t>服务启动脚本</a:t>
            </a:r>
          </a:p>
          <a:p>
            <a:pPr>
              <a:buFontTx/>
              <a:buChar char="•"/>
            </a:pPr>
            <a:r>
              <a:rPr lang="en-US" altLang="zh-CN" smtClean="0"/>
              <a:t>2</a:t>
            </a:r>
            <a:r>
              <a:rPr lang="zh-CN" altLang="en-US" smtClean="0"/>
              <a:t>、在介绍完案例需求后，教师也可以向学员提问如何解决该问题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64436C4-3588-41D5-91A1-B0A1586C348F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44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阶段二的指导子阶段（续）</a:t>
            </a:r>
          </a:p>
          <a:p>
            <a:pPr>
              <a:buFontTx/>
              <a:buChar char="•"/>
            </a:pPr>
            <a:r>
              <a:rPr lang="en-US" altLang="zh-CN" smtClean="0"/>
              <a:t>3</a:t>
            </a:r>
            <a:r>
              <a:rPr lang="zh-CN" altLang="en-US" smtClean="0"/>
              <a:t>、教师介绍实现思路，提醒注意：</a:t>
            </a:r>
          </a:p>
          <a:p>
            <a:r>
              <a:rPr lang="zh-CN" altLang="en-US" smtClean="0"/>
              <a:t>    脚本文件开头</a:t>
            </a:r>
            <a:r>
              <a:rPr lang="zh-CN" altLang="en-US" b="1" smtClean="0"/>
              <a:t>要保留用于</a:t>
            </a:r>
            <a:r>
              <a:rPr lang="en-US" altLang="zh-CN" b="1" smtClean="0"/>
              <a:t>chkconfig</a:t>
            </a:r>
            <a:r>
              <a:rPr lang="zh-CN" altLang="en-US" b="1" smtClean="0"/>
              <a:t>配置的内容</a:t>
            </a:r>
            <a:r>
              <a:rPr lang="zh-CN" altLang="en-US" smtClean="0"/>
              <a:t>，例如：</a:t>
            </a:r>
          </a:p>
          <a:p>
            <a:r>
              <a:rPr lang="en-US" altLang="zh-CN" smtClean="0"/>
              <a:t>#! /bin/bash</a:t>
            </a:r>
          </a:p>
          <a:p>
            <a:r>
              <a:rPr lang="en-US" altLang="zh-CN" smtClean="0"/>
              <a:t># chkconfig: 2345 99 60</a:t>
            </a:r>
          </a:p>
          <a:p>
            <a:r>
              <a:rPr lang="en-US" altLang="zh-CN" smtClean="0"/>
              <a:t># description: Start/Stop the zebra router daemon.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个连续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询问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.*</a:t>
            </a:r>
            <a:r>
              <a:rPr lang="zh-CN" altLang="en-US" dirty="0" smtClean="0"/>
              <a:t>相当于统配符中的*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越精确，匹配范围越小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06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zh-CN" altLang="en-US" dirty="0" smtClean="0"/>
              <a:t>失去本义，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9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grep</a:t>
            </a:r>
            <a:r>
              <a:rPr lang="en-US" altLang="zh-CN" dirty="0" smtClean="0"/>
              <a:t> “[0-9]\{3\}"  rule.txt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grep</a:t>
            </a:r>
            <a:r>
              <a:rPr lang="en-US" altLang="zh-CN" dirty="0" smtClean="0"/>
              <a:t> “[0-9]\{3,\}”  rule.txt </a:t>
            </a:r>
            <a:r>
              <a:rPr lang="zh-CN" altLang="en-US" dirty="0" smtClean="0"/>
              <a:t>没有区别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8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case for while until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4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”转义符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“\.$"  rule.txt 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”结尾的行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\{n\}</a:t>
            </a:r>
            <a:r>
              <a:rPr lang="zh-CN" altLang="en-US" dirty="0" smtClean="0"/>
              <a:t>”表示其前面的字符恰好出现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“a\{5\}"  </a:t>
            </a:r>
            <a:r>
              <a:rPr lang="en-US" altLang="zh-CN" dirty="0"/>
              <a:t>rule.txt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a</a:t>
            </a:r>
            <a:r>
              <a:rPr lang="zh-CN" altLang="en-US" dirty="0" smtClean="0"/>
              <a:t>字母连续出现五次的行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grep</a:t>
            </a:r>
            <a:r>
              <a:rPr lang="en-US" altLang="zh-CN" dirty="0" smtClean="0"/>
              <a:t> “[0-9]\{3\}"  rule.txt 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匹配包含连续的三个数字的行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\{</a:t>
            </a:r>
            <a:r>
              <a:rPr lang="en-US" altLang="zh-CN" dirty="0"/>
              <a:t>n,m\}</a:t>
            </a:r>
            <a:r>
              <a:rPr lang="zh-CN" altLang="en-US" dirty="0"/>
              <a:t>”表示其前面的字符至少出现</a:t>
            </a:r>
            <a:r>
              <a:rPr lang="en-US" altLang="zh-CN" dirty="0"/>
              <a:t>n</a:t>
            </a:r>
            <a:r>
              <a:rPr lang="zh-CN" altLang="en-US" dirty="0"/>
              <a:t>次，最多出现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"</a:t>
            </a:r>
            <a:r>
              <a:rPr lang="en-US" altLang="zh-CN" dirty="0" err="1"/>
              <a:t>hel</a:t>
            </a:r>
            <a:r>
              <a:rPr lang="en-US" altLang="zh-CN" dirty="0"/>
              <a:t>\{1,3\}o" </a:t>
            </a:r>
            <a:r>
              <a:rPr lang="en-US" altLang="zh-CN" dirty="0" smtClean="0"/>
              <a:t>rule.txt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 smtClean="0"/>
              <a:t>匹配在字母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和字母</a:t>
            </a:r>
            <a:r>
              <a:rPr lang="en-US" altLang="zh-CN" dirty="0" smtClean="0"/>
              <a:t>o</a:t>
            </a:r>
            <a:r>
              <a:rPr lang="zh-CN" altLang="en-US" dirty="0" smtClean="0"/>
              <a:t>之间有最少一个</a:t>
            </a:r>
            <a:r>
              <a:rPr lang="en-US" altLang="zh-CN" dirty="0" smtClean="0"/>
              <a:t>l</a:t>
            </a:r>
            <a:r>
              <a:rPr lang="zh-CN" altLang="en-US" dirty="0" smtClean="0"/>
              <a:t>，最多有三个</a:t>
            </a:r>
            <a:r>
              <a:rPr lang="en-US" altLang="zh-CN" dirty="0" smtClean="0"/>
              <a:t>l</a:t>
            </a:r>
            <a:r>
              <a:rPr lang="zh-CN" altLang="en-US" dirty="0"/>
              <a:t>的行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1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基础正则表达式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字符截取命令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字符处理命令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53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B2DD1399-625C-4FCF-BB1B-BB23F838C781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测试文件状态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操作符  文件或目录 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-d</a:t>
            </a:r>
            <a:r>
              <a:rPr lang="zh-CN" altLang="en-US" smtClean="0"/>
              <a:t>：测试是否为目录（</a:t>
            </a:r>
            <a:r>
              <a:rPr lang="en-US" altLang="zh-CN" smtClean="0"/>
              <a:t>Directory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-e</a:t>
            </a:r>
            <a:r>
              <a:rPr lang="zh-CN" altLang="en-US" smtClean="0"/>
              <a:t>：测试目录或文件是否存在（</a:t>
            </a:r>
            <a:r>
              <a:rPr lang="en-US" altLang="zh-CN" smtClean="0"/>
              <a:t>Exist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-f</a:t>
            </a:r>
            <a:r>
              <a:rPr lang="zh-CN" altLang="en-US" smtClean="0"/>
              <a:t>：测试是否为文件（</a:t>
            </a:r>
            <a:r>
              <a:rPr lang="en-US" altLang="zh-CN" smtClean="0"/>
              <a:t>File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-r</a:t>
            </a:r>
            <a:r>
              <a:rPr lang="zh-CN" altLang="en-US" smtClean="0"/>
              <a:t>：测试当前用户是否有权限读取（</a:t>
            </a:r>
            <a:r>
              <a:rPr lang="en-US" altLang="zh-CN" smtClean="0"/>
              <a:t>Read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-w</a:t>
            </a:r>
            <a:r>
              <a:rPr lang="zh-CN" altLang="en-US" smtClean="0"/>
              <a:t>：测试当前用户是否有权限写入（</a:t>
            </a:r>
            <a:r>
              <a:rPr lang="en-US" altLang="zh-CN" smtClean="0"/>
              <a:t>Write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-x</a:t>
            </a:r>
            <a:r>
              <a:rPr lang="zh-CN" altLang="en-US" smtClean="0"/>
              <a:t>：测试当前用户是否可执行（</a:t>
            </a:r>
            <a:r>
              <a:rPr lang="en-US" altLang="zh-CN" smtClean="0"/>
              <a:t>Excute</a:t>
            </a:r>
            <a:r>
              <a:rPr lang="zh-CN" altLang="en-US" smtClean="0"/>
              <a:t>）该文件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</a:t>
            </a:r>
            <a:r>
              <a:rPr lang="zh-CN" altLang="en-US" smtClean="0"/>
              <a:t>：测试是否为符号连接（</a:t>
            </a:r>
            <a:r>
              <a:rPr lang="en-US" altLang="zh-CN" smtClean="0"/>
              <a:t>Link</a:t>
            </a:r>
            <a:r>
              <a:rPr lang="zh-CN" altLang="en-US" smtClean="0"/>
              <a:t>）文件</a:t>
            </a: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574675" y="1968500"/>
            <a:ext cx="8007350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 -d /etc/vsftpd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echo $?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 -d /etc/hosts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echo $?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5508625" y="2097088"/>
            <a:ext cx="2663825" cy="684212"/>
          </a:xfrm>
          <a:prstGeom prst="wedgeRoundRectCallout">
            <a:avLst>
              <a:gd name="adj1" fmla="val -41657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返回值为</a:t>
            </a:r>
            <a:r>
              <a:rPr lang="en-US" altLang="zh-CN" sz="1800" b="1">
                <a:ea typeface="楷体_GB2312"/>
                <a:cs typeface="楷体_GB2312"/>
              </a:rPr>
              <a:t>0</a:t>
            </a:r>
            <a:r>
              <a:rPr lang="zh-CN" altLang="en-US" sz="1800" b="1">
                <a:ea typeface="楷体_GB2312"/>
                <a:cs typeface="楷体_GB2312"/>
              </a:rPr>
              <a:t>，表示上一步测试的条件成立</a:t>
            </a:r>
          </a:p>
        </p:txBody>
      </p:sp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574675" y="4510088"/>
            <a:ext cx="8007350" cy="1727200"/>
          </a:xfrm>
          <a:prstGeom prst="roundRect">
            <a:avLst>
              <a:gd name="adj" fmla="val 1020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[ -e /media/cdrom ] </a:t>
            </a:r>
            <a:r>
              <a:rPr lang="en-US" altLang="zh-CN" sz="1800" b="1">
                <a:solidFill>
                  <a:srgbClr val="FF0000"/>
                </a:solidFill>
              </a:rPr>
              <a:t>&amp;&amp;</a:t>
            </a:r>
            <a:r>
              <a:rPr lang="en-US" altLang="zh-CN" sz="1800" b="1"/>
              <a:t>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YES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[ -e /media/cdrom/Server ] &amp;&amp; echo "YES“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</a:t>
            </a: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auto">
          <a:xfrm>
            <a:off x="5003800" y="3681413"/>
            <a:ext cx="2447925" cy="684212"/>
          </a:xfrm>
          <a:prstGeom prst="wedgeRoundRectCallout">
            <a:avLst>
              <a:gd name="adj1" fmla="val -42282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如果测试的条件成立则输出“</a:t>
            </a:r>
            <a:r>
              <a:rPr lang="en-US" altLang="zh-CN" sz="1800" b="1">
                <a:ea typeface="楷体_GB2312"/>
                <a:cs typeface="楷体_GB2312"/>
              </a:rPr>
              <a:t>YES”</a:t>
            </a:r>
          </a:p>
        </p:txBody>
      </p:sp>
    </p:spTree>
    <p:extLst>
      <p:ext uri="{BB962C8B-B14F-4D97-AF65-F5344CB8AC3E}">
        <p14:creationId xmlns:p14="http://schemas.microsoft.com/office/powerpoint/2010/main" val="12108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8" grpId="0" animBg="1"/>
      <p:bldP spid="494599" grpId="0" animBg="1"/>
      <p:bldP spid="494601" grpId="0" animBg="1"/>
      <p:bldP spid="4946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B7D181A4-475C-4DC5-BCB4-5707AC2F03DD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整数值比较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整数</a:t>
            </a:r>
            <a:r>
              <a:rPr lang="en-US" altLang="zh-CN" smtClean="0">
                <a:solidFill>
                  <a:srgbClr val="FF0000"/>
                </a:solidFill>
              </a:rPr>
              <a:t>1  </a:t>
            </a:r>
            <a:r>
              <a:rPr lang="zh-CN" altLang="en-US" smtClean="0">
                <a:solidFill>
                  <a:srgbClr val="FF0000"/>
                </a:solidFill>
              </a:rPr>
              <a:t>操作符  整数</a:t>
            </a:r>
            <a:r>
              <a:rPr lang="en-US" altLang="zh-CN" smtClean="0">
                <a:solidFill>
                  <a:srgbClr val="FF0000"/>
                </a:solidFill>
              </a:rPr>
              <a:t>2  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-eq</a:t>
            </a:r>
            <a:r>
              <a:rPr lang="zh-CN" altLang="en-US" smtClean="0"/>
              <a:t>：等于（</a:t>
            </a:r>
            <a:r>
              <a:rPr lang="en-US" altLang="zh-CN" smtClean="0"/>
              <a:t>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-ne</a:t>
            </a:r>
            <a:r>
              <a:rPr lang="zh-CN" altLang="en-US" smtClean="0"/>
              <a:t>：不等于（</a:t>
            </a:r>
            <a:r>
              <a:rPr lang="en-US" altLang="zh-CN" smtClean="0"/>
              <a:t>Not 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-gt</a:t>
            </a:r>
            <a:r>
              <a:rPr lang="zh-CN" altLang="en-US" smtClean="0"/>
              <a:t>：大于（</a:t>
            </a:r>
            <a:r>
              <a:rPr lang="en-US" altLang="zh-CN" smtClean="0"/>
              <a:t>Greater Than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-lt</a:t>
            </a:r>
            <a:r>
              <a:rPr lang="zh-CN" altLang="en-US" smtClean="0"/>
              <a:t>：小于（</a:t>
            </a:r>
            <a:r>
              <a:rPr lang="en-US" altLang="zh-CN" smtClean="0"/>
              <a:t>Lesser Than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-le</a:t>
            </a:r>
            <a:r>
              <a:rPr lang="zh-CN" altLang="en-US" smtClean="0"/>
              <a:t>：小于或等于（</a:t>
            </a:r>
            <a:r>
              <a:rPr lang="en-US" altLang="zh-CN" smtClean="0"/>
              <a:t>Lesser or Equal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-ge</a:t>
            </a:r>
            <a:r>
              <a:rPr lang="zh-CN" altLang="en-US" smtClean="0"/>
              <a:t>：大于或等于（</a:t>
            </a:r>
            <a:r>
              <a:rPr lang="en-US" altLang="zh-CN" smtClean="0"/>
              <a:t>Greater or Equal</a:t>
            </a:r>
            <a:r>
              <a:rPr lang="zh-CN" altLang="en-US" smtClean="0"/>
              <a:t>）</a:t>
            </a: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auto">
          <a:xfrm>
            <a:off x="574675" y="1968500"/>
            <a:ext cx="8007350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who | wc -l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`who | wc -l` -le 10 ]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YES </a:t>
            </a: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auto">
          <a:xfrm>
            <a:off x="574675" y="3644900"/>
            <a:ext cx="8007350" cy="2808288"/>
          </a:xfrm>
          <a:prstGeom prst="roundRect">
            <a:avLst>
              <a:gd name="adj" fmla="val 71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df -hT | grep "/boot" | awk '{print $6}'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12%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BootUsage=`df -hT | grep "/boot" | awk '{print $6}' | cut -d "%" -f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echo $BootUsage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12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$BootUsage -gt 95 ]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 </a:t>
            </a:r>
          </a:p>
        </p:txBody>
      </p:sp>
      <p:sp>
        <p:nvSpPr>
          <p:cNvPr id="496649" name="AutoShape 9"/>
          <p:cNvSpPr>
            <a:spLocks noChangeArrowheads="1"/>
          </p:cNvSpPr>
          <p:nvPr/>
        </p:nvSpPr>
        <p:spPr bwMode="auto">
          <a:xfrm>
            <a:off x="5219700" y="1952625"/>
            <a:ext cx="2736850" cy="684213"/>
          </a:xfrm>
          <a:prstGeom prst="wedgeRoundRectCallout">
            <a:avLst>
              <a:gd name="adj1" fmla="val -43042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如果登录用户数小于或等于</a:t>
            </a:r>
            <a:r>
              <a:rPr lang="en-US" altLang="zh-CN" sz="1800" b="1">
                <a:ea typeface="楷体_GB2312"/>
                <a:cs typeface="楷体_GB2312"/>
              </a:rPr>
              <a:t>10</a:t>
            </a:r>
            <a:r>
              <a:rPr lang="zh-CN" altLang="en-US" sz="1800" b="1">
                <a:ea typeface="楷体_GB2312"/>
                <a:cs typeface="楷体_GB2312"/>
              </a:rPr>
              <a:t>则输出 </a:t>
            </a:r>
            <a:r>
              <a:rPr lang="en-US" altLang="zh-CN" sz="1800" b="1">
                <a:ea typeface="楷体_GB2312"/>
                <a:cs typeface="楷体_GB2312"/>
              </a:rPr>
              <a:t>YES</a:t>
            </a:r>
          </a:p>
        </p:txBody>
      </p:sp>
      <p:sp>
        <p:nvSpPr>
          <p:cNvPr id="496650" name="AutoShape 10"/>
          <p:cNvSpPr>
            <a:spLocks noChangeArrowheads="1"/>
          </p:cNvSpPr>
          <p:nvPr/>
        </p:nvSpPr>
        <p:spPr bwMode="auto">
          <a:xfrm>
            <a:off x="5186363" y="5121275"/>
            <a:ext cx="3311525" cy="684213"/>
          </a:xfrm>
          <a:prstGeom prst="wedgeRoundRectCallout">
            <a:avLst>
              <a:gd name="adj1" fmla="val -41181"/>
              <a:gd name="adj2" fmla="val 81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如果</a:t>
            </a:r>
            <a:r>
              <a:rPr lang="en-US" altLang="zh-CN" sz="1800" b="1">
                <a:ea typeface="楷体_GB2312"/>
                <a:cs typeface="楷体_GB2312"/>
              </a:rPr>
              <a:t>/boot</a:t>
            </a:r>
            <a:r>
              <a:rPr lang="zh-CN" altLang="en-US" sz="1800" b="1">
                <a:ea typeface="楷体_GB2312"/>
                <a:cs typeface="楷体_GB2312"/>
              </a:rPr>
              <a:t>分区的磁盘使用率超过</a:t>
            </a:r>
            <a:r>
              <a:rPr lang="en-US" altLang="zh-CN" sz="1800" b="1">
                <a:ea typeface="楷体_GB2312"/>
                <a:cs typeface="楷体_GB2312"/>
              </a:rPr>
              <a:t>95%</a:t>
            </a:r>
            <a:r>
              <a:rPr lang="zh-CN" altLang="en-US" sz="1800" b="1">
                <a:ea typeface="楷体_GB2312"/>
                <a:cs typeface="楷体_GB2312"/>
              </a:rPr>
              <a:t>则输出 </a:t>
            </a:r>
            <a:r>
              <a:rPr lang="en-US" altLang="zh-CN" sz="1800" b="1">
                <a:ea typeface="楷体_GB2312"/>
                <a:cs typeface="楷体_GB231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1095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nimBg="1"/>
      <p:bldP spid="496647" grpId="0" animBg="1"/>
      <p:bldP spid="496649" grpId="0" animBg="1"/>
      <p:bldP spid="4966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72BEEF37-6597-4C10-9192-A299B83A04D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字符串比较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1  =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[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1  !=  </a:t>
            </a:r>
            <a:r>
              <a:rPr lang="zh-CN" altLang="en-US" smtClean="0">
                <a:solidFill>
                  <a:srgbClr val="FF0000"/>
                </a:solidFill>
              </a:rPr>
              <a:t>字符串</a:t>
            </a:r>
            <a:r>
              <a:rPr lang="en-US" altLang="zh-CN" smtClean="0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[  -z  </a:t>
            </a:r>
            <a:r>
              <a:rPr lang="zh-CN" altLang="en-US" smtClean="0">
                <a:solidFill>
                  <a:srgbClr val="FF0000"/>
                </a:solidFill>
              </a:rPr>
              <a:t>字符串 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/>
              <a:t>：字符串内容相同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!=</a:t>
            </a:r>
            <a:r>
              <a:rPr lang="zh-CN" altLang="en-US" smtClean="0"/>
              <a:t>：字符串内容不同，</a:t>
            </a:r>
            <a:r>
              <a:rPr lang="en-US" altLang="zh-CN" smtClean="0"/>
              <a:t>! </a:t>
            </a:r>
            <a:r>
              <a:rPr lang="zh-CN" altLang="en-US" smtClean="0"/>
              <a:t>号表示相反的意思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-z</a:t>
            </a:r>
            <a:r>
              <a:rPr lang="zh-CN" altLang="en-US" smtClean="0"/>
              <a:t>：字符串内容为空</a:t>
            </a:r>
          </a:p>
        </p:txBody>
      </p:sp>
      <p:sp>
        <p:nvSpPr>
          <p:cNvPr id="498694" name="AutoShape 6"/>
          <p:cNvSpPr>
            <a:spLocks noChangeArrowheads="1"/>
          </p:cNvSpPr>
          <p:nvPr/>
        </p:nvSpPr>
        <p:spPr bwMode="auto">
          <a:xfrm>
            <a:off x="574675" y="1968500"/>
            <a:ext cx="8007350" cy="40528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read -p "Location</a:t>
            </a:r>
            <a:r>
              <a:rPr lang="zh-CN" altLang="en-US" sz="1800" b="1">
                <a:solidFill>
                  <a:schemeClr val="tx1"/>
                </a:solidFill>
              </a:rPr>
              <a:t>：</a:t>
            </a:r>
            <a:r>
              <a:rPr lang="en-US" altLang="zh-CN" sz="1800" b="1">
                <a:solidFill>
                  <a:schemeClr val="tx1"/>
                </a:solidFill>
              </a:rPr>
              <a:t>" FilePath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Location</a:t>
            </a:r>
            <a:r>
              <a:rPr lang="zh-CN" altLang="en-US" sz="1800" b="1">
                <a:solidFill>
                  <a:schemeClr val="tx1"/>
                </a:solidFill>
              </a:rPr>
              <a:t>：</a:t>
            </a:r>
            <a:r>
              <a:rPr lang="en-US" altLang="zh-CN" sz="1800" b="1">
                <a:solidFill>
                  <a:srgbClr val="0000FF"/>
                </a:solidFill>
              </a:rPr>
              <a:t>/etc/inittab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$FilePath = "/etc/inittab" ]</a:t>
            </a:r>
            <a:r>
              <a:rPr lang="en-US" altLang="zh-CN" sz="1800" b="1">
                <a:solidFill>
                  <a:schemeClr val="tx1"/>
                </a:solidFill>
              </a:rPr>
              <a:t> &amp;&amp; echo "YES"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YES </a:t>
            </a:r>
          </a:p>
        </p:txBody>
      </p:sp>
      <p:sp>
        <p:nvSpPr>
          <p:cNvPr id="498695" name="AutoShape 7"/>
          <p:cNvSpPr>
            <a:spLocks noChangeArrowheads="1"/>
          </p:cNvSpPr>
          <p:nvPr/>
        </p:nvSpPr>
        <p:spPr bwMode="auto">
          <a:xfrm>
            <a:off x="574675" y="3644900"/>
            <a:ext cx="8007350" cy="2376488"/>
          </a:xfrm>
          <a:prstGeom prst="roundRect">
            <a:avLst>
              <a:gd name="adj" fmla="val 71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</a:rPr>
              <a:t>[ $LANG != "en.US" ]</a:t>
            </a:r>
            <a:r>
              <a:rPr lang="en-US" altLang="zh-CN" sz="1800" b="1">
                <a:solidFill>
                  <a:schemeClr val="tx1"/>
                </a:solidFill>
              </a:rPr>
              <a:t> &amp;&amp; echo $LANG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zh_CN.UTF-8 </a:t>
            </a:r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auto">
          <a:xfrm>
            <a:off x="6300788" y="1916113"/>
            <a:ext cx="2735262" cy="684212"/>
          </a:xfrm>
          <a:prstGeom prst="wedgeRoundRectCallout">
            <a:avLst>
              <a:gd name="adj1" fmla="val -42398"/>
              <a:gd name="adj2" fmla="val 84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如果键入路径与指定的目录一致则输出 </a:t>
            </a:r>
            <a:r>
              <a:rPr lang="en-US" altLang="zh-CN" sz="1800" b="1">
                <a:ea typeface="楷体_GB2312"/>
                <a:cs typeface="楷体_GB2312"/>
              </a:rPr>
              <a:t>YES</a:t>
            </a:r>
          </a:p>
        </p:txBody>
      </p:sp>
      <p:sp>
        <p:nvSpPr>
          <p:cNvPr id="498697" name="AutoShape 9"/>
          <p:cNvSpPr>
            <a:spLocks noChangeArrowheads="1"/>
          </p:cNvSpPr>
          <p:nvPr/>
        </p:nvSpPr>
        <p:spPr bwMode="auto">
          <a:xfrm>
            <a:off x="4643438" y="4437063"/>
            <a:ext cx="3744912" cy="684212"/>
          </a:xfrm>
          <a:prstGeom prst="wedgeRoundRectCallout">
            <a:avLst>
              <a:gd name="adj1" fmla="val -41269"/>
              <a:gd name="adj2" fmla="val -880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如果当前的语言环境不是 </a:t>
            </a:r>
            <a:r>
              <a:rPr lang="en-US" altLang="zh-CN" sz="1800" b="1">
                <a:ea typeface="楷体_GB2312"/>
                <a:cs typeface="楷体_GB2312"/>
              </a:rPr>
              <a:t>en_US</a:t>
            </a:r>
            <a:r>
              <a:rPr lang="zh-CN" altLang="en-US" sz="1800" b="1">
                <a:ea typeface="楷体_GB2312"/>
                <a:cs typeface="楷体_GB2312"/>
              </a:rPr>
              <a:t>，则输出</a:t>
            </a:r>
            <a:r>
              <a:rPr lang="en-US" altLang="zh-CN" sz="1800" b="1">
                <a:ea typeface="楷体_GB2312"/>
                <a:cs typeface="楷体_GB2312"/>
              </a:rPr>
              <a:t>LANG</a:t>
            </a:r>
            <a:r>
              <a:rPr lang="zh-CN" altLang="en-US" sz="1800" b="1">
                <a:ea typeface="楷体_GB2312"/>
                <a:cs typeface="楷体_GB2312"/>
              </a:rPr>
              <a:t>变量的值</a:t>
            </a:r>
          </a:p>
        </p:txBody>
      </p:sp>
    </p:spTree>
    <p:extLst>
      <p:ext uri="{BB962C8B-B14F-4D97-AF65-F5344CB8AC3E}">
        <p14:creationId xmlns:p14="http://schemas.microsoft.com/office/powerpoint/2010/main" val="25790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nimBg="1"/>
      <p:bldP spid="498695" grpId="0" animBg="1"/>
      <p:bldP spid="498696" grpId="0" animBg="1"/>
      <p:bldP spid="4986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3A90D5A-33D8-47CD-97C8-D45F43DDB925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条件测试操作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逻辑测试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表达式</a:t>
            </a:r>
            <a:r>
              <a:rPr lang="en-US" altLang="zh-CN" smtClean="0">
                <a:solidFill>
                  <a:srgbClr val="FF0000"/>
                </a:solidFill>
              </a:rPr>
              <a:t>1  ]  </a:t>
            </a:r>
            <a:r>
              <a:rPr lang="zh-CN" altLang="en-US" smtClean="0">
                <a:solidFill>
                  <a:srgbClr val="FF0000"/>
                </a:solidFill>
              </a:rPr>
              <a:t>操作符  </a:t>
            </a:r>
            <a:r>
              <a:rPr lang="en-US" altLang="zh-CN" smtClean="0">
                <a:solidFill>
                  <a:srgbClr val="FF0000"/>
                </a:solidFill>
              </a:rPr>
              <a:t>[  </a:t>
            </a:r>
            <a:r>
              <a:rPr lang="zh-CN" altLang="en-US" smtClean="0">
                <a:solidFill>
                  <a:srgbClr val="FF0000"/>
                </a:solidFill>
              </a:rPr>
              <a:t>表达式</a:t>
            </a:r>
            <a:r>
              <a:rPr lang="en-US" altLang="zh-CN" smtClean="0">
                <a:solidFill>
                  <a:srgbClr val="FF0000"/>
                </a:solidFill>
              </a:rPr>
              <a:t>2  ]  ... </a:t>
            </a:r>
          </a:p>
          <a:p>
            <a:r>
              <a:rPr lang="zh-CN" altLang="en-US" smtClean="0"/>
              <a:t>常用的测试操作符</a:t>
            </a:r>
          </a:p>
          <a:p>
            <a:pPr lvl="1"/>
            <a:r>
              <a:rPr lang="en-US" altLang="zh-CN" smtClean="0"/>
              <a:t>-a</a:t>
            </a:r>
            <a:r>
              <a:rPr lang="zh-CN" altLang="en-US" smtClean="0"/>
              <a:t>或</a:t>
            </a:r>
            <a:r>
              <a:rPr lang="en-US" altLang="zh-CN" smtClean="0">
                <a:solidFill>
                  <a:srgbClr val="FF0000"/>
                </a:solidFill>
              </a:rPr>
              <a:t>&amp;&amp;</a:t>
            </a:r>
            <a:r>
              <a:rPr lang="zh-CN" altLang="en-US" smtClean="0"/>
              <a:t>：逻辑与，“而且”的意思</a:t>
            </a:r>
          </a:p>
          <a:p>
            <a:pPr lvl="2"/>
            <a:r>
              <a:rPr lang="zh-CN" altLang="en-US" smtClean="0"/>
              <a:t> 前后两个表达式都成立时整个测试结果才为真，否则为假 </a:t>
            </a:r>
          </a:p>
          <a:p>
            <a:pPr lvl="1"/>
            <a:r>
              <a:rPr lang="en-US" altLang="zh-CN" smtClean="0"/>
              <a:t>-o</a:t>
            </a:r>
            <a:r>
              <a:rPr lang="zh-CN" altLang="en-US" smtClean="0"/>
              <a:t>或</a:t>
            </a:r>
            <a:r>
              <a:rPr lang="en-US" altLang="zh-CN" smtClean="0">
                <a:solidFill>
                  <a:srgbClr val="FF0000"/>
                </a:solidFill>
              </a:rPr>
              <a:t>||</a:t>
            </a:r>
            <a:r>
              <a:rPr lang="zh-CN" altLang="en-US" smtClean="0"/>
              <a:t>：逻辑或，“或者”的意思</a:t>
            </a:r>
          </a:p>
          <a:p>
            <a:pPr lvl="2"/>
            <a:r>
              <a:rPr lang="zh-CN" altLang="en-US" smtClean="0"/>
              <a:t> 操作符两边至少一个为真时，结果为真，否则结果为假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!</a:t>
            </a:r>
            <a:r>
              <a:rPr lang="zh-CN" altLang="en-US" smtClean="0"/>
              <a:t>：逻辑否</a:t>
            </a:r>
          </a:p>
          <a:p>
            <a:pPr lvl="2"/>
            <a:r>
              <a:rPr lang="zh-CN" altLang="en-US" smtClean="0"/>
              <a:t> 当指定的条件不成立时，返回结果为真</a:t>
            </a: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574675" y="3716338"/>
            <a:ext cx="8007350" cy="2520950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echo $USER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root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[ $USER != "teacher" ]  </a:t>
            </a:r>
            <a:r>
              <a:rPr lang="en-US" altLang="zh-CN" sz="1800" b="1">
                <a:solidFill>
                  <a:srgbClr val="FF0000"/>
                </a:solidFill>
              </a:rPr>
              <a:t>&amp;&amp;</a:t>
            </a:r>
            <a:r>
              <a:rPr lang="en-US" altLang="zh-CN" sz="1800" b="1">
                <a:solidFill>
                  <a:schemeClr val="tx1"/>
                </a:solidFill>
              </a:rPr>
              <a:t>  echo "Not teacher"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Not teacher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[root@localhost ~]# [ $USER = "teacher" ]  </a:t>
            </a:r>
            <a:r>
              <a:rPr lang="en-US" altLang="zh-CN" sz="1800" b="1">
                <a:solidFill>
                  <a:srgbClr val="FF0000"/>
                </a:solidFill>
              </a:rPr>
              <a:t>||</a:t>
            </a:r>
            <a:r>
              <a:rPr lang="en-US" altLang="zh-CN" sz="1800" b="1">
                <a:solidFill>
                  <a:schemeClr val="tx1"/>
                </a:solidFill>
              </a:rPr>
              <a:t>  echo "Not teacher"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Not teacher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500746" name="AutoShape 10"/>
          <p:cNvSpPr>
            <a:spLocks noChangeArrowheads="1"/>
          </p:cNvSpPr>
          <p:nvPr/>
        </p:nvSpPr>
        <p:spPr bwMode="auto">
          <a:xfrm>
            <a:off x="5435600" y="3644900"/>
            <a:ext cx="3168650" cy="684213"/>
          </a:xfrm>
          <a:prstGeom prst="wedgeRoundRectCallout">
            <a:avLst>
              <a:gd name="adj1" fmla="val -41833"/>
              <a:gd name="adj2" fmla="val 84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如果发现用户不是 </a:t>
            </a:r>
            <a:r>
              <a:rPr lang="en-US" altLang="zh-CN" sz="1800" b="1">
                <a:ea typeface="楷体_GB2312"/>
                <a:cs typeface="楷体_GB2312"/>
              </a:rPr>
              <a:t>teacher</a:t>
            </a:r>
            <a:r>
              <a:rPr lang="zh-CN" altLang="en-US" sz="1800" b="1">
                <a:ea typeface="楷体_GB2312"/>
                <a:cs typeface="楷体_GB2312"/>
              </a:rPr>
              <a:t>则提示：“</a:t>
            </a:r>
            <a:r>
              <a:rPr lang="en-US" altLang="zh-CN" sz="1800" b="1">
                <a:ea typeface="楷体_GB2312"/>
                <a:cs typeface="楷体_GB2312"/>
              </a:rPr>
              <a:t>Not teacher”</a:t>
            </a:r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5219700" y="5949950"/>
            <a:ext cx="2736850" cy="468313"/>
          </a:xfrm>
          <a:prstGeom prst="wedgeRoundRectCallout">
            <a:avLst>
              <a:gd name="adj1" fmla="val -40546"/>
              <a:gd name="adj2" fmla="val -91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与上一命令行效果相同</a:t>
            </a:r>
          </a:p>
        </p:txBody>
      </p:sp>
    </p:spTree>
    <p:extLst>
      <p:ext uri="{BB962C8B-B14F-4D97-AF65-F5344CB8AC3E}">
        <p14:creationId xmlns:p14="http://schemas.microsoft.com/office/powerpoint/2010/main" val="341229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4" grpId="0" animBg="1"/>
      <p:bldP spid="500746" grpId="0" animBg="1"/>
      <p:bldP spid="5007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88D52E8B-EE64-4920-8020-2E53E315E807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6387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6388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当“条件成立”时执行相应的操作</a:t>
            </a:r>
          </a:p>
        </p:txBody>
      </p:sp>
      <p:grpSp>
        <p:nvGrpSpPr>
          <p:cNvPr id="502861" name="Group 77"/>
          <p:cNvGrpSpPr>
            <a:grpSpLocks/>
          </p:cNvGrpSpPr>
          <p:nvPr/>
        </p:nvGrpSpPr>
        <p:grpSpPr bwMode="auto">
          <a:xfrm>
            <a:off x="503238" y="1412875"/>
            <a:ext cx="6805612" cy="1584325"/>
            <a:chOff x="317" y="890"/>
            <a:chExt cx="4287" cy="998"/>
          </a:xfrm>
        </p:grpSpPr>
        <p:pic>
          <p:nvPicPr>
            <p:cNvPr id="16407" name="Picture 5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8" name="AutoShape 6"/>
            <p:cNvSpPr>
              <a:spLocks noChangeArrowheads="1"/>
            </p:cNvSpPr>
            <p:nvPr/>
          </p:nvSpPr>
          <p:spPr bwMode="auto">
            <a:xfrm>
              <a:off x="930" y="1072"/>
              <a:ext cx="1451" cy="816"/>
            </a:xfrm>
            <a:prstGeom prst="roundRect">
              <a:avLst>
                <a:gd name="adj" fmla="val 1102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条件测试命令 </a:t>
              </a:r>
              <a:endParaRPr lang="en-US" altLang="en-US" sz="1800" b="1">
                <a:solidFill>
                  <a:schemeClr val="tx2"/>
                </a:solidFill>
                <a:ea typeface="楷体_GB2312"/>
                <a:cs typeface="楷体_GB231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en-US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then</a:t>
              </a:r>
              <a:r>
                <a:rPr lang="en-US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fi</a:t>
              </a:r>
              <a:endParaRPr lang="en-US" altLang="zh-CN" sz="1800" b="1">
                <a:solidFill>
                  <a:srgbClr val="FF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16409" name="AutoShape 7"/>
            <p:cNvSpPr>
              <a:spLocks noChangeArrowheads="1"/>
            </p:cNvSpPr>
            <p:nvPr/>
          </p:nvSpPr>
          <p:spPr bwMode="auto">
            <a:xfrm>
              <a:off x="2972" y="1072"/>
              <a:ext cx="1632" cy="816"/>
            </a:xfrm>
            <a:prstGeom prst="roundRect">
              <a:avLst>
                <a:gd name="adj" fmla="val 10963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磁盘已用空间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&gt;80%</a:t>
              </a:r>
              <a:endParaRPr lang="en-US" altLang="en-US" sz="1800" b="1">
                <a:solidFill>
                  <a:schemeClr val="tx2"/>
                </a:solidFill>
                <a:ea typeface="楷体_GB2312"/>
                <a:cs typeface="楷体_GB2312"/>
              </a:endParaRP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3300"/>
                  </a:solidFill>
                  <a:ea typeface="楷体_GB2312"/>
                  <a:cs typeface="楷体_GB2312"/>
                </a:rPr>
                <a:t>    </a:t>
              </a:r>
              <a:r>
                <a:rPr lang="en-US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then</a:t>
              </a:r>
              <a:r>
                <a:rPr lang="en-US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报警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fi</a:t>
              </a:r>
              <a:endParaRPr lang="en-US" altLang="zh-CN" sz="1800" b="1">
                <a:solidFill>
                  <a:srgbClr val="FF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16410" name="AutoShape 8"/>
            <p:cNvSpPr>
              <a:spLocks noChangeArrowheads="1"/>
            </p:cNvSpPr>
            <p:nvPr/>
          </p:nvSpPr>
          <p:spPr bwMode="auto">
            <a:xfrm rot="-5400000">
              <a:off x="2591" y="1282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860" name="Group 76"/>
          <p:cNvGrpSpPr>
            <a:grpSpLocks/>
          </p:cNvGrpSpPr>
          <p:nvPr/>
        </p:nvGrpSpPr>
        <p:grpSpPr bwMode="auto">
          <a:xfrm>
            <a:off x="971550" y="3357563"/>
            <a:ext cx="6915150" cy="2308225"/>
            <a:chOff x="701" y="2308"/>
            <a:chExt cx="4356" cy="1454"/>
          </a:xfrm>
        </p:grpSpPr>
        <p:sp>
          <p:nvSpPr>
            <p:cNvPr id="16391" name="AutoShape 59"/>
            <p:cNvSpPr>
              <a:spLocks noChangeArrowheads="1"/>
            </p:cNvSpPr>
            <p:nvPr/>
          </p:nvSpPr>
          <p:spPr bwMode="auto">
            <a:xfrm>
              <a:off x="3908" y="3002"/>
              <a:ext cx="902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3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/>
                  <a:cs typeface="楷体_GB2312"/>
                </a:rPr>
                <a:t>if </a:t>
              </a:r>
              <a:r>
                <a:rPr lang="en-US" altLang="zh-CN" sz="1600" b="1">
                  <a:ea typeface="楷体_GB2312"/>
                  <a:cs typeface="楷体_GB2312"/>
                </a:rPr>
                <a:t> </a:t>
              </a:r>
              <a:r>
                <a:rPr lang="zh-CN" altLang="en-US" sz="1600" b="1">
                  <a:ea typeface="楷体_GB2312"/>
                  <a:cs typeface="楷体_GB2312"/>
                </a:rPr>
                <a:t>条件测试命令</a:t>
              </a:r>
            </a:p>
          </p:txBody>
        </p:sp>
        <p:sp>
          <p:nvSpPr>
            <p:cNvPr id="16395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…</a:t>
              </a:r>
            </a:p>
          </p:txBody>
        </p:sp>
        <p:sp>
          <p:nvSpPr>
            <p:cNvPr id="16397" name="Text Box 65"/>
            <p:cNvSpPr txBox="1">
              <a:spLocks noChangeArrowheads="1"/>
            </p:cNvSpPr>
            <p:nvPr/>
          </p:nvSpPr>
          <p:spPr bwMode="auto">
            <a:xfrm>
              <a:off x="3969" y="3034"/>
              <a:ext cx="7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/>
                  <a:cs typeface="楷体_GB2312"/>
                </a:rPr>
                <a:t>fi</a:t>
              </a:r>
              <a:r>
                <a:rPr lang="en-US" altLang="zh-CN" sz="1600" b="1">
                  <a:ea typeface="楷体_GB2312"/>
                  <a:cs typeface="楷体_GB2312"/>
                </a:rPr>
                <a:t>  </a:t>
              </a:r>
              <a:r>
                <a:rPr lang="zh-CN" altLang="en-US" sz="1600" b="1">
                  <a:ea typeface="楷体_GB2312"/>
                  <a:cs typeface="楷体_GB2312"/>
                </a:rPr>
                <a:t>结束判断</a:t>
              </a:r>
            </a:p>
          </p:txBody>
        </p:sp>
        <p:sp>
          <p:nvSpPr>
            <p:cNvPr id="16398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399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0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1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2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/>
                  <a:cs typeface="楷体_GB2312"/>
                </a:rPr>
                <a:t>then</a:t>
              </a:r>
            </a:p>
          </p:txBody>
        </p:sp>
        <p:sp>
          <p:nvSpPr>
            <p:cNvPr id="16403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4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条件为假</a:t>
              </a:r>
            </a:p>
          </p:txBody>
        </p:sp>
        <p:sp>
          <p:nvSpPr>
            <p:cNvPr id="16405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6406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0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E5A7138F-F303-4CCF-9F96-CFA26D58DE2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单分支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/boot</a:t>
            </a:r>
            <a:r>
              <a:rPr lang="zh-CN" altLang="en-US" smtClean="0"/>
              <a:t>分区的空间使用超过</a:t>
            </a:r>
            <a:r>
              <a:rPr lang="en-US" altLang="zh-CN" smtClean="0"/>
              <a:t>80%</a:t>
            </a:r>
            <a:r>
              <a:rPr lang="zh-CN" altLang="en-US" smtClean="0"/>
              <a:t>，输出报警信息</a:t>
            </a: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574675" y="2025650"/>
            <a:ext cx="8007350" cy="2555875"/>
          </a:xfrm>
          <a:prstGeom prst="roundRect">
            <a:avLst>
              <a:gd name="adj" fmla="val 68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RATE=`df -hT | grep "/boot" | awk '{print $6}' | cut -d "%" -f1 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if </a:t>
            </a:r>
            <a:r>
              <a:rPr lang="en-US" altLang="zh-CN" sz="1800" b="1">
                <a:solidFill>
                  <a:srgbClr val="0000FF"/>
                </a:solidFill>
              </a:rPr>
              <a:t> [  $RATE  -gt  80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"Warning,DISK is full!"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5008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757A1ED9-10A8-4CD9-BE8C-0E1C2E4542A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843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8436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当“条件成立”、“条件不成立”时执行不同操作</a:t>
            </a:r>
          </a:p>
        </p:txBody>
      </p:sp>
      <p:grpSp>
        <p:nvGrpSpPr>
          <p:cNvPr id="506931" name="Group 51"/>
          <p:cNvGrpSpPr>
            <a:grpSpLocks/>
          </p:cNvGrpSpPr>
          <p:nvPr/>
        </p:nvGrpSpPr>
        <p:grpSpPr bwMode="auto">
          <a:xfrm>
            <a:off x="503238" y="1412875"/>
            <a:ext cx="7777162" cy="2016125"/>
            <a:chOff x="317" y="890"/>
            <a:chExt cx="4899" cy="1270"/>
          </a:xfrm>
        </p:grpSpPr>
        <p:sp>
          <p:nvSpPr>
            <p:cNvPr id="18458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497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fi</a:t>
              </a:r>
            </a:p>
          </p:txBody>
        </p:sp>
        <p:sp>
          <p:nvSpPr>
            <p:cNvPr id="18459" name="AutoShape 6"/>
            <p:cNvSpPr>
              <a:spLocks noChangeArrowheads="1"/>
            </p:cNvSpPr>
            <p:nvPr/>
          </p:nvSpPr>
          <p:spPr bwMode="auto">
            <a:xfrm>
              <a:off x="3061" y="1072"/>
              <a:ext cx="2155" cy="1088"/>
            </a:xfrm>
            <a:prstGeom prst="roundRect">
              <a:avLst>
                <a:gd name="adj" fmla="val 873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3306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端口是否在监听状态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then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服务已运行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else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启动 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mysqld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服务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fi</a:t>
              </a:r>
            </a:p>
          </p:txBody>
        </p:sp>
        <p:pic>
          <p:nvPicPr>
            <p:cNvPr id="18460" name="Picture 2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1" name="AutoShape 28"/>
            <p:cNvSpPr>
              <a:spLocks noChangeArrowheads="1"/>
            </p:cNvSpPr>
            <p:nvPr/>
          </p:nvSpPr>
          <p:spPr bwMode="auto">
            <a:xfrm rot="-5400000">
              <a:off x="2636" y="1418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6930" name="Group 50"/>
          <p:cNvGrpSpPr>
            <a:grpSpLocks/>
          </p:cNvGrpSpPr>
          <p:nvPr/>
        </p:nvGrpSpPr>
        <p:grpSpPr bwMode="auto">
          <a:xfrm>
            <a:off x="973138" y="3644900"/>
            <a:ext cx="7127875" cy="2640013"/>
            <a:chOff x="613" y="2326"/>
            <a:chExt cx="4490" cy="1663"/>
          </a:xfrm>
        </p:grpSpPr>
        <p:sp>
          <p:nvSpPr>
            <p:cNvPr id="18439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0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/>
                  <a:cs typeface="楷体_GB2312"/>
                </a:rPr>
                <a:t>if </a:t>
              </a:r>
              <a:r>
                <a:rPr lang="en-US" altLang="zh-CN" sz="1600" b="1">
                  <a:ea typeface="楷体_GB2312"/>
                  <a:cs typeface="楷体_GB2312"/>
                </a:rPr>
                <a:t> </a:t>
              </a:r>
              <a:r>
                <a:rPr lang="zh-CN" altLang="en-US" sz="1600" b="1">
                  <a:ea typeface="楷体_GB2312"/>
                  <a:cs typeface="楷体_GB2312"/>
                </a:rPr>
                <a:t>条件测试命令</a:t>
              </a:r>
            </a:p>
          </p:txBody>
        </p:sp>
        <p:sp>
          <p:nvSpPr>
            <p:cNvPr id="18442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1…</a:t>
              </a:r>
            </a:p>
          </p:txBody>
        </p:sp>
        <p:sp>
          <p:nvSpPr>
            <p:cNvPr id="18444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5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6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7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48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/>
                  <a:cs typeface="楷体_GB2312"/>
                </a:rPr>
                <a:t>then</a:t>
              </a:r>
            </a:p>
          </p:txBody>
        </p:sp>
        <p:sp>
          <p:nvSpPr>
            <p:cNvPr id="18449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0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1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2…</a:t>
              </a:r>
            </a:p>
          </p:txBody>
        </p:sp>
        <p:sp>
          <p:nvSpPr>
            <p:cNvPr id="18453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条件为假  </a:t>
              </a:r>
              <a:r>
                <a:rPr lang="en-US" altLang="zh-CN" sz="1600" b="1">
                  <a:solidFill>
                    <a:srgbClr val="FF0000"/>
                  </a:solidFill>
                  <a:ea typeface="楷体_GB2312"/>
                  <a:cs typeface="楷体_GB2312"/>
                </a:rPr>
                <a:t>else</a:t>
              </a:r>
            </a:p>
          </p:txBody>
        </p:sp>
        <p:sp>
          <p:nvSpPr>
            <p:cNvPr id="18454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8455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3982" y="3075"/>
              <a:ext cx="81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/>
                  <a:cs typeface="楷体_GB2312"/>
                </a:rPr>
                <a:t>fi</a:t>
              </a:r>
              <a:r>
                <a:rPr lang="en-US" altLang="zh-CN" sz="1600" b="1">
                  <a:ea typeface="楷体_GB2312"/>
                  <a:cs typeface="楷体_GB2312"/>
                </a:rPr>
                <a:t>  </a:t>
              </a:r>
              <a:r>
                <a:rPr lang="zh-CN" altLang="en-US" sz="1600" b="1">
                  <a:ea typeface="楷体_GB2312"/>
                  <a:cs typeface="楷体_GB2312"/>
                </a:rPr>
                <a:t>结束判断</a:t>
              </a:r>
            </a:p>
          </p:txBody>
        </p:sp>
        <p:sp>
          <p:nvSpPr>
            <p:cNvPr id="18457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2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基础正则表达式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字符截取命令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字符处理命令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1A712C6F-0F58-479E-BE3E-069D081D7E1E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en-US" smtClean="0"/>
              <a:t>双分支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kumimoji="1" lang="zh-CN" altLang="en-US" smtClean="0">
                <a:solidFill>
                  <a:schemeClr val="tx2"/>
                </a:solidFill>
              </a:rPr>
              <a:t>应用示例：</a:t>
            </a:r>
          </a:p>
          <a:p>
            <a:pPr lvl="1"/>
            <a:r>
              <a:rPr kumimoji="1" lang="zh-CN" altLang="en-US" smtClean="0"/>
              <a:t>判断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是否在运行，若已运行则输出提示信息，否则重新启动</a:t>
            </a:r>
            <a:r>
              <a:rPr kumimoji="1" lang="en-US" altLang="zh-CN" smtClean="0"/>
              <a:t>mysqld</a:t>
            </a:r>
            <a:r>
              <a:rPr kumimoji="1" lang="zh-CN" altLang="en-US" smtClean="0"/>
              <a:t>服务</a:t>
            </a:r>
            <a:endParaRPr lang="zh-CN" altLang="en-US" smtClean="0"/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574675" y="2420938"/>
            <a:ext cx="8007350" cy="3240087"/>
          </a:xfrm>
          <a:prstGeom prst="roundRect">
            <a:avLst>
              <a:gd name="adj" fmla="val 460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service mysqld status &amp;&gt; /dev/null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if</a:t>
            </a:r>
            <a:r>
              <a:rPr lang="en-US" altLang="zh-CN" sz="1800" b="1">
                <a:solidFill>
                  <a:srgbClr val="0000FF"/>
                </a:solidFill>
              </a:rPr>
              <a:t>  [  $?  -eq  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"mysqld service is running."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else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/etc/init.d/mysqld  restart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87494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6CFB5B43-21E5-4364-A280-46F3472234E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048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if</a:t>
            </a:r>
            <a:r>
              <a:rPr lang="zh-CN" altLang="en-US" smtClean="0"/>
              <a:t>条件</a:t>
            </a:r>
            <a:r>
              <a:rPr lang="zh-CN" altLang="zh-CN" smtClean="0"/>
              <a:t>语句</a:t>
            </a:r>
            <a:r>
              <a:rPr lang="zh-CN" altLang="en-US" smtClean="0"/>
              <a:t> </a:t>
            </a:r>
            <a:r>
              <a:rPr lang="en-US" altLang="zh-CN" smtClean="0"/>
              <a:t>—— </a:t>
            </a:r>
            <a:r>
              <a:rPr lang="zh-CN" altLang="zh-CN" smtClean="0"/>
              <a:t>多分支</a:t>
            </a:r>
            <a:endParaRPr lang="zh-CN" altLang="en-US" smtClean="0"/>
          </a:p>
        </p:txBody>
      </p:sp>
      <p:sp>
        <p:nvSpPr>
          <p:cNvPr id="20484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相当于</a:t>
            </a:r>
            <a:r>
              <a:rPr lang="en-US" altLang="zh-CN" smtClean="0"/>
              <a:t>if</a:t>
            </a:r>
            <a:r>
              <a:rPr lang="zh-CN" altLang="en-US" smtClean="0"/>
              <a:t>语句嵌套，针对多个条件执行不同操作</a:t>
            </a:r>
          </a:p>
        </p:txBody>
      </p:sp>
      <p:grpSp>
        <p:nvGrpSpPr>
          <p:cNvPr id="511040" name="Group 64"/>
          <p:cNvGrpSpPr>
            <a:grpSpLocks/>
          </p:cNvGrpSpPr>
          <p:nvPr/>
        </p:nvGrpSpPr>
        <p:grpSpPr bwMode="auto">
          <a:xfrm>
            <a:off x="503238" y="1412875"/>
            <a:ext cx="4213225" cy="3529013"/>
            <a:chOff x="317" y="890"/>
            <a:chExt cx="2654" cy="2223"/>
          </a:xfrm>
        </p:grpSpPr>
        <p:pic>
          <p:nvPicPr>
            <p:cNvPr id="20518" name="Picture 29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9" name="AutoShape 30"/>
            <p:cNvSpPr>
              <a:spLocks noChangeArrowheads="1"/>
            </p:cNvSpPr>
            <p:nvPr/>
          </p:nvSpPr>
          <p:spPr bwMode="auto">
            <a:xfrm>
              <a:off x="930" y="1072"/>
              <a:ext cx="2041" cy="2041"/>
            </a:xfrm>
            <a:prstGeom prst="roundRect">
              <a:avLst>
                <a:gd name="adj" fmla="val 582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if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1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elif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条件测试命令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2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;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then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elif  ...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else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fi</a:t>
              </a:r>
            </a:p>
          </p:txBody>
        </p:sp>
      </p:grpSp>
      <p:grpSp>
        <p:nvGrpSpPr>
          <p:cNvPr id="511008" name="Group 32"/>
          <p:cNvGrpSpPr>
            <a:grpSpLocks/>
          </p:cNvGrpSpPr>
          <p:nvPr/>
        </p:nvGrpSpPr>
        <p:grpSpPr bwMode="auto">
          <a:xfrm>
            <a:off x="468313" y="1773238"/>
            <a:ext cx="7920037" cy="3910012"/>
            <a:chOff x="295" y="1117"/>
            <a:chExt cx="4989" cy="2463"/>
          </a:xfrm>
        </p:grpSpPr>
        <p:sp>
          <p:nvSpPr>
            <p:cNvPr id="20487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8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89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if  </a:t>
              </a:r>
              <a:r>
                <a:rPr lang="zh-CN" altLang="en-US" sz="1600" b="1">
                  <a:ea typeface="楷体_GB2312"/>
                  <a:cs typeface="楷体_GB2312"/>
                </a:rPr>
                <a:t>条件测试命令</a:t>
              </a:r>
              <a:r>
                <a:rPr lang="en-US" altLang="zh-CN" sz="1600" b="1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0491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1…</a:t>
              </a:r>
            </a:p>
          </p:txBody>
        </p:sp>
        <p:sp>
          <p:nvSpPr>
            <p:cNvPr id="20493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4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5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6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条件为真  </a:t>
              </a:r>
              <a:r>
                <a:rPr lang="en-US" altLang="zh-CN" sz="1600" b="1">
                  <a:ea typeface="楷体_GB2312"/>
                  <a:cs typeface="楷体_GB2312"/>
                </a:rPr>
                <a:t>then</a:t>
              </a:r>
            </a:p>
          </p:txBody>
        </p:sp>
        <p:sp>
          <p:nvSpPr>
            <p:cNvPr id="20497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8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499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n…</a:t>
              </a:r>
            </a:p>
          </p:txBody>
        </p:sp>
        <p:sp>
          <p:nvSpPr>
            <p:cNvPr id="20501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条件为假  </a:t>
              </a:r>
              <a:r>
                <a:rPr lang="en-US" altLang="zh-CN" sz="1600" b="1">
                  <a:ea typeface="楷体_GB2312"/>
                  <a:cs typeface="楷体_GB2312"/>
                </a:rPr>
                <a:t>else</a:t>
              </a:r>
            </a:p>
          </p:txBody>
        </p:sp>
        <p:sp>
          <p:nvSpPr>
            <p:cNvPr id="20502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elif  </a:t>
              </a:r>
              <a:r>
                <a:rPr lang="zh-CN" altLang="en-US" sz="1600" b="1">
                  <a:ea typeface="楷体_GB2312"/>
                  <a:cs typeface="楷体_GB2312"/>
                </a:rPr>
                <a:t>条件测试命令</a:t>
              </a:r>
              <a:r>
                <a:rPr lang="en-US" altLang="zh-CN" sz="1600" b="1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0504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5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2…</a:t>
              </a:r>
            </a:p>
          </p:txBody>
        </p:sp>
        <p:sp>
          <p:nvSpPr>
            <p:cNvPr id="20507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8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09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0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条件为真  </a:t>
              </a:r>
              <a:r>
                <a:rPr lang="en-US" altLang="zh-CN" sz="1600" b="1">
                  <a:ea typeface="楷体_GB2312"/>
                  <a:cs typeface="楷体_GB2312"/>
                </a:rPr>
                <a:t>then</a:t>
              </a:r>
            </a:p>
          </p:txBody>
        </p:sp>
        <p:sp>
          <p:nvSpPr>
            <p:cNvPr id="20511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……</a:t>
              </a:r>
            </a:p>
          </p:txBody>
        </p:sp>
        <p:sp>
          <p:nvSpPr>
            <p:cNvPr id="20512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3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……</a:t>
              </a:r>
            </a:p>
          </p:txBody>
        </p:sp>
        <p:sp>
          <p:nvSpPr>
            <p:cNvPr id="20514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515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fi  </a:t>
              </a:r>
              <a:r>
                <a:rPr lang="zh-CN" altLang="en-US" sz="1600" b="1">
                  <a:ea typeface="楷体_GB2312"/>
                  <a:cs typeface="楷体_GB2312"/>
                </a:rPr>
                <a:t>结束判断</a:t>
              </a:r>
            </a:p>
          </p:txBody>
        </p:sp>
        <p:sp>
          <p:nvSpPr>
            <p:cNvPr id="20517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02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F62003B-8918-4B03-8BE5-A1DE71FA9B8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请思考：</a:t>
            </a:r>
          </a:p>
          <a:p>
            <a:pPr lvl="1"/>
            <a:r>
              <a:rPr lang="zh-CN" altLang="en-US" smtClean="0"/>
              <a:t>如何判断</a:t>
            </a:r>
            <a:r>
              <a:rPr lang="en-US" altLang="zh-CN" smtClean="0"/>
              <a:t>/media/cdrom</a:t>
            </a:r>
            <a:r>
              <a:rPr lang="zh-CN" altLang="en-US" smtClean="0"/>
              <a:t>目录是否存在？</a:t>
            </a:r>
          </a:p>
          <a:p>
            <a:pPr lvl="1"/>
            <a:r>
              <a:rPr lang="zh-CN" altLang="en-US" smtClean="0"/>
              <a:t>提示用户输入一个整数，如何判断该值是否小于</a:t>
            </a:r>
            <a:r>
              <a:rPr lang="en-US" altLang="zh-CN" smtClean="0"/>
              <a:t>100</a:t>
            </a:r>
            <a:r>
              <a:rPr lang="zh-CN" altLang="en-US" smtClean="0"/>
              <a:t>？</a:t>
            </a:r>
          </a:p>
          <a:p>
            <a:pPr lvl="1"/>
            <a:r>
              <a:rPr lang="zh-CN" altLang="en-US" smtClean="0"/>
              <a:t>结合环境变量</a:t>
            </a:r>
            <a:r>
              <a:rPr lang="en-US" altLang="zh-CN" smtClean="0"/>
              <a:t>PWD</a:t>
            </a:r>
            <a:r>
              <a:rPr lang="zh-CN" altLang="en-US" smtClean="0"/>
              <a:t>，如何判断当前所在的工作目录是否为 </a:t>
            </a:r>
            <a:r>
              <a:rPr lang="en-US" altLang="zh-CN" smtClean="0"/>
              <a:t>/usr/src</a:t>
            </a:r>
            <a:r>
              <a:rPr lang="zh-CN" altLang="en-US" smtClean="0"/>
              <a:t>？</a:t>
            </a:r>
          </a:p>
          <a:p>
            <a:pPr lvl="1"/>
            <a:r>
              <a:rPr lang="zh-CN" altLang="en-US" smtClean="0"/>
              <a:t>逻辑测试操作符 </a:t>
            </a:r>
            <a:r>
              <a:rPr lang="en-US" altLang="zh-CN" smtClean="0"/>
              <a:t>&amp;&amp; </a:t>
            </a:r>
            <a:r>
              <a:rPr lang="zh-CN" altLang="en-US" smtClean="0"/>
              <a:t>与 </a:t>
            </a:r>
            <a:r>
              <a:rPr lang="en-US" altLang="zh-CN" smtClean="0"/>
              <a:t>|| </a:t>
            </a:r>
            <a:r>
              <a:rPr lang="zh-CN" altLang="en-US" smtClean="0"/>
              <a:t>的区别是什么？</a:t>
            </a:r>
          </a:p>
          <a:p>
            <a:pPr lvl="1"/>
            <a:r>
              <a:rPr lang="en-US" altLang="zh-CN" smtClean="0"/>
              <a:t>if</a:t>
            </a:r>
            <a:r>
              <a:rPr lang="zh-CN" altLang="en-US" smtClean="0"/>
              <a:t>语句结构有哪几种分支类型？语法格式分别是什么？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25269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E02795A7-F325-4F8C-A989-CF410D539E4C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253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根据变量的不同取值，重复执行一组命令操作</a:t>
            </a:r>
            <a:endParaRPr lang="zh-CN" altLang="en-US" smtClean="0"/>
          </a:p>
        </p:txBody>
      </p:sp>
      <p:grpSp>
        <p:nvGrpSpPr>
          <p:cNvPr id="513071" name="Group 47"/>
          <p:cNvGrpSpPr>
            <a:grpSpLocks/>
          </p:cNvGrpSpPr>
          <p:nvPr/>
        </p:nvGrpSpPr>
        <p:grpSpPr bwMode="auto">
          <a:xfrm>
            <a:off x="503238" y="1412875"/>
            <a:ext cx="8101012" cy="2016125"/>
            <a:chOff x="317" y="890"/>
            <a:chExt cx="5103" cy="1270"/>
          </a:xfrm>
        </p:grpSpPr>
        <p:sp>
          <p:nvSpPr>
            <p:cNvPr id="22553" name="AutoShape 6"/>
            <p:cNvSpPr>
              <a:spLocks noChangeArrowheads="1"/>
            </p:cNvSpPr>
            <p:nvPr/>
          </p:nvSpPr>
          <p:spPr bwMode="auto">
            <a:xfrm>
              <a:off x="929" y="1072"/>
              <a:ext cx="1814" cy="1088"/>
            </a:xfrm>
            <a:prstGeom prst="roundRect">
              <a:avLst>
                <a:gd name="adj" fmla="val 10755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变量名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取值列表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done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22554" name="AutoShape 7"/>
            <p:cNvSpPr>
              <a:spLocks noChangeArrowheads="1"/>
            </p:cNvSpPr>
            <p:nvPr/>
          </p:nvSpPr>
          <p:spPr bwMode="auto">
            <a:xfrm>
              <a:off x="3334" y="1072"/>
              <a:ext cx="2086" cy="1088"/>
            </a:xfrm>
            <a:prstGeom prst="roundRect">
              <a:avLst>
                <a:gd name="adj" fmla="val 9741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for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收件人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in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邮件地址列表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发送邮件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done </a:t>
              </a:r>
            </a:p>
          </p:txBody>
        </p:sp>
        <p:pic>
          <p:nvPicPr>
            <p:cNvPr id="22555" name="Picture 24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6" name="AutoShape 26"/>
            <p:cNvSpPr>
              <a:spLocks noChangeArrowheads="1"/>
            </p:cNvSpPr>
            <p:nvPr/>
          </p:nvSpPr>
          <p:spPr bwMode="auto">
            <a:xfrm rot="-5400000">
              <a:off x="2954" y="1417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>
            <a:grpSpLocks/>
          </p:cNvGrpSpPr>
          <p:nvPr/>
        </p:nvGrpSpPr>
        <p:grpSpPr bwMode="auto">
          <a:xfrm>
            <a:off x="1476375" y="3573463"/>
            <a:ext cx="6840538" cy="2735262"/>
            <a:chOff x="567" y="2311"/>
            <a:chExt cx="4309" cy="1723"/>
          </a:xfrm>
        </p:grpSpPr>
        <p:sp>
          <p:nvSpPr>
            <p:cNvPr id="22535" name="Line 27"/>
            <p:cNvSpPr>
              <a:spLocks noChangeShapeType="1"/>
            </p:cNvSpPr>
            <p:nvPr/>
          </p:nvSpPr>
          <p:spPr bwMode="auto">
            <a:xfrm>
              <a:off x="1185" y="3276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36" name="AutoShape 28"/>
            <p:cNvSpPr>
              <a:spLocks noChangeArrowheads="1"/>
            </p:cNvSpPr>
            <p:nvPr/>
          </p:nvSpPr>
          <p:spPr bwMode="auto">
            <a:xfrm>
              <a:off x="2083" y="3376"/>
              <a:ext cx="896" cy="658"/>
            </a:xfrm>
            <a:prstGeom prst="flowChartPreparat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AutoShape 29"/>
            <p:cNvSpPr>
              <a:spLocks noChangeArrowheads="1"/>
            </p:cNvSpPr>
            <p:nvPr/>
          </p:nvSpPr>
          <p:spPr bwMode="auto">
            <a:xfrm>
              <a:off x="831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AutoShape 30"/>
            <p:cNvSpPr>
              <a:spLocks noChangeArrowheads="1"/>
            </p:cNvSpPr>
            <p:nvPr/>
          </p:nvSpPr>
          <p:spPr bwMode="auto">
            <a:xfrm>
              <a:off x="3608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Text Box 31"/>
            <p:cNvSpPr txBox="1">
              <a:spLocks noChangeArrowheads="1"/>
            </p:cNvSpPr>
            <p:nvPr/>
          </p:nvSpPr>
          <p:spPr bwMode="auto">
            <a:xfrm>
              <a:off x="720" y="2985"/>
              <a:ext cx="124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for  </a:t>
              </a:r>
              <a:r>
                <a:rPr lang="zh-CN" altLang="en-US" sz="1600" b="1">
                  <a:ea typeface="楷体_GB2312"/>
                  <a:cs typeface="楷体_GB2312"/>
                </a:rPr>
                <a:t>变量</a:t>
              </a:r>
              <a:r>
                <a:rPr lang="en-US" altLang="zh-CN" sz="1600" b="1">
                  <a:ea typeface="楷体_GB2312"/>
                  <a:cs typeface="楷体_GB2312"/>
                </a:rPr>
                <a:t>=</a:t>
              </a:r>
              <a:r>
                <a:rPr lang="zh-CN" altLang="en-US" sz="1600" b="1">
                  <a:ea typeface="楷体_GB2312"/>
                  <a:cs typeface="楷体_GB2312"/>
                </a:rPr>
                <a:t>取值</a:t>
              </a:r>
              <a:r>
                <a:rPr lang="en-US" altLang="zh-CN" sz="1600" b="1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2540" name="Text Box 32"/>
            <p:cNvSpPr txBox="1">
              <a:spLocks noChangeArrowheads="1"/>
            </p:cNvSpPr>
            <p:nvPr/>
          </p:nvSpPr>
          <p:spPr bwMode="auto">
            <a:xfrm>
              <a:off x="2230" y="3454"/>
              <a:ext cx="59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取值</a:t>
              </a:r>
              <a:r>
                <a:rPr lang="en-US" altLang="zh-CN" sz="1600" b="1">
                  <a:ea typeface="楷体_GB2312"/>
                  <a:cs typeface="楷体_GB2312"/>
                </a:rPr>
                <a:t>1</a:t>
              </a:r>
              <a:br>
                <a:rPr lang="en-US" altLang="zh-CN" sz="1600" b="1">
                  <a:ea typeface="楷体_GB2312"/>
                  <a:cs typeface="楷体_GB2312"/>
                </a:rPr>
              </a:br>
              <a:r>
                <a:rPr lang="en-US" altLang="zh-CN" sz="1600" b="1">
                  <a:ea typeface="楷体_GB2312"/>
                  <a:cs typeface="楷体_GB2312"/>
                </a:rPr>
                <a:t>…</a:t>
              </a:r>
              <a:br>
                <a:rPr lang="en-US" altLang="zh-CN" sz="1600" b="1">
                  <a:ea typeface="楷体_GB2312"/>
                  <a:cs typeface="楷体_GB2312"/>
                </a:rPr>
              </a:br>
              <a:r>
                <a:rPr lang="zh-CN" altLang="en-US" sz="1600" b="1">
                  <a:ea typeface="楷体_GB2312"/>
                  <a:cs typeface="楷体_GB2312"/>
                </a:rPr>
                <a:t>取值</a:t>
              </a:r>
              <a:r>
                <a:rPr lang="en-US" altLang="zh-CN" sz="1600" b="1">
                  <a:ea typeface="楷体_GB2312"/>
                  <a:cs typeface="楷体_GB2312"/>
                </a:rPr>
                <a:t>n</a:t>
              </a:r>
            </a:p>
          </p:txBody>
        </p:sp>
        <p:sp>
          <p:nvSpPr>
            <p:cNvPr id="22541" name="Text Box 33"/>
            <p:cNvSpPr txBox="1">
              <a:spLocks noChangeArrowheads="1"/>
            </p:cNvSpPr>
            <p:nvPr/>
          </p:nvSpPr>
          <p:spPr bwMode="auto">
            <a:xfrm>
              <a:off x="3606" y="2985"/>
              <a:ext cx="10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done  </a:t>
              </a:r>
              <a:r>
                <a:rPr lang="zh-CN" altLang="en-US" sz="1600" b="1">
                  <a:ea typeface="楷体_GB2312"/>
                  <a:cs typeface="楷体_GB2312"/>
                </a:rPr>
                <a:t>结束循环</a:t>
              </a:r>
            </a:p>
          </p:txBody>
        </p:sp>
        <p:sp>
          <p:nvSpPr>
            <p:cNvPr id="22542" name="Line 34"/>
            <p:cNvSpPr>
              <a:spLocks noChangeShapeType="1"/>
            </p:cNvSpPr>
            <p:nvPr/>
          </p:nvSpPr>
          <p:spPr bwMode="auto">
            <a:xfrm>
              <a:off x="1185" y="2520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3" name="Line 35"/>
            <p:cNvSpPr>
              <a:spLocks noChangeShapeType="1"/>
            </p:cNvSpPr>
            <p:nvPr/>
          </p:nvSpPr>
          <p:spPr bwMode="auto">
            <a:xfrm>
              <a:off x="3039" y="2522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4" name="AutoShape 36"/>
            <p:cNvSpPr>
              <a:spLocks noChangeArrowheads="1"/>
            </p:cNvSpPr>
            <p:nvPr/>
          </p:nvSpPr>
          <p:spPr bwMode="auto">
            <a:xfrm>
              <a:off x="2030" y="2378"/>
              <a:ext cx="1016" cy="29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Text Box 37"/>
            <p:cNvSpPr txBox="1">
              <a:spLocks noChangeArrowheads="1"/>
            </p:cNvSpPr>
            <p:nvPr/>
          </p:nvSpPr>
          <p:spPr bwMode="auto">
            <a:xfrm>
              <a:off x="2031" y="2425"/>
              <a:ext cx="10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do  </a:t>
              </a: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…</a:t>
              </a:r>
            </a:p>
          </p:txBody>
        </p:sp>
        <p:sp>
          <p:nvSpPr>
            <p:cNvPr id="22546" name="Line 38"/>
            <p:cNvSpPr>
              <a:spLocks noChangeShapeType="1"/>
            </p:cNvSpPr>
            <p:nvPr/>
          </p:nvSpPr>
          <p:spPr bwMode="auto">
            <a:xfrm>
              <a:off x="56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7" name="Line 39"/>
            <p:cNvSpPr>
              <a:spLocks noChangeShapeType="1"/>
            </p:cNvSpPr>
            <p:nvPr/>
          </p:nvSpPr>
          <p:spPr bwMode="auto">
            <a:xfrm>
              <a:off x="463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8" name="Line 40"/>
            <p:cNvSpPr>
              <a:spLocks noChangeShapeType="1"/>
            </p:cNvSpPr>
            <p:nvPr/>
          </p:nvSpPr>
          <p:spPr bwMode="auto">
            <a:xfrm rot="10800000" flipV="1">
              <a:off x="2532" y="268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49" name="Line 41"/>
            <p:cNvSpPr>
              <a:spLocks noChangeShapeType="1"/>
            </p:cNvSpPr>
            <p:nvPr/>
          </p:nvSpPr>
          <p:spPr bwMode="auto">
            <a:xfrm>
              <a:off x="1185" y="3699"/>
              <a:ext cx="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0" name="Line 42"/>
            <p:cNvSpPr>
              <a:spLocks noChangeShapeType="1"/>
            </p:cNvSpPr>
            <p:nvPr/>
          </p:nvSpPr>
          <p:spPr bwMode="auto">
            <a:xfrm>
              <a:off x="1185" y="253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2551" name="Text Box 43"/>
            <p:cNvSpPr txBox="1">
              <a:spLocks noChangeArrowheads="1"/>
            </p:cNvSpPr>
            <p:nvPr/>
          </p:nvSpPr>
          <p:spPr bwMode="auto">
            <a:xfrm>
              <a:off x="3158" y="2311"/>
              <a:ext cx="9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取值</a:t>
              </a:r>
              <a:r>
                <a:rPr lang="en-US" altLang="zh-CN" sz="1600" b="1">
                  <a:ea typeface="楷体_GB2312"/>
                  <a:cs typeface="楷体_GB2312"/>
                </a:rPr>
                <a:t>n </a:t>
              </a:r>
              <a:r>
                <a:rPr lang="zh-CN" altLang="en-US" sz="1600" b="1">
                  <a:ea typeface="楷体_GB2312"/>
                  <a:cs typeface="楷体_GB2312"/>
                </a:rPr>
                <a:t>已使用</a:t>
              </a:r>
            </a:p>
          </p:txBody>
        </p:sp>
        <p:sp>
          <p:nvSpPr>
            <p:cNvPr id="22552" name="Line 44"/>
            <p:cNvSpPr>
              <a:spLocks noChangeShapeType="1"/>
            </p:cNvSpPr>
            <p:nvPr/>
          </p:nvSpPr>
          <p:spPr bwMode="auto">
            <a:xfrm>
              <a:off x="4115" y="2522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0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2B20F9F-9E4D-462B-A255-E9230756AC1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</a:t>
            </a:r>
            <a:r>
              <a:rPr lang="en-US" altLang="zh-CN" smtClean="0">
                <a:solidFill>
                  <a:schemeClr val="tx2"/>
                </a:solidFill>
              </a:rPr>
              <a:t>1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smtClean="0"/>
              <a:t>依次输出</a:t>
            </a:r>
            <a:r>
              <a:rPr lang="en-US" altLang="zh-CN" smtClean="0"/>
              <a:t>3</a:t>
            </a:r>
            <a:r>
              <a:rPr lang="zh-CN" altLang="en-US" smtClean="0"/>
              <a:t>条文字信息，包括一天中的“</a:t>
            </a:r>
            <a:r>
              <a:rPr lang="en-US" altLang="zh-CN" smtClean="0"/>
              <a:t>Morning”</a:t>
            </a:r>
            <a:r>
              <a:rPr lang="zh-CN" altLang="en-US" smtClean="0"/>
              <a:t>、“</a:t>
            </a:r>
            <a:r>
              <a:rPr lang="en-US" altLang="zh-CN" smtClean="0"/>
              <a:t>Noon”</a:t>
            </a:r>
            <a:r>
              <a:rPr lang="zh-CN" altLang="en-US" smtClean="0"/>
              <a:t>、“</a:t>
            </a:r>
            <a:r>
              <a:rPr lang="en-US" altLang="zh-CN" smtClean="0"/>
              <a:t>Evening”</a:t>
            </a:r>
            <a:r>
              <a:rPr lang="zh-CN" altLang="en-US" smtClean="0"/>
              <a:t>字串</a:t>
            </a:r>
          </a:p>
        </p:txBody>
      </p:sp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574675" y="2276475"/>
            <a:ext cx="8007350" cy="2376488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vi showday.sh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for</a:t>
            </a:r>
            <a:r>
              <a:rPr lang="en-US" altLang="zh-CN" sz="1800" b="1">
                <a:solidFill>
                  <a:srgbClr val="0000FF"/>
                </a:solidFill>
              </a:rPr>
              <a:t> TM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  <a:r>
              <a:rPr lang="en-US" altLang="zh-CN" sz="1800" b="1">
                <a:solidFill>
                  <a:srgbClr val="0000FF"/>
                </a:solidFill>
              </a:rPr>
              <a:t> "Morning" "Noon" "Evening"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"The $TM of the day."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5083" name="AutoShape 11"/>
          <p:cNvSpPr>
            <a:spLocks noChangeArrowheads="1"/>
          </p:cNvSpPr>
          <p:nvPr/>
        </p:nvSpPr>
        <p:spPr bwMode="auto">
          <a:xfrm>
            <a:off x="574675" y="4670425"/>
            <a:ext cx="8007350" cy="1727200"/>
          </a:xfrm>
          <a:prstGeom prst="roundRect">
            <a:avLst>
              <a:gd name="adj" fmla="val 779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sh showday.sh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The </a:t>
            </a:r>
            <a:r>
              <a:rPr lang="en-US" altLang="zh-CN" sz="1800" b="1">
                <a:solidFill>
                  <a:srgbClr val="FF0000"/>
                </a:solidFill>
              </a:rPr>
              <a:t>Morning</a:t>
            </a:r>
            <a:r>
              <a:rPr lang="en-US" altLang="zh-CN" sz="1800" b="1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The </a:t>
            </a:r>
            <a:r>
              <a:rPr lang="en-US" altLang="zh-CN" sz="1800" b="1">
                <a:solidFill>
                  <a:srgbClr val="FF0000"/>
                </a:solidFill>
              </a:rPr>
              <a:t>Noon</a:t>
            </a:r>
            <a:r>
              <a:rPr lang="en-US" altLang="zh-CN" sz="1800" b="1"/>
              <a:t> of the day.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The </a:t>
            </a:r>
            <a:r>
              <a:rPr lang="en-US" altLang="zh-CN" sz="1800" b="1">
                <a:solidFill>
                  <a:srgbClr val="FF0000"/>
                </a:solidFill>
              </a:rPr>
              <a:t>Evening</a:t>
            </a:r>
            <a:r>
              <a:rPr lang="en-US" altLang="zh-CN" sz="1800" b="1"/>
              <a:t> of the day </a:t>
            </a:r>
          </a:p>
        </p:txBody>
      </p:sp>
      <p:sp>
        <p:nvSpPr>
          <p:cNvPr id="515084" name="AutoShape 12"/>
          <p:cNvSpPr>
            <a:spLocks noChangeArrowheads="1"/>
          </p:cNvSpPr>
          <p:nvPr/>
        </p:nvSpPr>
        <p:spPr bwMode="auto">
          <a:xfrm>
            <a:off x="5003800" y="4976813"/>
            <a:ext cx="230505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42350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nimBg="1"/>
      <p:bldP spid="515083" grpId="0" animBg="1"/>
      <p:bldP spid="5150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94A5D59-4E7B-4022-AFD5-AF24EFA465F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应用示例</a:t>
            </a:r>
            <a:r>
              <a:rPr lang="en-US" altLang="zh-CN" smtClean="0">
                <a:solidFill>
                  <a:schemeClr val="tx2"/>
                </a:solidFill>
              </a:rPr>
              <a:t>2</a:t>
            </a:r>
            <a:r>
              <a:rPr lang="zh-CN" altLang="en-US" smtClean="0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 smtClean="0"/>
              <a:t>对于使用“</a:t>
            </a:r>
            <a:r>
              <a:rPr lang="en-US" altLang="zh-CN" smtClean="0"/>
              <a:t>/bin/bash”</a:t>
            </a:r>
            <a:r>
              <a:rPr lang="zh-CN" altLang="en-US" smtClean="0"/>
              <a:t>作为登录</a:t>
            </a:r>
            <a:r>
              <a:rPr lang="en-US" altLang="zh-CN" smtClean="0"/>
              <a:t>Shell</a:t>
            </a:r>
            <a:r>
              <a:rPr lang="zh-CN" altLang="en-US" smtClean="0"/>
              <a:t>的系统用户，检查他们在“</a:t>
            </a:r>
            <a:r>
              <a:rPr lang="en-US" altLang="zh-CN" smtClean="0"/>
              <a:t>/opt”</a:t>
            </a:r>
            <a:r>
              <a:rPr lang="zh-CN" altLang="en-US" smtClean="0"/>
              <a:t>目录中拥有的子目录或文件数量，如果超过</a:t>
            </a:r>
            <a:r>
              <a:rPr lang="en-US" altLang="zh-CN" smtClean="0"/>
              <a:t>100</a:t>
            </a:r>
            <a:r>
              <a:rPr lang="zh-CN" altLang="en-US" smtClean="0"/>
              <a:t>个，则列出具体个数及对应的用户帐号</a:t>
            </a:r>
          </a:p>
        </p:txBody>
      </p:sp>
      <p:sp>
        <p:nvSpPr>
          <p:cNvPr id="560132" name="AutoShape 4"/>
          <p:cNvSpPr>
            <a:spLocks noChangeArrowheads="1"/>
          </p:cNvSpPr>
          <p:nvPr/>
        </p:nvSpPr>
        <p:spPr bwMode="auto">
          <a:xfrm>
            <a:off x="574675" y="1539875"/>
            <a:ext cx="8007350" cy="4319588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 </a:t>
            </a: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DIR="/opt"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LMT=100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ValidUsers=`grep "/bin/bash" /etc/passwd | cut -d ":" -f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for</a:t>
            </a:r>
            <a:r>
              <a:rPr lang="en-US" altLang="zh-CN" sz="1800" b="1">
                <a:solidFill>
                  <a:srgbClr val="0000FF"/>
                </a:solidFill>
              </a:rPr>
              <a:t> UserName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  <a:r>
              <a:rPr lang="en-US" altLang="zh-CN" sz="1800" b="1">
                <a:solidFill>
                  <a:srgbClr val="0000FF"/>
                </a:solidFill>
              </a:rPr>
              <a:t>  $ValidUsers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Num=`find $DIR -user $UserName | wc -l`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if  [  $Num  -gt  $LMT  ]  ;  then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 echo "$UserName have $Num files."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fi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60137" name="AutoShape 9"/>
          <p:cNvSpPr>
            <a:spLocks noChangeArrowheads="1"/>
          </p:cNvSpPr>
          <p:nvPr/>
        </p:nvSpPr>
        <p:spPr bwMode="auto">
          <a:xfrm>
            <a:off x="5148263" y="1881188"/>
            <a:ext cx="2808287" cy="684212"/>
          </a:xfrm>
          <a:prstGeom prst="wedgeRoundRectCallout">
            <a:avLst>
              <a:gd name="adj1" fmla="val -39542"/>
              <a:gd name="adj2" fmla="val 836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获得使用</a:t>
            </a:r>
            <a:r>
              <a:rPr lang="en-US" altLang="zh-CN" sz="1800" b="1">
                <a:ea typeface="楷体_GB2312"/>
                <a:cs typeface="楷体_GB2312"/>
              </a:rPr>
              <a:t>bash</a:t>
            </a:r>
            <a:r>
              <a:rPr lang="zh-CN" altLang="en-US" sz="1800" b="1">
                <a:ea typeface="楷体_GB2312"/>
                <a:cs typeface="楷体_GB2312"/>
              </a:rPr>
              <a:t>作为登录</a:t>
            </a:r>
            <a:r>
              <a:rPr lang="en-US" altLang="zh-CN" sz="1800" b="1">
                <a:ea typeface="楷体_GB2312"/>
                <a:cs typeface="楷体_GB2312"/>
              </a:rPr>
              <a:t>Shell</a:t>
            </a:r>
            <a:r>
              <a:rPr lang="zh-CN" altLang="en-US" sz="1800" b="1">
                <a:ea typeface="楷体_GB2312"/>
                <a:cs typeface="楷体_GB2312"/>
              </a:rPr>
              <a:t>的用户名列表</a:t>
            </a:r>
          </a:p>
        </p:txBody>
      </p:sp>
    </p:spTree>
    <p:extLst>
      <p:ext uri="{BB962C8B-B14F-4D97-AF65-F5344CB8AC3E}">
        <p14:creationId xmlns:p14="http://schemas.microsoft.com/office/powerpoint/2010/main" val="15084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E259FCAD-5FBA-43F3-B67A-B60C16DB5BC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560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560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重复测试指定的条件，只要条件成立则反复执行对应的命令操作</a:t>
            </a:r>
          </a:p>
          <a:p>
            <a:endParaRPr lang="en-US" altLang="zh-CN" smtClean="0"/>
          </a:p>
        </p:txBody>
      </p:sp>
      <p:grpSp>
        <p:nvGrpSpPr>
          <p:cNvPr id="517166" name="Group 46"/>
          <p:cNvGrpSpPr>
            <a:grpSpLocks/>
          </p:cNvGrpSpPr>
          <p:nvPr/>
        </p:nvGrpSpPr>
        <p:grpSpPr bwMode="auto">
          <a:xfrm>
            <a:off x="503238" y="1846263"/>
            <a:ext cx="7561262" cy="2014537"/>
            <a:chOff x="317" y="1163"/>
            <a:chExt cx="4763" cy="1269"/>
          </a:xfrm>
        </p:grpSpPr>
        <p:sp>
          <p:nvSpPr>
            <p:cNvPr id="25623" name="AutoShape 4"/>
            <p:cNvSpPr>
              <a:spLocks noChangeArrowheads="1"/>
            </p:cNvSpPr>
            <p:nvPr/>
          </p:nvSpPr>
          <p:spPr bwMode="auto">
            <a:xfrm>
              <a:off x="929" y="1344"/>
              <a:ext cx="1633" cy="1088"/>
            </a:xfrm>
            <a:prstGeom prst="roundRect">
              <a:avLst>
                <a:gd name="adj" fmla="val 863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while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命令或表达式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命令列表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done</a:t>
              </a:r>
            </a:p>
          </p:txBody>
        </p:sp>
        <p:sp>
          <p:nvSpPr>
            <p:cNvPr id="25624" name="AutoShape 5"/>
            <p:cNvSpPr>
              <a:spLocks noChangeArrowheads="1"/>
            </p:cNvSpPr>
            <p:nvPr/>
          </p:nvSpPr>
          <p:spPr bwMode="auto">
            <a:xfrm>
              <a:off x="3198" y="1344"/>
              <a:ext cx="1882" cy="1088"/>
            </a:xfrm>
            <a:prstGeom prst="roundRect">
              <a:avLst>
                <a:gd name="adj" fmla="val 8824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while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可用内存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&lt;100MB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获取可用内存数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done</a:t>
              </a:r>
            </a:p>
          </p:txBody>
        </p:sp>
        <p:pic>
          <p:nvPicPr>
            <p:cNvPr id="25625" name="Picture 23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116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6" name="AutoShape 24"/>
            <p:cNvSpPr>
              <a:spLocks noChangeArrowheads="1"/>
            </p:cNvSpPr>
            <p:nvPr/>
          </p:nvSpPr>
          <p:spPr bwMode="auto">
            <a:xfrm rot="-5400000">
              <a:off x="2795" y="1690"/>
              <a:ext cx="193" cy="385"/>
            </a:xfrm>
            <a:prstGeom prst="downArrow">
              <a:avLst>
                <a:gd name="adj1" fmla="val 50000"/>
                <a:gd name="adj2" fmla="val 498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7165" name="Group 45"/>
          <p:cNvGrpSpPr>
            <a:grpSpLocks/>
          </p:cNvGrpSpPr>
          <p:nvPr/>
        </p:nvGrpSpPr>
        <p:grpSpPr bwMode="auto">
          <a:xfrm>
            <a:off x="1398588" y="4005263"/>
            <a:ext cx="6486525" cy="2230437"/>
            <a:chOff x="881" y="2625"/>
            <a:chExt cx="4086" cy="1405"/>
          </a:xfrm>
        </p:grpSpPr>
        <p:sp>
          <p:nvSpPr>
            <p:cNvPr id="25607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09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while  </a:t>
              </a:r>
              <a:r>
                <a:rPr lang="zh-CN" altLang="en-US" sz="1600" b="1">
                  <a:ea typeface="楷体_GB2312"/>
                  <a:cs typeface="楷体_GB2312"/>
                </a:rPr>
                <a:t>条件测试命令</a:t>
              </a:r>
            </a:p>
          </p:txBody>
        </p:sp>
        <p:sp>
          <p:nvSpPr>
            <p:cNvPr id="25611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2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3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4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5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条件为真</a:t>
              </a:r>
            </a:p>
          </p:txBody>
        </p:sp>
        <p:sp>
          <p:nvSpPr>
            <p:cNvPr id="25616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7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条件为假</a:t>
              </a:r>
            </a:p>
          </p:txBody>
        </p:sp>
        <p:sp>
          <p:nvSpPr>
            <p:cNvPr id="25618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19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done  </a:t>
              </a:r>
              <a:r>
                <a:rPr lang="zh-CN" altLang="en-US" sz="1600" b="1">
                  <a:ea typeface="楷体_GB2312"/>
                  <a:cs typeface="楷体_GB2312"/>
                </a:rPr>
                <a:t>结束循环</a:t>
              </a:r>
            </a:p>
          </p:txBody>
        </p:sp>
        <p:sp>
          <p:nvSpPr>
            <p:cNvPr id="25621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5622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do  </a:t>
              </a: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3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F35CB62C-BE39-4D32-8C27-755E1E4F52A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批量添加</a:t>
            </a:r>
            <a:r>
              <a:rPr lang="en-US" altLang="zh-CN" smtClean="0"/>
              <a:t>20</a:t>
            </a:r>
            <a:r>
              <a:rPr lang="zh-CN" altLang="en-US" smtClean="0"/>
              <a:t>个系统用户帐号， 用户名依次为“</a:t>
            </a:r>
            <a:r>
              <a:rPr lang="en-US" altLang="zh-CN" smtClean="0"/>
              <a:t>stu1”</a:t>
            </a:r>
            <a:r>
              <a:rPr lang="zh-CN" altLang="en-US" smtClean="0"/>
              <a:t>、“</a:t>
            </a:r>
            <a:r>
              <a:rPr lang="en-US" altLang="zh-CN" smtClean="0"/>
              <a:t>stu2”</a:t>
            </a:r>
            <a:r>
              <a:rPr lang="zh-CN" altLang="en-US" smtClean="0"/>
              <a:t>、</a:t>
            </a:r>
            <a:r>
              <a:rPr lang="en-US" altLang="zh-CN" smtClean="0"/>
              <a:t>……</a:t>
            </a:r>
            <a:r>
              <a:rPr lang="zh-CN" altLang="en-US" smtClean="0"/>
              <a:t>、“</a:t>
            </a:r>
            <a:r>
              <a:rPr lang="en-US" altLang="zh-CN" smtClean="0"/>
              <a:t>stu20”</a:t>
            </a:r>
          </a:p>
          <a:p>
            <a:pPr lvl="1"/>
            <a:r>
              <a:rPr lang="zh-CN" altLang="en-US" smtClean="0"/>
              <a:t>这些用户的初始密码均设置为“</a:t>
            </a:r>
            <a:r>
              <a:rPr lang="en-US" altLang="zh-CN" smtClean="0"/>
              <a:t>123456” </a:t>
            </a:r>
          </a:p>
        </p:txBody>
      </p:sp>
      <p:sp>
        <p:nvSpPr>
          <p:cNvPr id="519171" name="AutoShape 3"/>
          <p:cNvSpPr>
            <a:spLocks noChangeArrowheads="1"/>
          </p:cNvSpPr>
          <p:nvPr/>
        </p:nvSpPr>
        <p:spPr bwMode="auto">
          <a:xfrm>
            <a:off x="611188" y="2347913"/>
            <a:ext cx="8007350" cy="3313112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while</a:t>
            </a:r>
            <a:r>
              <a:rPr lang="en-US" altLang="zh-CN" sz="1800" b="1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useradd stu$i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"123456" | passwd --stdin stu$i &amp;&gt; /dev/null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i=`expr $i + 1`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19179" name="AutoShape 11"/>
          <p:cNvSpPr>
            <a:spLocks noChangeArrowheads="1"/>
          </p:cNvSpPr>
          <p:nvPr/>
        </p:nvSpPr>
        <p:spPr bwMode="auto">
          <a:xfrm>
            <a:off x="2700338" y="5192713"/>
            <a:ext cx="2376487" cy="684212"/>
          </a:xfrm>
          <a:prstGeom prst="wedgeRoundRectCallout">
            <a:avLst>
              <a:gd name="adj1" fmla="val -40181"/>
              <a:gd name="adj2" fmla="val -82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执行 </a:t>
            </a:r>
            <a:r>
              <a:rPr lang="en-US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let  i++</a:t>
            </a:r>
            <a:r>
              <a:rPr lang="en-US" altLang="zh-CN" sz="1800" b="1">
                <a:ea typeface="楷体_GB2312"/>
                <a:cs typeface="楷体_GB2312"/>
              </a:rPr>
              <a:t> </a:t>
            </a:r>
            <a:r>
              <a:rPr lang="zh-CN" altLang="en-US" sz="1800" b="1">
                <a:ea typeface="楷体_GB2312"/>
                <a:cs typeface="楷体_GB2312"/>
              </a:rPr>
              <a:t>也可以使变量</a:t>
            </a:r>
            <a:r>
              <a:rPr lang="en-US" altLang="zh-CN" sz="1800" b="1">
                <a:ea typeface="楷体_GB2312"/>
                <a:cs typeface="楷体_GB2312"/>
              </a:rPr>
              <a:t>i</a:t>
            </a:r>
            <a:r>
              <a:rPr lang="zh-CN" altLang="en-US" sz="1800" b="1">
                <a:ea typeface="楷体_GB2312"/>
                <a:cs typeface="楷体_GB2312"/>
              </a:rPr>
              <a:t>的值递增</a:t>
            </a:r>
            <a:r>
              <a:rPr lang="en-US" altLang="zh-CN" sz="1800" b="1">
                <a:ea typeface="楷体_GB2312"/>
                <a:cs typeface="楷体_GB231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47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animBg="1"/>
      <p:bldP spid="5191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83C0BE96-2BC9-4D99-8F7C-64FBB5C69464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循环语句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批量删除上例中添加的</a:t>
            </a:r>
            <a:r>
              <a:rPr lang="en-US" altLang="zh-CN" smtClean="0"/>
              <a:t>20</a:t>
            </a:r>
            <a:r>
              <a:rPr lang="zh-CN" altLang="en-US" smtClean="0"/>
              <a:t>个系统用户帐号</a:t>
            </a:r>
          </a:p>
        </p:txBody>
      </p:sp>
      <p:sp>
        <p:nvSpPr>
          <p:cNvPr id="562180" name="AutoShape 4"/>
          <p:cNvSpPr>
            <a:spLocks noChangeArrowheads="1"/>
          </p:cNvSpPr>
          <p:nvPr/>
        </p:nvSpPr>
        <p:spPr bwMode="auto">
          <a:xfrm>
            <a:off x="611188" y="1989138"/>
            <a:ext cx="8007350" cy="2879725"/>
          </a:xfrm>
          <a:prstGeom prst="roundRect">
            <a:avLst>
              <a:gd name="adj" fmla="val 51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i=1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while</a:t>
            </a:r>
            <a:r>
              <a:rPr lang="en-US" altLang="zh-CN" sz="1800" b="1">
                <a:solidFill>
                  <a:srgbClr val="0000FF"/>
                </a:solidFill>
              </a:rPr>
              <a:t>  [  $i  -le  20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userdel -r stu$i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i=`expr $i + 1`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done</a:t>
            </a:r>
            <a:r>
              <a:rPr lang="en-US" altLang="zh-CN" sz="1800" b="1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30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FFD0E1C-359A-401E-B70E-5A94DE98EA6A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>
                <a:solidFill>
                  <a:schemeClr val="tx2"/>
                </a:solidFill>
              </a:rPr>
              <a:t>根据变量的不同取值，分别执行不同的命令操作</a:t>
            </a:r>
          </a:p>
        </p:txBody>
      </p:sp>
      <p:grpSp>
        <p:nvGrpSpPr>
          <p:cNvPr id="521274" name="Group 58"/>
          <p:cNvGrpSpPr>
            <a:grpSpLocks/>
          </p:cNvGrpSpPr>
          <p:nvPr/>
        </p:nvGrpSpPr>
        <p:grpSpPr bwMode="auto">
          <a:xfrm>
            <a:off x="503238" y="1412875"/>
            <a:ext cx="5292725" cy="4679950"/>
            <a:chOff x="317" y="890"/>
            <a:chExt cx="3334" cy="2948"/>
          </a:xfrm>
        </p:grpSpPr>
        <p:sp>
          <p:nvSpPr>
            <p:cNvPr id="28726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2722" cy="2766"/>
            </a:xfrm>
            <a:prstGeom prst="roundRect">
              <a:avLst>
                <a:gd name="adj" fmla="val 3819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case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变量值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in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模式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1)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1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  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模式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2)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命令序列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2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  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;;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　 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……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* )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默认执行的命令序列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esac</a:t>
              </a:r>
            </a:p>
          </p:txBody>
        </p:sp>
        <p:pic>
          <p:nvPicPr>
            <p:cNvPr id="28727" name="Picture 8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1226" name="Group 10"/>
          <p:cNvGrpSpPr>
            <a:grpSpLocks/>
          </p:cNvGrpSpPr>
          <p:nvPr/>
        </p:nvGrpSpPr>
        <p:grpSpPr bwMode="auto">
          <a:xfrm>
            <a:off x="539750" y="1676400"/>
            <a:ext cx="8135938" cy="4368800"/>
            <a:chOff x="340" y="1056"/>
            <a:chExt cx="5125" cy="2752"/>
          </a:xfrm>
        </p:grpSpPr>
        <p:sp>
          <p:nvSpPr>
            <p:cNvPr id="28679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1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case  </a:t>
              </a:r>
              <a:r>
                <a:rPr lang="zh-CN" altLang="en-US" sz="1600" b="1">
                  <a:ea typeface="楷体_GB2312"/>
                  <a:cs typeface="楷体_GB2312"/>
                </a:rPr>
                <a:t>变量</a:t>
              </a:r>
              <a:r>
                <a:rPr lang="en-US" altLang="zh-CN" sz="1600" b="1">
                  <a:ea typeface="楷体_GB2312"/>
                  <a:cs typeface="楷体_GB2312"/>
                </a:rPr>
                <a:t>=</a:t>
              </a:r>
              <a:r>
                <a:rPr lang="zh-CN" altLang="en-US" sz="1600" b="1">
                  <a:ea typeface="楷体_GB2312"/>
                  <a:cs typeface="楷体_GB2312"/>
                </a:rPr>
                <a:t>模式</a:t>
              </a:r>
              <a:r>
                <a:rPr lang="en-US" altLang="zh-CN" sz="1600" b="1"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8683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4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5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esac  </a:t>
              </a:r>
              <a:r>
                <a:rPr lang="zh-CN" altLang="en-US" sz="1600" b="1">
                  <a:ea typeface="楷体_GB2312"/>
                  <a:cs typeface="楷体_GB2312"/>
                </a:rPr>
                <a:t>结束分支</a:t>
              </a:r>
            </a:p>
          </p:txBody>
        </p:sp>
        <p:sp>
          <p:nvSpPr>
            <p:cNvPr id="28687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88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1…</a:t>
              </a:r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1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2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3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/>
                <a:cs typeface="楷体_GB2312"/>
              </a:endParaRPr>
            </a:p>
          </p:txBody>
        </p:sp>
        <p:sp>
          <p:nvSpPr>
            <p:cNvPr id="28694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;;</a:t>
              </a:r>
            </a:p>
          </p:txBody>
        </p:sp>
        <p:sp>
          <p:nvSpPr>
            <p:cNvPr id="28695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697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有</a:t>
              </a:r>
            </a:p>
          </p:txBody>
        </p:sp>
        <p:sp>
          <p:nvSpPr>
            <p:cNvPr id="28698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变量</a:t>
              </a:r>
              <a:r>
                <a:rPr lang="en-US" altLang="zh-CN" sz="1600" b="1">
                  <a:ea typeface="楷体_GB2312"/>
                  <a:cs typeface="楷体_GB2312"/>
                </a:rPr>
                <a:t>=</a:t>
              </a:r>
              <a:r>
                <a:rPr lang="zh-CN" altLang="en-US" sz="1600" b="1">
                  <a:ea typeface="楷体_GB2312"/>
                  <a:cs typeface="楷体_GB2312"/>
                </a:rPr>
                <a:t>模式</a:t>
              </a:r>
              <a:r>
                <a:rPr lang="en-US" altLang="zh-CN" sz="1600" b="1"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8700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变量</a:t>
              </a:r>
              <a:r>
                <a:rPr lang="en-US" altLang="zh-CN" sz="1600" b="1">
                  <a:ea typeface="楷体_GB2312"/>
                  <a:cs typeface="楷体_GB2312"/>
                </a:rPr>
                <a:t>=</a:t>
              </a:r>
              <a:r>
                <a:rPr lang="zh-CN" altLang="en-US" sz="1600" b="1">
                  <a:ea typeface="楷体_GB2312"/>
                  <a:cs typeface="楷体_GB2312"/>
                </a:rPr>
                <a:t>其他值</a:t>
              </a:r>
              <a:r>
                <a:rPr lang="en-US" altLang="zh-CN" sz="1600" b="1">
                  <a:ea typeface="楷体_GB2312"/>
                  <a:cs typeface="楷体_GB2312"/>
                </a:rPr>
                <a:t>(*)</a:t>
              </a:r>
            </a:p>
          </p:txBody>
        </p:sp>
        <p:sp>
          <p:nvSpPr>
            <p:cNvPr id="28702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默认命令序列</a:t>
              </a:r>
              <a:r>
                <a:rPr lang="en-US" altLang="zh-CN" sz="1600" b="1">
                  <a:ea typeface="楷体_GB2312"/>
                  <a:cs typeface="楷体_GB2312"/>
                </a:rPr>
                <a:t>…</a:t>
              </a:r>
            </a:p>
          </p:txBody>
        </p:sp>
        <p:sp>
          <p:nvSpPr>
            <p:cNvPr id="28704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5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6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……</a:t>
              </a:r>
            </a:p>
          </p:txBody>
        </p:sp>
        <p:sp>
          <p:nvSpPr>
            <p:cNvPr id="28707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08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无</a:t>
              </a:r>
            </a:p>
          </p:txBody>
        </p:sp>
        <p:sp>
          <p:nvSpPr>
            <p:cNvPr id="28709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是</a:t>
              </a:r>
            </a:p>
          </p:txBody>
        </p:sp>
        <p:sp>
          <p:nvSpPr>
            <p:cNvPr id="28710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否</a:t>
              </a:r>
            </a:p>
          </p:txBody>
        </p:sp>
        <p:sp>
          <p:nvSpPr>
            <p:cNvPr id="28711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2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3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否</a:t>
              </a:r>
            </a:p>
          </p:txBody>
        </p:sp>
        <p:sp>
          <p:nvSpPr>
            <p:cNvPr id="28714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5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2…</a:t>
              </a:r>
            </a:p>
          </p:txBody>
        </p:sp>
        <p:sp>
          <p:nvSpPr>
            <p:cNvPr id="28716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7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8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19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1600" b="1">
                <a:ea typeface="楷体_GB2312"/>
                <a:cs typeface="楷体_GB2312"/>
              </a:endParaRPr>
            </a:p>
          </p:txBody>
        </p:sp>
        <p:sp>
          <p:nvSpPr>
            <p:cNvPr id="28720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;;</a:t>
              </a:r>
            </a:p>
          </p:txBody>
        </p:sp>
        <p:sp>
          <p:nvSpPr>
            <p:cNvPr id="28721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2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8723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有</a:t>
              </a:r>
            </a:p>
          </p:txBody>
        </p:sp>
        <p:sp>
          <p:nvSpPr>
            <p:cNvPr id="28724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无</a:t>
              </a:r>
            </a:p>
          </p:txBody>
        </p:sp>
        <p:sp>
          <p:nvSpPr>
            <p:cNvPr id="28725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4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正则表达式用来在</a:t>
            </a:r>
            <a:r>
              <a:rPr lang="zh-CN" altLang="en-US" dirty="0" smtClean="0">
                <a:solidFill>
                  <a:srgbClr val="FF0000"/>
                </a:solidFill>
              </a:rPr>
              <a:t>文件中匹配符合条件的字符串</a:t>
            </a:r>
            <a:r>
              <a:rPr lang="zh-CN" altLang="en-US" dirty="0" smtClean="0"/>
              <a:t>，正则是</a:t>
            </a:r>
            <a:r>
              <a:rPr lang="zh-CN" altLang="en-US" dirty="0" smtClean="0">
                <a:solidFill>
                  <a:srgbClr val="FF0000"/>
                </a:solidFill>
              </a:rPr>
              <a:t>包含匹配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grep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awk</a:t>
            </a:r>
            <a:r>
              <a:rPr lang="zh-CN" altLang="en-US" dirty="0"/>
              <a:t>、</a:t>
            </a:r>
            <a:r>
              <a:rPr lang="en-US" altLang="zh-CN" dirty="0" err="1" smtClean="0"/>
              <a:t>sed</a:t>
            </a:r>
            <a:r>
              <a:rPr lang="zh-CN" altLang="en-US" dirty="0" smtClean="0"/>
              <a:t>等命令可以支持正则表达式。</a:t>
            </a:r>
            <a:endParaRPr lang="en-US" altLang="zh-CN" dirty="0" smtClean="0"/>
          </a:p>
          <a:p>
            <a:r>
              <a:rPr lang="zh-CN" altLang="en-US" dirty="0" smtClean="0"/>
              <a:t>通配符用来匹配</a:t>
            </a:r>
            <a:r>
              <a:rPr lang="zh-CN" altLang="en-US" dirty="0" smtClean="0">
                <a:solidFill>
                  <a:srgbClr val="FF0000"/>
                </a:solidFill>
              </a:rPr>
              <a:t>符合条件的文件名</a:t>
            </a:r>
            <a:r>
              <a:rPr lang="zh-CN" altLang="en-US" dirty="0" smtClean="0"/>
              <a:t>，通配符是</a:t>
            </a:r>
            <a:r>
              <a:rPr lang="zh-CN" altLang="en-US" dirty="0" smtClean="0">
                <a:solidFill>
                  <a:srgbClr val="FF0000"/>
                </a:solidFill>
              </a:rPr>
              <a:t>完全匹配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这些命令不支持正则表达式，所以只能使用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自己的通配符来进行匹配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、正则表达式与通配符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14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27384B1D-1A0B-42A8-A3ED-0ABE8ACFB33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编写脚本文件 </a:t>
            </a:r>
            <a:r>
              <a:rPr lang="en-US" altLang="zh-CN" smtClean="0"/>
              <a:t>mydb.sh</a:t>
            </a:r>
            <a:r>
              <a:rPr lang="zh-CN" altLang="en-US" smtClean="0"/>
              <a:t>，用于控制系统服务</a:t>
            </a:r>
            <a:r>
              <a:rPr lang="en-US" altLang="zh-CN" smtClean="0"/>
              <a:t>mysqld</a:t>
            </a:r>
          </a:p>
          <a:p>
            <a:pPr lvl="1"/>
            <a:r>
              <a:rPr lang="zh-CN" altLang="en-US" smtClean="0"/>
              <a:t>当执行 </a:t>
            </a:r>
            <a:r>
              <a:rPr lang="en-US" altLang="zh-CN" smtClean="0"/>
              <a:t>./mydb.sh  start </a:t>
            </a:r>
            <a:r>
              <a:rPr lang="zh-CN" altLang="en-US" smtClean="0"/>
              <a:t>时，启动</a:t>
            </a:r>
            <a:r>
              <a:rPr lang="en-US" altLang="zh-CN" smtClean="0"/>
              <a:t>mysqld</a:t>
            </a:r>
            <a:r>
              <a:rPr lang="zh-CN" altLang="en-US" smtClean="0"/>
              <a:t>服务</a:t>
            </a:r>
          </a:p>
          <a:p>
            <a:pPr lvl="1"/>
            <a:r>
              <a:rPr lang="zh-CN" altLang="en-US" smtClean="0"/>
              <a:t>当执行 </a:t>
            </a:r>
            <a:r>
              <a:rPr lang="en-US" altLang="zh-CN" smtClean="0"/>
              <a:t>./mydb.sh  stop </a:t>
            </a:r>
            <a:r>
              <a:rPr lang="zh-CN" altLang="en-US" smtClean="0"/>
              <a:t>时，关闭</a:t>
            </a:r>
            <a:r>
              <a:rPr lang="en-US" altLang="zh-CN" smtClean="0"/>
              <a:t>mysqld</a:t>
            </a:r>
            <a:r>
              <a:rPr lang="zh-CN" altLang="en-US" smtClean="0"/>
              <a:t>服务</a:t>
            </a:r>
          </a:p>
          <a:p>
            <a:pPr lvl="1"/>
            <a:r>
              <a:rPr lang="zh-CN" altLang="en-US" smtClean="0"/>
              <a:t>如果输入其他脚本参数，则显示帮助信息</a:t>
            </a:r>
          </a:p>
        </p:txBody>
      </p:sp>
      <p:sp>
        <p:nvSpPr>
          <p:cNvPr id="525315" name="AutoShape 3"/>
          <p:cNvSpPr>
            <a:spLocks noChangeArrowheads="1"/>
          </p:cNvSpPr>
          <p:nvPr/>
        </p:nvSpPr>
        <p:spPr bwMode="auto">
          <a:xfrm>
            <a:off x="574675" y="1539875"/>
            <a:ext cx="8007350" cy="4787900"/>
          </a:xfrm>
          <a:prstGeom prst="roundRect">
            <a:avLst>
              <a:gd name="adj" fmla="val 494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  <a:r>
              <a:rPr lang="en-US" altLang="en-US" sz="1800" b="1">
                <a:solidFill>
                  <a:srgbClr val="0000FF"/>
                </a:solidFill>
              </a:rPr>
              <a:t> </a:t>
            </a:r>
            <a:endParaRPr lang="en-US" altLang="zh-CN" sz="1800" b="1">
              <a:solidFill>
                <a:srgbClr val="0000FF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case</a:t>
            </a:r>
            <a:r>
              <a:rPr lang="en-US" altLang="zh-CN" sz="1800" b="1">
                <a:solidFill>
                  <a:srgbClr val="0000FF"/>
                </a:solidFill>
              </a:rPr>
              <a:t>   $1 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start)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"Start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stop)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"Stop MySQL service."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echo  "Usage</a:t>
            </a:r>
            <a:r>
              <a:rPr lang="zh-CN" altLang="en-US" sz="1800" b="1">
                <a:solidFill>
                  <a:srgbClr val="0000FF"/>
                </a:solidFill>
              </a:rPr>
              <a:t>：</a:t>
            </a:r>
            <a:r>
              <a:rPr lang="en-US" altLang="zh-CN" sz="1800" b="1">
                <a:solidFill>
                  <a:srgbClr val="0000FF"/>
                </a:solidFill>
              </a:rPr>
              <a:t>$0  start|stop"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25646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C873BE12-BB96-42F7-B82A-51DC9F53445F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case</a:t>
            </a:r>
            <a:r>
              <a:rPr lang="zh-CN" altLang="en-US" smtClean="0"/>
              <a:t>多重分支语句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应用示例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提示用户从键盘输入一个字符，判断该字符是否为字母、数字或者其它字符，并输出相应的提示信息 </a:t>
            </a:r>
          </a:p>
        </p:txBody>
      </p:sp>
      <p:sp>
        <p:nvSpPr>
          <p:cNvPr id="564228" name="AutoShape 4"/>
          <p:cNvSpPr>
            <a:spLocks noChangeArrowheads="1"/>
          </p:cNvSpPr>
          <p:nvPr/>
        </p:nvSpPr>
        <p:spPr bwMode="auto">
          <a:xfrm>
            <a:off x="611188" y="1557338"/>
            <a:ext cx="8007350" cy="4824412"/>
          </a:xfrm>
          <a:prstGeom prst="roundRect">
            <a:avLst>
              <a:gd name="adj" fmla="val 378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read  -p  "Press some key, then press Return:“  KEY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case</a:t>
            </a:r>
            <a:r>
              <a:rPr lang="en-US" altLang="zh-CN" sz="1800" b="1">
                <a:solidFill>
                  <a:srgbClr val="0000FF"/>
                </a:solidFill>
              </a:rPr>
              <a:t>  "$KEY“  </a:t>
            </a:r>
            <a:r>
              <a:rPr lang="en-US" altLang="zh-CN" sz="1800" b="1">
                <a:solidFill>
                  <a:srgbClr val="FF0000"/>
                </a:solidFill>
              </a:rPr>
              <a:t>in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[a-z]|[A-Z])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a letter."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[0-9])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a digit."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</a:t>
            </a:r>
            <a:r>
              <a:rPr lang="en-US" altLang="zh-CN" sz="1800" b="1">
                <a:solidFill>
                  <a:srgbClr val="FF0000"/>
                </a:solidFill>
              </a:rPr>
              <a:t>;;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</a:t>
            </a:r>
            <a:r>
              <a:rPr lang="en-US" altLang="zh-CN" sz="1800" b="1">
                <a:solidFill>
                  <a:srgbClr val="FF0000"/>
                </a:solidFill>
              </a:rPr>
              <a:t>*)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  echo "It's function keys</a:t>
            </a:r>
            <a:r>
              <a:rPr lang="zh-CN" altLang="en-US" sz="1800" b="1">
                <a:solidFill>
                  <a:srgbClr val="0000FF"/>
                </a:solidFill>
              </a:rPr>
              <a:t>、</a:t>
            </a:r>
            <a:r>
              <a:rPr lang="en-US" altLang="zh-CN" sz="1800" b="1">
                <a:solidFill>
                  <a:srgbClr val="0000FF"/>
                </a:solidFill>
              </a:rPr>
              <a:t>Spacebar or other keys. "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19822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4AB0AFEF-1823-42EF-A1FB-5450F8B21FF1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7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until</a:t>
            </a:r>
            <a:r>
              <a:rPr lang="zh-CN" altLang="en-US" smtClean="0"/>
              <a:t>循环语句</a:t>
            </a:r>
          </a:p>
        </p:txBody>
      </p:sp>
      <p:sp>
        <p:nvSpPr>
          <p:cNvPr id="31748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CN" smtClean="0"/>
              <a:t>until</a:t>
            </a:r>
            <a:r>
              <a:rPr lang="zh-CN" altLang="en-US" smtClean="0"/>
              <a:t>语句根据条件执行重复操作</a:t>
            </a:r>
          </a:p>
        </p:txBody>
      </p:sp>
      <p:grpSp>
        <p:nvGrpSpPr>
          <p:cNvPr id="527417" name="Group 57"/>
          <p:cNvGrpSpPr>
            <a:grpSpLocks/>
          </p:cNvGrpSpPr>
          <p:nvPr/>
        </p:nvGrpSpPr>
        <p:grpSpPr bwMode="auto">
          <a:xfrm>
            <a:off x="503238" y="1412875"/>
            <a:ext cx="3421062" cy="1944688"/>
            <a:chOff x="317" y="890"/>
            <a:chExt cx="2155" cy="1225"/>
          </a:xfrm>
        </p:grpSpPr>
        <p:sp>
          <p:nvSpPr>
            <p:cNvPr id="31767" name="AutoShape 5"/>
            <p:cNvSpPr>
              <a:spLocks noChangeArrowheads="1"/>
            </p:cNvSpPr>
            <p:nvPr/>
          </p:nvSpPr>
          <p:spPr bwMode="auto">
            <a:xfrm>
              <a:off x="929" y="1072"/>
              <a:ext cx="1543" cy="1043"/>
            </a:xfrm>
            <a:prstGeom prst="roundRect">
              <a:avLst>
                <a:gd name="adj" fmla="val 9778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until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条件测试命令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     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done</a:t>
              </a:r>
            </a:p>
          </p:txBody>
        </p:sp>
        <p:pic>
          <p:nvPicPr>
            <p:cNvPr id="31768" name="Picture 37" descr="语法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7416" name="Group 56"/>
          <p:cNvGrpSpPr>
            <a:grpSpLocks/>
          </p:cNvGrpSpPr>
          <p:nvPr/>
        </p:nvGrpSpPr>
        <p:grpSpPr bwMode="auto">
          <a:xfrm>
            <a:off x="1692275" y="3443288"/>
            <a:ext cx="6911975" cy="2649537"/>
            <a:chOff x="567" y="2321"/>
            <a:chExt cx="4354" cy="1669"/>
          </a:xfrm>
        </p:grpSpPr>
        <p:sp>
          <p:nvSpPr>
            <p:cNvPr id="31751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2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until  </a:t>
              </a:r>
              <a:r>
                <a:rPr lang="zh-CN" altLang="en-US" sz="1600" b="1">
                  <a:ea typeface="楷体_GB2312"/>
                  <a:cs typeface="楷体_GB2312"/>
                </a:rPr>
                <a:t>条件测试命令</a:t>
              </a:r>
            </a:p>
          </p:txBody>
        </p:sp>
        <p:sp>
          <p:nvSpPr>
            <p:cNvPr id="31754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5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6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7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58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条件为假</a:t>
              </a:r>
            </a:p>
          </p:txBody>
        </p:sp>
        <p:sp>
          <p:nvSpPr>
            <p:cNvPr id="31759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0" name="Text Box 48"/>
            <p:cNvSpPr txBox="1">
              <a:spLocks noChangeArrowheads="1"/>
            </p:cNvSpPr>
            <p:nvPr/>
          </p:nvSpPr>
          <p:spPr bwMode="auto">
            <a:xfrm>
              <a:off x="1724" y="2321"/>
              <a:ext cx="69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/>
                  <a:cs typeface="楷体_GB2312"/>
                </a:rPr>
                <a:t>条件为真</a:t>
              </a:r>
            </a:p>
          </p:txBody>
        </p:sp>
        <p:sp>
          <p:nvSpPr>
            <p:cNvPr id="31761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2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done  </a:t>
              </a:r>
              <a:r>
                <a:rPr lang="zh-CN" altLang="en-US" sz="1600" b="1">
                  <a:ea typeface="楷体_GB2312"/>
                  <a:cs typeface="楷体_GB2312"/>
                </a:rPr>
                <a:t>结束循环</a:t>
              </a:r>
            </a:p>
          </p:txBody>
        </p:sp>
        <p:sp>
          <p:nvSpPr>
            <p:cNvPr id="31764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765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rgbClr val="3399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/>
                  <a:cs typeface="楷体_GB2312"/>
                </a:rPr>
                <a:t>do  </a:t>
              </a:r>
              <a:r>
                <a:rPr lang="zh-CN" altLang="en-US" sz="1600" b="1">
                  <a:ea typeface="楷体_GB2312"/>
                  <a:cs typeface="楷体_GB2312"/>
                </a:rPr>
                <a:t>命令序列</a:t>
              </a:r>
              <a:r>
                <a:rPr lang="en-US" altLang="zh-CN" sz="1600" b="1">
                  <a:ea typeface="楷体_GB2312"/>
                  <a:cs typeface="楷体_GB231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2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B0D0451A-5102-4A86-B768-38822933C50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shift</a:t>
            </a:r>
            <a:r>
              <a:rPr lang="zh-CN" altLang="en-US" smtClean="0"/>
              <a:t>迁移语句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用于迁移位置变量，将 </a:t>
            </a:r>
            <a:r>
              <a:rPr lang="en-US" altLang="zh-CN" smtClean="0"/>
              <a:t>$1~$9 </a:t>
            </a:r>
            <a:r>
              <a:rPr lang="zh-CN" altLang="en-US" smtClean="0"/>
              <a:t>依次向左传递</a:t>
            </a:r>
          </a:p>
          <a:p>
            <a:pPr lvl="1"/>
            <a:r>
              <a:rPr lang="zh-CN" altLang="en-US" smtClean="0"/>
              <a:t>例如，若当前脚本程序获得的位置变量如下：</a:t>
            </a:r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$1=file1</a:t>
            </a:r>
            <a:r>
              <a:rPr lang="zh-CN" altLang="en-US" smtClean="0"/>
              <a:t>、</a:t>
            </a:r>
            <a:r>
              <a:rPr lang="en-US" altLang="zh-CN" smtClean="0"/>
              <a:t>$2=file2</a:t>
            </a:r>
            <a:r>
              <a:rPr lang="zh-CN" altLang="en-US" smtClean="0"/>
              <a:t>、</a:t>
            </a:r>
            <a:r>
              <a:rPr lang="en-US" altLang="zh-CN" smtClean="0"/>
              <a:t>$3=file3</a:t>
            </a:r>
            <a:r>
              <a:rPr lang="zh-CN" altLang="en-US" smtClean="0"/>
              <a:t>、</a:t>
            </a:r>
            <a:r>
              <a:rPr lang="en-US" altLang="zh-CN" smtClean="0"/>
              <a:t>$4=file4</a:t>
            </a:r>
          </a:p>
          <a:p>
            <a:pPr lvl="1"/>
            <a:r>
              <a:rPr lang="zh-CN" altLang="en-US" smtClean="0"/>
              <a:t>则执行一次</a:t>
            </a:r>
            <a:r>
              <a:rPr lang="en-US" altLang="zh-CN" smtClean="0"/>
              <a:t>shift</a:t>
            </a:r>
            <a:r>
              <a:rPr lang="zh-CN" altLang="en-US" smtClean="0"/>
              <a:t>命令后，各位置变量为：</a:t>
            </a:r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$1=file2</a:t>
            </a:r>
            <a:r>
              <a:rPr lang="zh-CN" altLang="en-US" smtClean="0"/>
              <a:t>、</a:t>
            </a:r>
            <a:r>
              <a:rPr lang="en-US" altLang="zh-CN" smtClean="0"/>
              <a:t>$2=file3</a:t>
            </a:r>
            <a:r>
              <a:rPr lang="zh-CN" altLang="en-US" smtClean="0"/>
              <a:t>、</a:t>
            </a:r>
            <a:r>
              <a:rPr lang="en-US" altLang="zh-CN" smtClean="0"/>
              <a:t>$3=file4</a:t>
            </a:r>
          </a:p>
          <a:p>
            <a:pPr lvl="1"/>
            <a:r>
              <a:rPr lang="zh-CN" altLang="en-US" smtClean="0"/>
              <a:t>再次执行</a:t>
            </a:r>
            <a:r>
              <a:rPr lang="en-US" altLang="zh-CN" smtClean="0"/>
              <a:t>shift</a:t>
            </a:r>
            <a:r>
              <a:rPr lang="zh-CN" altLang="en-US" smtClean="0"/>
              <a:t>命令后，各位置变量为：</a:t>
            </a:r>
          </a:p>
          <a:p>
            <a:pPr lvl="2"/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$1=file3</a:t>
            </a:r>
            <a:r>
              <a:rPr lang="zh-CN" altLang="en-US" smtClean="0"/>
              <a:t>、</a:t>
            </a:r>
            <a:r>
              <a:rPr lang="en-US" altLang="zh-CN" smtClean="0"/>
              <a:t>$2=file4</a:t>
            </a:r>
          </a:p>
        </p:txBody>
      </p:sp>
    </p:spTree>
    <p:extLst>
      <p:ext uri="{BB962C8B-B14F-4D97-AF65-F5344CB8AC3E}">
        <p14:creationId xmlns:p14="http://schemas.microsoft.com/office/powerpoint/2010/main" val="15465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1A5A383C-94C2-4176-AE23-4ADDBBAEA4B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shift</a:t>
            </a:r>
            <a:r>
              <a:rPr lang="zh-CN" altLang="en-US" smtClean="0"/>
              <a:t>迁移语句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应用示例：</a:t>
            </a:r>
          </a:p>
          <a:p>
            <a:pPr lvl="1"/>
            <a:r>
              <a:rPr lang="zh-CN" altLang="en-US" smtClean="0"/>
              <a:t>通过命令行参数传递多个整数值，并计算总和</a:t>
            </a:r>
          </a:p>
        </p:txBody>
      </p:sp>
      <p:sp>
        <p:nvSpPr>
          <p:cNvPr id="566276" name="AutoShape 4"/>
          <p:cNvSpPr>
            <a:spLocks noChangeArrowheads="1"/>
          </p:cNvSpPr>
          <p:nvPr/>
        </p:nvSpPr>
        <p:spPr bwMode="auto">
          <a:xfrm>
            <a:off x="574675" y="1557338"/>
            <a:ext cx="8007350" cy="3689350"/>
          </a:xfrm>
          <a:prstGeom prst="roundRect">
            <a:avLst>
              <a:gd name="adj" fmla="val 456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vi showday.sh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Result=0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while  [  $#  -gt  0  ]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do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Result=`expr $Result + $1`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shift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done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echo "The sum is : $Result"</a:t>
            </a:r>
          </a:p>
        </p:txBody>
      </p:sp>
      <p:sp>
        <p:nvSpPr>
          <p:cNvPr id="566277" name="AutoShape 5"/>
          <p:cNvSpPr>
            <a:spLocks noChangeArrowheads="1"/>
          </p:cNvSpPr>
          <p:nvPr/>
        </p:nvSpPr>
        <p:spPr bwMode="auto">
          <a:xfrm>
            <a:off x="574675" y="5373688"/>
            <a:ext cx="8007350" cy="935037"/>
          </a:xfrm>
          <a:prstGeom prst="roundRect">
            <a:avLst>
              <a:gd name="adj" fmla="val 1901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./sumer.sh  12  34  56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The sum is : 102 </a:t>
            </a: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867400" y="5265738"/>
            <a:ext cx="230505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333170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5662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AE59538-AFE9-4DD1-9CE5-74BFBFA67AB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1458" name="AutoShape 2"/>
          <p:cNvSpPr>
            <a:spLocks noChangeArrowheads="1"/>
          </p:cNvSpPr>
          <p:nvPr/>
        </p:nvSpPr>
        <p:spPr bwMode="auto">
          <a:xfrm>
            <a:off x="574675" y="2600325"/>
            <a:ext cx="8007350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  <a:r>
              <a:rPr lang="zh-CN" altLang="en-US" sz="1800" b="1"/>
              <a:t>命令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break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482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482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until</a:t>
            </a:r>
            <a:r>
              <a:rPr lang="zh-CN" altLang="en-US" smtClean="0"/>
              <a:t>等循环语句中，用于跳出当前所在的循环体，执行循环体后的语句</a:t>
            </a:r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>
            <a:off x="2700338" y="400526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1835150" y="4005263"/>
            <a:ext cx="882650" cy="1439862"/>
            <a:chOff x="1156" y="2523"/>
            <a:chExt cx="556" cy="907"/>
          </a:xfrm>
        </p:grpSpPr>
        <p:sp>
          <p:nvSpPr>
            <p:cNvPr id="34826" name="Line 5"/>
            <p:cNvSpPr>
              <a:spLocks noChangeShapeType="1"/>
            </p:cNvSpPr>
            <p:nvPr/>
          </p:nvSpPr>
          <p:spPr bwMode="auto">
            <a:xfrm>
              <a:off x="1417" y="2523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7" name="Line 7"/>
            <p:cNvSpPr>
              <a:spLocks noChangeShapeType="1"/>
            </p:cNvSpPr>
            <p:nvPr/>
          </p:nvSpPr>
          <p:spPr bwMode="auto">
            <a:xfrm flipH="1">
              <a:off x="1156" y="3203"/>
              <a:ext cx="5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>
              <a:off x="1156" y="320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1465" name="AutoShape 9"/>
          <p:cNvSpPr>
            <a:spLocks noChangeArrowheads="1"/>
          </p:cNvSpPr>
          <p:nvPr/>
        </p:nvSpPr>
        <p:spPr bwMode="auto">
          <a:xfrm>
            <a:off x="3132138" y="3068638"/>
            <a:ext cx="2520950" cy="684212"/>
          </a:xfrm>
          <a:prstGeom prst="wedgeRoundRectCallout">
            <a:avLst>
              <a:gd name="adj1" fmla="val -42130"/>
              <a:gd name="adj2" fmla="val 91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/>
                <a:ea typeface="楷体_GB2312"/>
                <a:cs typeface="楷体_GB2312"/>
              </a:rPr>
              <a:t>通常在循环体中与条件语句一起使用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2808288" y="3932238"/>
            <a:ext cx="431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跳出循环</a:t>
            </a:r>
          </a:p>
        </p:txBody>
      </p:sp>
    </p:spTree>
    <p:extLst>
      <p:ext uri="{BB962C8B-B14F-4D97-AF65-F5344CB8AC3E}">
        <p14:creationId xmlns:p14="http://schemas.microsoft.com/office/powerpoint/2010/main" val="34003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nimBg="1"/>
      <p:bldP spid="531462" grpId="0" animBg="1"/>
      <p:bldP spid="531465" grpId="0" animBg="1"/>
      <p:bldP spid="5314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99A0F677-97C8-467A-9121-97C6EFE2DAE9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574675" y="2600325"/>
            <a:ext cx="8007350" cy="2773363"/>
          </a:xfrm>
          <a:prstGeom prst="roundRect">
            <a:avLst>
              <a:gd name="adj" fmla="val 6389"/>
            </a:avLst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1800" b="1"/>
              <a:t>while  </a:t>
            </a:r>
          </a:p>
          <a:p>
            <a:pPr lvl="1" algn="l"/>
            <a:r>
              <a:rPr lang="en-US" altLang="zh-CN" sz="1800" b="1"/>
              <a:t>do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>
                <a:solidFill>
                  <a:srgbClr val="FF33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continue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    ……</a:t>
            </a:r>
          </a:p>
          <a:p>
            <a:pPr lvl="1" algn="l"/>
            <a:r>
              <a:rPr lang="en-US" altLang="zh-CN" sz="1800" b="1"/>
              <a:t>done</a:t>
            </a:r>
          </a:p>
          <a:p>
            <a:pPr lvl="1" algn="l"/>
            <a:r>
              <a:rPr lang="en-US" altLang="zh-CN" sz="1800" b="1"/>
              <a:t>……</a:t>
            </a:r>
          </a:p>
        </p:txBody>
      </p:sp>
      <p:sp>
        <p:nvSpPr>
          <p:cNvPr id="3584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循环控制语句</a:t>
            </a:r>
          </a:p>
        </p:txBody>
      </p:sp>
      <p:sp>
        <p:nvSpPr>
          <p:cNvPr id="3584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CN" smtClean="0"/>
              <a:t>continue</a:t>
            </a:r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、</a:t>
            </a:r>
            <a:r>
              <a:rPr lang="en-US" altLang="zh-CN" smtClean="0"/>
              <a:t>until</a:t>
            </a:r>
            <a:r>
              <a:rPr lang="zh-CN" altLang="en-US" smtClean="0"/>
              <a:t>等循环语句中，用于跳过循环体内余下的语句，重新判断条件以便执行下一次循环</a:t>
            </a:r>
          </a:p>
        </p:txBody>
      </p:sp>
      <p:grpSp>
        <p:nvGrpSpPr>
          <p:cNvPr id="533516" name="Group 12"/>
          <p:cNvGrpSpPr>
            <a:grpSpLocks/>
          </p:cNvGrpSpPr>
          <p:nvPr/>
        </p:nvGrpSpPr>
        <p:grpSpPr bwMode="auto">
          <a:xfrm>
            <a:off x="1511300" y="2565400"/>
            <a:ext cx="1331913" cy="1439863"/>
            <a:chOff x="952" y="1616"/>
            <a:chExt cx="839" cy="907"/>
          </a:xfrm>
        </p:grpSpPr>
        <p:sp>
          <p:nvSpPr>
            <p:cNvPr id="35849" name="Line 5"/>
            <p:cNvSpPr>
              <a:spLocks noChangeShapeType="1"/>
            </p:cNvSpPr>
            <p:nvPr/>
          </p:nvSpPr>
          <p:spPr bwMode="auto">
            <a:xfrm>
              <a:off x="1609" y="2523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0" name="Line 6"/>
            <p:cNvSpPr>
              <a:spLocks noChangeShapeType="1"/>
            </p:cNvSpPr>
            <p:nvPr/>
          </p:nvSpPr>
          <p:spPr bwMode="auto">
            <a:xfrm flipV="1">
              <a:off x="1791" y="1616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1" name="Line 7"/>
            <p:cNvSpPr>
              <a:spLocks noChangeShapeType="1"/>
            </p:cNvSpPr>
            <p:nvPr/>
          </p:nvSpPr>
          <p:spPr bwMode="auto">
            <a:xfrm>
              <a:off x="952" y="1616"/>
              <a:ext cx="83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852" name="Line 8"/>
            <p:cNvSpPr>
              <a:spLocks noChangeShapeType="1"/>
            </p:cNvSpPr>
            <p:nvPr/>
          </p:nvSpPr>
          <p:spPr bwMode="auto">
            <a:xfrm>
              <a:off x="952" y="1616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533513" name="AutoShape 9"/>
          <p:cNvSpPr>
            <a:spLocks noChangeArrowheads="1"/>
          </p:cNvSpPr>
          <p:nvPr/>
        </p:nvSpPr>
        <p:spPr bwMode="auto">
          <a:xfrm>
            <a:off x="3419475" y="3716338"/>
            <a:ext cx="2519363" cy="684212"/>
          </a:xfrm>
          <a:prstGeom prst="wedgeRoundRectCallout">
            <a:avLst>
              <a:gd name="adj1" fmla="val -42185"/>
              <a:gd name="adj2" fmla="val -91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latin typeface="楷体_GB2312"/>
                <a:ea typeface="楷体_GB2312"/>
                <a:cs typeface="楷体_GB2312"/>
              </a:rPr>
              <a:t>通常在循环体中与条件语句一起使用</a:t>
            </a:r>
          </a:p>
        </p:txBody>
      </p:sp>
      <p:sp>
        <p:nvSpPr>
          <p:cNvPr id="533517" name="Text Box 13"/>
          <p:cNvSpPr txBox="1">
            <a:spLocks noChangeArrowheads="1"/>
          </p:cNvSpPr>
          <p:nvPr/>
        </p:nvSpPr>
        <p:spPr bwMode="auto">
          <a:xfrm>
            <a:off x="2987675" y="2670175"/>
            <a:ext cx="431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3399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/>
              <a:t>继续下次循环</a:t>
            </a:r>
          </a:p>
        </p:txBody>
      </p:sp>
    </p:spTree>
    <p:extLst>
      <p:ext uri="{BB962C8B-B14F-4D97-AF65-F5344CB8AC3E}">
        <p14:creationId xmlns:p14="http://schemas.microsoft.com/office/powerpoint/2010/main" val="20372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13" grpId="0" animBg="1"/>
      <p:bldP spid="5335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BB753344-1A1B-4A0C-9BC5-3BE1EF7A5684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函数概述</a:t>
            </a:r>
          </a:p>
          <a:p>
            <a:pPr lvl="1"/>
            <a:r>
              <a:rPr lang="zh-CN" altLang="en-US" smtClean="0"/>
              <a:t>在编写</a:t>
            </a:r>
            <a:r>
              <a:rPr lang="en-US" altLang="zh-CN" smtClean="0"/>
              <a:t>Shell</a:t>
            </a:r>
            <a:r>
              <a:rPr lang="zh-CN" altLang="en-US" smtClean="0"/>
              <a:t>脚本程序时，将一些需要重复使用的命令操作，定义为公共使用的语句块，即可称为函数</a:t>
            </a:r>
          </a:p>
          <a:p>
            <a:pPr lvl="1"/>
            <a:r>
              <a:rPr lang="zh-CN" altLang="en-US" smtClean="0"/>
              <a:t>合理使用</a:t>
            </a:r>
            <a:r>
              <a:rPr lang="en-US" altLang="zh-CN" smtClean="0"/>
              <a:t>Shell</a:t>
            </a:r>
            <a:r>
              <a:rPr lang="zh-CN" altLang="en-US" smtClean="0"/>
              <a:t>函数，可以使脚本内容更加简洁，增强程序的易读性，提高执行效率</a:t>
            </a:r>
          </a:p>
        </p:txBody>
      </p:sp>
    </p:spTree>
    <p:extLst>
      <p:ext uri="{BB962C8B-B14F-4D97-AF65-F5344CB8AC3E}">
        <p14:creationId xmlns:p14="http://schemas.microsoft.com/office/powerpoint/2010/main" val="16149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0F468A49-9C03-4F04-A7C7-AB6282836E2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789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789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944563"/>
            <a:ext cx="8229600" cy="612775"/>
          </a:xfrm>
        </p:spPr>
        <p:txBody>
          <a:bodyPr/>
          <a:lstStyle/>
          <a:p>
            <a:r>
              <a:rPr lang="zh-CN" altLang="en-US" smtClean="0"/>
              <a:t>定义新的函数</a:t>
            </a:r>
          </a:p>
        </p:txBody>
      </p:sp>
      <p:sp>
        <p:nvSpPr>
          <p:cNvPr id="537619" name="Rectangle 19"/>
          <p:cNvSpPr>
            <a:spLocks noChangeArrowheads="1"/>
          </p:cNvSpPr>
          <p:nvPr/>
        </p:nvSpPr>
        <p:spPr bwMode="auto">
          <a:xfrm>
            <a:off x="457200" y="3095625"/>
            <a:ext cx="8229600" cy="6492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调用已定义的函数</a:t>
            </a:r>
          </a:p>
        </p:txBody>
      </p:sp>
      <p:sp>
        <p:nvSpPr>
          <p:cNvPr id="537620" name="Rectangle 20"/>
          <p:cNvSpPr>
            <a:spLocks noChangeArrowheads="1"/>
          </p:cNvSpPr>
          <p:nvPr/>
        </p:nvSpPr>
        <p:spPr bwMode="auto">
          <a:xfrm>
            <a:off x="457200" y="4508500"/>
            <a:ext cx="8229600" cy="576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向函数内传递参数</a:t>
            </a:r>
          </a:p>
        </p:txBody>
      </p:sp>
      <p:grpSp>
        <p:nvGrpSpPr>
          <p:cNvPr id="537627" name="Group 27"/>
          <p:cNvGrpSpPr>
            <a:grpSpLocks/>
          </p:cNvGrpSpPr>
          <p:nvPr/>
        </p:nvGrpSpPr>
        <p:grpSpPr bwMode="auto">
          <a:xfrm>
            <a:off x="503238" y="1412875"/>
            <a:ext cx="7058025" cy="1584325"/>
            <a:chOff x="317" y="890"/>
            <a:chExt cx="4446" cy="998"/>
          </a:xfrm>
        </p:grpSpPr>
        <p:sp>
          <p:nvSpPr>
            <p:cNvPr id="37902" name="AutoShape 6"/>
            <p:cNvSpPr>
              <a:spLocks noChangeArrowheads="1"/>
            </p:cNvSpPr>
            <p:nvPr/>
          </p:nvSpPr>
          <p:spPr bwMode="auto">
            <a:xfrm>
              <a:off x="930" y="1071"/>
              <a:ext cx="140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function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zh-CN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函数名</a:t>
              </a: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}</a:t>
              </a:r>
              <a:r>
                <a:rPr lang="en-US" altLang="zh-CN" sz="1800" b="1">
                  <a:solidFill>
                    <a:schemeClr val="tx2"/>
                  </a:solidFill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37903" name="AutoShape 9"/>
            <p:cNvSpPr>
              <a:spLocks noChangeArrowheads="1"/>
            </p:cNvSpPr>
            <p:nvPr/>
          </p:nvSpPr>
          <p:spPr bwMode="auto">
            <a:xfrm>
              <a:off x="3016" y="1072"/>
              <a:ext cx="1747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函数名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() {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chemeClr val="tx2"/>
                  </a:solidFill>
                  <a:ea typeface="楷体_GB2312"/>
                  <a:cs typeface="楷体_GB2312"/>
                </a:rPr>
                <a:t>　　命令序列</a:t>
              </a:r>
            </a:p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}</a:t>
              </a:r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2516" y="1389"/>
              <a:ext cx="40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None/>
              </a:pPr>
              <a:r>
                <a:rPr lang="zh-CN" altLang="en-US" sz="2000"/>
                <a:t>或者</a:t>
              </a:r>
            </a:p>
          </p:txBody>
        </p:sp>
        <p:pic>
          <p:nvPicPr>
            <p:cNvPr id="37905" name="Picture 21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890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8" name="Group 28"/>
          <p:cNvGrpSpPr>
            <a:grpSpLocks/>
          </p:cNvGrpSpPr>
          <p:nvPr/>
        </p:nvGrpSpPr>
        <p:grpSpPr bwMode="auto">
          <a:xfrm>
            <a:off x="468313" y="3529013"/>
            <a:ext cx="7127875" cy="979487"/>
            <a:chOff x="295" y="2223"/>
            <a:chExt cx="4490" cy="617"/>
          </a:xfrm>
        </p:grpSpPr>
        <p:sp>
          <p:nvSpPr>
            <p:cNvPr id="37900" name="AutoShape 23"/>
            <p:cNvSpPr>
              <a:spLocks noChangeArrowheads="1"/>
            </p:cNvSpPr>
            <p:nvPr/>
          </p:nvSpPr>
          <p:spPr bwMode="auto">
            <a:xfrm>
              <a:off x="908" y="2404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函数名</a:t>
              </a:r>
              <a:endParaRPr lang="zh-CN" altLang="en-US" sz="1800" b="1">
                <a:solidFill>
                  <a:schemeClr val="tx2"/>
                </a:solidFill>
                <a:ea typeface="楷体_GB2312"/>
                <a:cs typeface="楷体_GB2312"/>
              </a:endParaRPr>
            </a:p>
          </p:txBody>
        </p:sp>
        <p:pic>
          <p:nvPicPr>
            <p:cNvPr id="37901" name="Picture 24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23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7629" name="Group 29"/>
          <p:cNvGrpSpPr>
            <a:grpSpLocks/>
          </p:cNvGrpSpPr>
          <p:nvPr/>
        </p:nvGrpSpPr>
        <p:grpSpPr bwMode="auto">
          <a:xfrm>
            <a:off x="468313" y="5013325"/>
            <a:ext cx="7127875" cy="979488"/>
            <a:chOff x="295" y="3158"/>
            <a:chExt cx="4490" cy="617"/>
          </a:xfrm>
        </p:grpSpPr>
        <p:sp>
          <p:nvSpPr>
            <p:cNvPr id="37898" name="AutoShape 25"/>
            <p:cNvSpPr>
              <a:spLocks noChangeArrowheads="1"/>
            </p:cNvSpPr>
            <p:nvPr/>
          </p:nvSpPr>
          <p:spPr bwMode="auto">
            <a:xfrm>
              <a:off x="908" y="3339"/>
              <a:ext cx="3877" cy="362"/>
            </a:xfrm>
            <a:prstGeom prst="roundRect">
              <a:avLst>
                <a:gd name="adj" fmla="val 25417"/>
              </a:avLst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20000"/>
                </a:lnSpc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函数名  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1  </a:t>
              </a:r>
              <a:r>
                <a:rPr lang="zh-CN" altLang="en-US" sz="1800" b="1">
                  <a:solidFill>
                    <a:srgbClr val="FF0000"/>
                  </a:solidFill>
                  <a:ea typeface="楷体_GB2312"/>
                  <a:cs typeface="楷体_GB2312"/>
                </a:rPr>
                <a:t>参数</a:t>
              </a:r>
              <a:r>
                <a:rPr lang="en-US" altLang="zh-CN" sz="1800" b="1">
                  <a:solidFill>
                    <a:srgbClr val="FF0000"/>
                  </a:solidFill>
                  <a:ea typeface="楷体_GB2312"/>
                  <a:cs typeface="楷体_GB2312"/>
                </a:rPr>
                <a:t>2  ...</a:t>
              </a:r>
              <a:endParaRPr lang="en-US" altLang="zh-CN" sz="1800" b="1">
                <a:solidFill>
                  <a:schemeClr val="tx2"/>
                </a:solidFill>
                <a:ea typeface="楷体_GB2312"/>
                <a:cs typeface="楷体_GB2312"/>
              </a:endParaRPr>
            </a:p>
          </p:txBody>
        </p:sp>
        <p:pic>
          <p:nvPicPr>
            <p:cNvPr id="37899" name="Picture 26" descr="语法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158"/>
              <a:ext cx="681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78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9" grpId="0"/>
      <p:bldP spid="5376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6091D42-AB33-4D95-9037-F4CC2455D842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39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函数应用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应用示例：</a:t>
            </a:r>
          </a:p>
          <a:p>
            <a:pPr lvl="1"/>
            <a:r>
              <a:rPr lang="zh-CN" altLang="en-US" smtClean="0"/>
              <a:t>在脚本中定义一个加法函数，用于计算</a:t>
            </a:r>
            <a:r>
              <a:rPr lang="en-US" altLang="zh-CN" smtClean="0"/>
              <a:t>2</a:t>
            </a:r>
            <a:r>
              <a:rPr lang="zh-CN" altLang="en-US" smtClean="0"/>
              <a:t>个整数的和</a:t>
            </a:r>
          </a:p>
          <a:p>
            <a:pPr lvl="1"/>
            <a:r>
              <a:rPr lang="zh-CN" altLang="en-US" smtClean="0"/>
              <a:t>调用该函数计算（</a:t>
            </a:r>
            <a:r>
              <a:rPr lang="en-US" altLang="zh-CN" smtClean="0"/>
              <a:t>12+34</a:t>
            </a:r>
            <a:r>
              <a:rPr lang="zh-CN" altLang="en-US" smtClean="0"/>
              <a:t>）、（</a:t>
            </a:r>
            <a:r>
              <a:rPr lang="en-US" altLang="zh-CN" smtClean="0"/>
              <a:t>56+789</a:t>
            </a:r>
            <a:r>
              <a:rPr lang="zh-CN" altLang="en-US" smtClean="0"/>
              <a:t>）的和</a:t>
            </a:r>
          </a:p>
        </p:txBody>
      </p:sp>
      <p:sp>
        <p:nvSpPr>
          <p:cNvPr id="539651" name="AutoShape 3"/>
          <p:cNvSpPr>
            <a:spLocks noChangeArrowheads="1"/>
          </p:cNvSpPr>
          <p:nvPr/>
        </p:nvSpPr>
        <p:spPr bwMode="auto">
          <a:xfrm>
            <a:off x="574675" y="2420938"/>
            <a:ext cx="8007350" cy="2447925"/>
          </a:xfrm>
          <a:prstGeom prst="roundRect">
            <a:avLst>
              <a:gd name="adj" fmla="val 765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#!/bin/bash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adder() {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   echo `expr $1 + $2`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}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12 34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adder 56 789</a:t>
            </a:r>
          </a:p>
        </p:txBody>
      </p:sp>
      <p:sp>
        <p:nvSpPr>
          <p:cNvPr id="539656" name="AutoShape 8"/>
          <p:cNvSpPr>
            <a:spLocks noChangeArrowheads="1"/>
          </p:cNvSpPr>
          <p:nvPr/>
        </p:nvSpPr>
        <p:spPr bwMode="auto">
          <a:xfrm>
            <a:off x="574675" y="4976813"/>
            <a:ext cx="8007350" cy="1331912"/>
          </a:xfrm>
          <a:prstGeom prst="roundRect">
            <a:avLst>
              <a:gd name="adj" fmla="val 1525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[root@localhost ~]# sh adderfun.sh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46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/>
              <a:t>845 </a:t>
            </a:r>
          </a:p>
        </p:txBody>
      </p:sp>
      <p:sp>
        <p:nvSpPr>
          <p:cNvPr id="539657" name="AutoShape 9"/>
          <p:cNvSpPr>
            <a:spLocks noChangeArrowheads="1"/>
          </p:cNvSpPr>
          <p:nvPr/>
        </p:nvSpPr>
        <p:spPr bwMode="auto">
          <a:xfrm>
            <a:off x="5867400" y="4868863"/>
            <a:ext cx="2305050" cy="468312"/>
          </a:xfrm>
          <a:prstGeom prst="wedgeRoundRectCallout">
            <a:avLst>
              <a:gd name="adj1" fmla="val -43111"/>
              <a:gd name="adj2" fmla="val 91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/>
                <a:cs typeface="楷体_GB2312"/>
              </a:rPr>
              <a:t>验证脚本执行结果</a:t>
            </a:r>
          </a:p>
        </p:txBody>
      </p:sp>
    </p:spTree>
    <p:extLst>
      <p:ext uri="{BB962C8B-B14F-4D97-AF65-F5344CB8AC3E}">
        <p14:creationId xmlns:p14="http://schemas.microsoft.com/office/powerpoint/2010/main" val="21755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nimBg="1"/>
      <p:bldP spid="539656" grpId="0" animBg="1"/>
      <p:bldP spid="5396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73728"/>
              </p:ext>
            </p:extLst>
          </p:nvPr>
        </p:nvGraphicFramePr>
        <p:xfrm>
          <a:off x="376348" y="908720"/>
          <a:ext cx="822960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316"/>
                <a:gridCol w="70582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元字符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前一个字符匹配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次或任意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多次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匹配除了换行符外任意一个字符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匹配行首。例如：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^hello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会匹配以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开头的行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匹配行尾。例如：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hello$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会匹配以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结尾的行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 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匹配中括号中指定的任意一个字符，只匹配一个字符。例如：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abhm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abhm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任意一个字母，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[0-9]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匹配任意一位数字，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[a-z][0-9]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匹配小写字母和一位数字构成的两位字符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[^]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匹配除去括号中的字符以外的任意一个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例如：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[^0-9]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匹配任意一位非数字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转义字符，用于将特殊符号的含义取消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\{n\}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表示其前面的字符恰好出现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次。例如：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[0-9]\{4\}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匹配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位数字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\{n,\}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表示其前面的字符出现不小于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次。例如：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[0-9]\{2,\}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表示两位及以上的数字匹配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位数字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\{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\}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表示其前面的字符至少出现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次，最多出现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次。例如：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[0-9]\{2,6\}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表示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位的数字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、基础正则表达式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387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D1576254-CA7B-45ED-A67E-860A6ACC60AC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40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993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本章总结</a:t>
            </a:r>
          </a:p>
        </p:txBody>
      </p:sp>
      <p:sp>
        <p:nvSpPr>
          <p:cNvPr id="39940" name="Line 53"/>
          <p:cNvSpPr>
            <a:spLocks noChangeShapeType="1"/>
          </p:cNvSpPr>
          <p:nvPr/>
        </p:nvSpPr>
        <p:spPr bwMode="auto">
          <a:xfrm>
            <a:off x="1908175" y="3424238"/>
            <a:ext cx="431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1" name="AutoShape 54"/>
          <p:cNvSpPr>
            <a:spLocks noChangeArrowheads="1"/>
          </p:cNvSpPr>
          <p:nvPr/>
        </p:nvSpPr>
        <p:spPr bwMode="auto">
          <a:xfrm>
            <a:off x="179388" y="3106738"/>
            <a:ext cx="1943100" cy="7000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ea typeface="楷体_GB2312"/>
                <a:cs typeface="楷体_GB2312"/>
              </a:rPr>
              <a:t>编写</a:t>
            </a:r>
            <a:r>
              <a:rPr lang="en-US" altLang="zh-CN" sz="1800" b="1">
                <a:ea typeface="楷体_GB2312"/>
                <a:cs typeface="楷体_GB2312"/>
              </a:rPr>
              <a:t>Shell</a:t>
            </a:r>
            <a:r>
              <a:rPr lang="zh-CN" altLang="en-US" sz="1800" b="1">
                <a:ea typeface="楷体_GB2312"/>
                <a:cs typeface="楷体_GB2312"/>
              </a:rPr>
              <a:t>管理脚本（二）</a:t>
            </a:r>
          </a:p>
        </p:txBody>
      </p:sp>
      <p:sp>
        <p:nvSpPr>
          <p:cNvPr id="39942" name="Line 55"/>
          <p:cNvSpPr>
            <a:spLocks noChangeShapeType="1"/>
          </p:cNvSpPr>
          <p:nvPr/>
        </p:nvSpPr>
        <p:spPr bwMode="auto">
          <a:xfrm>
            <a:off x="4298950" y="2889250"/>
            <a:ext cx="2524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3" name="Line 56"/>
          <p:cNvSpPr>
            <a:spLocks noChangeShapeType="1"/>
          </p:cNvSpPr>
          <p:nvPr/>
        </p:nvSpPr>
        <p:spPr bwMode="auto">
          <a:xfrm>
            <a:off x="2376488" y="5661025"/>
            <a:ext cx="2619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4" name="Line 57"/>
          <p:cNvSpPr>
            <a:spLocks noChangeShapeType="1"/>
          </p:cNvSpPr>
          <p:nvPr/>
        </p:nvSpPr>
        <p:spPr bwMode="auto">
          <a:xfrm>
            <a:off x="2355850" y="4797425"/>
            <a:ext cx="2619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5" name="Line 58"/>
          <p:cNvSpPr>
            <a:spLocks noChangeShapeType="1"/>
          </p:cNvSpPr>
          <p:nvPr/>
        </p:nvSpPr>
        <p:spPr bwMode="auto">
          <a:xfrm>
            <a:off x="2365375" y="3933825"/>
            <a:ext cx="2619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6" name="Line 59"/>
          <p:cNvSpPr>
            <a:spLocks noChangeShapeType="1"/>
          </p:cNvSpPr>
          <p:nvPr/>
        </p:nvSpPr>
        <p:spPr bwMode="auto">
          <a:xfrm>
            <a:off x="2355850" y="1633538"/>
            <a:ext cx="2619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7" name="Line 60"/>
          <p:cNvSpPr>
            <a:spLocks noChangeShapeType="1"/>
          </p:cNvSpPr>
          <p:nvPr/>
        </p:nvSpPr>
        <p:spPr bwMode="auto">
          <a:xfrm>
            <a:off x="4264025" y="1655763"/>
            <a:ext cx="2524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8" name="Line 61"/>
          <p:cNvSpPr>
            <a:spLocks noChangeShapeType="1"/>
          </p:cNvSpPr>
          <p:nvPr/>
        </p:nvSpPr>
        <p:spPr bwMode="auto">
          <a:xfrm>
            <a:off x="4284663" y="3933825"/>
            <a:ext cx="2524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9" name="Line 62"/>
          <p:cNvSpPr>
            <a:spLocks noChangeShapeType="1"/>
          </p:cNvSpPr>
          <p:nvPr/>
        </p:nvSpPr>
        <p:spPr bwMode="auto">
          <a:xfrm>
            <a:off x="4284663" y="5626100"/>
            <a:ext cx="2524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0" name="AutoShape 63"/>
          <p:cNvSpPr>
            <a:spLocks noChangeArrowheads="1"/>
          </p:cNvSpPr>
          <p:nvPr/>
        </p:nvSpPr>
        <p:spPr bwMode="auto">
          <a:xfrm>
            <a:off x="2601913" y="1285875"/>
            <a:ext cx="1681162" cy="7000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ea typeface="楷体_GB2312"/>
                <a:cs typeface="楷体_GB2312"/>
              </a:rPr>
              <a:t>使用</a:t>
            </a:r>
            <a:r>
              <a:rPr lang="en-US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if</a:t>
            </a:r>
            <a:r>
              <a:rPr lang="zh-CN" altLang="en-US" sz="1800" b="1">
                <a:solidFill>
                  <a:srgbClr val="FF0000"/>
                </a:solidFill>
                <a:ea typeface="楷体_GB2312"/>
                <a:cs typeface="楷体_GB2312"/>
              </a:rPr>
              <a:t>条件语句</a:t>
            </a:r>
          </a:p>
        </p:txBody>
      </p:sp>
      <p:sp>
        <p:nvSpPr>
          <p:cNvPr id="39951" name="Line 64"/>
          <p:cNvSpPr>
            <a:spLocks noChangeShapeType="1"/>
          </p:cNvSpPr>
          <p:nvPr/>
        </p:nvSpPr>
        <p:spPr bwMode="auto">
          <a:xfrm>
            <a:off x="2355850" y="1628775"/>
            <a:ext cx="7938" cy="40322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2" name="AutoShape 65"/>
          <p:cNvSpPr>
            <a:spLocks noChangeArrowheads="1"/>
          </p:cNvSpPr>
          <p:nvPr/>
        </p:nvSpPr>
        <p:spPr bwMode="auto">
          <a:xfrm>
            <a:off x="4797425" y="928688"/>
            <a:ext cx="2043113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ea typeface="楷体_GB2312"/>
                <a:cs typeface="楷体_GB2312"/>
              </a:rPr>
              <a:t>条件测试操作 </a:t>
            </a:r>
          </a:p>
        </p:txBody>
      </p:sp>
      <p:sp>
        <p:nvSpPr>
          <p:cNvPr id="39953" name="AutoShape 66"/>
          <p:cNvSpPr>
            <a:spLocks noChangeArrowheads="1"/>
          </p:cNvSpPr>
          <p:nvPr/>
        </p:nvSpPr>
        <p:spPr bwMode="auto">
          <a:xfrm>
            <a:off x="7410450" y="3806825"/>
            <a:ext cx="1287463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case</a:t>
            </a:r>
            <a:r>
              <a:rPr lang="zh-CN" altLang="en-US" sz="1800" b="1">
                <a:solidFill>
                  <a:srgbClr val="FF0000"/>
                </a:solidFill>
                <a:ea typeface="楷体_GB2312"/>
                <a:cs typeface="楷体_GB2312"/>
              </a:rPr>
              <a:t>语句 </a:t>
            </a:r>
          </a:p>
        </p:txBody>
      </p:sp>
      <p:sp>
        <p:nvSpPr>
          <p:cNvPr id="39954" name="Line 67"/>
          <p:cNvSpPr>
            <a:spLocks noChangeShapeType="1"/>
          </p:cNvSpPr>
          <p:nvPr/>
        </p:nvSpPr>
        <p:spPr bwMode="auto">
          <a:xfrm>
            <a:off x="4522788" y="1111250"/>
            <a:ext cx="211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5" name="Line 68"/>
          <p:cNvSpPr>
            <a:spLocks noChangeShapeType="1"/>
          </p:cNvSpPr>
          <p:nvPr/>
        </p:nvSpPr>
        <p:spPr bwMode="auto">
          <a:xfrm flipV="1">
            <a:off x="4516438" y="2260600"/>
            <a:ext cx="2174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6" name="AutoShape 69"/>
          <p:cNvSpPr>
            <a:spLocks noChangeArrowheads="1"/>
          </p:cNvSpPr>
          <p:nvPr/>
        </p:nvSpPr>
        <p:spPr bwMode="auto">
          <a:xfrm>
            <a:off x="4797425" y="1412875"/>
            <a:ext cx="2043113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ea typeface="楷体_GB2312"/>
                <a:cs typeface="楷体_GB2312"/>
              </a:rPr>
              <a:t>if</a:t>
            </a:r>
            <a:r>
              <a:rPr lang="zh-CN" altLang="en-US" sz="1800" b="1">
                <a:ea typeface="楷体_GB2312"/>
                <a:cs typeface="楷体_GB2312"/>
              </a:rPr>
              <a:t>语句的结构 </a:t>
            </a:r>
          </a:p>
        </p:txBody>
      </p:sp>
      <p:sp>
        <p:nvSpPr>
          <p:cNvPr id="39957" name="Line 70"/>
          <p:cNvSpPr>
            <a:spLocks noChangeShapeType="1"/>
          </p:cNvSpPr>
          <p:nvPr/>
        </p:nvSpPr>
        <p:spPr bwMode="auto">
          <a:xfrm>
            <a:off x="4211638" y="4797425"/>
            <a:ext cx="29638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8" name="Line 71"/>
          <p:cNvSpPr>
            <a:spLocks noChangeShapeType="1"/>
          </p:cNvSpPr>
          <p:nvPr/>
        </p:nvSpPr>
        <p:spPr bwMode="auto">
          <a:xfrm>
            <a:off x="7164388" y="4006850"/>
            <a:ext cx="211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59" name="Line 72"/>
          <p:cNvSpPr>
            <a:spLocks noChangeShapeType="1"/>
          </p:cNvSpPr>
          <p:nvPr/>
        </p:nvSpPr>
        <p:spPr bwMode="auto">
          <a:xfrm>
            <a:off x="7164388" y="4527550"/>
            <a:ext cx="211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0" name="AutoShape 73"/>
          <p:cNvSpPr>
            <a:spLocks noChangeArrowheads="1"/>
          </p:cNvSpPr>
          <p:nvPr/>
        </p:nvSpPr>
        <p:spPr bwMode="auto">
          <a:xfrm>
            <a:off x="7402513" y="4311650"/>
            <a:ext cx="1295400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ea typeface="楷体_GB2312"/>
                <a:cs typeface="楷体_GB2312"/>
              </a:rPr>
              <a:t>until</a:t>
            </a:r>
            <a:r>
              <a:rPr lang="zh-CN" altLang="en-US" sz="1800" b="1">
                <a:ea typeface="楷体_GB2312"/>
                <a:cs typeface="楷体_GB2312"/>
              </a:rPr>
              <a:t>循环 </a:t>
            </a:r>
          </a:p>
        </p:txBody>
      </p:sp>
      <p:sp>
        <p:nvSpPr>
          <p:cNvPr id="39961" name="Line 74"/>
          <p:cNvSpPr>
            <a:spLocks noChangeShapeType="1"/>
          </p:cNvSpPr>
          <p:nvPr/>
        </p:nvSpPr>
        <p:spPr bwMode="auto">
          <a:xfrm flipV="1">
            <a:off x="4516438" y="1649413"/>
            <a:ext cx="2174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2" name="AutoShape 75"/>
          <p:cNvSpPr>
            <a:spLocks noChangeArrowheads="1"/>
          </p:cNvSpPr>
          <p:nvPr/>
        </p:nvSpPr>
        <p:spPr bwMode="auto">
          <a:xfrm>
            <a:off x="4797425" y="1916113"/>
            <a:ext cx="2043113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ea typeface="楷体_GB2312"/>
                <a:cs typeface="楷体_GB2312"/>
              </a:rPr>
              <a:t>if</a:t>
            </a:r>
            <a:r>
              <a:rPr lang="zh-CN" altLang="en-US" sz="1800" b="1">
                <a:ea typeface="楷体_GB2312"/>
                <a:cs typeface="楷体_GB2312"/>
              </a:rPr>
              <a:t>语句应用示例 </a:t>
            </a:r>
          </a:p>
        </p:txBody>
      </p:sp>
      <p:sp>
        <p:nvSpPr>
          <p:cNvPr id="39963" name="AutoShape 76"/>
          <p:cNvSpPr>
            <a:spLocks noChangeArrowheads="1"/>
          </p:cNvSpPr>
          <p:nvPr/>
        </p:nvSpPr>
        <p:spPr bwMode="auto">
          <a:xfrm>
            <a:off x="2611438" y="2528888"/>
            <a:ext cx="1692275" cy="7000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ea typeface="楷体_GB2312"/>
                <a:cs typeface="楷体_GB2312"/>
              </a:rPr>
              <a:t>使用</a:t>
            </a:r>
            <a:r>
              <a:rPr lang="en-US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for</a:t>
            </a:r>
            <a:r>
              <a:rPr lang="zh-CN" altLang="en-US" sz="1800" b="1">
                <a:solidFill>
                  <a:srgbClr val="FF0000"/>
                </a:solidFill>
                <a:ea typeface="楷体_GB2312"/>
                <a:cs typeface="楷体_GB2312"/>
              </a:rPr>
              <a:t>循环语句 </a:t>
            </a:r>
          </a:p>
        </p:txBody>
      </p:sp>
      <p:sp>
        <p:nvSpPr>
          <p:cNvPr id="39964" name="AutoShape 77"/>
          <p:cNvSpPr>
            <a:spLocks noChangeArrowheads="1"/>
          </p:cNvSpPr>
          <p:nvPr/>
        </p:nvSpPr>
        <p:spPr bwMode="auto">
          <a:xfrm>
            <a:off x="2616200" y="4581525"/>
            <a:ext cx="1673225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ea typeface="楷体_GB2312"/>
                <a:cs typeface="楷体_GB2312"/>
              </a:rPr>
              <a:t>其他控制语句 </a:t>
            </a:r>
          </a:p>
        </p:txBody>
      </p:sp>
      <p:sp>
        <p:nvSpPr>
          <p:cNvPr id="39965" name="AutoShape 78"/>
          <p:cNvSpPr>
            <a:spLocks noChangeArrowheads="1"/>
          </p:cNvSpPr>
          <p:nvPr/>
        </p:nvSpPr>
        <p:spPr bwMode="auto">
          <a:xfrm>
            <a:off x="4797425" y="2420938"/>
            <a:ext cx="2043113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ea typeface="楷体_GB2312"/>
                <a:cs typeface="楷体_GB2312"/>
              </a:rPr>
              <a:t>for</a:t>
            </a:r>
            <a:r>
              <a:rPr lang="zh-CN" altLang="en-US" sz="1800" b="1">
                <a:ea typeface="楷体_GB2312"/>
                <a:cs typeface="楷体_GB2312"/>
              </a:rPr>
              <a:t>语句的结构 </a:t>
            </a:r>
          </a:p>
        </p:txBody>
      </p:sp>
      <p:sp>
        <p:nvSpPr>
          <p:cNvPr id="39966" name="Line 79"/>
          <p:cNvSpPr>
            <a:spLocks noChangeShapeType="1"/>
          </p:cNvSpPr>
          <p:nvPr/>
        </p:nvSpPr>
        <p:spPr bwMode="auto">
          <a:xfrm>
            <a:off x="4552950" y="2636838"/>
            <a:ext cx="0" cy="5048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7" name="Line 80"/>
          <p:cNvSpPr>
            <a:spLocks noChangeShapeType="1"/>
          </p:cNvSpPr>
          <p:nvPr/>
        </p:nvSpPr>
        <p:spPr bwMode="auto">
          <a:xfrm>
            <a:off x="4557713" y="2603500"/>
            <a:ext cx="211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8" name="AutoShape 81"/>
          <p:cNvSpPr>
            <a:spLocks noChangeArrowheads="1"/>
          </p:cNvSpPr>
          <p:nvPr/>
        </p:nvSpPr>
        <p:spPr bwMode="auto">
          <a:xfrm>
            <a:off x="4797425" y="2924175"/>
            <a:ext cx="2043113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ea typeface="楷体_GB2312"/>
                <a:cs typeface="楷体_GB2312"/>
              </a:rPr>
              <a:t>for</a:t>
            </a:r>
            <a:r>
              <a:rPr lang="zh-CN" altLang="en-US" sz="1800" b="1">
                <a:ea typeface="楷体_GB2312"/>
                <a:cs typeface="楷体_GB2312"/>
              </a:rPr>
              <a:t>语句应用示例 </a:t>
            </a:r>
          </a:p>
        </p:txBody>
      </p:sp>
      <p:sp>
        <p:nvSpPr>
          <p:cNvPr id="39969" name="Line 82"/>
          <p:cNvSpPr>
            <a:spLocks noChangeShapeType="1"/>
          </p:cNvSpPr>
          <p:nvPr/>
        </p:nvSpPr>
        <p:spPr bwMode="auto">
          <a:xfrm flipV="1">
            <a:off x="4551363" y="3141663"/>
            <a:ext cx="2174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70" name="AutoShape 83"/>
          <p:cNvSpPr>
            <a:spLocks noChangeArrowheads="1"/>
          </p:cNvSpPr>
          <p:nvPr/>
        </p:nvSpPr>
        <p:spPr bwMode="auto">
          <a:xfrm>
            <a:off x="4762500" y="3444875"/>
            <a:ext cx="2078038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ea typeface="楷体_GB2312"/>
                <a:cs typeface="楷体_GB2312"/>
              </a:rPr>
              <a:t>while</a:t>
            </a:r>
            <a:r>
              <a:rPr lang="zh-CN" altLang="en-US" sz="1800" b="1">
                <a:ea typeface="楷体_GB2312"/>
                <a:cs typeface="楷体_GB2312"/>
              </a:rPr>
              <a:t>语句的结构 </a:t>
            </a:r>
          </a:p>
        </p:txBody>
      </p:sp>
      <p:sp>
        <p:nvSpPr>
          <p:cNvPr id="39971" name="AutoShape 84"/>
          <p:cNvSpPr>
            <a:spLocks noChangeArrowheads="1"/>
          </p:cNvSpPr>
          <p:nvPr/>
        </p:nvSpPr>
        <p:spPr bwMode="auto">
          <a:xfrm>
            <a:off x="4762500" y="3948113"/>
            <a:ext cx="2222500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ea typeface="楷体_GB2312"/>
                <a:cs typeface="楷体_GB2312"/>
              </a:rPr>
              <a:t>while</a:t>
            </a:r>
            <a:r>
              <a:rPr lang="zh-CN" altLang="en-US" sz="1800" b="1">
                <a:ea typeface="楷体_GB2312"/>
                <a:cs typeface="楷体_GB2312"/>
              </a:rPr>
              <a:t>语句应用示例 </a:t>
            </a:r>
          </a:p>
        </p:txBody>
      </p:sp>
      <p:sp>
        <p:nvSpPr>
          <p:cNvPr id="39972" name="Line 85"/>
          <p:cNvSpPr>
            <a:spLocks noChangeShapeType="1"/>
          </p:cNvSpPr>
          <p:nvPr/>
        </p:nvSpPr>
        <p:spPr bwMode="auto">
          <a:xfrm flipV="1">
            <a:off x="4535488" y="3625850"/>
            <a:ext cx="2174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73" name="Line 86"/>
          <p:cNvSpPr>
            <a:spLocks noChangeShapeType="1"/>
          </p:cNvSpPr>
          <p:nvPr/>
        </p:nvSpPr>
        <p:spPr bwMode="auto">
          <a:xfrm flipV="1">
            <a:off x="4535488" y="4235450"/>
            <a:ext cx="2174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74" name="AutoShape 87"/>
          <p:cNvSpPr>
            <a:spLocks noChangeArrowheads="1"/>
          </p:cNvSpPr>
          <p:nvPr/>
        </p:nvSpPr>
        <p:spPr bwMode="auto">
          <a:xfrm>
            <a:off x="2590800" y="3557588"/>
            <a:ext cx="1692275" cy="7000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ea typeface="楷体_GB2312"/>
                <a:cs typeface="楷体_GB2312"/>
              </a:rPr>
              <a:t>使用</a:t>
            </a:r>
            <a:r>
              <a:rPr lang="en-US" altLang="zh-CN" sz="1800" b="1">
                <a:solidFill>
                  <a:srgbClr val="FF0000"/>
                </a:solidFill>
                <a:ea typeface="楷体_GB2312"/>
                <a:cs typeface="楷体_GB2312"/>
              </a:rPr>
              <a:t>while</a:t>
            </a:r>
            <a:r>
              <a:rPr lang="zh-CN" altLang="en-US" sz="1800" b="1">
                <a:solidFill>
                  <a:srgbClr val="FF0000"/>
                </a:solidFill>
                <a:ea typeface="楷体_GB2312"/>
                <a:cs typeface="楷体_GB2312"/>
              </a:rPr>
              <a:t>循环语句 </a:t>
            </a:r>
          </a:p>
        </p:txBody>
      </p:sp>
      <p:sp>
        <p:nvSpPr>
          <p:cNvPr id="39975" name="AutoShape 88"/>
          <p:cNvSpPr>
            <a:spLocks noChangeArrowheads="1"/>
          </p:cNvSpPr>
          <p:nvPr/>
        </p:nvSpPr>
        <p:spPr bwMode="auto">
          <a:xfrm>
            <a:off x="7400925" y="5337175"/>
            <a:ext cx="1643063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ea typeface="楷体_GB2312"/>
                <a:cs typeface="楷体_GB2312"/>
              </a:rPr>
              <a:t>循环控制语句 </a:t>
            </a:r>
          </a:p>
        </p:txBody>
      </p:sp>
      <p:sp>
        <p:nvSpPr>
          <p:cNvPr id="39976" name="AutoShape 89"/>
          <p:cNvSpPr>
            <a:spLocks noChangeArrowheads="1"/>
          </p:cNvSpPr>
          <p:nvPr/>
        </p:nvSpPr>
        <p:spPr bwMode="auto">
          <a:xfrm>
            <a:off x="7400925" y="4814888"/>
            <a:ext cx="1296988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ea typeface="楷体_GB2312"/>
                <a:cs typeface="楷体_GB2312"/>
              </a:rPr>
              <a:t>shift </a:t>
            </a:r>
            <a:r>
              <a:rPr lang="zh-CN" altLang="en-US" sz="1800" b="1">
                <a:ea typeface="楷体_GB2312"/>
                <a:cs typeface="楷体_GB2312"/>
              </a:rPr>
              <a:t>语句</a:t>
            </a:r>
          </a:p>
        </p:txBody>
      </p:sp>
      <p:sp>
        <p:nvSpPr>
          <p:cNvPr id="39977" name="AutoShape 90"/>
          <p:cNvSpPr>
            <a:spLocks noChangeArrowheads="1"/>
          </p:cNvSpPr>
          <p:nvPr/>
        </p:nvSpPr>
        <p:spPr bwMode="auto">
          <a:xfrm>
            <a:off x="4760913" y="5154613"/>
            <a:ext cx="2136775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ea typeface="楷体_GB2312"/>
                <a:cs typeface="楷体_GB2312"/>
              </a:rPr>
              <a:t>函数的定义和调用 </a:t>
            </a:r>
          </a:p>
        </p:txBody>
      </p:sp>
      <p:sp>
        <p:nvSpPr>
          <p:cNvPr id="39978" name="AutoShape 91"/>
          <p:cNvSpPr>
            <a:spLocks noChangeArrowheads="1"/>
          </p:cNvSpPr>
          <p:nvPr/>
        </p:nvSpPr>
        <p:spPr bwMode="auto">
          <a:xfrm>
            <a:off x="2617788" y="5284788"/>
            <a:ext cx="1701800" cy="7000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>
                <a:ea typeface="楷体_GB2312"/>
                <a:cs typeface="楷体_GB2312"/>
              </a:rPr>
              <a:t>Shell</a:t>
            </a:r>
            <a:r>
              <a:rPr lang="zh-CN" altLang="en-US" sz="1800" b="1">
                <a:ea typeface="楷体_GB2312"/>
                <a:cs typeface="楷体_GB2312"/>
              </a:rPr>
              <a:t>函数应用 </a:t>
            </a:r>
          </a:p>
        </p:txBody>
      </p:sp>
      <p:sp>
        <p:nvSpPr>
          <p:cNvPr id="39979" name="AutoShape 92"/>
          <p:cNvSpPr>
            <a:spLocks noChangeArrowheads="1"/>
          </p:cNvSpPr>
          <p:nvPr/>
        </p:nvSpPr>
        <p:spPr bwMode="auto">
          <a:xfrm>
            <a:off x="4760913" y="5659438"/>
            <a:ext cx="2151062" cy="396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5C7A99"/>
            </a:prst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rgbClr val="6699FF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ea typeface="楷体_GB2312"/>
                <a:cs typeface="楷体_GB2312"/>
              </a:rPr>
              <a:t>函数的参数传递 </a:t>
            </a:r>
          </a:p>
        </p:txBody>
      </p:sp>
      <p:sp>
        <p:nvSpPr>
          <p:cNvPr id="39980" name="Line 93"/>
          <p:cNvSpPr>
            <a:spLocks noChangeShapeType="1"/>
          </p:cNvSpPr>
          <p:nvPr/>
        </p:nvSpPr>
        <p:spPr bwMode="auto">
          <a:xfrm>
            <a:off x="7164388" y="5032375"/>
            <a:ext cx="211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81" name="Line 94"/>
          <p:cNvSpPr>
            <a:spLocks noChangeShapeType="1"/>
          </p:cNvSpPr>
          <p:nvPr/>
        </p:nvSpPr>
        <p:spPr bwMode="auto">
          <a:xfrm>
            <a:off x="7164388" y="5500688"/>
            <a:ext cx="211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82" name="Line 95"/>
          <p:cNvSpPr>
            <a:spLocks noChangeShapeType="1"/>
          </p:cNvSpPr>
          <p:nvPr/>
        </p:nvSpPr>
        <p:spPr bwMode="auto">
          <a:xfrm>
            <a:off x="4538663" y="3627438"/>
            <a:ext cx="0" cy="612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83" name="Line 96"/>
          <p:cNvSpPr>
            <a:spLocks noChangeShapeType="1"/>
          </p:cNvSpPr>
          <p:nvPr/>
        </p:nvSpPr>
        <p:spPr bwMode="auto">
          <a:xfrm>
            <a:off x="4538663" y="5372100"/>
            <a:ext cx="0" cy="5048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84" name="Line 97"/>
          <p:cNvSpPr>
            <a:spLocks noChangeShapeType="1"/>
          </p:cNvSpPr>
          <p:nvPr/>
        </p:nvSpPr>
        <p:spPr bwMode="auto">
          <a:xfrm flipV="1">
            <a:off x="4535488" y="5372100"/>
            <a:ext cx="2174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85" name="Line 98"/>
          <p:cNvSpPr>
            <a:spLocks noChangeShapeType="1"/>
          </p:cNvSpPr>
          <p:nvPr/>
        </p:nvSpPr>
        <p:spPr bwMode="auto">
          <a:xfrm flipV="1">
            <a:off x="4533900" y="5875338"/>
            <a:ext cx="21748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86" name="Line 99"/>
          <p:cNvSpPr>
            <a:spLocks noChangeShapeType="1"/>
          </p:cNvSpPr>
          <p:nvPr/>
        </p:nvSpPr>
        <p:spPr bwMode="auto">
          <a:xfrm>
            <a:off x="7164388" y="3987800"/>
            <a:ext cx="0" cy="1512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87" name="Line 100"/>
          <p:cNvSpPr>
            <a:spLocks noChangeShapeType="1"/>
          </p:cNvSpPr>
          <p:nvPr/>
        </p:nvSpPr>
        <p:spPr bwMode="auto">
          <a:xfrm>
            <a:off x="4518025" y="1111250"/>
            <a:ext cx="0" cy="1130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88" name="Line 101"/>
          <p:cNvSpPr>
            <a:spLocks noChangeShapeType="1"/>
          </p:cNvSpPr>
          <p:nvPr/>
        </p:nvSpPr>
        <p:spPr bwMode="auto">
          <a:xfrm>
            <a:off x="2374900" y="2906713"/>
            <a:ext cx="2524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EAEAE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3EB3135E-AC63-4859-AE91-D231B89433F6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41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1</a:t>
            </a:r>
            <a:r>
              <a:rPr lang="zh-CN" altLang="en-US" smtClean="0"/>
              <a:t>：使用</a:t>
            </a:r>
            <a:r>
              <a:rPr lang="en-US" altLang="zh-CN" smtClean="0"/>
              <a:t>Shell</a:t>
            </a:r>
            <a:r>
              <a:rPr lang="zh-CN" altLang="en-US" smtClean="0"/>
              <a:t>脚本管理系统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需求描述</a:t>
            </a:r>
          </a:p>
          <a:p>
            <a:pPr lvl="1"/>
            <a:r>
              <a:rPr lang="zh-CN" altLang="en-US" smtClean="0"/>
              <a:t>编写脚本程序用于监测系统服务</a:t>
            </a:r>
            <a:r>
              <a:rPr lang="en-US" altLang="zh-CN" smtClean="0"/>
              <a:t>httpd</a:t>
            </a:r>
            <a:r>
              <a:rPr lang="zh-CN" altLang="en-US" smtClean="0"/>
              <a:t>的运行状态</a:t>
            </a:r>
          </a:p>
          <a:p>
            <a:pPr lvl="2"/>
            <a:r>
              <a:rPr lang="zh-CN" altLang="en-US" smtClean="0"/>
              <a:t> 当服务状态失常时在“</a:t>
            </a:r>
            <a:r>
              <a:rPr lang="en-US" altLang="zh-CN" smtClean="0"/>
              <a:t>/var/log/htmon.log”</a:t>
            </a:r>
            <a:r>
              <a:rPr lang="zh-CN" altLang="en-US" smtClean="0"/>
              <a:t>文件中记入日志</a:t>
            </a:r>
          </a:p>
          <a:p>
            <a:pPr lvl="2"/>
            <a:r>
              <a:rPr lang="zh-CN" altLang="en-US" smtClean="0"/>
              <a:t> 自动将状态失常的</a:t>
            </a:r>
            <a:r>
              <a:rPr lang="en-US" altLang="zh-CN" smtClean="0"/>
              <a:t>httpd</a:t>
            </a:r>
            <a:r>
              <a:rPr lang="zh-CN" altLang="en-US" smtClean="0"/>
              <a:t>服务重新启动</a:t>
            </a:r>
          </a:p>
          <a:p>
            <a:pPr lvl="2"/>
            <a:r>
              <a:rPr lang="zh-CN" altLang="en-US" smtClean="0"/>
              <a:t> 若重启</a:t>
            </a:r>
            <a:r>
              <a:rPr lang="en-US" altLang="zh-CN" smtClean="0"/>
              <a:t>httpd</a:t>
            </a:r>
            <a:r>
              <a:rPr lang="zh-CN" altLang="en-US" smtClean="0"/>
              <a:t>服务失败，则尝试重新启动服务器主机</a:t>
            </a:r>
          </a:p>
          <a:p>
            <a:pPr lvl="2"/>
            <a:r>
              <a:rPr lang="zh-CN" altLang="en-US" smtClean="0"/>
              <a:t> 周一至周五期间每隔</a:t>
            </a:r>
            <a:r>
              <a:rPr lang="en-US" altLang="zh-CN" smtClean="0"/>
              <a:t>15</a:t>
            </a:r>
            <a:r>
              <a:rPr lang="zh-CN" altLang="en-US" smtClean="0"/>
              <a:t>分钟执行一次监测任务</a:t>
            </a:r>
          </a:p>
          <a:p>
            <a:pPr lvl="1"/>
            <a:r>
              <a:rPr lang="zh-CN" altLang="en-US" smtClean="0"/>
              <a:t>编写脚本程序用于批量添加用户</a:t>
            </a:r>
          </a:p>
          <a:p>
            <a:pPr lvl="2"/>
            <a:r>
              <a:rPr lang="zh-CN" altLang="en-US" smtClean="0"/>
              <a:t> 提供交互，能根据提示指定添加用户的数量（少于</a:t>
            </a:r>
            <a:r>
              <a:rPr lang="en-US" altLang="zh-CN" smtClean="0"/>
              <a:t>100</a:t>
            </a:r>
            <a:r>
              <a:rPr lang="zh-CN" altLang="en-US" smtClean="0"/>
              <a:t>）、用户名前缀，并能设置帐号的失效时间、初始密码</a:t>
            </a:r>
          </a:p>
          <a:p>
            <a:pPr lvl="2"/>
            <a:r>
              <a:rPr lang="zh-CN" altLang="en-US" smtClean="0"/>
              <a:t> 用户名编号统一使用</a:t>
            </a:r>
            <a:r>
              <a:rPr lang="en-US" altLang="zh-CN" smtClean="0"/>
              <a:t>2</a:t>
            </a:r>
            <a:r>
              <a:rPr lang="zh-CN" altLang="en-US" smtClean="0"/>
              <a:t>位数，如使用“</a:t>
            </a:r>
            <a:r>
              <a:rPr lang="en-US" altLang="zh-CN" smtClean="0"/>
              <a:t>01”</a:t>
            </a:r>
            <a:r>
              <a:rPr lang="zh-CN" altLang="en-US" smtClean="0"/>
              <a:t>、“</a:t>
            </a:r>
            <a:r>
              <a:rPr lang="en-US" altLang="zh-CN" smtClean="0"/>
              <a:t>02”</a:t>
            </a:r>
            <a:r>
              <a:rPr lang="zh-CN" altLang="en-US" smtClean="0"/>
              <a:t>的形式</a:t>
            </a:r>
          </a:p>
          <a:p>
            <a:pPr lvl="1"/>
            <a:r>
              <a:rPr lang="zh-CN" altLang="en-US" smtClean="0"/>
              <a:t>编写脚本批量删除用户</a:t>
            </a:r>
          </a:p>
          <a:p>
            <a:pPr lvl="2"/>
            <a:r>
              <a:rPr lang="zh-CN" altLang="en-US" smtClean="0"/>
              <a:t> 通过命令行参数指定要删除用户的名称前缀</a:t>
            </a:r>
          </a:p>
          <a:p>
            <a:pPr lvl="2"/>
            <a:r>
              <a:rPr lang="zh-CN" altLang="en-US" smtClean="0"/>
              <a:t> 删除以该前缀开头的所有用户，但要防止误删除</a:t>
            </a:r>
            <a:r>
              <a:rPr lang="en-US" altLang="zh-CN" smtClean="0"/>
              <a:t>root</a:t>
            </a:r>
            <a:r>
              <a:rPr lang="zh-CN" altLang="en-US" smtClean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6100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18C813AD-D425-4EEB-90B9-7FC0949B9651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1</a:t>
            </a:r>
            <a:r>
              <a:rPr lang="zh-CN" altLang="en-US" smtClean="0"/>
              <a:t>：使用</a:t>
            </a:r>
            <a:r>
              <a:rPr lang="en-US" altLang="zh-CN" smtClean="0"/>
              <a:t>Shell</a:t>
            </a:r>
            <a:r>
              <a:rPr lang="zh-CN" altLang="en-US" smtClean="0"/>
              <a:t>脚本管理系统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实现思路</a:t>
            </a:r>
          </a:p>
          <a:p>
            <a:pPr lvl="1"/>
            <a:r>
              <a:rPr lang="zh-CN" altLang="en-US" smtClean="0"/>
              <a:t>编写</a:t>
            </a:r>
            <a:r>
              <a:rPr lang="en-US" altLang="zh-CN" smtClean="0"/>
              <a:t>htmon.sh</a:t>
            </a:r>
            <a:r>
              <a:rPr lang="zh-CN" altLang="en-US" smtClean="0"/>
              <a:t>脚本文件用于监测</a:t>
            </a:r>
            <a:r>
              <a:rPr lang="en-US" altLang="zh-CN" smtClean="0"/>
              <a:t>httpd</a:t>
            </a:r>
            <a:r>
              <a:rPr lang="zh-CN" altLang="en-US" smtClean="0"/>
              <a:t>服务状态</a:t>
            </a:r>
          </a:p>
          <a:p>
            <a:pPr lvl="2"/>
            <a:r>
              <a:rPr lang="zh-CN" altLang="en-US" smtClean="0"/>
              <a:t> 通过“</a:t>
            </a:r>
            <a:r>
              <a:rPr lang="en-US" altLang="zh-CN" smtClean="0"/>
              <a:t>service httpd status” </a:t>
            </a:r>
            <a:r>
              <a:rPr lang="zh-CN" altLang="en-US" smtClean="0"/>
              <a:t>命令的返回值判断服务状态</a:t>
            </a:r>
          </a:p>
          <a:p>
            <a:pPr lvl="2"/>
            <a:r>
              <a:rPr lang="zh-CN" altLang="en-US" smtClean="0"/>
              <a:t> 使用重定向符号“</a:t>
            </a:r>
            <a:r>
              <a:rPr lang="en-US" altLang="zh-CN" smtClean="0"/>
              <a:t>&gt;&gt;”</a:t>
            </a:r>
            <a:r>
              <a:rPr lang="zh-CN" altLang="en-US" smtClean="0"/>
              <a:t>追加记录日志</a:t>
            </a:r>
          </a:p>
          <a:p>
            <a:pPr lvl="2"/>
            <a:r>
              <a:rPr lang="zh-CN" altLang="en-US" smtClean="0"/>
              <a:t> 结合</a:t>
            </a:r>
            <a:r>
              <a:rPr lang="en-US" altLang="zh-CN" smtClean="0"/>
              <a:t>crond</a:t>
            </a:r>
            <a:r>
              <a:rPr lang="zh-CN" altLang="en-US" smtClean="0"/>
              <a:t>计划任务定期执行</a:t>
            </a:r>
          </a:p>
          <a:p>
            <a:pPr lvl="1"/>
            <a:r>
              <a:rPr lang="zh-CN" altLang="en-US" smtClean="0"/>
              <a:t>编写</a:t>
            </a:r>
            <a:r>
              <a:rPr lang="en-US" altLang="zh-CN" smtClean="0"/>
              <a:t>myuadd.sh</a:t>
            </a:r>
            <a:r>
              <a:rPr lang="zh-CN" altLang="en-US" smtClean="0"/>
              <a:t>脚本用于批量添加用户帐号</a:t>
            </a:r>
          </a:p>
          <a:p>
            <a:pPr lvl="2"/>
            <a:r>
              <a:rPr lang="zh-CN" altLang="en-US" smtClean="0"/>
              <a:t> 使用</a:t>
            </a:r>
            <a:r>
              <a:rPr lang="en-US" altLang="zh-CN" smtClean="0"/>
              <a:t>read</a:t>
            </a:r>
            <a:r>
              <a:rPr lang="zh-CN" altLang="en-US" smtClean="0"/>
              <a:t>命令提示用户输入变量值进行交互</a:t>
            </a:r>
          </a:p>
          <a:p>
            <a:pPr lvl="2"/>
            <a:r>
              <a:rPr lang="zh-CN" altLang="en-US" smtClean="0"/>
              <a:t> 使用</a:t>
            </a:r>
            <a:r>
              <a:rPr lang="en-US" altLang="zh-CN" smtClean="0"/>
              <a:t>while</a:t>
            </a:r>
            <a:r>
              <a:rPr lang="zh-CN" altLang="en-US" smtClean="0"/>
              <a:t>语句循环执行添加用户的命令操作</a:t>
            </a:r>
          </a:p>
          <a:p>
            <a:pPr lvl="2"/>
            <a:r>
              <a:rPr lang="zh-CN" altLang="en-US" smtClean="0"/>
              <a:t> 使用</a:t>
            </a:r>
            <a:r>
              <a:rPr lang="en-US" altLang="zh-CN" smtClean="0"/>
              <a:t>if</a:t>
            </a:r>
            <a:r>
              <a:rPr lang="zh-CN" altLang="en-US" smtClean="0"/>
              <a:t>语句判断用户编号，小于</a:t>
            </a:r>
            <a:r>
              <a:rPr lang="en-US" altLang="zh-CN" smtClean="0"/>
              <a:t>10</a:t>
            </a:r>
            <a:r>
              <a:rPr lang="zh-CN" altLang="en-US" smtClean="0"/>
              <a:t>时自动在前缀后补“</a:t>
            </a:r>
            <a:r>
              <a:rPr lang="en-US" altLang="zh-CN" smtClean="0"/>
              <a:t>0”</a:t>
            </a:r>
          </a:p>
          <a:p>
            <a:pPr lvl="1"/>
            <a:r>
              <a:rPr lang="zh-CN" altLang="en-US" smtClean="0"/>
              <a:t>编写</a:t>
            </a:r>
            <a:r>
              <a:rPr lang="en-US" altLang="zh-CN" smtClean="0"/>
              <a:t>myudel.sh</a:t>
            </a:r>
            <a:r>
              <a:rPr lang="zh-CN" altLang="en-US" smtClean="0"/>
              <a:t>脚本用于批量删除用户帐号</a:t>
            </a:r>
          </a:p>
          <a:p>
            <a:pPr lvl="2"/>
            <a:r>
              <a:rPr lang="zh-CN" altLang="en-US" smtClean="0"/>
              <a:t> 通过位置参数“</a:t>
            </a:r>
            <a:r>
              <a:rPr lang="en-US" altLang="zh-CN" smtClean="0"/>
              <a:t>$1”</a:t>
            </a:r>
            <a:r>
              <a:rPr lang="zh-CN" altLang="en-US" smtClean="0"/>
              <a:t>传递要删除用户的名称前缀</a:t>
            </a:r>
          </a:p>
          <a:p>
            <a:pPr lvl="2"/>
            <a:r>
              <a:rPr lang="zh-CN" altLang="en-US" smtClean="0"/>
              <a:t> 结合“</a:t>
            </a:r>
            <a:r>
              <a:rPr lang="en-US" altLang="zh-CN" smtClean="0"/>
              <a:t>grep -v root”</a:t>
            </a:r>
            <a:r>
              <a:rPr lang="zh-CN" altLang="en-US" smtClean="0"/>
              <a:t>排除掉</a:t>
            </a:r>
            <a:r>
              <a:rPr lang="en-US" altLang="zh-CN" smtClean="0"/>
              <a:t>root</a:t>
            </a:r>
            <a:r>
              <a:rPr lang="zh-CN" altLang="en-US" smtClean="0"/>
              <a:t>用户</a:t>
            </a:r>
          </a:p>
          <a:p>
            <a:pPr lvl="2"/>
            <a:r>
              <a:rPr lang="zh-CN" altLang="en-US" smtClean="0"/>
              <a:t> 使用</a:t>
            </a:r>
            <a:r>
              <a:rPr lang="en-US" altLang="zh-CN" smtClean="0"/>
              <a:t>for</a:t>
            </a:r>
            <a:r>
              <a:rPr lang="zh-CN" altLang="en-US" smtClean="0"/>
              <a:t>循环批量删除符合条件的用户</a:t>
            </a:r>
          </a:p>
        </p:txBody>
      </p:sp>
    </p:spTree>
    <p:extLst>
      <p:ext uri="{BB962C8B-B14F-4D97-AF65-F5344CB8AC3E}">
        <p14:creationId xmlns:p14="http://schemas.microsoft.com/office/powerpoint/2010/main" val="38604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5299FA4F-57BE-4AB4-915A-FB09DA782310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2</a:t>
            </a:r>
            <a:r>
              <a:rPr lang="zh-CN" altLang="en-US" smtClean="0"/>
              <a:t>：编写系统服务控制脚本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需求描述</a:t>
            </a:r>
          </a:p>
          <a:p>
            <a:pPr lvl="1"/>
            <a:r>
              <a:rPr lang="zh-CN" altLang="en-US" smtClean="0"/>
              <a:t>为已安装的</a:t>
            </a:r>
            <a:r>
              <a:rPr lang="en-US" altLang="zh-CN" smtClean="0"/>
              <a:t>zebra</a:t>
            </a:r>
            <a:r>
              <a:rPr lang="zh-CN" altLang="en-US" smtClean="0"/>
              <a:t>程序编写 </a:t>
            </a:r>
            <a:r>
              <a:rPr lang="en-US" altLang="zh-CN" smtClean="0"/>
              <a:t>zebrad </a:t>
            </a:r>
            <a:r>
              <a:rPr lang="zh-CN" altLang="en-US" smtClean="0"/>
              <a:t>服务控制脚本</a:t>
            </a:r>
          </a:p>
          <a:p>
            <a:pPr lvl="2"/>
            <a:r>
              <a:rPr lang="zh-CN" altLang="en-US" smtClean="0"/>
              <a:t> 启动服务：</a:t>
            </a:r>
            <a:r>
              <a:rPr lang="en-US" altLang="zh-CN" smtClean="0"/>
              <a:t>/etc/init.d/zebrad start</a:t>
            </a:r>
          </a:p>
          <a:p>
            <a:pPr lvl="2"/>
            <a:r>
              <a:rPr lang="en-US" altLang="zh-CN" smtClean="0"/>
              <a:t> </a:t>
            </a:r>
            <a:r>
              <a:rPr lang="zh-CN" altLang="en-US" smtClean="0"/>
              <a:t>终止服务：</a:t>
            </a:r>
            <a:r>
              <a:rPr lang="en-US" altLang="zh-CN" smtClean="0"/>
              <a:t>/etc/init.d/zebrad start</a:t>
            </a:r>
          </a:p>
          <a:p>
            <a:pPr lvl="2"/>
            <a:r>
              <a:rPr lang="en-US" altLang="zh-CN" smtClean="0"/>
              <a:t> </a:t>
            </a:r>
            <a:r>
              <a:rPr lang="zh-CN" altLang="en-US" smtClean="0"/>
              <a:t>重启服务：</a:t>
            </a:r>
            <a:r>
              <a:rPr lang="en-US" altLang="zh-CN" smtClean="0"/>
              <a:t>/etc/init.d/zebrad restart</a:t>
            </a:r>
          </a:p>
          <a:p>
            <a:pPr lvl="2"/>
            <a:r>
              <a:rPr lang="en-US" altLang="zh-CN" smtClean="0"/>
              <a:t> </a:t>
            </a:r>
            <a:r>
              <a:rPr lang="zh-CN" altLang="en-US" smtClean="0"/>
              <a:t>查看服务状态：</a:t>
            </a:r>
            <a:r>
              <a:rPr lang="en-US" altLang="zh-CN" smtClean="0"/>
              <a:t>/etc/init.d/zebrad status</a:t>
            </a:r>
          </a:p>
          <a:p>
            <a:pPr lvl="2"/>
            <a:r>
              <a:rPr lang="en-US" altLang="zh-CN" smtClean="0"/>
              <a:t> </a:t>
            </a:r>
            <a:r>
              <a:rPr lang="zh-CN" altLang="en-US" smtClean="0"/>
              <a:t>未正确指定“</a:t>
            </a:r>
            <a:r>
              <a:rPr lang="en-US" altLang="zh-CN" smtClean="0"/>
              <a:t>start”</a:t>
            </a:r>
            <a:r>
              <a:rPr lang="zh-CN" altLang="en-US" smtClean="0"/>
              <a:t>、“</a:t>
            </a:r>
            <a:r>
              <a:rPr lang="en-US" altLang="zh-CN" smtClean="0"/>
              <a:t>stop”</a:t>
            </a:r>
            <a:r>
              <a:rPr lang="zh-CN" altLang="en-US" smtClean="0"/>
              <a:t>、“</a:t>
            </a:r>
            <a:r>
              <a:rPr lang="en-US" altLang="zh-CN" smtClean="0"/>
              <a:t>restart”</a:t>
            </a:r>
            <a:r>
              <a:rPr lang="zh-CN" altLang="en-US" smtClean="0"/>
              <a:t>、“</a:t>
            </a:r>
            <a:r>
              <a:rPr lang="en-US" altLang="zh-CN" smtClean="0"/>
              <a:t>status”</a:t>
            </a:r>
            <a:r>
              <a:rPr lang="zh-CN" altLang="en-US" smtClean="0"/>
              <a:t>参数时，输出用法帮助信息后退出</a:t>
            </a:r>
          </a:p>
          <a:p>
            <a:pPr lvl="2"/>
            <a:r>
              <a:rPr lang="zh-CN" altLang="en-US" smtClean="0"/>
              <a:t> 在启动、终止服务时应显示相关提示信息</a:t>
            </a:r>
          </a:p>
          <a:p>
            <a:pPr lvl="1"/>
            <a:r>
              <a:rPr lang="zh-CN" altLang="en-US" smtClean="0"/>
              <a:t>将</a:t>
            </a:r>
            <a:r>
              <a:rPr lang="en-US" altLang="zh-CN" smtClean="0"/>
              <a:t>zebrad</a:t>
            </a:r>
            <a:r>
              <a:rPr lang="zh-CN" altLang="en-US" smtClean="0"/>
              <a:t>添加为系统服务</a:t>
            </a:r>
          </a:p>
        </p:txBody>
      </p:sp>
    </p:spTree>
    <p:extLst>
      <p:ext uri="{BB962C8B-B14F-4D97-AF65-F5344CB8AC3E}">
        <p14:creationId xmlns:p14="http://schemas.microsoft.com/office/powerpoint/2010/main" val="3530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400800" y="6356350"/>
            <a:ext cx="2289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fld id="{8178586C-804E-443E-A55C-73D328494FE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实验案例</a:t>
            </a:r>
            <a:r>
              <a:rPr lang="en-US" altLang="zh-CN" smtClean="0"/>
              <a:t>2</a:t>
            </a:r>
            <a:r>
              <a:rPr lang="zh-CN" altLang="en-US" smtClean="0"/>
              <a:t>：编写系统服务控制脚本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实现思路</a:t>
            </a:r>
          </a:p>
          <a:p>
            <a:pPr lvl="1"/>
            <a:r>
              <a:rPr lang="zh-CN" altLang="en-US" smtClean="0"/>
              <a:t>参考已有的系统脚本建立 </a:t>
            </a:r>
            <a:r>
              <a:rPr lang="en-US" altLang="zh-CN" smtClean="0"/>
              <a:t>zebrad </a:t>
            </a:r>
            <a:r>
              <a:rPr lang="zh-CN" altLang="en-US" smtClean="0"/>
              <a:t>脚本文件</a:t>
            </a:r>
          </a:p>
          <a:p>
            <a:pPr lvl="1"/>
            <a:r>
              <a:rPr lang="zh-CN" altLang="en-US" smtClean="0"/>
              <a:t>将启动、终止</a:t>
            </a:r>
            <a:r>
              <a:rPr lang="en-US" altLang="zh-CN" smtClean="0"/>
              <a:t>zebra</a:t>
            </a:r>
            <a:r>
              <a:rPr lang="zh-CN" altLang="en-US" smtClean="0"/>
              <a:t>程序等执行操作分别定义为函数</a:t>
            </a:r>
          </a:p>
          <a:p>
            <a:pPr lvl="2"/>
            <a:r>
              <a:rPr lang="zh-CN" altLang="en-US" smtClean="0"/>
              <a:t> 通过“</a:t>
            </a:r>
            <a:r>
              <a:rPr lang="en-US" altLang="zh-CN" smtClean="0"/>
              <a:t>/usr/local/sbin/zebra -d”</a:t>
            </a:r>
            <a:r>
              <a:rPr lang="zh-CN" altLang="en-US" smtClean="0"/>
              <a:t>命令启动</a:t>
            </a:r>
            <a:r>
              <a:rPr lang="en-US" altLang="zh-CN" smtClean="0"/>
              <a:t>zebra</a:t>
            </a:r>
            <a:r>
              <a:rPr lang="zh-CN" altLang="en-US" smtClean="0"/>
              <a:t>服务</a:t>
            </a:r>
          </a:p>
          <a:p>
            <a:pPr lvl="2"/>
            <a:r>
              <a:rPr lang="zh-CN" altLang="en-US" smtClean="0"/>
              <a:t> 结合“</a:t>
            </a:r>
            <a:r>
              <a:rPr lang="en-US" altLang="zh-CN" smtClean="0"/>
              <a:t>/var/run/zebra.pid”</a:t>
            </a:r>
            <a:r>
              <a:rPr lang="zh-CN" altLang="en-US" smtClean="0"/>
              <a:t>文件中的</a:t>
            </a:r>
            <a:r>
              <a:rPr lang="en-US" altLang="zh-CN" smtClean="0"/>
              <a:t>PID</a:t>
            </a:r>
            <a:r>
              <a:rPr lang="zh-CN" altLang="en-US" smtClean="0"/>
              <a:t>号终止</a:t>
            </a:r>
            <a:r>
              <a:rPr lang="en-US" altLang="zh-CN" smtClean="0"/>
              <a:t>zebra</a:t>
            </a:r>
            <a:r>
              <a:rPr lang="zh-CN" altLang="en-US" smtClean="0"/>
              <a:t>进程</a:t>
            </a:r>
          </a:p>
          <a:p>
            <a:pPr lvl="2"/>
            <a:r>
              <a:rPr lang="zh-CN" altLang="en-US" smtClean="0"/>
              <a:t> 通过判断“</a:t>
            </a:r>
            <a:r>
              <a:rPr lang="en-US" altLang="zh-CN" smtClean="0"/>
              <a:t>zebra -d”</a:t>
            </a:r>
            <a:r>
              <a:rPr lang="zh-CN" altLang="en-US" smtClean="0"/>
              <a:t>进程信息确定</a:t>
            </a:r>
            <a:r>
              <a:rPr lang="en-US" altLang="zh-CN" smtClean="0"/>
              <a:t>zebra</a:t>
            </a:r>
            <a:r>
              <a:rPr lang="zh-CN" altLang="en-US" smtClean="0"/>
              <a:t>服务状态</a:t>
            </a:r>
          </a:p>
          <a:p>
            <a:pPr lvl="1"/>
            <a:r>
              <a:rPr lang="zh-CN" altLang="en-US" smtClean="0"/>
              <a:t>设置</a:t>
            </a:r>
            <a:r>
              <a:rPr lang="en-US" altLang="zh-CN" smtClean="0"/>
              <a:t>case</a:t>
            </a:r>
            <a:r>
              <a:rPr lang="zh-CN" altLang="en-US" smtClean="0"/>
              <a:t>分支语句</a:t>
            </a:r>
          </a:p>
          <a:p>
            <a:pPr lvl="2"/>
            <a:r>
              <a:rPr lang="zh-CN" altLang="en-US" smtClean="0"/>
              <a:t> 读取执行脚本时提供的未知参数“</a:t>
            </a:r>
            <a:r>
              <a:rPr lang="en-US" altLang="zh-CN" smtClean="0"/>
              <a:t>$1”</a:t>
            </a:r>
            <a:r>
              <a:rPr lang="zh-CN" altLang="en-US" smtClean="0"/>
              <a:t>，并进行比较</a:t>
            </a:r>
          </a:p>
          <a:p>
            <a:pPr lvl="2"/>
            <a:r>
              <a:rPr lang="zh-CN" altLang="en-US" smtClean="0"/>
              <a:t> 若为“</a:t>
            </a:r>
            <a:r>
              <a:rPr lang="en-US" altLang="zh-CN" smtClean="0"/>
              <a:t>start”</a:t>
            </a:r>
            <a:r>
              <a:rPr lang="zh-CN" altLang="en-US" smtClean="0"/>
              <a:t>、“</a:t>
            </a:r>
            <a:r>
              <a:rPr lang="en-US" altLang="zh-CN" smtClean="0"/>
              <a:t>stop”</a:t>
            </a:r>
            <a:r>
              <a:rPr lang="zh-CN" altLang="en-US" smtClean="0"/>
              <a:t>等字串，分别调用对应函数</a:t>
            </a:r>
          </a:p>
          <a:p>
            <a:pPr lvl="2"/>
            <a:r>
              <a:rPr lang="zh-CN" altLang="en-US" smtClean="0"/>
              <a:t> 否则执行默认操作，显示用法帮助信息并退出</a:t>
            </a:r>
          </a:p>
          <a:p>
            <a:pPr lvl="1"/>
            <a:r>
              <a:rPr lang="zh-CN" altLang="en-US" smtClean="0"/>
              <a:t>执行“</a:t>
            </a:r>
            <a:r>
              <a:rPr lang="en-US" altLang="zh-CN" smtClean="0"/>
              <a:t>chkconfig --add zebrad”</a:t>
            </a:r>
            <a:r>
              <a:rPr lang="zh-CN" altLang="en-US" smtClean="0"/>
              <a:t>添加为系统服务</a:t>
            </a:r>
          </a:p>
          <a:p>
            <a:pPr lvl="2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826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 前一个字符匹配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次，或任意多次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"a</a:t>
            </a:r>
            <a:r>
              <a:rPr lang="en-US" altLang="zh-CN" dirty="0"/>
              <a:t>*"  rule.txt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匹配所有内容，包括空白行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"</a:t>
            </a:r>
            <a:r>
              <a:rPr lang="en-US" altLang="zh-CN" dirty="0" err="1"/>
              <a:t>aa</a:t>
            </a:r>
            <a:r>
              <a:rPr lang="en-US" altLang="zh-CN" dirty="0"/>
              <a:t>*"  </a:t>
            </a:r>
            <a:r>
              <a:rPr lang="en-US" altLang="zh-CN" dirty="0" smtClean="0"/>
              <a:t>rule.txt 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匹配至少包含一个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的行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0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en-US" altLang="zh-CN" dirty="0"/>
              <a:t>.</a:t>
            </a:r>
            <a:r>
              <a:rPr lang="zh-CN" altLang="en-US" dirty="0" smtClean="0"/>
              <a:t>” 匹配除了换行符任意一个字符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grep</a:t>
            </a:r>
            <a:r>
              <a:rPr lang="en-US" altLang="zh-CN" dirty="0" smtClean="0"/>
              <a:t> “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..lo</a:t>
            </a:r>
            <a:r>
              <a:rPr lang="en-US" altLang="zh-CN" dirty="0" smtClean="0"/>
              <a:t>"  </a:t>
            </a:r>
            <a:r>
              <a:rPr lang="en-US" altLang="zh-CN" dirty="0"/>
              <a:t>rule.txt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en-US" altLang="zh-CN" dirty="0" err="1"/>
              <a:t>h..lo</a:t>
            </a:r>
            <a:r>
              <a:rPr lang="en-US" altLang="zh-CN" dirty="0"/>
              <a:t> 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zh-CN" altLang="en-US" dirty="0" smtClean="0"/>
              <a:t>之间一定有两个字符的单词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“a.*d"  </a:t>
            </a:r>
            <a:r>
              <a:rPr lang="en-US" altLang="zh-CN" dirty="0"/>
              <a:t>rule.txt 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之间有任意字符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“.*"  </a:t>
            </a:r>
            <a:r>
              <a:rPr lang="en-US" altLang="zh-CN" dirty="0"/>
              <a:t>rule.txt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匹配所有内容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^</a:t>
            </a:r>
            <a:r>
              <a:rPr lang="zh-CN" altLang="en-US" dirty="0" smtClean="0"/>
              <a:t>”匹配行首，“</a:t>
            </a:r>
            <a:r>
              <a:rPr lang="en-US" altLang="zh-CN" dirty="0" smtClean="0"/>
              <a:t>$</a:t>
            </a:r>
            <a:r>
              <a:rPr lang="zh-CN" altLang="en-US" dirty="0" smtClean="0"/>
              <a:t>”匹配行尾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grep</a:t>
            </a:r>
            <a:r>
              <a:rPr lang="en-US" altLang="zh-CN" dirty="0" smtClean="0"/>
              <a:t> “^L” rule.txt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开头的行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grep</a:t>
            </a:r>
            <a:r>
              <a:rPr lang="en-US" altLang="zh-CN" dirty="0" smtClean="0"/>
              <a:t> “d$” rule.txt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 smtClean="0"/>
              <a:t>匹配以</a:t>
            </a:r>
            <a:r>
              <a:rPr lang="en-US" altLang="zh-CN" dirty="0" smtClean="0"/>
              <a:t>d</a:t>
            </a:r>
            <a:r>
              <a:rPr lang="zh-CN" altLang="en-US" dirty="0" smtClean="0"/>
              <a:t>结尾的行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 -n  “^$” </a:t>
            </a:r>
            <a:r>
              <a:rPr lang="en-US" altLang="zh-CN" dirty="0"/>
              <a:t>rule.txt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 smtClean="0"/>
              <a:t>匹配空白行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9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[]</a:t>
            </a:r>
            <a:r>
              <a:rPr lang="zh-CN" altLang="en-US" dirty="0" smtClean="0"/>
              <a:t>”匹配中括号中指定的任意一个字符，只匹配一个字符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ni</a:t>
            </a:r>
            <a:r>
              <a:rPr lang="en-US" altLang="zh-CN" dirty="0"/>
              <a:t>[</a:t>
            </a:r>
            <a:r>
              <a:rPr lang="en-US" altLang="zh-CN" dirty="0" err="1"/>
              <a:t>cs</a:t>
            </a:r>
            <a:r>
              <a:rPr lang="en-US" altLang="zh-CN" dirty="0"/>
              <a:t>]e" rule.txt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匹配包含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nise</a:t>
            </a:r>
            <a:r>
              <a:rPr lang="zh-CN" altLang="en-US" dirty="0" smtClean="0"/>
              <a:t>的行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“[0-9]" </a:t>
            </a:r>
            <a:r>
              <a:rPr lang="en-US" altLang="zh-CN" dirty="0"/>
              <a:t>rule.txt 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匹配包含任意一个数字的行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“^[a-z]" </a:t>
            </a:r>
            <a:r>
              <a:rPr lang="en-US" altLang="zh-CN" dirty="0"/>
              <a:t>rule.txt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匹配用小写字母开头的行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[^]</a:t>
            </a:r>
            <a:r>
              <a:rPr lang="zh-CN" altLang="en-US" dirty="0" smtClean="0"/>
              <a:t>匹配除中括号的字符以外的任意一个字符”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grep</a:t>
            </a:r>
            <a:r>
              <a:rPr lang="en-US" altLang="zh-CN" dirty="0"/>
              <a:t> " </a:t>
            </a:r>
            <a:r>
              <a:rPr lang="en-US" altLang="zh-CN" dirty="0" smtClean="0"/>
              <a:t>^[^a-z]" </a:t>
            </a:r>
            <a:r>
              <a:rPr lang="en-US" altLang="zh-CN" dirty="0"/>
              <a:t>rule.txt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 smtClean="0"/>
              <a:t>匹配不用小写字母开头的行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grep</a:t>
            </a:r>
            <a:r>
              <a:rPr lang="en-US" altLang="zh-CN" dirty="0"/>
              <a:t> " </a:t>
            </a:r>
            <a:r>
              <a:rPr lang="en-US" altLang="zh-CN" dirty="0" smtClean="0"/>
              <a:t>^[^a-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-Z]" </a:t>
            </a:r>
            <a:r>
              <a:rPr lang="en-US" altLang="zh-CN" dirty="0"/>
              <a:t>rule.txt 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匹配</a:t>
            </a:r>
            <a:r>
              <a:rPr lang="zh-CN" altLang="en-US" dirty="0" smtClean="0"/>
              <a:t>不用字母</a:t>
            </a:r>
            <a:r>
              <a:rPr lang="zh-CN" altLang="en-US" dirty="0"/>
              <a:t>开头的</a:t>
            </a:r>
            <a:r>
              <a:rPr lang="zh-CN" altLang="en-US" dirty="0" smtClean="0"/>
              <a:t>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6833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596</TotalTime>
  <Words>6124</Words>
  <Application>Microsoft Office PowerPoint</Application>
  <PresentationFormat>全屏显示(4:3)</PresentationFormat>
  <Paragraphs>753</Paragraphs>
  <Slides>44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moban</vt:lpstr>
      <vt:lpstr>Shell编程</vt:lpstr>
      <vt:lpstr>本章大纲</vt:lpstr>
      <vt:lpstr>1、正则表达式与通配符</vt:lpstr>
      <vt:lpstr>2、基础正则表达式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本章大纲</vt:lpstr>
      <vt:lpstr>条件测试操作</vt:lpstr>
      <vt:lpstr>条件测试操作</vt:lpstr>
      <vt:lpstr>条件测试操作</vt:lpstr>
      <vt:lpstr>条件测试操作</vt:lpstr>
      <vt:lpstr>if条件语句 —— 单分支</vt:lpstr>
      <vt:lpstr>if条件语句 —— 单分支</vt:lpstr>
      <vt:lpstr>if条件语句 —— 双分支</vt:lpstr>
      <vt:lpstr>if条件语句 —— 双分支</vt:lpstr>
      <vt:lpstr>if条件语句 —— 多分支</vt:lpstr>
      <vt:lpstr>小结</vt:lpstr>
      <vt:lpstr>for循环语句</vt:lpstr>
      <vt:lpstr>for循环语句</vt:lpstr>
      <vt:lpstr>for循环语句</vt:lpstr>
      <vt:lpstr>while循环语句</vt:lpstr>
      <vt:lpstr>while循环语句</vt:lpstr>
      <vt:lpstr>while循环语句</vt:lpstr>
      <vt:lpstr>case多重分支语句</vt:lpstr>
      <vt:lpstr>case多重分支语句</vt:lpstr>
      <vt:lpstr>case多重分支语句</vt:lpstr>
      <vt:lpstr>until循环语句</vt:lpstr>
      <vt:lpstr>shift迁移语句</vt:lpstr>
      <vt:lpstr>shift迁移语句</vt:lpstr>
      <vt:lpstr>循环控制语句</vt:lpstr>
      <vt:lpstr>循环控制语句</vt:lpstr>
      <vt:lpstr>Shell函数应用</vt:lpstr>
      <vt:lpstr>Shell函数应用</vt:lpstr>
      <vt:lpstr>Shell函数应用</vt:lpstr>
      <vt:lpstr>本章总结</vt:lpstr>
      <vt:lpstr>实验案例1：使用Shell脚本管理系统</vt:lpstr>
      <vt:lpstr>实验案例1：使用Shell脚本管理系统</vt:lpstr>
      <vt:lpstr>实验案例2：编写系统服务控制脚本</vt:lpstr>
      <vt:lpstr>实验案例2：编写系统服务控制脚本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85</cp:revision>
  <dcterms:created xsi:type="dcterms:W3CDTF">2017-06-14T06:52:20Z</dcterms:created>
  <dcterms:modified xsi:type="dcterms:W3CDTF">2017-07-16T16:15:15Z</dcterms:modified>
</cp:coreProperties>
</file>