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83" r:id="rId10"/>
    <p:sldId id="285" r:id="rId11"/>
    <p:sldId id="289" r:id="rId12"/>
    <p:sldId id="290" r:id="rId13"/>
    <p:sldId id="286" r:id="rId14"/>
    <p:sldId id="284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8" autoAdjust="0"/>
  </p:normalViewPr>
  <p:slideViewPr>
    <p:cSldViewPr>
      <p:cViewPr varScale="1">
        <p:scale>
          <a:sx n="53" d="100"/>
          <a:sy n="53" d="100"/>
        </p:scale>
        <p:origin x="-2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376233A6-111A-4CF3-87D2-5EB99233BA2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用户只需执行“</a:t>
            </a:r>
            <a:r>
              <a:rPr lang="en-US" altLang="zh-CN" smtClean="0"/>
              <a:t>crontab -e”</a:t>
            </a:r>
            <a:r>
              <a:rPr lang="zh-CN" altLang="en-US" smtClean="0"/>
              <a:t>命令后会自动调用文本编辑器（默认为</a:t>
            </a:r>
            <a:r>
              <a:rPr lang="en-US" altLang="zh-CN" smtClean="0"/>
              <a:t>vi</a:t>
            </a:r>
            <a:r>
              <a:rPr lang="zh-CN" altLang="en-US" smtClean="0"/>
              <a:t>）并打开“</a:t>
            </a:r>
            <a:r>
              <a:rPr lang="en-US" altLang="zh-CN" smtClean="0"/>
              <a:t>/var/spool/cron/</a:t>
            </a:r>
            <a:r>
              <a:rPr lang="zh-CN" altLang="en-US" smtClean="0"/>
              <a:t>用户名”文件，无需手动指定文件位置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接下来看一下配置用户自己的计划任务的记录格式（翻下页）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89660231-DC99-4923-87E3-8B2A35B30D5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前面</a:t>
            </a:r>
            <a:r>
              <a:rPr lang="en-US" altLang="zh-CN" smtClean="0"/>
              <a:t>5</a:t>
            </a:r>
            <a:r>
              <a:rPr lang="zh-CN" altLang="en-US" smtClean="0"/>
              <a:t>个字段用于指定任务重复执行的时间规律，第</a:t>
            </a:r>
            <a:r>
              <a:rPr lang="en-US" altLang="zh-CN" smtClean="0"/>
              <a:t>6</a:t>
            </a:r>
            <a:r>
              <a:rPr lang="zh-CN" altLang="en-US" smtClean="0"/>
              <a:t>个字段用于指定具体的任务内容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mtClean="0"/>
              <a:t>crontab</a:t>
            </a:r>
            <a:r>
              <a:rPr lang="zh-CN" altLang="en-US" smtClean="0"/>
              <a:t>任务配置记录中，所设置的命令在“分钟</a:t>
            </a:r>
            <a:r>
              <a:rPr lang="en-US" altLang="zh-CN" smtClean="0"/>
              <a:t>+</a:t>
            </a:r>
            <a:r>
              <a:rPr lang="zh-CN" altLang="en-US" smtClean="0"/>
              <a:t>小时</a:t>
            </a:r>
            <a:r>
              <a:rPr lang="en-US" altLang="zh-CN" smtClean="0"/>
              <a:t>+</a:t>
            </a:r>
            <a:r>
              <a:rPr lang="zh-CN" altLang="en-US" smtClean="0"/>
              <a:t>日期</a:t>
            </a:r>
            <a:r>
              <a:rPr lang="en-US" altLang="zh-CN" smtClean="0"/>
              <a:t>+</a:t>
            </a:r>
            <a:r>
              <a:rPr lang="zh-CN" altLang="en-US" smtClean="0"/>
              <a:t>月份</a:t>
            </a:r>
            <a:r>
              <a:rPr lang="en-US" altLang="zh-CN" smtClean="0"/>
              <a:t>+</a:t>
            </a:r>
            <a:r>
              <a:rPr lang="zh-CN" altLang="en-US" smtClean="0"/>
              <a:t>星期”都满足的条件下才会运行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由于</a:t>
            </a:r>
            <a:r>
              <a:rPr lang="en-US" altLang="zh-CN" smtClean="0"/>
              <a:t>crontab</a:t>
            </a:r>
            <a:r>
              <a:rPr lang="zh-CN" altLang="en-US" smtClean="0"/>
              <a:t>计划任务的使用频率比较高，因此牢牢记住配置记录的格式是非常有必要的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4D05EE55-6FCE-4613-A40D-56924636D8A1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除了“*”，还可以使用减号“</a:t>
            </a:r>
            <a:r>
              <a:rPr lang="en-US" altLang="zh-CN" smtClean="0"/>
              <a:t>-”</a:t>
            </a:r>
            <a:r>
              <a:rPr lang="zh-CN" altLang="en-US" smtClean="0"/>
              <a:t>、逗号“，”、斜杠“</a:t>
            </a:r>
            <a:r>
              <a:rPr lang="en-US" altLang="zh-CN" smtClean="0"/>
              <a:t>/”</a:t>
            </a:r>
            <a:r>
              <a:rPr lang="zh-CN" altLang="en-US" smtClean="0"/>
              <a:t>与数字构成表达式来表示复杂的时间关系：</a:t>
            </a:r>
          </a:p>
          <a:p>
            <a:pPr lvl="2" eaLnBrk="1" hangingPunct="1">
              <a:buFont typeface="Wingdings" pitchFamily="2" charset="2"/>
              <a:buChar char="l"/>
            </a:pPr>
            <a:r>
              <a:rPr lang="zh-CN" altLang="en-US" smtClean="0"/>
              <a:t>使用减号“</a:t>
            </a:r>
            <a:r>
              <a:rPr lang="en-US" altLang="zh-CN" smtClean="0"/>
              <a:t>-”</a:t>
            </a:r>
            <a:r>
              <a:rPr lang="zh-CN" altLang="en-US" smtClean="0"/>
              <a:t>可以表示一个连续的时间范围，如“</a:t>
            </a:r>
            <a:r>
              <a:rPr lang="en-US" altLang="zh-CN" smtClean="0"/>
              <a:t>1-4”</a:t>
            </a:r>
            <a:r>
              <a:rPr lang="zh-CN" altLang="en-US" smtClean="0"/>
              <a:t>表示整数</a:t>
            </a:r>
            <a:r>
              <a:rPr lang="en-US" altLang="zh-CN" smtClean="0"/>
              <a:t>1,2,3,4</a:t>
            </a:r>
          </a:p>
          <a:p>
            <a:pPr lvl="2" eaLnBrk="1" hangingPunct="1">
              <a:buFont typeface="Wingdings" pitchFamily="2" charset="2"/>
              <a:buChar char="l"/>
            </a:pPr>
            <a:r>
              <a:rPr lang="zh-CN" altLang="en-US" smtClean="0"/>
              <a:t>使用逗号“</a:t>
            </a:r>
            <a:r>
              <a:rPr lang="en-US" altLang="zh-CN" smtClean="0"/>
              <a:t>,”</a:t>
            </a:r>
            <a:r>
              <a:rPr lang="zh-CN" altLang="en-US" smtClean="0"/>
              <a:t>可以表示一个间隔的不连续范围，如“</a:t>
            </a:r>
            <a:r>
              <a:rPr lang="en-US" altLang="zh-CN" smtClean="0"/>
              <a:t>3, 4, 6, 8”</a:t>
            </a:r>
          </a:p>
          <a:p>
            <a:pPr lvl="2" eaLnBrk="1" hangingPunct="1">
              <a:buFont typeface="Wingdings" pitchFamily="2" charset="2"/>
              <a:buChar char="l"/>
            </a:pPr>
            <a:r>
              <a:rPr lang="zh-CN" altLang="en-US" smtClean="0"/>
              <a:t>斜杠符号“</a:t>
            </a:r>
            <a:r>
              <a:rPr lang="en-US" altLang="zh-CN" smtClean="0"/>
              <a:t>/”</a:t>
            </a:r>
            <a:r>
              <a:rPr lang="zh-CN" altLang="en-US" smtClean="0"/>
              <a:t>可以用来指定间隔频率，如在日期字段中的“*</a:t>
            </a:r>
            <a:r>
              <a:rPr lang="en-US" altLang="zh-CN" smtClean="0"/>
              <a:t>/3”</a:t>
            </a:r>
            <a:r>
              <a:rPr lang="zh-CN" altLang="en-US" smtClean="0"/>
              <a:t>表示每隔</a:t>
            </a:r>
            <a:r>
              <a:rPr lang="en-US" altLang="zh-CN" smtClean="0"/>
              <a:t>3</a:t>
            </a:r>
            <a:r>
              <a:rPr lang="zh-CN" altLang="en-US" smtClean="0"/>
              <a:t>天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4243A25D-BA8E-44FB-8ED3-AF15F9FEAA6A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介绍案例需求，演示如何设置计划任务，参考答案：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 smtClean="0"/>
              <a:t>示例</a:t>
            </a:r>
            <a:r>
              <a:rPr lang="en-US" altLang="zh-CN" b="1" smtClean="0"/>
              <a:t>1</a:t>
            </a:r>
            <a:r>
              <a:rPr lang="zh-CN" altLang="en-US" b="1" smtClean="0"/>
              <a:t>：</a:t>
            </a:r>
          </a:p>
          <a:p>
            <a:pPr eaLnBrk="1" hangingPunct="1"/>
            <a:r>
              <a:rPr lang="en-US" altLang="zh-CN" smtClean="0"/>
              <a:t>[root@localhost ~]# </a:t>
            </a:r>
            <a:r>
              <a:rPr lang="en-US" altLang="zh-CN" b="1" smtClean="0"/>
              <a:t>crontab -e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50 7 * * *  /sbin/service sshd start</a:t>
            </a:r>
          </a:p>
          <a:p>
            <a:pPr eaLnBrk="1" hangingPunct="1"/>
            <a:r>
              <a:rPr lang="en-US" altLang="zh-CN" smtClean="0"/>
              <a:t>50 22 * * *  /sbin/service sshd stop</a:t>
            </a:r>
          </a:p>
          <a:p>
            <a:pPr eaLnBrk="1" hangingPunct="1"/>
            <a:r>
              <a:rPr lang="en-US" altLang="zh-CN" smtClean="0"/>
              <a:t>0 * */5 * *  /bin/rm -rf /var/ftp/pub/*</a:t>
            </a:r>
          </a:p>
          <a:p>
            <a:pPr eaLnBrk="1" hangingPunct="1"/>
            <a:r>
              <a:rPr lang="en-US" altLang="zh-CN" smtClean="0"/>
              <a:t>30 7 * * 6  /sbin/service httpd restart</a:t>
            </a:r>
          </a:p>
          <a:p>
            <a:pPr eaLnBrk="1" hangingPunct="1"/>
            <a:r>
              <a:rPr lang="en-US" altLang="zh-CN" smtClean="0"/>
              <a:t>30 17 * * 1,3,5  /bin/tar jcvf httpdconf.tar.bz2 /etc/httpd </a:t>
            </a:r>
          </a:p>
          <a:p>
            <a:pPr eaLnBrk="1" hangingPunct="1">
              <a:buFontTx/>
              <a:buChar char="•"/>
            </a:pPr>
            <a:r>
              <a:rPr lang="zh-CN" altLang="en-US" b="1" smtClean="0"/>
              <a:t>示例</a:t>
            </a:r>
            <a:r>
              <a:rPr lang="en-US" altLang="zh-CN" b="1" smtClean="0"/>
              <a:t>2</a:t>
            </a:r>
            <a:r>
              <a:rPr lang="zh-CN" altLang="en-US" b="1" smtClean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[root@localhost ~]# </a:t>
            </a:r>
            <a:r>
              <a:rPr lang="en-US" altLang="zh-CN" b="1" smtClean="0"/>
              <a:t>crontab -e -u jerry</a:t>
            </a:r>
            <a:r>
              <a:rPr lang="en-US" altLang="zh-CN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55 23 * * 7  /bin/cp /etc/passwd /home/jerry/pwd.txt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DD72B55-D8CA-42CE-955F-2EA78ECC276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介绍案例需求，演示如何查看、删除计划任务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可以对比讲解</a:t>
            </a:r>
            <a:r>
              <a:rPr lang="en-US" altLang="zh-CN" smtClean="0"/>
              <a:t>jerry</a:t>
            </a:r>
            <a:r>
              <a:rPr lang="zh-CN" altLang="en-US" smtClean="0"/>
              <a:t>用户如何删除自己的计划任务、</a:t>
            </a:r>
            <a:r>
              <a:rPr lang="en-US" altLang="zh-CN" smtClean="0"/>
              <a:t>root</a:t>
            </a:r>
            <a:r>
              <a:rPr lang="zh-CN" altLang="en-US" smtClean="0"/>
              <a:t>用户如何删除</a:t>
            </a:r>
            <a:r>
              <a:rPr lang="en-US" altLang="zh-CN" smtClean="0"/>
              <a:t>jerry</a:t>
            </a:r>
            <a:r>
              <a:rPr lang="zh-CN" altLang="en-US" smtClean="0"/>
              <a:t>用户的计划任务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进程就是正在运行的程序，程序要运行必定产生一个或多个进程，比如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。只要运行，就一定至少有一个进程</a:t>
            </a:r>
            <a:endParaRPr lang="en-US" altLang="zh-CN" dirty="0" smtClean="0"/>
          </a:p>
          <a:p>
            <a:r>
              <a:rPr lang="zh-CN" altLang="en-US" dirty="0" smtClean="0"/>
              <a:t>提问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命令产生进程吗</a:t>
            </a:r>
            <a:r>
              <a:rPr lang="zh-CN" altLang="en-US" dirty="0" smtClean="0"/>
              <a:t>？可以运行，有一定的功能。命令</a:t>
            </a:r>
            <a:r>
              <a:rPr lang="zh-CN" altLang="en-US" dirty="0" smtClean="0"/>
              <a:t>也是程序。当然会产生进程，很快，执行完就终止了。只要运行一定产生进程。</a:t>
            </a:r>
            <a:endParaRPr lang="en-US" altLang="zh-CN" dirty="0" smtClean="0"/>
          </a:p>
          <a:p>
            <a:r>
              <a:rPr lang="zh-CN" altLang="en-US" dirty="0" smtClean="0"/>
              <a:t>所有的程序</a:t>
            </a:r>
            <a:r>
              <a:rPr lang="zh-CN" altLang="en-US" dirty="0" smtClean="0"/>
              <a:t>，不管自己写的，还是系统命令，只要</a:t>
            </a:r>
            <a:r>
              <a:rPr lang="zh-CN" altLang="en-US" dirty="0" smtClean="0"/>
              <a:t>运行就会产生</a:t>
            </a:r>
            <a:r>
              <a:rPr lang="zh-CN" altLang="en-US" dirty="0" smtClean="0"/>
              <a:t>进程。演示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中的进程</a:t>
            </a:r>
            <a:endParaRPr lang="en-US" altLang="zh-CN" dirty="0" smtClean="0"/>
          </a:p>
          <a:p>
            <a:r>
              <a:rPr lang="zh-CN" altLang="en-US" dirty="0" smtClean="0"/>
              <a:t>动态执行的代码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中的任务管理器很相似</a:t>
            </a:r>
            <a:endParaRPr lang="en-US" altLang="zh-CN" dirty="0" smtClean="0"/>
          </a:p>
          <a:p>
            <a:r>
              <a:rPr lang="zh-CN" altLang="en-US" dirty="0" smtClean="0"/>
              <a:t>就是为了终止进程？不是主要的工作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健康，判断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，内存的占用率。多少算高？看管理员的经验。一般认为超过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，就是高负载的运行，需要认为介入。如果发现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占用这些资源，需要优化。做了优化，压力还是很大，需要加内存，或者搭建集群这样的服务器</a:t>
            </a:r>
            <a:r>
              <a:rPr lang="zh-CN" altLang="en-US" dirty="0" smtClean="0"/>
              <a:t>。才能满足需求。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是不</a:t>
            </a:r>
            <a:r>
              <a:rPr lang="zh-CN" altLang="en-US" dirty="0" smtClean="0"/>
              <a:t>太常用的进程，需要终止。如果是不认识的进程，判断是什么，判断病毒木马的主体。不管是不是正常进程，都不能终止。杀死进程是最不常用的</a:t>
            </a:r>
            <a:r>
              <a:rPr lang="zh-CN" altLang="en-US" dirty="0" smtClean="0"/>
              <a:t>。病毒还会起来。手工，杀毒软件的方式，彻底删除。</a:t>
            </a:r>
            <a:endParaRPr lang="en-US" altLang="zh-CN" dirty="0" smtClean="0"/>
          </a:p>
          <a:p>
            <a:r>
              <a:rPr lang="zh-CN" altLang="en-US" dirty="0" smtClean="0"/>
              <a:t>什么时候需要杀死进程？？正常</a:t>
            </a:r>
            <a:r>
              <a:rPr lang="zh-CN" altLang="en-US" dirty="0" smtClean="0"/>
              <a:t>终止程序失效的情况下，才需要杀死。判断健康，是进程管理最理想的作用。几百台服务器呢，不能通过人为</a:t>
            </a:r>
            <a:r>
              <a:rPr lang="zh-CN" altLang="en-US" dirty="0" smtClean="0"/>
              <a:t>手工一台的</a:t>
            </a:r>
            <a:r>
              <a:rPr lang="zh-CN" altLang="en-US" dirty="0" smtClean="0"/>
              <a:t>方式了，需要搭建健康服务器，监控软件，</a:t>
            </a:r>
            <a:r>
              <a:rPr lang="en-US" altLang="zh-CN" dirty="0" err="1" smtClean="0"/>
              <a:t>cti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i87g</a:t>
            </a:r>
          </a:p>
          <a:p>
            <a:r>
              <a:rPr lang="zh-CN" altLang="en-US" baseline="0" dirty="0" smtClean="0"/>
              <a:t>测试工程师对于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的健康监控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系统中跑了哪些服务，和程序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3. service stop</a:t>
            </a:r>
            <a:r>
              <a:rPr lang="zh-CN" altLang="en-US" baseline="0" dirty="0" smtClean="0"/>
              <a:t>先使用这个</a:t>
            </a:r>
            <a:r>
              <a:rPr lang="zh-CN" altLang="en-US" baseline="0" dirty="0" smtClean="0"/>
              <a:t>，不能直接用</a:t>
            </a:r>
            <a:r>
              <a:rPr lang="en-US" altLang="zh-CN" baseline="0" dirty="0" smtClean="0"/>
              <a:t>kill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前台</a:t>
            </a:r>
            <a:endParaRPr lang="en-US" altLang="zh-CN" dirty="0" smtClean="0"/>
          </a:p>
          <a:p>
            <a:r>
              <a:rPr lang="en-US" altLang="zh-CN" dirty="0" smtClean="0"/>
              <a:t>u</a:t>
            </a:r>
            <a:r>
              <a:rPr lang="zh-CN" altLang="en-US" dirty="0" smtClean="0"/>
              <a:t>哪个用户产生的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前台进程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2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linux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启动调用的第一个进程</a:t>
            </a:r>
            <a:r>
              <a:rPr lang="en-US" altLang="zh-CN" baseline="0" dirty="0" err="1" smtClean="0"/>
              <a:t>init</a:t>
            </a:r>
            <a:r>
              <a:rPr lang="zh-CN" altLang="en-US" baseline="0" dirty="0" smtClean="0"/>
              <a:t>。多米诺骨牌的第一个</a:t>
            </a:r>
            <a:br>
              <a:rPr lang="zh-CN" altLang="en-US" baseline="0" dirty="0" smtClean="0"/>
            </a:br>
            <a:r>
              <a:rPr lang="zh-CN" altLang="en-US" baseline="0" dirty="0" smtClean="0"/>
              <a:t>虚拟，远程登录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0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TIME </a:t>
            </a:r>
            <a:r>
              <a:rPr lang="zh-CN" altLang="en-US" dirty="0" smtClean="0"/>
              <a:t>时间长，耗费资源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1,5</a:t>
            </a:r>
            <a:r>
              <a:rPr lang="en-US" altLang="zh-CN" baseline="0" dirty="0" smtClean="0"/>
              <a:t> 15</a:t>
            </a:r>
            <a:r>
              <a:rPr lang="zh-CN" altLang="en-US" baseline="0" dirty="0" smtClean="0"/>
              <a:t>平均负载 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核数 大于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为超出负荷</a:t>
            </a:r>
            <a:endParaRPr lang="en-US" altLang="zh-CN" baseline="0" dirty="0" smtClean="0"/>
          </a:p>
          <a:p>
            <a:r>
              <a:rPr lang="zh-CN" altLang="en-US" baseline="0" dirty="0" smtClean="0"/>
              <a:t>僵尸进程，正在终止。过一会在看，还存在，需要手工终止</a:t>
            </a:r>
            <a:endParaRPr lang="en-US" altLang="zh-CN" baseline="0" dirty="0" smtClean="0"/>
          </a:p>
          <a:p>
            <a:r>
              <a:rPr lang="zh-CN" altLang="en-US" baseline="0" dirty="0" smtClean="0"/>
              <a:t>任务队列，进程，</a:t>
            </a:r>
            <a:r>
              <a:rPr lang="en-US" altLang="zh-CN" baseline="0" dirty="0" smtClean="0"/>
              <a:t>CPU</a:t>
            </a:r>
          </a:p>
          <a:p>
            <a:r>
              <a:rPr lang="zh-CN" altLang="en-US" baseline="0" dirty="0" smtClean="0"/>
              <a:t>看三个指标</a:t>
            </a:r>
            <a:endParaRPr lang="en-US" altLang="zh-CN" baseline="0" dirty="0" smtClean="0"/>
          </a:p>
          <a:p>
            <a:r>
              <a:rPr lang="zh-CN" altLang="en-US" baseline="0" dirty="0" smtClean="0"/>
              <a:t>平均负载，</a:t>
            </a:r>
            <a:r>
              <a:rPr lang="en-US" altLang="zh-CN" baseline="0" dirty="0" smtClean="0"/>
              <a:t>CPU</a:t>
            </a:r>
            <a:r>
              <a:rPr lang="zh-CN" altLang="en-US" baseline="0" smtClean="0"/>
              <a:t>使用率，内存使用率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4FA49EA-D49D-4C7D-968B-2F2B835B2FC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at</a:t>
            </a:r>
            <a:r>
              <a:rPr lang="zh-CN" altLang="en-US" smtClean="0"/>
              <a:t>命令设置的任务只在指定时间点执行一次，若只指定时间则表示当天的该时间，若只指定日期则表示该日期的当前时间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可以在</a:t>
            </a:r>
            <a:r>
              <a:rPr lang="en-US" altLang="zh-CN" smtClean="0"/>
              <a:t>at</a:t>
            </a:r>
            <a:r>
              <a:rPr lang="zh-CN" altLang="en-US" smtClean="0"/>
              <a:t>交互环境中输入多条命令，最后按</a:t>
            </a:r>
            <a:r>
              <a:rPr lang="en-US" altLang="zh-CN" smtClean="0"/>
              <a:t>Ctrl</a:t>
            </a:r>
            <a:r>
              <a:rPr lang="zh-CN" altLang="en-US" smtClean="0"/>
              <a:t>＋</a:t>
            </a:r>
            <a:r>
              <a:rPr lang="en-US" altLang="zh-CN" smtClean="0"/>
              <a:t>D</a:t>
            </a:r>
            <a:r>
              <a:rPr lang="zh-CN" altLang="en-US" smtClean="0"/>
              <a:t>组合键提交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对应的系统服务</a:t>
            </a:r>
            <a:r>
              <a:rPr lang="en-US" altLang="zh-CN" smtClean="0"/>
              <a:t>atd</a:t>
            </a:r>
            <a:r>
              <a:rPr lang="zh-CN" altLang="en-US" smtClean="0"/>
              <a:t>必须已经运行，否则可能会出现错误提示：</a:t>
            </a:r>
            <a:r>
              <a:rPr lang="en-US" altLang="zh-CN" smtClean="0"/>
              <a:t>Can't open /var/run/atd.pid to signal atd. No atd running?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演示操作时，为了及时查看效果，可以计划在当前时间（</a:t>
            </a:r>
            <a:r>
              <a:rPr lang="en-US" altLang="zh-CN" smtClean="0"/>
              <a:t>date</a:t>
            </a:r>
            <a:r>
              <a:rPr lang="zh-CN" altLang="en-US" smtClean="0"/>
              <a:t>命令查看）之后的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2</a:t>
            </a:r>
            <a:r>
              <a:rPr lang="zh-CN" altLang="en-US" smtClean="0"/>
              <a:t>分钟左右执行任务，例如执行“</a:t>
            </a:r>
            <a:r>
              <a:rPr lang="en-US" altLang="zh-CN" smtClean="0"/>
              <a:t>ps aux &gt;  ps.txt”</a:t>
            </a:r>
            <a:r>
              <a:rPr lang="zh-CN" altLang="en-US" smtClean="0"/>
              <a:t>操作）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723A1DC-98EE-409B-8096-0EB65D4D63B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algn="r"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启用周期性任务有一个前提条件，即对应的系统服务</a:t>
            </a:r>
            <a:r>
              <a:rPr lang="en-US" altLang="zh-CN" smtClean="0"/>
              <a:t>crond</a:t>
            </a:r>
            <a:r>
              <a:rPr lang="zh-CN" altLang="en-US" smtClean="0"/>
              <a:t>必须已经运行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全局配置和系统默认配置中的内容一般不需要用户去修改，用户只需设置</a:t>
            </a:r>
            <a:r>
              <a:rPr lang="en-US" altLang="zh-CN" smtClean="0"/>
              <a:t>/var/spool/cron/</a:t>
            </a:r>
            <a:r>
              <a:rPr lang="zh-CN" altLang="en-US" smtClean="0"/>
              <a:t>目录下与本帐号同名的文件即可，接下来介绍如何设置用户自己的计划任务（翻下页）</a:t>
            </a:r>
          </a:p>
          <a:p>
            <a:pPr eaLnBrk="1" hangingPunct="1">
              <a:buFont typeface="Wingdings" pitchFamily="2" charset="2"/>
              <a:buChar char="l"/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系统管理</a:t>
            </a:r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kill  -l</a:t>
            </a:r>
            <a:r>
              <a:rPr lang="zh-CN" altLang="en-US" dirty="0" smtClean="0"/>
              <a:t>（小写</a:t>
            </a:r>
            <a:r>
              <a:rPr lang="en-US" altLang="zh-CN" dirty="0" smtClean="0"/>
              <a:t>L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查看可用的进程信号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、终止进程</a:t>
            </a:r>
            <a:endParaRPr lang="zh-CN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8960"/>
            <a:ext cx="42481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26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进程管理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工作管理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系统资源查看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系统定时任务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0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57425"/>
            <a:ext cx="37433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2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kill  -l  22354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kill  </a:t>
            </a:r>
            <a:r>
              <a:rPr lang="en-US" altLang="zh-CN" dirty="0" smtClean="0"/>
              <a:t>-9  22368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、终止进程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67300"/>
            <a:ext cx="3305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26453" y="3244334"/>
            <a:ext cx="3291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kill  -l  22354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49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进程管理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工作管理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系统资源查看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系统定时任务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at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F36760A1-A742-4CEF-9F22-2CFE853B41F5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944563"/>
            <a:ext cx="8229600" cy="22685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at</a:t>
            </a:r>
            <a:r>
              <a:rPr lang="zh-CN" altLang="en-US" smtClean="0"/>
              <a:t>命令</a:t>
            </a:r>
          </a:p>
          <a:p>
            <a:pPr lvl="1" eaLnBrk="1" hangingPunct="1"/>
            <a:r>
              <a:rPr lang="zh-CN" altLang="en-US" smtClean="0"/>
              <a:t>在指定的日期、时间点自动执行预先设置的一些命令操作，属于一次性计划任务</a:t>
            </a:r>
          </a:p>
          <a:p>
            <a:pPr lvl="1" eaLnBrk="1" hangingPunct="1"/>
            <a:r>
              <a:rPr lang="zh-CN" altLang="en-US" smtClean="0"/>
              <a:t>服务脚本名称：</a:t>
            </a:r>
            <a:r>
              <a:rPr lang="en-US" altLang="zh-CN" smtClean="0"/>
              <a:t>/etc/init.d/</a:t>
            </a:r>
            <a:r>
              <a:rPr lang="en-US" altLang="zh-CN" smtClean="0">
                <a:solidFill>
                  <a:srgbClr val="FF0000"/>
                </a:solidFill>
              </a:rPr>
              <a:t>atd</a:t>
            </a:r>
          </a:p>
          <a:p>
            <a:pPr lvl="1" eaLnBrk="1" hangingPunct="1"/>
            <a:r>
              <a:rPr lang="zh-CN" altLang="en-US" smtClean="0"/>
              <a:t>设置格式：</a:t>
            </a:r>
            <a:r>
              <a:rPr lang="en-US" altLang="zh-CN" smtClean="0">
                <a:solidFill>
                  <a:srgbClr val="FF0000"/>
                </a:solidFill>
              </a:rPr>
              <a:t>at  [HH:MM]  [yyyy-mm-dd]</a:t>
            </a:r>
          </a:p>
        </p:txBody>
      </p:sp>
      <p:sp>
        <p:nvSpPr>
          <p:cNvPr id="525326" name="Rectangle 14"/>
          <p:cNvSpPr>
            <a:spLocks noChangeArrowheads="1"/>
          </p:cNvSpPr>
          <p:nvPr/>
        </p:nvSpPr>
        <p:spPr bwMode="auto">
          <a:xfrm>
            <a:off x="457200" y="3141663"/>
            <a:ext cx="8229600" cy="2374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800" b="1">
                <a:ea typeface="黑体" pitchFamily="2" charset="-122"/>
              </a:rPr>
              <a:t>atq</a:t>
            </a:r>
            <a:r>
              <a:rPr lang="zh-CN" altLang="en-US" sz="2800" b="1">
                <a:ea typeface="黑体" pitchFamily="2" charset="-122"/>
              </a:rPr>
              <a:t>命令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用途：查询当前设置的</a:t>
            </a:r>
            <a:r>
              <a:rPr lang="en-US" altLang="zh-CN" sz="2400" b="1">
                <a:solidFill>
                  <a:srgbClr val="003366"/>
                </a:solidFill>
                <a:ea typeface="黑体" pitchFamily="2" charset="-122"/>
              </a:rPr>
              <a:t>at</a:t>
            </a: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任务列表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800" b="1">
                <a:ea typeface="黑体" pitchFamily="2" charset="-122"/>
              </a:rPr>
              <a:t>atrm</a:t>
            </a:r>
            <a:r>
              <a:rPr lang="zh-CN" altLang="en-US" sz="2800" b="1">
                <a:ea typeface="黑体" pitchFamily="2" charset="-122"/>
              </a:rPr>
              <a:t>命令：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用途：删除指定任务编号的</a:t>
            </a:r>
            <a:r>
              <a:rPr lang="en-US" altLang="zh-CN" sz="2400" b="1">
                <a:solidFill>
                  <a:srgbClr val="003366"/>
                </a:solidFill>
                <a:ea typeface="黑体" pitchFamily="2" charset="-122"/>
              </a:rPr>
              <a:t>at</a:t>
            </a: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任务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格式：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atrm  </a:t>
            </a: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编号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4675" y="3175000"/>
            <a:ext cx="8007350" cy="3206750"/>
          </a:xfrm>
          <a:prstGeom prst="roundRect">
            <a:avLst>
              <a:gd name="adj" fmla="val 516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chemeClr val="tx1"/>
                </a:solidFill>
                <a:ea typeface="黑体" pitchFamily="2" charset="-122"/>
              </a:rPr>
              <a:t>service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atd</a:t>
            </a:r>
            <a:r>
              <a:rPr lang="en-US" altLang="zh-CN" sz="1800" b="1">
                <a:solidFill>
                  <a:schemeClr val="tx1"/>
                </a:solidFill>
                <a:ea typeface="黑体" pitchFamily="2" charset="-122"/>
              </a:rPr>
              <a:t>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ea typeface="黑体" pitchFamily="2" charset="-122"/>
              </a:rPr>
              <a:t>启动 </a:t>
            </a:r>
            <a:r>
              <a:rPr lang="en-US" altLang="zh-CN" sz="1800" b="1">
                <a:ea typeface="黑体" pitchFamily="2" charset="-122"/>
              </a:rPr>
              <a:t>atd</a:t>
            </a:r>
            <a:r>
              <a:rPr lang="zh-CN" altLang="en-US" sz="1800" b="1">
                <a:ea typeface="黑体" pitchFamily="2" charset="-122"/>
              </a:rPr>
              <a:t>：                                               </a:t>
            </a:r>
            <a:r>
              <a:rPr lang="en-US" altLang="zh-CN" sz="1800" b="1">
                <a:ea typeface="黑体" pitchFamily="2" charset="-122"/>
              </a:rPr>
              <a:t>[</a:t>
            </a:r>
            <a:r>
              <a:rPr lang="zh-CN" altLang="en-US" sz="1800" b="1">
                <a:ea typeface="黑体" pitchFamily="2" charset="-122"/>
              </a:rPr>
              <a:t>确定</a:t>
            </a:r>
            <a:r>
              <a:rPr lang="en-US" altLang="zh-CN" sz="1800" b="1">
                <a:ea typeface="黑体" pitchFamily="2" charset="-122"/>
              </a:rPr>
              <a:t>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at&gt;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shutdown -h now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at&gt; &lt;EOT&gt;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job 1 at 2009-09-14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atq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1       2009-09-14 23:45 a root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3635375" y="4868863"/>
            <a:ext cx="2449513" cy="468312"/>
          </a:xfrm>
          <a:prstGeom prst="wedgeRoundRectCallout">
            <a:avLst>
              <a:gd name="adj1" fmla="val -40667"/>
              <a:gd name="adj2" fmla="val -977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按</a:t>
            </a:r>
            <a:r>
              <a:rPr lang="en-US" altLang="zh-CN" sz="1800" b="1">
                <a:ea typeface="楷体_GB2312" pitchFamily="49" charset="-122"/>
              </a:rPr>
              <a:t>Ctrl+D</a:t>
            </a:r>
            <a:r>
              <a:rPr lang="zh-CN" altLang="en-US" sz="1800" b="1">
                <a:ea typeface="楷体_GB2312" pitchFamily="49" charset="-122"/>
              </a:rPr>
              <a:t>键提交任务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5722938" y="3681413"/>
            <a:ext cx="2233612" cy="468312"/>
          </a:xfrm>
          <a:prstGeom prst="wedgeRoundRectCallout">
            <a:avLst>
              <a:gd name="adj1" fmla="val -42042"/>
              <a:gd name="adj2" fmla="val -94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启动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atd </a:t>
            </a:r>
            <a:r>
              <a:rPr lang="zh-CN" altLang="en-US" sz="1800" b="1">
                <a:ea typeface="楷体_GB2312" pitchFamily="49" charset="-122"/>
              </a:rPr>
              <a:t>系统服务</a:t>
            </a:r>
          </a:p>
        </p:txBody>
      </p:sp>
    </p:spTree>
    <p:extLst>
      <p:ext uri="{BB962C8B-B14F-4D97-AF65-F5344CB8AC3E}">
        <p14:creationId xmlns:p14="http://schemas.microsoft.com/office/powerpoint/2010/main" val="30049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6" grpId="0"/>
      <p:bldP spid="2590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BE74F190-9BA0-4B26-9671-F220F7757E97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命令</a:t>
            </a:r>
          </a:p>
          <a:p>
            <a:pPr lvl="1" eaLnBrk="1" hangingPunct="1"/>
            <a:r>
              <a:rPr lang="zh-CN" altLang="en-US" smtClean="0"/>
              <a:t>按照预先设置的时间周期（分钟、小时、天</a:t>
            </a:r>
            <a:r>
              <a:rPr lang="en-US" altLang="zh-CN" smtClean="0"/>
              <a:t>……</a:t>
            </a:r>
            <a:r>
              <a:rPr lang="zh-CN" altLang="en-US" smtClean="0"/>
              <a:t>）重复执行用户指定的命令操作，属于周期性计划任务</a:t>
            </a:r>
          </a:p>
          <a:p>
            <a:pPr lvl="1" eaLnBrk="1" hangingPunct="1"/>
            <a:r>
              <a:rPr lang="zh-CN" altLang="en-US" smtClean="0"/>
              <a:t>服务脚本名称：</a:t>
            </a:r>
            <a:r>
              <a:rPr lang="en-US" altLang="zh-CN" smtClean="0"/>
              <a:t>/etc/init.d/</a:t>
            </a:r>
            <a:r>
              <a:rPr lang="en-US" altLang="zh-CN" smtClean="0">
                <a:solidFill>
                  <a:srgbClr val="FF0000"/>
                </a:solidFill>
              </a:rPr>
              <a:t>crond</a:t>
            </a:r>
          </a:p>
          <a:p>
            <a:pPr lvl="1" eaLnBrk="1" hangingPunct="1"/>
            <a:r>
              <a:rPr lang="zh-CN" altLang="en-US" smtClean="0"/>
              <a:t>主要设置文件</a:t>
            </a:r>
          </a:p>
          <a:p>
            <a:pPr lvl="2" eaLnBrk="1" hangingPunct="1"/>
            <a:r>
              <a:rPr lang="zh-CN" altLang="en-US" smtClean="0"/>
              <a:t> 全局配置文件，位于文件：</a:t>
            </a:r>
            <a:r>
              <a:rPr lang="en-US" altLang="zh-CN" smtClean="0">
                <a:solidFill>
                  <a:srgbClr val="FF0000"/>
                </a:solidFill>
              </a:rPr>
              <a:t>/etc/crontab</a:t>
            </a:r>
            <a:r>
              <a:rPr lang="en-US" altLang="zh-CN" smtClean="0"/>
              <a:t> </a:t>
            </a:r>
          </a:p>
          <a:p>
            <a:pPr lvl="2" eaLnBrk="1" hangingPunct="1"/>
            <a:r>
              <a:rPr lang="en-US" altLang="zh-CN" smtClean="0"/>
              <a:t> </a:t>
            </a:r>
            <a:r>
              <a:rPr lang="zh-CN" altLang="en-US" smtClean="0"/>
              <a:t>系统默认的设置，位于目录：</a:t>
            </a:r>
            <a:r>
              <a:rPr lang="en-US" altLang="zh-CN" smtClean="0">
                <a:solidFill>
                  <a:srgbClr val="FF0000"/>
                </a:solidFill>
              </a:rPr>
              <a:t>/etc/cron.*/</a:t>
            </a:r>
          </a:p>
          <a:p>
            <a:pPr lvl="2" eaLnBrk="1" hangingPunct="1"/>
            <a:r>
              <a:rPr lang="en-US" altLang="zh-CN" smtClean="0"/>
              <a:t> </a:t>
            </a:r>
            <a:r>
              <a:rPr lang="zh-CN" altLang="en-US" smtClean="0"/>
              <a:t>用户定义的设置，位于文件：</a:t>
            </a:r>
            <a:r>
              <a:rPr lang="en-US" altLang="zh-CN" smtClean="0">
                <a:solidFill>
                  <a:srgbClr val="FF0000"/>
                </a:solidFill>
              </a:rPr>
              <a:t>/var/spool/cron/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4675" y="2311400"/>
            <a:ext cx="8007350" cy="3997325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2" charset="-122"/>
              </a:rPr>
              <a:t>linux:~/DeskTop #  </a:t>
            </a:r>
            <a:r>
              <a:rPr lang="zh-CN" altLang="zh-CN" sz="1800" b="1">
                <a:ea typeface="黑体" pitchFamily="2" charset="-122"/>
              </a:rPr>
              <a:t>cat 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/etc/crontab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SHELL=/bin/bash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PATH=/sbin:/bin:/usr/sbin:/usr/bin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MAILTO=root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HOME=/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# run-parts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01 * * * * root run-parts /etc/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cron.hourly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02 4 * * * root run-parts /etc/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cron.daily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22 4 * * 0 root run-parts /etc/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cron.weekly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42 4 1 * * root run-parts /etc/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cron.monthly</a:t>
            </a:r>
            <a:endParaRPr lang="en-US" altLang="zh-CN" sz="18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5146675" y="4221163"/>
            <a:ext cx="3313113" cy="971550"/>
          </a:xfrm>
          <a:prstGeom prst="wedgeRoundRectCallout">
            <a:avLst>
              <a:gd name="adj1" fmla="val -39505"/>
              <a:gd name="adj2" fmla="val 76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每小时、每天、每星期、每月定期执行的任务脚本分别存放在这些目录中</a:t>
            </a:r>
          </a:p>
        </p:txBody>
      </p:sp>
    </p:spTree>
    <p:extLst>
      <p:ext uri="{BB962C8B-B14F-4D97-AF65-F5344CB8AC3E}">
        <p14:creationId xmlns:p14="http://schemas.microsoft.com/office/powerpoint/2010/main" val="26685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525141DF-90C2-4A0B-9EF3-0EF5F7644852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管理</a:t>
            </a:r>
            <a:r>
              <a:rPr lang="en-US" altLang="zh-CN" smtClean="0"/>
              <a:t>cron</a:t>
            </a:r>
            <a:r>
              <a:rPr lang="zh-CN" altLang="en-US" smtClean="0"/>
              <a:t>计划任务</a:t>
            </a:r>
          </a:p>
          <a:p>
            <a:pPr lvl="1" eaLnBrk="1" hangingPunct="1"/>
            <a:r>
              <a:rPr lang="zh-CN" altLang="en-US" smtClean="0"/>
              <a:t>编辑计划任务：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-e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查看计划任务：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-l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删除计划任务：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-r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978025" y="3141663"/>
            <a:ext cx="4465638" cy="684212"/>
          </a:xfrm>
          <a:prstGeom prst="wedgeRoundRectCallout">
            <a:avLst>
              <a:gd name="adj1" fmla="val 40222"/>
              <a:gd name="adj2" fmla="val -1028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root</a:t>
            </a:r>
            <a:r>
              <a:rPr lang="zh-CN" altLang="en-US" sz="1800" b="1">
                <a:ea typeface="楷体_GB2312" pitchFamily="49" charset="-122"/>
              </a:rPr>
              <a:t>用户可以管理指定用户的计划任务</a:t>
            </a:r>
          </a:p>
          <a:p>
            <a:r>
              <a:rPr lang="zh-CN" altLang="en-US" sz="1800" b="1">
                <a:ea typeface="楷体_GB2312" pitchFamily="49" charset="-122"/>
              </a:rPr>
              <a:t>普通用户只能管理自己的计划任务</a:t>
            </a:r>
          </a:p>
        </p:txBody>
      </p:sp>
    </p:spTree>
    <p:extLst>
      <p:ext uri="{BB962C8B-B14F-4D97-AF65-F5344CB8AC3E}">
        <p14:creationId xmlns:p14="http://schemas.microsoft.com/office/powerpoint/2010/main" val="39485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 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2A4AFD45-62B2-487A-B00F-4885833D58FE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37"/>
          <p:cNvSpPr>
            <a:spLocks noGrp="1" noChangeArrowheads="1"/>
          </p:cNvSpPr>
          <p:nvPr>
            <p:ph sz="quarter" idx="1"/>
          </p:nvPr>
        </p:nvSpPr>
        <p:spPr>
          <a:xfrm>
            <a:off x="684213" y="1341438"/>
            <a:ext cx="7439025" cy="539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50   3      2    1    0            *          run_command</a:t>
            </a:r>
          </a:p>
        </p:txBody>
      </p:sp>
      <p:graphicFrame>
        <p:nvGraphicFramePr>
          <p:cNvPr id="533559" name="Group 55"/>
          <p:cNvGraphicFramePr>
            <a:graphicFrameLocks noGrp="1"/>
          </p:cNvGraphicFramePr>
          <p:nvPr/>
        </p:nvGraphicFramePr>
        <p:xfrm>
          <a:off x="1046163" y="3068638"/>
          <a:ext cx="7162800" cy="2801938"/>
        </p:xfrm>
        <a:graphic>
          <a:graphicData uri="http://schemas.openxmlformats.org/drawingml/2006/table">
            <a:tbl>
              <a:tblPr/>
              <a:tblGrid>
                <a:gridCol w="1365250"/>
                <a:gridCol w="5797550"/>
              </a:tblGrid>
              <a:tr h="457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字段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日期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月份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星期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代表星期日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命令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要执行的命令或程序脚本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468313" y="1989138"/>
            <a:ext cx="792162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分钟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1331913" y="1989138"/>
            <a:ext cx="792162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小时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2195513" y="1989138"/>
            <a:ext cx="792162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日期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060700" y="1987550"/>
            <a:ext cx="792163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月份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924300" y="1989138"/>
            <a:ext cx="792163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星期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084888" y="1987550"/>
            <a:ext cx="792162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命令</a:t>
            </a:r>
          </a:p>
        </p:txBody>
      </p:sp>
      <p:sp>
        <p:nvSpPr>
          <p:cNvPr id="533555" name="AutoShape 51"/>
          <p:cNvSpPr>
            <a:spLocks noChangeArrowheads="1"/>
          </p:cNvSpPr>
          <p:nvPr/>
        </p:nvSpPr>
        <p:spPr bwMode="auto">
          <a:xfrm>
            <a:off x="306388" y="1125538"/>
            <a:ext cx="4608512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6" name="AutoShape 52"/>
          <p:cNvSpPr>
            <a:spLocks noChangeArrowheads="1"/>
          </p:cNvSpPr>
          <p:nvPr/>
        </p:nvSpPr>
        <p:spPr bwMode="auto">
          <a:xfrm>
            <a:off x="1930400" y="925513"/>
            <a:ext cx="1471613" cy="395287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时间周期设置</a:t>
            </a:r>
          </a:p>
        </p:txBody>
      </p:sp>
      <p:sp>
        <p:nvSpPr>
          <p:cNvPr id="533557" name="AutoShape 53"/>
          <p:cNvSpPr>
            <a:spLocks noChangeArrowheads="1"/>
          </p:cNvSpPr>
          <p:nvPr/>
        </p:nvSpPr>
        <p:spPr bwMode="auto">
          <a:xfrm>
            <a:off x="5219700" y="1108075"/>
            <a:ext cx="2879725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8" name="AutoShape 54"/>
          <p:cNvSpPr>
            <a:spLocks noChangeArrowheads="1"/>
          </p:cNvSpPr>
          <p:nvPr/>
        </p:nvSpPr>
        <p:spPr bwMode="auto">
          <a:xfrm>
            <a:off x="6124575" y="908050"/>
            <a:ext cx="1471613" cy="3952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任务内容设置</a:t>
            </a:r>
          </a:p>
        </p:txBody>
      </p:sp>
    </p:spTree>
    <p:extLst>
      <p:ext uri="{BB962C8B-B14F-4D97-AF65-F5344CB8AC3E}">
        <p14:creationId xmlns:p14="http://schemas.microsoft.com/office/powerpoint/2010/main" val="33757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5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5" grpId="0" animBg="1"/>
      <p:bldP spid="533556" grpId="0" animBg="1"/>
      <p:bldP spid="533557" grpId="0" animBg="1"/>
      <p:bldP spid="53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66D5D56E-7C19-4FAD-9AA1-6C05D1211C2E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19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时间数值的特殊表示方法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*</a:t>
            </a:r>
            <a:r>
              <a:rPr lang="zh-CN" altLang="en-US" smtClean="0"/>
              <a:t>	   表示该范围内的任意时间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en-US" altLang="zh-CN" smtClean="0"/>
              <a:t>    </a:t>
            </a:r>
            <a:r>
              <a:rPr lang="zh-CN" altLang="en-US" smtClean="0"/>
              <a:t>表示间隔的多个不连续时间点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-</a:t>
            </a:r>
            <a:r>
              <a:rPr lang="en-US" altLang="zh-CN" smtClean="0"/>
              <a:t>	   </a:t>
            </a:r>
            <a:r>
              <a:rPr lang="zh-CN" altLang="en-US" smtClean="0"/>
              <a:t>表示一个连续的时间范围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en-US" altLang="zh-CN" smtClean="0"/>
              <a:t>	   </a:t>
            </a:r>
            <a:r>
              <a:rPr lang="zh-CN" altLang="en-US" smtClean="0"/>
              <a:t>指定间隔的时间频率</a:t>
            </a:r>
          </a:p>
          <a:p>
            <a:pPr eaLnBrk="1" hangingPunct="1"/>
            <a:r>
              <a:rPr lang="zh-CN" altLang="en-US" smtClean="0"/>
              <a:t>应用示例</a:t>
            </a:r>
          </a:p>
          <a:p>
            <a:pPr lvl="1" eaLnBrk="1" hangingPunct="1"/>
            <a:r>
              <a:rPr lang="en-US" altLang="zh-CN" smtClean="0"/>
              <a:t>0  17  *  *  1-5		</a:t>
            </a:r>
            <a:r>
              <a:rPr lang="zh-CN" altLang="en-US" smtClean="0"/>
              <a:t>周一到周五每天</a:t>
            </a:r>
            <a:r>
              <a:rPr lang="en-US" altLang="zh-CN" smtClean="0"/>
              <a:t>17:00 </a:t>
            </a:r>
          </a:p>
          <a:p>
            <a:pPr lvl="1" eaLnBrk="1" hangingPunct="1"/>
            <a:r>
              <a:rPr lang="en-US" altLang="zh-CN" smtClean="0"/>
              <a:t>30  8  *  *  1,3,5	</a:t>
            </a:r>
            <a:r>
              <a:rPr lang="zh-CN" altLang="en-US" smtClean="0"/>
              <a:t>每周一、三、五的</a:t>
            </a:r>
            <a:r>
              <a:rPr lang="en-US" altLang="zh-CN" smtClean="0"/>
              <a:t>8</a:t>
            </a:r>
            <a:r>
              <a:rPr lang="zh-CN" altLang="en-US" smtClean="0"/>
              <a:t>点</a:t>
            </a:r>
            <a:r>
              <a:rPr lang="en-US" altLang="zh-CN" smtClean="0"/>
              <a:t>30</a:t>
            </a:r>
            <a:r>
              <a:rPr lang="zh-CN" altLang="en-US" smtClean="0"/>
              <a:t>分</a:t>
            </a:r>
          </a:p>
          <a:p>
            <a:pPr lvl="1" eaLnBrk="1" hangingPunct="1"/>
            <a:r>
              <a:rPr lang="en-US" altLang="zh-CN" smtClean="0"/>
              <a:t>0  8-18/2  *  *  *	8</a:t>
            </a:r>
            <a:r>
              <a:rPr lang="zh-CN" altLang="en-US" smtClean="0"/>
              <a:t>点到</a:t>
            </a:r>
            <a:r>
              <a:rPr lang="en-US" altLang="zh-CN" smtClean="0"/>
              <a:t>18</a:t>
            </a:r>
            <a:r>
              <a:rPr lang="zh-CN" altLang="en-US" smtClean="0"/>
              <a:t>点之间每隔</a:t>
            </a:r>
            <a:r>
              <a:rPr lang="en-US" altLang="zh-CN" smtClean="0"/>
              <a:t>2</a:t>
            </a:r>
            <a:r>
              <a:rPr lang="zh-CN" altLang="en-US" smtClean="0"/>
              <a:t>小时</a:t>
            </a:r>
          </a:p>
          <a:p>
            <a:pPr lvl="1" eaLnBrk="1" hangingPunct="1"/>
            <a:r>
              <a:rPr lang="en-US" altLang="zh-CN" smtClean="0"/>
              <a:t>0  *  */3  *  *		</a:t>
            </a:r>
            <a:r>
              <a:rPr lang="zh-CN" altLang="en-US" smtClean="0"/>
              <a:t>每隔</a:t>
            </a:r>
            <a:r>
              <a:rPr lang="en-US" altLang="zh-CN" smtClean="0"/>
              <a:t>3</a:t>
            </a:r>
            <a:r>
              <a:rPr lang="zh-CN" altLang="en-US" smtClean="0"/>
              <a:t>天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770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lnSpcReduction="10000"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进程管理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进程查看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终止进程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工作管理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系统资源查看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系统定时任务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E537E39E-11F5-4C9D-B114-4E6F18EDD8E8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31900"/>
            <a:ext cx="8229600" cy="233997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root</a:t>
            </a:r>
            <a:r>
              <a:rPr lang="zh-CN" altLang="en-US" smtClean="0"/>
              <a:t>用户）：</a:t>
            </a:r>
          </a:p>
          <a:p>
            <a:pPr lvl="1" eaLnBrk="1" hangingPunct="1"/>
            <a:r>
              <a:rPr lang="zh-CN" altLang="en-US" smtClean="0"/>
              <a:t>每天早上</a:t>
            </a:r>
            <a:r>
              <a:rPr lang="en-US" altLang="zh-CN" smtClean="0"/>
              <a:t>7:50</a:t>
            </a:r>
            <a:r>
              <a:rPr lang="zh-CN" altLang="en-US" smtClean="0"/>
              <a:t>自动开启</a:t>
            </a:r>
            <a:r>
              <a:rPr lang="en-US" altLang="zh-CN" smtClean="0"/>
              <a:t>sshd</a:t>
            </a:r>
            <a:r>
              <a:rPr lang="zh-CN" altLang="en-US" smtClean="0"/>
              <a:t>服务，</a:t>
            </a:r>
            <a:r>
              <a:rPr lang="en-US" altLang="zh-CN" smtClean="0"/>
              <a:t>22</a:t>
            </a:r>
            <a:r>
              <a:rPr lang="zh-CN" altLang="en-US" smtClean="0"/>
              <a:t>点</a:t>
            </a:r>
            <a:r>
              <a:rPr lang="en-US" altLang="zh-CN" smtClean="0"/>
              <a:t>50</a:t>
            </a:r>
            <a:r>
              <a:rPr lang="zh-CN" altLang="en-US" smtClean="0"/>
              <a:t>时关闭</a:t>
            </a:r>
          </a:p>
          <a:p>
            <a:pPr lvl="1" eaLnBrk="1" hangingPunct="1"/>
            <a:r>
              <a:rPr lang="zh-CN" altLang="en-US" smtClean="0"/>
              <a:t>每隔</a:t>
            </a:r>
            <a:r>
              <a:rPr lang="en-US" altLang="zh-CN" smtClean="0"/>
              <a:t>5</a:t>
            </a:r>
            <a:r>
              <a:rPr lang="zh-CN" altLang="en-US" smtClean="0"/>
              <a:t>天清空一次</a:t>
            </a:r>
            <a:r>
              <a:rPr lang="en-US" altLang="zh-CN" smtClean="0"/>
              <a:t>FTP</a:t>
            </a:r>
            <a:r>
              <a:rPr lang="zh-CN" altLang="en-US" smtClean="0"/>
              <a:t>服务器公共目录</a:t>
            </a:r>
            <a:r>
              <a:rPr lang="en-US" altLang="zh-CN" smtClean="0"/>
              <a:t>/var/ftp/pub</a:t>
            </a:r>
          </a:p>
          <a:p>
            <a:pPr lvl="1" eaLnBrk="1" hangingPunct="1"/>
            <a:r>
              <a:rPr lang="zh-CN" altLang="en-US" smtClean="0"/>
              <a:t>每周六的</a:t>
            </a:r>
            <a:r>
              <a:rPr lang="en-US" altLang="zh-CN" smtClean="0"/>
              <a:t>7:30</a:t>
            </a:r>
            <a:r>
              <a:rPr lang="zh-CN" altLang="en-US" smtClean="0"/>
              <a:t>时，重新启动</a:t>
            </a:r>
            <a:r>
              <a:rPr lang="en-US" altLang="zh-CN" smtClean="0"/>
              <a:t>httpd</a:t>
            </a:r>
            <a:r>
              <a:rPr lang="zh-CN" altLang="en-US" smtClean="0"/>
              <a:t>服务</a:t>
            </a:r>
          </a:p>
          <a:p>
            <a:pPr lvl="1" eaLnBrk="1" hangingPunct="1"/>
            <a:r>
              <a:rPr lang="zh-CN" altLang="en-US" smtClean="0"/>
              <a:t>每周一、三、五的</a:t>
            </a:r>
            <a:r>
              <a:rPr lang="en-US" altLang="zh-CN" smtClean="0"/>
              <a:t>17:30</a:t>
            </a:r>
            <a:r>
              <a:rPr lang="zh-CN" altLang="en-US" smtClean="0"/>
              <a:t>时，打包备份</a:t>
            </a:r>
            <a:r>
              <a:rPr lang="en-US" altLang="zh-CN" smtClean="0"/>
              <a:t>/etc/httpd</a:t>
            </a:r>
            <a:r>
              <a:rPr lang="zh-CN" altLang="en-US" smtClean="0"/>
              <a:t>目录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457200" y="3536950"/>
            <a:ext cx="8229600" cy="212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 dirty="0">
                <a:ea typeface="黑体" pitchFamily="2" charset="-122"/>
              </a:rPr>
              <a:t>示例</a:t>
            </a:r>
            <a:r>
              <a:rPr lang="en-US" altLang="zh-CN" sz="2800" b="1" dirty="0">
                <a:ea typeface="黑体" pitchFamily="2" charset="-122"/>
              </a:rPr>
              <a:t>2</a:t>
            </a:r>
            <a:r>
              <a:rPr lang="zh-CN" altLang="en-US" sz="2800" b="1" dirty="0">
                <a:ea typeface="黑体" pitchFamily="2" charset="-122"/>
              </a:rPr>
              <a:t>（</a:t>
            </a:r>
            <a:r>
              <a:rPr lang="en-US" altLang="zh-CN" sz="2800" b="1" dirty="0">
                <a:ea typeface="黑体" pitchFamily="2" charset="-122"/>
              </a:rPr>
              <a:t>jerry</a:t>
            </a:r>
            <a:r>
              <a:rPr lang="zh-CN" altLang="en-US" sz="2800" b="1" dirty="0">
                <a:ea typeface="黑体" pitchFamily="2" charset="-122"/>
              </a:rPr>
              <a:t>用户）：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 dirty="0">
                <a:solidFill>
                  <a:srgbClr val="003366"/>
                </a:solidFill>
                <a:ea typeface="黑体" pitchFamily="2" charset="-122"/>
              </a:rPr>
              <a:t>每周日晚上</a:t>
            </a:r>
            <a:r>
              <a:rPr lang="en-US" altLang="zh-CN" sz="2400" b="1" dirty="0">
                <a:solidFill>
                  <a:srgbClr val="003366"/>
                </a:solidFill>
                <a:ea typeface="黑体" pitchFamily="2" charset="-122"/>
              </a:rPr>
              <a:t>23:55</a:t>
            </a:r>
            <a:r>
              <a:rPr lang="zh-CN" altLang="en-US" sz="2400" b="1" dirty="0">
                <a:solidFill>
                  <a:srgbClr val="003366"/>
                </a:solidFill>
                <a:ea typeface="黑体" pitchFamily="2" charset="-122"/>
              </a:rPr>
              <a:t>时将“</a:t>
            </a:r>
            <a:r>
              <a:rPr lang="en-US" altLang="zh-CN" sz="2400" b="1" dirty="0">
                <a:solidFill>
                  <a:srgbClr val="003366"/>
                </a:solidFill>
                <a:ea typeface="黑体" pitchFamily="2" charset="-122"/>
              </a:rPr>
              <a:t>/</a:t>
            </a:r>
            <a:r>
              <a:rPr lang="en-US" altLang="zh-CN" sz="2400" b="1" dirty="0" err="1">
                <a:solidFill>
                  <a:srgbClr val="003366"/>
                </a:solidFill>
                <a:ea typeface="黑体" pitchFamily="2" charset="-122"/>
              </a:rPr>
              <a:t>etc</a:t>
            </a:r>
            <a:r>
              <a:rPr lang="en-US" altLang="zh-CN" sz="2400" b="1" dirty="0">
                <a:solidFill>
                  <a:srgbClr val="003366"/>
                </a:solidFill>
                <a:ea typeface="黑体" pitchFamily="2" charset="-122"/>
              </a:rPr>
              <a:t>/</a:t>
            </a:r>
            <a:r>
              <a:rPr lang="en-US" altLang="zh-CN" sz="2400" b="1" dirty="0" err="1">
                <a:solidFill>
                  <a:srgbClr val="003366"/>
                </a:solidFill>
                <a:ea typeface="黑体" pitchFamily="2" charset="-122"/>
              </a:rPr>
              <a:t>passwd</a:t>
            </a:r>
            <a:r>
              <a:rPr lang="en-US" altLang="zh-CN" sz="2400" b="1" dirty="0">
                <a:solidFill>
                  <a:srgbClr val="003366"/>
                </a:solidFill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rgbClr val="003366"/>
                </a:solidFill>
                <a:ea typeface="黑体" pitchFamily="2" charset="-122"/>
              </a:rPr>
              <a:t>文件的内容复制到宿主目录中，保存为</a:t>
            </a:r>
            <a:r>
              <a:rPr lang="en-US" altLang="zh-CN" sz="2400" b="1" dirty="0">
                <a:solidFill>
                  <a:srgbClr val="003366"/>
                </a:solidFill>
                <a:ea typeface="黑体" pitchFamily="2" charset="-122"/>
              </a:rPr>
              <a:t>pwd.txt</a:t>
            </a:r>
            <a:r>
              <a:rPr lang="zh-CN" altLang="en-US" sz="2400" b="1" dirty="0">
                <a:solidFill>
                  <a:srgbClr val="003366"/>
                </a:solidFill>
                <a:ea typeface="黑体" pitchFamily="2" charset="-122"/>
              </a:rPr>
              <a:t>文件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endParaRPr lang="en-US" altLang="zh-CN" sz="2400" b="1" dirty="0">
              <a:solidFill>
                <a:srgbClr val="003366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4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4939075D-F4FA-471D-AFFB-ED56F2C16403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en-US" altLang="zh-CN" smtClean="0"/>
              <a:t>root</a:t>
            </a:r>
            <a:r>
              <a:rPr lang="zh-CN" altLang="en-US" smtClean="0"/>
              <a:t>用户查看自己的计划任务列表</a:t>
            </a:r>
          </a:p>
          <a:p>
            <a:pPr lvl="1" eaLnBrk="1" hangingPunct="1"/>
            <a:r>
              <a:rPr lang="zh-CN" altLang="en-US" smtClean="0"/>
              <a:t>查看并删除</a:t>
            </a:r>
            <a:r>
              <a:rPr lang="en-US" altLang="zh-CN" smtClean="0"/>
              <a:t>jerry</a:t>
            </a:r>
            <a:r>
              <a:rPr lang="zh-CN" altLang="en-US" smtClean="0"/>
              <a:t>用户设置的计划任务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4675" y="2420938"/>
            <a:ext cx="8007350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[root@localhost root]# 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crontab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50 7 * * *  /sbin/service sshd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50 22 * * *  /sbin/service sshd stop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0 * */5 * *  /bin/rm -rf /var/ftp/pub/*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30 7 * * 6  /sbin/service httpd restart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30 17 * * 1,3,5  /bin/tar jcvf httpdconf.tar.bz2 /etc/httpd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574675" y="2565400"/>
            <a:ext cx="8007350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2" charset="-122"/>
              </a:rPr>
              <a:t>linux:~/DeskTop # 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55 23 * * 7  /bin/cp /etc/passwd /home/jerry/pwd.txt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2" charset="-122"/>
              </a:rPr>
              <a:t>linux:~/DeskTop # </a:t>
            </a:r>
            <a:r>
              <a:rPr lang="zh-CN" altLang="zh-CN" sz="1800" b="1">
                <a:solidFill>
                  <a:srgbClr val="FF0000"/>
                </a:solidFill>
                <a:ea typeface="黑体" pitchFamily="2" charset="-122"/>
              </a:rPr>
              <a:t>crontab -r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2" charset="-122"/>
              </a:rPr>
              <a:t>linux:~/DeskTop # </a:t>
            </a:r>
            <a:r>
              <a:rPr lang="zh-CN" altLang="zh-CN" sz="1800" b="1">
                <a:ea typeface="黑体" pitchFamily="2" charset="-122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>
                <a:ea typeface="黑体" pitchFamily="2" charset="-122"/>
              </a:rPr>
              <a:t>no crontab for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2" charset="-122"/>
              </a:rPr>
              <a:t>linux:~/DeskTop #</a:t>
            </a:r>
            <a:endParaRPr lang="zh-CN" altLang="zh-CN" sz="1800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7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进程是正在执行的一个程序或命令，每一个进程都是一个运行的实体，都有自己的地址空间，并占用一定的系统资源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、进程简介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9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判断服务器健康状态</a:t>
            </a:r>
            <a:endParaRPr lang="en-US" altLang="zh-CN" dirty="0" smtClean="0"/>
          </a:p>
          <a:p>
            <a:r>
              <a:rPr lang="zh-CN" altLang="en-US" dirty="0" smtClean="0"/>
              <a:t>查看系统中所有进程</a:t>
            </a:r>
            <a:endParaRPr lang="en-US" altLang="zh-CN" dirty="0" smtClean="0"/>
          </a:p>
          <a:p>
            <a:r>
              <a:rPr lang="zh-CN" altLang="en-US" dirty="0" smtClean="0"/>
              <a:t>杀死进程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、进程管理的作用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69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~]# </a:t>
            </a:r>
            <a:r>
              <a:rPr lang="en-US" altLang="zh-CN" sz="2800" dirty="0" err="1"/>
              <a:t>ps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aux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</a:t>
            </a:r>
            <a:r>
              <a:rPr lang="zh-CN" altLang="en-US" sz="2800" dirty="0"/>
              <a:t>查看系统中的所有进程，使用</a:t>
            </a:r>
            <a:r>
              <a:rPr lang="en-US" altLang="zh-CN" sz="2800" dirty="0"/>
              <a:t>BSD</a:t>
            </a:r>
            <a:r>
              <a:rPr lang="zh-CN" altLang="en-US" sz="2800" dirty="0"/>
              <a:t>操作系统格式</a:t>
            </a:r>
            <a:endParaRPr lang="en-US" altLang="zh-CN" sz="2800" dirty="0"/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~]# </a:t>
            </a:r>
            <a:r>
              <a:rPr lang="en-US" altLang="zh-CN" sz="2800" dirty="0" err="1"/>
              <a:t>ps</a:t>
            </a:r>
            <a:r>
              <a:rPr lang="en-US" altLang="zh-CN" sz="2800" dirty="0"/>
              <a:t> –le</a:t>
            </a:r>
          </a:p>
          <a:p>
            <a:pPr marL="0" indent="0">
              <a:buNone/>
            </a:pPr>
            <a:r>
              <a:rPr lang="en-US" altLang="zh-CN" sz="2800" dirty="0"/>
              <a:t>#</a:t>
            </a:r>
            <a:r>
              <a:rPr lang="zh-CN" altLang="en-US" sz="2800" dirty="0"/>
              <a:t>查看系统中的所有进程，使用</a:t>
            </a:r>
            <a:r>
              <a:rPr lang="en-US" altLang="zh-CN" sz="2800" dirty="0"/>
              <a:t>Linux</a:t>
            </a:r>
            <a:r>
              <a:rPr lang="zh-CN" altLang="en-US" sz="2800" dirty="0"/>
              <a:t>标准命令格式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常用命令选项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：显示当前终端下的所有进程信息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 </a:t>
            </a:r>
            <a:r>
              <a:rPr lang="en-US" altLang="zh-CN" sz="2800" dirty="0"/>
              <a:t>u</a:t>
            </a:r>
            <a:r>
              <a:rPr lang="zh-CN" altLang="en-US" sz="2800" dirty="0"/>
              <a:t>：使用以用户为主的格式输出进程信息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 </a:t>
            </a:r>
            <a:r>
              <a:rPr lang="en-US" altLang="zh-CN" sz="2800" dirty="0"/>
              <a:t>x</a:t>
            </a:r>
            <a:r>
              <a:rPr lang="zh-CN" altLang="en-US" sz="2800" dirty="0"/>
              <a:t>：显示当前用户在所有终端下的进程信息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 </a:t>
            </a:r>
            <a:r>
              <a:rPr lang="en-US" altLang="zh-CN" sz="2800" dirty="0"/>
              <a:t>-e</a:t>
            </a:r>
            <a:r>
              <a:rPr lang="zh-CN" altLang="en-US" sz="2800" dirty="0"/>
              <a:t>：显示系统内的所有进程信息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 </a:t>
            </a:r>
            <a:r>
              <a:rPr lang="en-US" altLang="zh-CN" sz="2800" dirty="0"/>
              <a:t>-l</a:t>
            </a:r>
            <a:r>
              <a:rPr lang="zh-CN" altLang="en-US" sz="2800" dirty="0"/>
              <a:t>：使用长格式显示进程信息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 </a:t>
            </a:r>
            <a:r>
              <a:rPr lang="en-US" altLang="zh-CN" sz="2800" dirty="0"/>
              <a:t>-f</a:t>
            </a:r>
            <a:r>
              <a:rPr lang="zh-CN" altLang="en-US" sz="2800" dirty="0"/>
              <a:t>：使用完整的格式显示进程信息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4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、查看系统中所有进程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2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：该进程是由哪个用户产生的</a:t>
            </a:r>
            <a:endParaRPr lang="en-US" altLang="zh-CN" dirty="0" smtClean="0"/>
          </a:p>
          <a:p>
            <a:r>
              <a:rPr lang="en-US" altLang="zh-CN" dirty="0" err="1" smtClean="0"/>
              <a:t>PID</a:t>
            </a:r>
            <a:r>
              <a:rPr lang="zh-CN" altLang="en-US" dirty="0" smtClean="0"/>
              <a:t>：进程的</a:t>
            </a:r>
            <a:r>
              <a:rPr lang="en-US" altLang="zh-CN" dirty="0" smtClean="0"/>
              <a:t>ID</a:t>
            </a:r>
            <a:r>
              <a:rPr lang="zh-CN" altLang="en-US" dirty="0"/>
              <a:t>号</a:t>
            </a:r>
            <a:endParaRPr lang="en-US" altLang="zh-CN" dirty="0" smtClean="0"/>
          </a:p>
          <a:p>
            <a:r>
              <a:rPr lang="en-US" altLang="zh-CN" dirty="0" smtClean="0"/>
              <a:t>%CPU</a:t>
            </a:r>
            <a:r>
              <a:rPr lang="zh-CN" altLang="en-US" dirty="0" smtClean="0"/>
              <a:t>：该进程占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资源的百分比，占用越高，进程越耗费资源</a:t>
            </a:r>
            <a:endParaRPr lang="en-US" altLang="zh-CN" dirty="0" smtClean="0"/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：该进程占用物理内存的百分比，占用越高，进程越耗费资源</a:t>
            </a:r>
            <a:endParaRPr lang="en-US" altLang="zh-CN" dirty="0" smtClean="0"/>
          </a:p>
          <a:p>
            <a:r>
              <a:rPr lang="en-US" altLang="zh-CN" dirty="0" err="1" smtClean="0"/>
              <a:t>VSZ</a:t>
            </a:r>
            <a:r>
              <a:rPr lang="zh-CN" altLang="en-US" dirty="0" smtClean="0"/>
              <a:t>：该进程占用虚拟内存的大小，单位</a:t>
            </a:r>
            <a:r>
              <a:rPr lang="en-US" altLang="zh-CN" dirty="0" smtClean="0"/>
              <a:t>KB</a:t>
            </a:r>
          </a:p>
          <a:p>
            <a:r>
              <a:rPr lang="en-US" altLang="zh-CN" dirty="0" smtClean="0"/>
              <a:t>RSS</a:t>
            </a:r>
            <a:r>
              <a:rPr lang="zh-CN" altLang="en-US" dirty="0" smtClean="0"/>
              <a:t>：该进程占用实际物理内存的大小，单位</a:t>
            </a:r>
            <a:r>
              <a:rPr lang="en-US" altLang="zh-CN" dirty="0" smtClean="0"/>
              <a:t>KB</a:t>
            </a:r>
          </a:p>
          <a:p>
            <a:r>
              <a:rPr lang="en-US" altLang="zh-CN" dirty="0" smtClean="0"/>
              <a:t>TTY</a:t>
            </a:r>
            <a:r>
              <a:rPr lang="zh-CN" altLang="en-US" dirty="0" smtClean="0"/>
              <a:t>：该进程是在哪个终端中运行的。其中</a:t>
            </a:r>
            <a:r>
              <a:rPr lang="en-US" altLang="zh-CN" dirty="0" smtClean="0"/>
              <a:t>tty1-tty7</a:t>
            </a:r>
            <a:r>
              <a:rPr lang="zh-CN" altLang="en-US" dirty="0" smtClean="0"/>
              <a:t>代表本地控制终端，</a:t>
            </a:r>
            <a:r>
              <a:rPr lang="en-US" altLang="zh-CN" dirty="0"/>
              <a:t> </a:t>
            </a:r>
            <a:r>
              <a:rPr lang="en-US" altLang="zh-CN" dirty="0" smtClean="0"/>
              <a:t>tty1-tty6</a:t>
            </a:r>
            <a:r>
              <a:rPr lang="zh-CN" altLang="en-US" dirty="0" smtClean="0"/>
              <a:t>是本地的字符界面终端，</a:t>
            </a:r>
            <a:r>
              <a:rPr lang="en-US" altLang="zh-CN" dirty="0" smtClean="0"/>
              <a:t>tty7</a:t>
            </a:r>
            <a:r>
              <a:rPr lang="zh-CN" altLang="en-US" dirty="0" smtClean="0"/>
              <a:t>是图形终端。</a:t>
            </a:r>
            <a:r>
              <a:rPr lang="en-US" altLang="zh-CN" dirty="0" err="1" smtClean="0"/>
              <a:t>pts</a:t>
            </a:r>
            <a:r>
              <a:rPr lang="en-US" altLang="zh-CN" dirty="0" smtClean="0"/>
              <a:t>/0-255</a:t>
            </a:r>
            <a:r>
              <a:rPr lang="zh-CN" altLang="en-US" dirty="0" smtClean="0"/>
              <a:t>代表</a:t>
            </a:r>
            <a:r>
              <a:rPr lang="zh-CN" altLang="en-US" dirty="0" smtClean="0"/>
              <a:t>虚拟终端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</a:t>
            </a:r>
            <a:r>
              <a:rPr lang="zh-CN" altLang="en-US" dirty="0" smtClean="0"/>
              <a:t>：进程状态。常见的状态有：</a:t>
            </a:r>
            <a:r>
              <a:rPr lang="en-US" altLang="zh-CN" dirty="0" smtClean="0"/>
              <a:t>R</a:t>
            </a:r>
            <a:r>
              <a:rPr lang="zh-CN" altLang="en-US" dirty="0" smtClean="0"/>
              <a:t>：运行、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：睡眠、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：停止状态、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：包含子进程</a:t>
            </a:r>
            <a:r>
              <a:rPr lang="en-US" altLang="zh-CN" dirty="0" smtClean="0"/>
              <a:t>   +</a:t>
            </a:r>
            <a:r>
              <a:rPr lang="zh-CN" altLang="en-US" dirty="0" smtClean="0"/>
              <a:t>：位于</a:t>
            </a:r>
            <a:r>
              <a:rPr lang="zh-CN" altLang="en-US" dirty="0" smtClean="0"/>
              <a:t>后台</a:t>
            </a:r>
            <a:endParaRPr lang="en-US" altLang="zh-CN" dirty="0" smtClean="0"/>
          </a:p>
          <a:p>
            <a:r>
              <a:rPr lang="en-US" altLang="zh-CN" dirty="0" smtClean="0"/>
              <a:t>START</a:t>
            </a:r>
            <a:r>
              <a:rPr lang="zh-CN" altLang="en-US" dirty="0" smtClean="0"/>
              <a:t>：该进程的启动时间</a:t>
            </a:r>
            <a:endParaRPr lang="en-US" altLang="zh-CN" dirty="0" smtClean="0"/>
          </a:p>
          <a:p>
            <a:r>
              <a:rPr lang="en-US" altLang="zh-CN" dirty="0" smtClean="0"/>
              <a:t>TIME</a:t>
            </a:r>
            <a:r>
              <a:rPr lang="zh-CN" altLang="en-US" dirty="0" smtClean="0"/>
              <a:t>：该进程占用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的运算时间，注意不是系统时间</a:t>
            </a:r>
            <a:endParaRPr lang="en-US" altLang="zh-CN" dirty="0" smtClean="0"/>
          </a:p>
          <a:p>
            <a:r>
              <a:rPr lang="en-US" altLang="zh-CN" dirty="0" smtClean="0"/>
              <a:t>COMMAND</a:t>
            </a:r>
            <a:r>
              <a:rPr lang="zh-CN" altLang="en-US" dirty="0" smtClean="0"/>
              <a:t>：产生此进程的命令名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zh-CN" sz="3600" dirty="0" smtClean="0"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[</a:t>
            </a:r>
            <a:r>
              <a:rPr lang="en-US" altLang="zh-CN" sz="3600" dirty="0" err="1" smtClean="0">
                <a:latin typeface="+mn-ea"/>
              </a:rPr>
              <a:t>root@localhost</a:t>
            </a:r>
            <a:r>
              <a:rPr lang="en-US" altLang="zh-CN" sz="3600" dirty="0" smtClean="0">
                <a:latin typeface="+mn-ea"/>
              </a:rPr>
              <a:t> ~]# top  [</a:t>
            </a:r>
            <a:r>
              <a:rPr lang="zh-CN" altLang="en-US" sz="3600" dirty="0" smtClean="0">
                <a:latin typeface="+mn-ea"/>
              </a:rPr>
              <a:t>选项</a:t>
            </a:r>
            <a:r>
              <a:rPr lang="en-US" altLang="zh-CN" sz="3600" dirty="0" smtClean="0">
                <a:latin typeface="+mn-ea"/>
              </a:rPr>
              <a:t>]</a:t>
            </a:r>
          </a:p>
          <a:p>
            <a:pPr marL="0" lvl="1" indent="0">
              <a:buNone/>
            </a:pPr>
            <a:r>
              <a:rPr lang="zh-CN" altLang="en-US" sz="3600" dirty="0" smtClean="0">
                <a:latin typeface="+mn-ea"/>
              </a:rPr>
              <a:t>选项</a:t>
            </a:r>
            <a:endParaRPr lang="en-US" altLang="zh-CN" sz="3600" dirty="0" smtClean="0">
              <a:latin typeface="+mn-ea"/>
            </a:endParaRPr>
          </a:p>
          <a:p>
            <a:pPr marL="971550" lvl="2" indent="-571500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+mn-ea"/>
              </a:rPr>
              <a:t>-d  </a:t>
            </a:r>
            <a:r>
              <a:rPr lang="zh-CN" altLang="en-US" sz="3200" dirty="0" smtClean="0">
                <a:latin typeface="+mn-ea"/>
              </a:rPr>
              <a:t>秒数，默认每隔</a:t>
            </a:r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秒数更新</a:t>
            </a:r>
            <a:endParaRPr lang="en-US" altLang="zh-CN" sz="3200" dirty="0" smtClean="0">
              <a:latin typeface="+mn-ea"/>
            </a:endParaRPr>
          </a:p>
          <a:p>
            <a:pPr marL="971550" lvl="2" indent="-571500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+mn-ea"/>
              </a:rPr>
              <a:t>q	</a:t>
            </a:r>
            <a:r>
              <a:rPr lang="zh-CN" altLang="en-US" sz="3200" dirty="0" smtClean="0">
                <a:latin typeface="+mn-ea"/>
              </a:rPr>
              <a:t>退出</a:t>
            </a:r>
            <a:endParaRPr lang="en-US" altLang="zh-CN" sz="3200" dirty="0" smtClean="0">
              <a:latin typeface="+mn-ea"/>
            </a:endParaRPr>
          </a:p>
          <a:p>
            <a:pPr marL="971550" lvl="2" indent="-571500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+mn-ea"/>
              </a:rPr>
              <a:t>N	</a:t>
            </a:r>
            <a:r>
              <a:rPr lang="zh-CN" altLang="en-US" sz="3200" dirty="0" smtClean="0">
                <a:latin typeface="+mn-ea"/>
              </a:rPr>
              <a:t>以</a:t>
            </a:r>
            <a:r>
              <a:rPr lang="en-US" altLang="zh-CN" sz="3200" dirty="0" err="1" smtClean="0">
                <a:latin typeface="+mn-ea"/>
              </a:rPr>
              <a:t>PID</a:t>
            </a:r>
            <a:r>
              <a:rPr lang="zh-CN" altLang="en-US" sz="3200" dirty="0" smtClean="0">
                <a:latin typeface="+mn-ea"/>
              </a:rPr>
              <a:t>排序</a:t>
            </a:r>
            <a:endParaRPr lang="en-US" altLang="zh-CN" sz="3200" dirty="0" smtClean="0">
              <a:latin typeface="+mn-ea"/>
            </a:endParaRPr>
          </a:p>
          <a:p>
            <a:pPr marL="971550" lvl="2" indent="-571500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+mn-ea"/>
              </a:rPr>
              <a:t>M	</a:t>
            </a:r>
            <a:r>
              <a:rPr lang="zh-CN" altLang="en-US" sz="3200" dirty="0" smtClean="0">
                <a:latin typeface="+mn-ea"/>
              </a:rPr>
              <a:t>以内存的使用率排序</a:t>
            </a:r>
            <a:endParaRPr lang="en-US" altLang="zh-CN" sz="3200" dirty="0" smtClean="0">
              <a:latin typeface="+mn-ea"/>
            </a:endParaRPr>
          </a:p>
          <a:p>
            <a:pPr marL="971550" lvl="2" indent="-571500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+mn-ea"/>
              </a:rPr>
              <a:t>P   </a:t>
            </a:r>
            <a:r>
              <a:rPr lang="zh-CN" altLang="en-US" sz="3200" dirty="0" smtClean="0">
                <a:latin typeface="+mn-ea"/>
              </a:rPr>
              <a:t>以</a:t>
            </a:r>
            <a:r>
              <a:rPr lang="en-US" altLang="zh-CN" sz="3200" dirty="0" smtClean="0">
                <a:latin typeface="+mn-ea"/>
              </a:rPr>
              <a:t>CPU</a:t>
            </a:r>
            <a:r>
              <a:rPr lang="zh-CN" altLang="en-US" sz="3200" dirty="0" smtClean="0">
                <a:latin typeface="+mn-ea"/>
              </a:rPr>
              <a:t>使用率排序</a:t>
            </a:r>
            <a:endParaRPr lang="en-US" altLang="zh-CN" sz="3200" dirty="0">
              <a:latin typeface="+mn-ea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3609"/>
            <a:ext cx="9022231" cy="818867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4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、</a:t>
            </a:r>
            <a:r>
              <a:rPr lang="zh-CN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查看动态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的进程排名</a:t>
            </a:r>
            <a:r>
              <a:rPr lang="zh-CN" altLang="zh-CN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信息</a:t>
            </a:r>
            <a:endParaRPr lang="zh-CN" altLang="en-US" sz="4000" b="1" kern="12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621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pstree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-p</a:t>
            </a:r>
            <a:r>
              <a:rPr lang="zh-CN" altLang="en-US" dirty="0" smtClean="0"/>
              <a:t>：显示进程的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-u</a:t>
            </a:r>
            <a:r>
              <a:rPr lang="zh-CN" altLang="en-US" dirty="0" smtClean="0"/>
              <a:t>：显示进程的所属用户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、查看进程树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14174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634</TotalTime>
  <Words>2186</Words>
  <Application>Microsoft Office PowerPoint</Application>
  <PresentationFormat>全屏显示(4:3)</PresentationFormat>
  <Paragraphs>245</Paragraphs>
  <Slides>21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moban</vt:lpstr>
      <vt:lpstr>Linux系统管理</vt:lpstr>
      <vt:lpstr>本章大纲</vt:lpstr>
      <vt:lpstr>1、进程简介</vt:lpstr>
      <vt:lpstr>2、进程管理的作用</vt:lpstr>
      <vt:lpstr>3、查看系统中所有进程</vt:lpstr>
      <vt:lpstr>PowerPoint 演示文稿</vt:lpstr>
      <vt:lpstr>PowerPoint 演示文稿</vt:lpstr>
      <vt:lpstr>4、查看动态的进程排名信息</vt:lpstr>
      <vt:lpstr>5、查看进程树</vt:lpstr>
      <vt:lpstr>6、终止进程</vt:lpstr>
      <vt:lpstr>本章大纲</vt:lpstr>
      <vt:lpstr>PowerPoint 演示文稿</vt:lpstr>
      <vt:lpstr>6、终止进程</vt:lpstr>
      <vt:lpstr>本章大纲</vt:lpstr>
      <vt:lpstr>计划任务管理 —— at</vt:lpstr>
      <vt:lpstr>计划任务管理 —— crontab</vt:lpstr>
      <vt:lpstr>计划任务管理 —— crontab</vt:lpstr>
      <vt:lpstr>crontab任务的配置格式 </vt:lpstr>
      <vt:lpstr>crontab任务的配置格式</vt:lpstr>
      <vt:lpstr>crontab应用示例</vt:lpstr>
      <vt:lpstr>crontab应用示例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77</cp:revision>
  <dcterms:created xsi:type="dcterms:W3CDTF">2017-06-14T06:52:20Z</dcterms:created>
  <dcterms:modified xsi:type="dcterms:W3CDTF">2017-07-16T19:12:58Z</dcterms:modified>
</cp:coreProperties>
</file>