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3"/>
  </p:notesMasterIdLst>
  <p:sldIdLst>
    <p:sldId id="256" r:id="rId2"/>
    <p:sldId id="257" r:id="rId3"/>
    <p:sldId id="259" r:id="rId4"/>
    <p:sldId id="277" r:id="rId5"/>
    <p:sldId id="261" r:id="rId6"/>
    <p:sldId id="260" r:id="rId7"/>
    <p:sldId id="263" r:id="rId8"/>
    <p:sldId id="308" r:id="rId9"/>
    <p:sldId id="258" r:id="rId10"/>
    <p:sldId id="264" r:id="rId11"/>
    <p:sldId id="262" r:id="rId12"/>
    <p:sldId id="265" r:id="rId13"/>
    <p:sldId id="266" r:id="rId14"/>
    <p:sldId id="267" r:id="rId15"/>
    <p:sldId id="309" r:id="rId16"/>
    <p:sldId id="289" r:id="rId17"/>
    <p:sldId id="290" r:id="rId18"/>
    <p:sldId id="291" r:id="rId19"/>
    <p:sldId id="292" r:id="rId20"/>
    <p:sldId id="293" r:id="rId21"/>
    <p:sldId id="294" r:id="rId22"/>
    <p:sldId id="310" r:id="rId23"/>
    <p:sldId id="305" r:id="rId24"/>
    <p:sldId id="311" r:id="rId25"/>
    <p:sldId id="296" r:id="rId26"/>
    <p:sldId id="297" r:id="rId27"/>
    <p:sldId id="298" r:id="rId28"/>
    <p:sldId id="313" r:id="rId29"/>
    <p:sldId id="315" r:id="rId30"/>
    <p:sldId id="314" r:id="rId31"/>
    <p:sldId id="299" r:id="rId32"/>
    <p:sldId id="300" r:id="rId33"/>
    <p:sldId id="301" r:id="rId34"/>
    <p:sldId id="302" r:id="rId35"/>
    <p:sldId id="312" r:id="rId36"/>
    <p:sldId id="303" r:id="rId37"/>
    <p:sldId id="304" r:id="rId38"/>
    <p:sldId id="306" r:id="rId39"/>
    <p:sldId id="307" r:id="rId40"/>
    <p:sldId id="285" r:id="rId41"/>
    <p:sldId id="286"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0221" autoAdjust="0"/>
    <p:restoredTop sz="89910" autoAdjust="0"/>
  </p:normalViewPr>
  <p:slideViewPr>
    <p:cSldViewPr snapToGrid="0">
      <p:cViewPr varScale="1">
        <p:scale>
          <a:sx n="61" d="100"/>
          <a:sy n="61" d="100"/>
        </p:scale>
        <p:origin x="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b="1" dirty="0" smtClean="0"/>
              <a:t>Linux</a:t>
            </a:r>
            <a:r>
              <a:rPr lang="zh-CN" altLang="en-US" b="1" dirty="0" smtClean="0"/>
              <a:t>内核</a:t>
            </a:r>
            <a:endParaRPr lang="en-US" altLang="zh-CN" b="1" dirty="0" smtClean="0"/>
          </a:p>
          <a:p>
            <a:pPr>
              <a:defRPr/>
            </a:pPr>
            <a:r>
              <a:rPr lang="zh-CN" altLang="en-US" b="1" dirty="0" smtClean="0"/>
              <a:t>代码行数的变化</a:t>
            </a:r>
            <a:endParaRPr lang="zh-CN" altLang="en-US"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Sheet1!$B$1</c:f>
              <c:strCache>
                <c:ptCount val="1"/>
                <c:pt idx="0">
                  <c:v>代码行数</c:v>
                </c:pt>
              </c:strCache>
            </c:strRef>
          </c:tx>
          <c:spPr>
            <a:solidFill>
              <a:schemeClr val="accent1"/>
            </a:solidFill>
            <a:ln>
              <a:noFill/>
            </a:ln>
            <a:effectLst/>
            <a:sp3d/>
          </c:spPr>
          <c:invertIfNegative val="0"/>
          <c:dLbls>
            <c:dLbl>
              <c:idx val="0"/>
              <c:layout>
                <c:manualLayout>
                  <c:x val="2.2696730946480018E-2"/>
                  <c:y val="-9.5354523227383858E-2"/>
                </c:manualLayout>
              </c:layout>
              <c:showLegendKey val="0"/>
              <c:showVal val="1"/>
              <c:showCatName val="1"/>
              <c:showSerName val="0"/>
              <c:showPercent val="0"/>
              <c:showBubbleSize val="0"/>
              <c:extLst>
                <c:ext xmlns:c15="http://schemas.microsoft.com/office/drawing/2012/chart" uri="{CE6537A1-D6FC-4f65-9D91-7224C49458BB}"/>
              </c:extLst>
            </c:dLbl>
            <c:dLbl>
              <c:idx val="1"/>
              <c:layout>
                <c:manualLayout>
                  <c:x val="1.9113036586509445E-2"/>
                  <c:y val="-9.5354523227383858E-2"/>
                </c:manualLayout>
              </c:layout>
              <c:showLegendKey val="0"/>
              <c:showVal val="1"/>
              <c:showCatName val="1"/>
              <c:showSerName val="0"/>
              <c:showPercent val="0"/>
              <c:showBubbleSize val="0"/>
              <c:extLst>
                <c:ext xmlns:c15="http://schemas.microsoft.com/office/drawing/2012/chart" uri="{CE6537A1-D6FC-4f65-9D91-7224C49458BB}"/>
              </c:extLst>
            </c:dLbl>
            <c:dLbl>
              <c:idx val="2"/>
              <c:layout>
                <c:manualLayout>
                  <c:x val="2.2696730946480018E-2"/>
                  <c:y val="-0.1198044009779952"/>
                </c:manualLayout>
              </c:layout>
              <c:showLegendKey val="0"/>
              <c:showVal val="1"/>
              <c:showCatName val="1"/>
              <c:showSerName val="0"/>
              <c:showPercent val="0"/>
              <c:showBubbleSize val="0"/>
              <c:extLst>
                <c:ext xmlns:c15="http://schemas.microsoft.com/office/drawing/2012/chart" uri="{CE6537A1-D6FC-4f65-9D91-7224C49458BB}"/>
              </c:extLst>
            </c:dLbl>
            <c:dLbl>
              <c:idx val="3"/>
              <c:layout>
                <c:manualLayout>
                  <c:x val="2.9864119666420989E-2"/>
                  <c:y val="-2.4449877750611247E-3"/>
                </c:manualLayout>
              </c:layout>
              <c:showLegendKey val="0"/>
              <c:showVal val="1"/>
              <c:showCatName val="1"/>
              <c:showSerName val="0"/>
              <c:showPercent val="0"/>
              <c:showBubbleSize val="0"/>
              <c:extLst>
                <c:ext xmlns:c15="http://schemas.microsoft.com/office/drawing/2012/chart" uri="{CE6537A1-D6FC-4f65-9D91-7224C49458BB}"/>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600" b="1" i="0" u="none" strike="noStrike" kern="1200" baseline="0">
                    <a:solidFill>
                      <a:schemeClr val="dk1">
                        <a:lumMod val="65000"/>
                        <a:lumOff val="35000"/>
                      </a:schemeClr>
                    </a:solidFill>
                    <a:latin typeface="+mn-lt"/>
                    <a:ea typeface="+mn-ea"/>
                    <a:cs typeface="+mn-cs"/>
                  </a:defRPr>
                </a:pPr>
                <a:endParaRPr lang="zh-CN"/>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Sheet1!$A$2:$A$5</c:f>
              <c:strCache>
                <c:ptCount val="4"/>
                <c:pt idx="0">
                  <c:v>V0.0.1</c:v>
                </c:pt>
                <c:pt idx="1">
                  <c:v>V1.0.0</c:v>
                </c:pt>
                <c:pt idx="2">
                  <c:v>V2.6</c:v>
                </c:pt>
                <c:pt idx="3">
                  <c:v>V3.4</c:v>
                </c:pt>
              </c:strCache>
            </c:strRef>
          </c:cat>
          <c:val>
            <c:numRef>
              <c:f>Sheet1!$B$2:$B$5</c:f>
              <c:numCache>
                <c:formatCode>General</c:formatCode>
                <c:ptCount val="4"/>
                <c:pt idx="0">
                  <c:v>10000</c:v>
                </c:pt>
                <c:pt idx="1">
                  <c:v>170000</c:v>
                </c:pt>
                <c:pt idx="2">
                  <c:v>600000</c:v>
                </c:pt>
                <c:pt idx="3">
                  <c:v>15000000</c:v>
                </c:pt>
              </c:numCache>
            </c:numRef>
          </c:val>
        </c:ser>
        <c:ser>
          <c:idx val="1"/>
          <c:order val="1"/>
          <c:tx>
            <c:strRef>
              <c:f>Sheet1!$C$1</c:f>
              <c:strCache>
                <c:ptCount val="1"/>
              </c:strCache>
            </c:strRef>
          </c:tx>
          <c:spPr>
            <a:solidFill>
              <a:schemeClr val="accent2"/>
            </a:solidFill>
            <a:ln>
              <a:noFill/>
            </a:ln>
            <a:effectLst/>
            <a:sp3d/>
          </c:spPr>
          <c:invertIfNegative val="0"/>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zh-CN"/>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Sheet1!$A$2:$A$5</c:f>
              <c:strCache>
                <c:ptCount val="4"/>
                <c:pt idx="0">
                  <c:v>V0.0.1</c:v>
                </c:pt>
                <c:pt idx="1">
                  <c:v>V1.0.0</c:v>
                </c:pt>
                <c:pt idx="2">
                  <c:v>V2.6</c:v>
                </c:pt>
                <c:pt idx="3">
                  <c:v>V3.4</c:v>
                </c:pt>
              </c:strCache>
            </c:strRef>
          </c:cat>
          <c:val>
            <c:numRef>
              <c:f>Sheet1!$C$2:$C$5</c:f>
              <c:numCache>
                <c:formatCode>General</c:formatCode>
                <c:ptCount val="4"/>
              </c:numCache>
            </c:numRef>
          </c:val>
        </c:ser>
        <c:ser>
          <c:idx val="2"/>
          <c:order val="2"/>
          <c:tx>
            <c:strRef>
              <c:f>Sheet1!$D$1</c:f>
              <c:strCache>
                <c:ptCount val="1"/>
              </c:strCache>
            </c:strRef>
          </c:tx>
          <c:spPr>
            <a:solidFill>
              <a:schemeClr val="accent3"/>
            </a:solidFill>
            <a:ln>
              <a:noFill/>
            </a:ln>
            <a:effectLst/>
            <a:sp3d/>
          </c:spPr>
          <c:invertIfNegative val="0"/>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zh-CN"/>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Sheet1!$A$2:$A$5</c:f>
              <c:strCache>
                <c:ptCount val="4"/>
                <c:pt idx="0">
                  <c:v>V0.0.1</c:v>
                </c:pt>
                <c:pt idx="1">
                  <c:v>V1.0.0</c:v>
                </c:pt>
                <c:pt idx="2">
                  <c:v>V2.6</c:v>
                </c:pt>
                <c:pt idx="3">
                  <c:v>V3.4</c:v>
                </c:pt>
              </c:strCache>
            </c:strRef>
          </c:cat>
          <c:val>
            <c:numRef>
              <c:f>Sheet1!$D$2:$D$5</c:f>
              <c:numCache>
                <c:formatCode>General</c:formatCode>
                <c:ptCount val="4"/>
              </c:numCache>
            </c:numRef>
          </c:val>
        </c:ser>
        <c:dLbls>
          <c:showLegendKey val="0"/>
          <c:showVal val="0"/>
          <c:showCatName val="0"/>
          <c:showSerName val="0"/>
          <c:showPercent val="0"/>
          <c:showBubbleSize val="0"/>
        </c:dLbls>
        <c:gapWidth val="150"/>
        <c:shape val="box"/>
        <c:axId val="1995922864"/>
        <c:axId val="1995920144"/>
        <c:axId val="0"/>
      </c:bar3DChart>
      <c:catAx>
        <c:axId val="199592286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zh-CN"/>
          </a:p>
        </c:txPr>
        <c:crossAx val="1995920144"/>
        <c:crosses val="autoZero"/>
        <c:auto val="1"/>
        <c:lblAlgn val="ctr"/>
        <c:lblOffset val="100"/>
        <c:noMultiLvlLbl val="0"/>
      </c:catAx>
      <c:valAx>
        <c:axId val="19959201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zh-CN"/>
          </a:p>
        </c:txPr>
        <c:crossAx val="1995922864"/>
        <c:crosses val="autoZero"/>
        <c:crossBetween val="between"/>
      </c:valAx>
      <c:spPr>
        <a:noFill/>
        <a:ln>
          <a:noFill/>
        </a:ln>
        <a:effectLst/>
      </c:spPr>
    </c:plotArea>
    <c:legend>
      <c:legendPos val="t"/>
      <c:layout>
        <c:manualLayout>
          <c:xMode val="edge"/>
          <c:yMode val="edge"/>
          <c:x val="0.4148147314137397"/>
          <c:y val="0.21235403253936386"/>
          <c:w val="0.18516272441288084"/>
          <c:h val="9.4147644417188717E-2"/>
        </c:manualLayout>
      </c:layout>
      <c:overlay val="0"/>
      <c:spPr>
        <a:noFill/>
        <a:ln>
          <a:noFill/>
        </a:ln>
        <a:effectLst/>
      </c:spPr>
      <c:txPr>
        <a:bodyPr rot="0" spcFirstLastPara="1" vertOverflow="ellipsis" vert="horz" wrap="square" anchor="ctr" anchorCtr="1"/>
        <a:lstStyle/>
        <a:p>
          <a:pPr>
            <a:defRPr sz="1500" b="1"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C1DF01-E9E9-4B0D-8D31-8F1887D834E2}" type="datetimeFigureOut">
              <a:rPr lang="zh-CN" altLang="en-US" smtClean="0"/>
              <a:t>2017/8/30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20303F-C514-4A94-9AD4-87C2E815A9CA}" type="slidenum">
              <a:rPr lang="zh-CN" altLang="en-US" smtClean="0"/>
              <a:t>‹#›</a:t>
            </a:fld>
            <a:endParaRPr lang="zh-CN" altLang="en-US"/>
          </a:p>
        </p:txBody>
      </p:sp>
    </p:spTree>
    <p:extLst>
      <p:ext uri="{BB962C8B-B14F-4D97-AF65-F5344CB8AC3E}">
        <p14:creationId xmlns:p14="http://schemas.microsoft.com/office/powerpoint/2010/main" val="1817612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6" Type="http://schemas.openxmlformats.org/officeDocument/2006/relationships/hyperlink" Target="https://zhidao.baidu.com/list?cid=110&amp;fr=daohang" TargetMode="External"/><Relationship Id="rId21" Type="http://schemas.openxmlformats.org/officeDocument/2006/relationships/hyperlink" Target="https://zhidao.baidu.com/list?cid=105&amp;fr=daohang" TargetMode="External"/><Relationship Id="rId42" Type="http://schemas.openxmlformats.org/officeDocument/2006/relationships/hyperlink" Target="http://zhidao.baidu.com/special/view/cooperation?fr=daohang" TargetMode="External"/><Relationship Id="rId47" Type="http://schemas.openxmlformats.org/officeDocument/2006/relationships/hyperlink" Target="http://baobao.baidu.com/" TargetMode="External"/><Relationship Id="rId63" Type="http://schemas.openxmlformats.org/officeDocument/2006/relationships/hyperlink" Target="https://zhidao.baidu.com/question/120483847.html?qbl=relate_question_3" TargetMode="External"/><Relationship Id="rId68" Type="http://schemas.openxmlformats.org/officeDocument/2006/relationships/hyperlink" Target="https://zhidao.baidu.com/question/184338503.html?fr=qrl&amp;index=2&amp;qbl=topic_question_2" TargetMode="External"/><Relationship Id="rId84" Type="http://schemas.openxmlformats.org/officeDocument/2006/relationships/hyperlink" Target="https://zhidao.baidu.com/question/813678310386839812.html?push=ql&amp;group=0&amp;qbl=push_question_12&amp;rpRecommand=c&amp;entry=qb_qb_view" TargetMode="External"/><Relationship Id="rId89" Type="http://schemas.openxmlformats.org/officeDocument/2006/relationships/hyperlink" Target="https://www.baidu.com/s?wd=%B2%E2%CA%D4%D7%D4%BC%BA%CA%C7%B7%F1%D3%D0%BE%AB%C9%F1%B2%A1&amp;tn=SE_pczhidaotuwenqb_bvf4ih05&amp;lqsource=2&amp;dmaseid=dmaseid0&amp;qid=fd4f45b041db7900" TargetMode="External"/><Relationship Id="rId16" Type="http://schemas.openxmlformats.org/officeDocument/2006/relationships/hyperlink" Target="https://zhidao.baidu.com/list?fr=daohang" TargetMode="External"/><Relationship Id="rId107" Type="http://schemas.openxmlformats.org/officeDocument/2006/relationships/hyperlink" Target="http://help.baidu.com/question?prod_en=zhidao&amp;class=597&amp;id=1001104" TargetMode="External"/><Relationship Id="rId11" Type="http://schemas.openxmlformats.org/officeDocument/2006/relationships/hyperlink" Target="http://map.baidu.com/" TargetMode="External"/><Relationship Id="rId32" Type="http://schemas.openxmlformats.org/officeDocument/2006/relationships/hyperlink" Target="https://zhidao.baidu.com/daily?fr=daohang" TargetMode="External"/><Relationship Id="rId37" Type="http://schemas.openxmlformats.org/officeDocument/2006/relationships/hyperlink" Target="https://zhidao.baidu.com/user/admin?fr=daohang" TargetMode="External"/><Relationship Id="rId53" Type="http://schemas.openxmlformats.org/officeDocument/2006/relationships/hyperlink" Target="http://zhidao.baidu.com/usercenter?uid=b5294069236f25705e79ab61" TargetMode="External"/><Relationship Id="rId58" Type="http://schemas.openxmlformats.org/officeDocument/2006/relationships/hyperlink" Target="http://zhidao.baidu.com/browse/96" TargetMode="External"/><Relationship Id="rId74" Type="http://schemas.openxmlformats.org/officeDocument/2006/relationships/hyperlink" Target="https://zhidao.baidu.com/question/1993417200322224147.html?push=ql&amp;group=0&amp;qbl=push_question_2&amp;rpRecommand=c&amp;entry=qb_qb_view" TargetMode="External"/><Relationship Id="rId79" Type="http://schemas.openxmlformats.org/officeDocument/2006/relationships/hyperlink" Target="https://zhidao.baidu.com/question/629177125927041524.html?push=ql&amp;group=0&amp;qbl=push_question_7&amp;rpRecommand=c&amp;entry=qb_qb_view" TargetMode="External"/><Relationship Id="rId102" Type="http://schemas.openxmlformats.org/officeDocument/2006/relationships/hyperlink" Target="http://zhidao.baidu.com/s/hi-quality/index.html" TargetMode="External"/><Relationship Id="rId5" Type="http://schemas.openxmlformats.org/officeDocument/2006/relationships/hyperlink" Target="https://zhidao.baidu.com/shop" TargetMode="External"/><Relationship Id="rId90" Type="http://schemas.openxmlformats.org/officeDocument/2006/relationships/hyperlink" Target="https://www.baidu.com/s?wd=%C3%E2%B7%D1%D2%D6%D3%F4%D6%A2%B2%E2%CA%D4&amp;tn=SE_pczhidaotuwenqb_bvf4ih05&amp;lqsource=2&amp;dmaseid=dmaseid0&amp;qid=fd4f45b041db7900" TargetMode="External"/><Relationship Id="rId95" Type="http://schemas.openxmlformats.org/officeDocument/2006/relationships/hyperlink" Target="https://zhidao.baidu.com/bigdata/list" TargetMode="External"/><Relationship Id="rId22" Type="http://schemas.openxmlformats.org/officeDocument/2006/relationships/hyperlink" Target="https://zhidao.baidu.com/list?cid=106&amp;fr=daohang" TargetMode="External"/><Relationship Id="rId27" Type="http://schemas.openxmlformats.org/officeDocument/2006/relationships/hyperlink" Target="https://zhidao.baidu.com/list?cid=111&amp;fr=daohang" TargetMode="External"/><Relationship Id="rId43" Type="http://schemas.openxmlformats.org/officeDocument/2006/relationships/hyperlink" Target="https://zhidao.baidu.com/shop?fr=daohang" TargetMode="External"/><Relationship Id="rId48" Type="http://schemas.openxmlformats.org/officeDocument/2006/relationships/hyperlink" Target="http://zuoye.baidu.com/" TargetMode="External"/><Relationship Id="rId64" Type="http://schemas.openxmlformats.org/officeDocument/2006/relationships/hyperlink" Target="https://zhidao.baidu.com/question/511558955.html?qbl=relate_question_4" TargetMode="External"/><Relationship Id="rId69" Type="http://schemas.openxmlformats.org/officeDocument/2006/relationships/hyperlink" Target="https://zhidao.baidu.com/question/13967823.html?fr=qrl&amp;index=3&amp;qbl=topic_question_3" TargetMode="External"/><Relationship Id="rId80" Type="http://schemas.openxmlformats.org/officeDocument/2006/relationships/hyperlink" Target="https://zhidao.baidu.com/question/2143352854650830388.html?push=ql&amp;group=0&amp;qbl=push_question_8&amp;rpRecommand=c&amp;entry=qb_qb_view" TargetMode="External"/><Relationship Id="rId85" Type="http://schemas.openxmlformats.org/officeDocument/2006/relationships/hyperlink" Target="https://zhidao.baidu.com/question/1993417136319173227.html?push=ql&amp;group=0&amp;qbl=push_question_13&amp;rpRecommand=c&amp;entry=qb_qb_view" TargetMode="External"/><Relationship Id="rId12" Type="http://schemas.openxmlformats.org/officeDocument/2006/relationships/hyperlink" Target="http://wenku.baidu.com/" TargetMode="External"/><Relationship Id="rId17" Type="http://schemas.openxmlformats.org/officeDocument/2006/relationships/hyperlink" Target="https://zhidao.baidu.com/list?cid=101&amp;fr=daohang" TargetMode="External"/><Relationship Id="rId33" Type="http://schemas.openxmlformats.org/officeDocument/2006/relationships/hyperlink" Target="https://zhidao.baidu.com/bigdata/view" TargetMode="External"/><Relationship Id="rId38" Type="http://schemas.openxmlformats.org/officeDocument/2006/relationships/hyperlink" Target="https://zhidao.baidu.com/uteam?fr=daohang" TargetMode="External"/><Relationship Id="rId59" Type="http://schemas.openxmlformats.org/officeDocument/2006/relationships/hyperlink" Target="http://zhidao.baidu.com/browse/240" TargetMode="External"/><Relationship Id="rId103" Type="http://schemas.openxmlformats.org/officeDocument/2006/relationships/hyperlink" Target="https://zhidao.baidu.com/misc/feedback" TargetMode="External"/><Relationship Id="rId108" Type="http://schemas.openxmlformats.org/officeDocument/2006/relationships/hyperlink" Target="http://zhidao.baidu.com/special/view/cooperation" TargetMode="External"/><Relationship Id="rId20" Type="http://schemas.openxmlformats.org/officeDocument/2006/relationships/hyperlink" Target="https://zhidao.baidu.com/list?cid=104&amp;fr=daohang" TargetMode="External"/><Relationship Id="rId41" Type="http://schemas.openxmlformats.org/officeDocument/2006/relationships/hyperlink" Target="https://zhidao.baidu.com/opendev?fr=daohang" TargetMode="External"/><Relationship Id="rId54" Type="http://schemas.openxmlformats.org/officeDocument/2006/relationships/hyperlink" Target="https://zhidao.baidu.com/uteam/view?fr=qb&amp;teamId=91389" TargetMode="External"/><Relationship Id="rId62" Type="http://schemas.openxmlformats.org/officeDocument/2006/relationships/hyperlink" Target="https://zhidao.baidu.com/question/745103385758257052.html?qbl=relate_question_2" TargetMode="External"/><Relationship Id="rId70" Type="http://schemas.openxmlformats.org/officeDocument/2006/relationships/hyperlink" Target="https://zhidao.baidu.com/question/270587592.html?fr=qrl&amp;index=4&amp;qbl=topic_question_4" TargetMode="External"/><Relationship Id="rId75" Type="http://schemas.openxmlformats.org/officeDocument/2006/relationships/hyperlink" Target="https://zhidao.baidu.com/question/2143352854907916948.html?push=ql&amp;group=0&amp;qbl=push_question_3&amp;rpRecommand=c&amp;entry=qb_qb_view" TargetMode="External"/><Relationship Id="rId83" Type="http://schemas.openxmlformats.org/officeDocument/2006/relationships/hyperlink" Target="https://zhidao.baidu.com/question/588188847326460525.html?push=ql&amp;group=0&amp;qbl=push_question_11&amp;rpRecommand=c&amp;entry=qb_qb_view" TargetMode="External"/><Relationship Id="rId88" Type="http://schemas.openxmlformats.org/officeDocument/2006/relationships/hyperlink" Target="https://zhidao.baidu.com/daily/square/" TargetMode="External"/><Relationship Id="rId91" Type="http://schemas.openxmlformats.org/officeDocument/2006/relationships/hyperlink" Target="https://www.baidu.com/s?wd=%BB%B3%D4%D0%BC%B8%CC%EC%C4%DC%B2%E2%CA%D4%B3%F6%C0%B4%C2%F0&amp;tn=SE_pczhidaotuwenqb_bvf4ih05&amp;lqsource=2&amp;dmaseid=dmaseid0&amp;qid=fd4f45b041db7900" TargetMode="External"/><Relationship Id="rId96" Type="http://schemas.openxmlformats.org/officeDocument/2006/relationships/hyperlink" Target="https://zhidao.baidu.com/liuyan" TargetMode="External"/><Relationship Id="rId1" Type="http://schemas.openxmlformats.org/officeDocument/2006/relationships/notesMaster" Target="../notesMasters/notesMaster1.xml"/><Relationship Id="rId6" Type="http://schemas.openxmlformats.org/officeDocument/2006/relationships/hyperlink" Target="http://news.baidu.com/" TargetMode="External"/><Relationship Id="rId15" Type="http://schemas.openxmlformats.org/officeDocument/2006/relationships/hyperlink" Target="https://zhidao.baidu.com/" TargetMode="External"/><Relationship Id="rId23" Type="http://schemas.openxmlformats.org/officeDocument/2006/relationships/hyperlink" Target="https://zhidao.baidu.com/list?cid=107&amp;fr=daohang" TargetMode="External"/><Relationship Id="rId28" Type="http://schemas.openxmlformats.org/officeDocument/2006/relationships/hyperlink" Target="https://zhidao.baidu.com/list?cid=113&amp;fr=daohang" TargetMode="External"/><Relationship Id="rId36" Type="http://schemas.openxmlformats.org/officeDocument/2006/relationships/hyperlink" Target="https://zhidao.baidu.com/misc/nowshowstar?fr=daohang" TargetMode="External"/><Relationship Id="rId49" Type="http://schemas.openxmlformats.org/officeDocument/2006/relationships/hyperlink" Target="http://ciyuanfan.baidu.com/?ref=pcsyts" TargetMode="External"/><Relationship Id="rId57" Type="http://schemas.openxmlformats.org/officeDocument/2006/relationships/hyperlink" Target="http://zhidao.baidu.com/browse/763" TargetMode="External"/><Relationship Id="rId106" Type="http://schemas.openxmlformats.org/officeDocument/2006/relationships/hyperlink" Target="http://www.baidu.com/duty/" TargetMode="External"/><Relationship Id="rId10" Type="http://schemas.openxmlformats.org/officeDocument/2006/relationships/hyperlink" Target="http://v.baidu.com/" TargetMode="External"/><Relationship Id="rId31" Type="http://schemas.openxmlformats.org/officeDocument/2006/relationships/hyperlink" Target="http://zhidao.baidu.com/special/column?fr=daohang" TargetMode="External"/><Relationship Id="rId44" Type="http://schemas.openxmlformats.org/officeDocument/2006/relationships/hyperlink" Target="http://zhidao.baidu.com/s/activity/index.html?fr=daohang" TargetMode="External"/><Relationship Id="rId52" Type="http://schemas.openxmlformats.org/officeDocument/2006/relationships/hyperlink" Target="http://zhidao.baidu.com/usercenter?uid=fe464069236f25705e79c416" TargetMode="External"/><Relationship Id="rId60" Type="http://schemas.openxmlformats.org/officeDocument/2006/relationships/hyperlink" Target="https://zhidao.baidu.com/question/1735370785589362467.html?qbl=relate_question_0" TargetMode="External"/><Relationship Id="rId65" Type="http://schemas.openxmlformats.org/officeDocument/2006/relationships/hyperlink" Target="https://zhidao.baidu.com/search?word=Serial%20SSH%20Rlogin%20Telnet%20Raw%B7%D6%B1%F0%CA%C7%CA%B2%C3%B4%D0%AD%D2%E9&amp;ie=gbk&amp;fr=qrl&amp;cid=1073&amp;qbl=relate_question_more" TargetMode="External"/><Relationship Id="rId73" Type="http://schemas.openxmlformats.org/officeDocument/2006/relationships/hyperlink" Target="https://zhidao.baidu.com/question/1835394312716420660.html?push=ql&amp;group=0&amp;qbl=push_question_1&amp;rpRecommand=c&amp;entry=qb_qb_view" TargetMode="External"/><Relationship Id="rId78" Type="http://schemas.openxmlformats.org/officeDocument/2006/relationships/hyperlink" Target="https://zhidao.baidu.com/question/2143352854843895788.html?push=ql&amp;group=0&amp;qbl=push_question_6&amp;rpRecommand=c&amp;entry=qb_qb_view" TargetMode="External"/><Relationship Id="rId81" Type="http://schemas.openxmlformats.org/officeDocument/2006/relationships/hyperlink" Target="https://zhidao.baidu.com/question/588188910879401605.html?push=ql&amp;group=0&amp;qbl=push_question_9&amp;rpRecommand=c&amp;entry=qb_qb_view" TargetMode="External"/><Relationship Id="rId86" Type="http://schemas.openxmlformats.org/officeDocument/2006/relationships/hyperlink" Target="https://zhidao.baidu.com/question/1993417136319049467.html?push=ql&amp;group=0&amp;qbl=push_question_14&amp;rpRecommand=c&amp;entry=qb_qb_view" TargetMode="External"/><Relationship Id="rId94" Type="http://schemas.openxmlformats.org/officeDocument/2006/relationships/hyperlink" Target="https://www.baidu.com/s?wd=%D2%F8%D0%D0%BF%A8%C9%EA%C7%EB%B0%EC%C0%ED&amp;tn=SE_ecomsmazd02_4hvf41zj&amp;lqsource=-1&amp;dmaseid=dmaseid215&amp;qid=000000008484c8e4" TargetMode="External"/><Relationship Id="rId99" Type="http://schemas.openxmlformats.org/officeDocument/2006/relationships/hyperlink" Target="http://help.baidu.com/question?prod_en=zhidao&amp;class=531" TargetMode="External"/><Relationship Id="rId101" Type="http://schemas.openxmlformats.org/officeDocument/2006/relationships/hyperlink" Target="https://zhidao.baidu.com/hangjia" TargetMode="External"/><Relationship Id="rId4" Type="http://schemas.openxmlformats.org/officeDocument/2006/relationships/hyperlink" Target="https://passport.baidu.com/v2/?reg&amp;tpl=ik&amp;color=green&amp;u=https://zhidao.baidu.com/question/2140771698443071748.html" TargetMode="External"/><Relationship Id="rId9" Type="http://schemas.openxmlformats.org/officeDocument/2006/relationships/hyperlink" Target="http://image.baidu.com/" TargetMode="External"/><Relationship Id="rId13" Type="http://schemas.openxmlformats.org/officeDocument/2006/relationships/hyperlink" Target="http://www.baidu.com/more/" TargetMode="External"/><Relationship Id="rId18" Type="http://schemas.openxmlformats.org/officeDocument/2006/relationships/hyperlink" Target="https://zhidao.baidu.com/list?cid=102&amp;fr=daohang" TargetMode="External"/><Relationship Id="rId39" Type="http://schemas.openxmlformats.org/officeDocument/2006/relationships/hyperlink" Target="https://zhidao.baidu.com/hangjia?fr=daohang" TargetMode="External"/><Relationship Id="rId34" Type="http://schemas.openxmlformats.org/officeDocument/2006/relationships/hyperlink" Target="https://zhidao.baidu.com/culture/index?fr=daohang" TargetMode="External"/><Relationship Id="rId50" Type="http://schemas.openxmlformats.org/officeDocument/2006/relationships/hyperlink" Target="http://zhidao.baidu.com/activity/simpleindexact?tplName=nareplace&amp;type=pc" TargetMode="External"/><Relationship Id="rId55" Type="http://schemas.openxmlformats.org/officeDocument/2006/relationships/hyperlink" Target="http://zhidao.baidu.com/browse/1071" TargetMode="External"/><Relationship Id="rId76" Type="http://schemas.openxmlformats.org/officeDocument/2006/relationships/hyperlink" Target="https://zhidao.baidu.com/question/1835394249033963780.html?push=ql&amp;group=0&amp;qbl=push_question_4&amp;rpRecommand=c&amp;entry=qb_qb_view" TargetMode="External"/><Relationship Id="rId97" Type="http://schemas.openxmlformats.org/officeDocument/2006/relationships/hyperlink" Target="http://help.baidu.com/question?prod_en=zhidao&amp;class=241&amp;id=1521" TargetMode="External"/><Relationship Id="rId104" Type="http://schemas.openxmlformats.org/officeDocument/2006/relationships/hyperlink" Target="https://zhidao.baidu.com/misc/appeal" TargetMode="External"/><Relationship Id="rId7" Type="http://schemas.openxmlformats.org/officeDocument/2006/relationships/hyperlink" Target="http://tieba.baidu.com/" TargetMode="External"/><Relationship Id="rId71" Type="http://schemas.openxmlformats.org/officeDocument/2006/relationships/hyperlink" Target="https://zhidao.baidu.com/search?word=telnet&amp;ie=gbk&amp;fr=qrl&amp;cid=1073&amp;qbl=topic_question_more" TargetMode="External"/><Relationship Id="rId92" Type="http://schemas.openxmlformats.org/officeDocument/2006/relationships/hyperlink" Target="https://www.baidu.com/s?wd=&amp;tn=SE_ecomsmazd02_4hvf41zj&amp;lqsource=-1&amp;dmaseid=dmaseid215&amp;qid=000000008484c8e4" TargetMode="External"/><Relationship Id="rId2" Type="http://schemas.openxmlformats.org/officeDocument/2006/relationships/slide" Target="../slides/slide29.xml"/><Relationship Id="rId29" Type="http://schemas.openxmlformats.org/officeDocument/2006/relationships/hyperlink" Target="https://zhidao.baidu.com/list?cid=114&amp;fr=daohang" TargetMode="External"/><Relationship Id="rId24" Type="http://schemas.openxmlformats.org/officeDocument/2006/relationships/hyperlink" Target="https://zhidao.baidu.com/list?cid=108&amp;fr=daohang" TargetMode="External"/><Relationship Id="rId40" Type="http://schemas.openxmlformats.org/officeDocument/2006/relationships/hyperlink" Target="https://zhidao.baidu.com/daily/authorcenter?fr=daohang" TargetMode="External"/><Relationship Id="rId45" Type="http://schemas.openxmlformats.org/officeDocument/2006/relationships/hyperlink" Target="http://jingyan.baidu.com/" TargetMode="External"/><Relationship Id="rId66" Type="http://schemas.openxmlformats.org/officeDocument/2006/relationships/hyperlink" Target="https://zhidao.baidu.com/question/134390205.html?fr=qrl&amp;index=0&amp;qbl=topic_question_0" TargetMode="External"/><Relationship Id="rId87" Type="http://schemas.openxmlformats.org/officeDocument/2006/relationships/hyperlink" Target="http://zhidao.baidu.com/browse/?qbl=push_question_more" TargetMode="External"/><Relationship Id="rId61" Type="http://schemas.openxmlformats.org/officeDocument/2006/relationships/hyperlink" Target="https://zhidao.baidu.com/question/109281218.html?qbl=relate_question_1" TargetMode="External"/><Relationship Id="rId82" Type="http://schemas.openxmlformats.org/officeDocument/2006/relationships/hyperlink" Target="https://zhidao.baidu.com/question/813678373811863732.html?push=ql&amp;group=0&amp;qbl=push_question_10&amp;rpRecommand=c&amp;entry=qb_qb_view" TargetMode="External"/><Relationship Id="rId19" Type="http://schemas.openxmlformats.org/officeDocument/2006/relationships/hyperlink" Target="https://zhidao.baidu.com/list?cid=103&amp;fr=daohang" TargetMode="External"/><Relationship Id="rId14" Type="http://schemas.openxmlformats.org/officeDocument/2006/relationships/hyperlink" Target="https://zhidao.baidu.com/question/2140771698443071748.html" TargetMode="External"/><Relationship Id="rId30" Type="http://schemas.openxmlformats.org/officeDocument/2006/relationships/hyperlink" Target="https://zhidao.baidu.com/list?cid=115&amp;fr=daohang" TargetMode="External"/><Relationship Id="rId35" Type="http://schemas.openxmlformats.org/officeDocument/2006/relationships/hyperlink" Target="http://zhidao.baidu.com/zhima/" TargetMode="External"/><Relationship Id="rId56" Type="http://schemas.openxmlformats.org/officeDocument/2006/relationships/hyperlink" Target="http://zhidao.baidu.com/browse/1069" TargetMode="External"/><Relationship Id="rId77" Type="http://schemas.openxmlformats.org/officeDocument/2006/relationships/hyperlink" Target="https://zhidao.baidu.com/question/629177126055368364.html?push=ql&amp;group=0&amp;qbl=push_question_5&amp;rpRecommand=c&amp;entry=qb_qb_view" TargetMode="External"/><Relationship Id="rId100" Type="http://schemas.openxmlformats.org/officeDocument/2006/relationships/hyperlink" Target="http://zhidao.baidu.com/pcs/zhimatuan/index.html" TargetMode="External"/><Relationship Id="rId105" Type="http://schemas.openxmlformats.org/officeDocument/2006/relationships/hyperlink" Target="http://ikefu.baidu.com/web/zhishisousuo" TargetMode="External"/><Relationship Id="rId8" Type="http://schemas.openxmlformats.org/officeDocument/2006/relationships/hyperlink" Target="http://music.baidu.com/" TargetMode="External"/><Relationship Id="rId51" Type="http://schemas.openxmlformats.org/officeDocument/2006/relationships/hyperlink" Target="https://zhidao.baidu.com/ihome" TargetMode="External"/><Relationship Id="rId72" Type="http://schemas.openxmlformats.org/officeDocument/2006/relationships/hyperlink" Target="https://zhidao.baidu.com/question/813678438072450772.html?push=ql&amp;group=0&amp;qbl=push_question_0&amp;rpRecommand=c&amp;entry=qb_qb_view" TargetMode="External"/><Relationship Id="rId93" Type="http://schemas.openxmlformats.org/officeDocument/2006/relationships/hyperlink" Target="https://www.baidu.com/s?wd=%C1%DC%B0%CD%BD%E1%BA%CB%B5%C4%D6%A2%D7%B4&amp;tn=SE_ecomsmazd02_4hvf41zj&amp;lqsource=-1&amp;dmaseid=dmaseid215&amp;qid=000000008484c8e4" TargetMode="External"/><Relationship Id="rId98" Type="http://schemas.openxmlformats.org/officeDocument/2006/relationships/hyperlink" Target="http://help.baidu.com/question?prod_id=9&amp;class=531" TargetMode="External"/><Relationship Id="rId3" Type="http://schemas.openxmlformats.org/officeDocument/2006/relationships/hyperlink" Target="http://www.baidu.com/" TargetMode="External"/><Relationship Id="rId25" Type="http://schemas.openxmlformats.org/officeDocument/2006/relationships/hyperlink" Target="https://zhidao.baidu.com/list?cid=109&amp;fr=daohang" TargetMode="External"/><Relationship Id="rId46" Type="http://schemas.openxmlformats.org/officeDocument/2006/relationships/hyperlink" Target="https://p.baidu.com/" TargetMode="External"/><Relationship Id="rId67" Type="http://schemas.openxmlformats.org/officeDocument/2006/relationships/hyperlink" Target="https://zhidao.baidu.com/question/127591133.html?fr=qrl&amp;index=1&amp;qbl=topic_question_1"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强调此课程与测试的关系：举例说明</a:t>
            </a:r>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1</a:t>
            </a:fld>
            <a:endParaRPr lang="zh-CN" altLang="en-US"/>
          </a:p>
        </p:txBody>
      </p:sp>
    </p:spTree>
    <p:extLst>
      <p:ext uri="{BB962C8B-B14F-4D97-AF65-F5344CB8AC3E}">
        <p14:creationId xmlns:p14="http://schemas.microsoft.com/office/powerpoint/2010/main" val="2392981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Suse</a:t>
            </a:r>
            <a:r>
              <a:rPr lang="en-US" altLang="zh-CN" dirty="0" smtClean="0"/>
              <a:t>  </a:t>
            </a:r>
            <a:r>
              <a:rPr lang="zh-CN" altLang="en-US" smtClean="0"/>
              <a:t>德国企业版</a:t>
            </a:r>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19</a:t>
            </a:fld>
            <a:endParaRPr lang="zh-CN" altLang="en-US"/>
          </a:p>
        </p:txBody>
      </p:sp>
    </p:spTree>
    <p:extLst>
      <p:ext uri="{BB962C8B-B14F-4D97-AF65-F5344CB8AC3E}">
        <p14:creationId xmlns:p14="http://schemas.microsoft.com/office/powerpoint/2010/main" val="106076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CentOS</a:t>
            </a:r>
            <a:r>
              <a:rPr lang="zh-CN" altLang="en-US" dirty="0" smtClean="0"/>
              <a:t>使用红帽企业版的源代码，重新编译而成，（主要更改上层跟商业有关的商标等），并且</a:t>
            </a:r>
            <a:r>
              <a:rPr lang="en-US" altLang="zh-CN" dirty="0" smtClean="0"/>
              <a:t>CentOS</a:t>
            </a:r>
            <a:r>
              <a:rPr lang="zh-CN" altLang="en-US" dirty="0" smtClean="0"/>
              <a:t>不包含封闭的源码软件，但是</a:t>
            </a:r>
            <a:r>
              <a:rPr lang="en-US" altLang="zh-CN" dirty="0" smtClean="0"/>
              <a:t>CentOS</a:t>
            </a:r>
            <a:r>
              <a:rPr lang="zh-CN" altLang="en-US" dirty="0" smtClean="0"/>
              <a:t>免费、稳定</a:t>
            </a:r>
            <a:endParaRPr lang="en-US" altLang="zh-CN" dirty="0" smtClean="0"/>
          </a:p>
          <a:p>
            <a:r>
              <a:rPr lang="zh-CN" altLang="en-US" dirty="0" smtClean="0"/>
              <a:t>完全兼容红帽企业版，</a:t>
            </a:r>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20</a:t>
            </a:fld>
            <a:endParaRPr lang="zh-CN" altLang="en-US"/>
          </a:p>
        </p:txBody>
      </p:sp>
    </p:spTree>
    <p:extLst>
      <p:ext uri="{BB962C8B-B14F-4D97-AF65-F5344CB8AC3E}">
        <p14:creationId xmlns:p14="http://schemas.microsoft.com/office/powerpoint/2010/main" val="2768883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/boot</a:t>
            </a:r>
            <a:r>
              <a:rPr lang="zh-CN" altLang="en-US" sz="1200" b="0" i="0" kern="1200" dirty="0" smtClean="0">
                <a:solidFill>
                  <a:schemeClr val="tx1"/>
                </a:solidFill>
                <a:effectLst/>
                <a:latin typeface="+mn-lt"/>
                <a:ea typeface="+mn-ea"/>
                <a:cs typeface="+mn-cs"/>
              </a:rPr>
              <a:t> 这个目录下存放</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的启动文件和内核文件</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例如</a:t>
            </a:r>
            <a:r>
              <a:rPr lang="en-US" altLang="zh-CN" sz="1200" b="0" i="0" kern="1200" dirty="0" smtClean="0">
                <a:solidFill>
                  <a:schemeClr val="tx1"/>
                </a:solidFill>
                <a:effectLst/>
                <a:latin typeface="+mn-lt"/>
                <a:ea typeface="+mn-ea"/>
                <a:cs typeface="+mn-cs"/>
              </a:rPr>
              <a:t>LILO</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GRUB</a:t>
            </a:r>
            <a:r>
              <a:rPr lang="zh-CN" altLang="en-US" sz="1200" b="0" i="0" kern="1200" dirty="0" smtClean="0">
                <a:solidFill>
                  <a:schemeClr val="tx1"/>
                </a:solidFill>
                <a:effectLst/>
                <a:latin typeface="+mn-lt"/>
                <a:ea typeface="+mn-ea"/>
                <a:cs typeface="+mn-cs"/>
              </a:rPr>
              <a:t>的文件，如果你要升级内核也要在这里 。初始可以独立一个挂载点，如果不考虑升级就不必独立了。</a:t>
            </a:r>
          </a:p>
          <a:p>
            <a:r>
              <a:rPr lang="en-US" altLang="zh-CN" sz="1200" b="1" i="0" kern="1200" dirty="0" smtClean="0">
                <a:solidFill>
                  <a:schemeClr val="tx1"/>
                </a:solidFill>
                <a:effectLst/>
                <a:latin typeface="+mn-lt"/>
                <a:ea typeface="+mn-ea"/>
                <a:cs typeface="+mn-cs"/>
              </a:rPr>
              <a:t>/bin</a:t>
            </a:r>
            <a:r>
              <a:rPr lang="zh-CN" altLang="en-US" sz="1200" b="0" i="0" kern="1200" dirty="0" smtClean="0">
                <a:solidFill>
                  <a:schemeClr val="tx1"/>
                </a:solidFill>
                <a:effectLst/>
                <a:latin typeface="+mn-lt"/>
                <a:ea typeface="+mn-ea"/>
                <a:cs typeface="+mn-cs"/>
              </a:rPr>
              <a:t> 这里存放了标准的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或者说是缺省的</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的工具，比如像“</a:t>
            </a:r>
            <a:r>
              <a:rPr lang="en-US" altLang="zh-CN" sz="1200" b="0" i="0" kern="1200" dirty="0" smtClean="0">
                <a:solidFill>
                  <a:schemeClr val="tx1"/>
                </a:solidFill>
                <a:effectLst/>
                <a:latin typeface="+mn-lt"/>
                <a:ea typeface="+mn-ea"/>
                <a:cs typeface="+mn-cs"/>
              </a:rPr>
              <a:t>ls”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vi”</a:t>
            </a:r>
            <a:r>
              <a:rPr lang="zh-CN" altLang="en-US" sz="1200" b="0" i="0" kern="1200" dirty="0" smtClean="0">
                <a:solidFill>
                  <a:schemeClr val="tx1"/>
                </a:solidFill>
                <a:effectLst/>
                <a:latin typeface="+mn-lt"/>
                <a:ea typeface="+mn-ea"/>
                <a:cs typeface="+mn-cs"/>
              </a:rPr>
              <a:t>还有“</a:t>
            </a:r>
            <a:r>
              <a:rPr lang="en-US" altLang="zh-CN" sz="1200" b="0" i="0" kern="1200" dirty="0" smtClean="0">
                <a:solidFill>
                  <a:schemeClr val="tx1"/>
                </a:solidFill>
                <a:effectLst/>
                <a:latin typeface="+mn-lt"/>
                <a:ea typeface="+mn-ea"/>
                <a:cs typeface="+mn-cs"/>
              </a:rPr>
              <a:t>more”</a:t>
            </a:r>
            <a:r>
              <a:rPr lang="zh-CN" altLang="en-US" sz="1200" b="0" i="0" kern="1200" dirty="0" smtClean="0">
                <a:solidFill>
                  <a:schemeClr val="tx1"/>
                </a:solidFill>
                <a:effectLst/>
                <a:latin typeface="+mn-lt"/>
                <a:ea typeface="+mn-ea"/>
                <a:cs typeface="+mn-cs"/>
              </a:rPr>
              <a:t>等等。通常来说，这个目录已经包含在你的“</a:t>
            </a:r>
            <a:r>
              <a:rPr lang="en-US" altLang="zh-CN" sz="1200" b="0" i="0" kern="1200" dirty="0" smtClean="0">
                <a:solidFill>
                  <a:schemeClr val="tx1"/>
                </a:solidFill>
                <a:effectLst/>
                <a:latin typeface="+mn-lt"/>
                <a:ea typeface="+mn-ea"/>
                <a:cs typeface="+mn-cs"/>
              </a:rPr>
              <a:t>path”</a:t>
            </a:r>
            <a:r>
              <a:rPr lang="zh-CN" altLang="en-US" sz="1200" b="0" i="0" kern="1200" dirty="0" smtClean="0">
                <a:solidFill>
                  <a:schemeClr val="tx1"/>
                </a:solidFill>
                <a:effectLst/>
                <a:latin typeface="+mn-lt"/>
                <a:ea typeface="+mn-ea"/>
                <a:cs typeface="+mn-cs"/>
              </a:rPr>
              <a:t>系 统变量里面了。什么意思呢</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就是：当你在终端里输入</a:t>
            </a:r>
            <a:r>
              <a:rPr lang="en-US" altLang="zh-CN" sz="1200" b="0" i="0" kern="1200" dirty="0" smtClean="0">
                <a:solidFill>
                  <a:schemeClr val="tx1"/>
                </a:solidFill>
                <a:effectLst/>
                <a:latin typeface="+mn-lt"/>
                <a:ea typeface="+mn-ea"/>
                <a:cs typeface="+mn-cs"/>
              </a:rPr>
              <a:t>ls</a:t>
            </a:r>
            <a:r>
              <a:rPr lang="zh-CN" altLang="en-US" sz="1200" b="0" i="0" kern="1200" dirty="0" smtClean="0">
                <a:solidFill>
                  <a:schemeClr val="tx1"/>
                </a:solidFill>
                <a:effectLst/>
                <a:latin typeface="+mn-lt"/>
                <a:ea typeface="+mn-ea"/>
                <a:cs typeface="+mn-cs"/>
              </a:rPr>
              <a:t>，系统就会去</a:t>
            </a:r>
            <a:r>
              <a:rPr lang="en-US" altLang="zh-CN" sz="1200" b="0" i="0" kern="1200" dirty="0" smtClean="0">
                <a:solidFill>
                  <a:schemeClr val="tx1"/>
                </a:solidFill>
                <a:effectLst/>
                <a:latin typeface="+mn-lt"/>
                <a:ea typeface="+mn-ea"/>
                <a:cs typeface="+mn-cs"/>
              </a:rPr>
              <a:t>/bin</a:t>
            </a:r>
            <a:r>
              <a:rPr lang="zh-CN" altLang="en-US" sz="1200" b="0" i="0" kern="1200" dirty="0" smtClean="0">
                <a:solidFill>
                  <a:schemeClr val="tx1"/>
                </a:solidFill>
                <a:effectLst/>
                <a:latin typeface="+mn-lt"/>
                <a:ea typeface="+mn-ea"/>
                <a:cs typeface="+mn-cs"/>
              </a:rPr>
              <a:t>目录下面查找是不是有</a:t>
            </a:r>
            <a:r>
              <a:rPr lang="en-US" altLang="zh-CN" sz="1200" b="0" i="0" kern="1200" dirty="0" smtClean="0">
                <a:solidFill>
                  <a:schemeClr val="tx1"/>
                </a:solidFill>
                <a:effectLst/>
                <a:latin typeface="+mn-lt"/>
                <a:ea typeface="+mn-ea"/>
                <a:cs typeface="+mn-cs"/>
              </a:rPr>
              <a:t>ls</a:t>
            </a:r>
            <a:r>
              <a:rPr lang="zh-CN" altLang="en-US" sz="1200" b="0" i="0" kern="1200" dirty="0" smtClean="0">
                <a:solidFill>
                  <a:schemeClr val="tx1"/>
                </a:solidFill>
                <a:effectLst/>
                <a:latin typeface="+mn-lt"/>
                <a:ea typeface="+mn-ea"/>
                <a:cs typeface="+mn-cs"/>
              </a:rPr>
              <a:t>这个程序。 </a:t>
            </a:r>
          </a:p>
          <a:p>
            <a:r>
              <a:rPr lang="en-US" altLang="zh-CN" sz="1200" b="1" i="0" kern="1200" dirty="0" smtClean="0">
                <a:solidFill>
                  <a:schemeClr val="tx1"/>
                </a:solidFill>
                <a:effectLst/>
                <a:latin typeface="+mn-lt"/>
                <a:ea typeface="+mn-ea"/>
                <a:cs typeface="+mn-cs"/>
              </a:rPr>
              <a:t>/</a:t>
            </a:r>
            <a:r>
              <a:rPr lang="en-US" altLang="zh-CN" sz="1200" b="1" i="0" kern="1200" dirty="0" err="1" smtClean="0">
                <a:solidFill>
                  <a:schemeClr val="tx1"/>
                </a:solidFill>
                <a:effectLst/>
                <a:latin typeface="+mn-lt"/>
                <a:ea typeface="+mn-ea"/>
                <a:cs typeface="+mn-cs"/>
              </a:rPr>
              <a:t>sbin</a:t>
            </a:r>
            <a:r>
              <a:rPr lang="zh-CN" altLang="en-US" sz="1200" b="0" i="0" kern="1200" dirty="0" smtClean="0">
                <a:solidFill>
                  <a:schemeClr val="tx1"/>
                </a:solidFill>
                <a:effectLst/>
                <a:latin typeface="+mn-lt"/>
                <a:ea typeface="+mn-ea"/>
                <a:cs typeface="+mn-cs"/>
              </a:rPr>
              <a:t> 这里存放系统管理员使用命令及程序，仅有</a:t>
            </a:r>
            <a:r>
              <a:rPr lang="en-US" altLang="zh-CN" sz="1200" b="0" i="0" kern="1200" dirty="0" smtClean="0">
                <a:solidFill>
                  <a:schemeClr val="tx1"/>
                </a:solidFill>
                <a:effectLst/>
                <a:latin typeface="+mn-lt"/>
                <a:ea typeface="+mn-ea"/>
                <a:cs typeface="+mn-cs"/>
              </a:rPr>
              <a:t>ROOT</a:t>
            </a:r>
            <a:r>
              <a:rPr lang="zh-CN" altLang="en-US" sz="1200" b="0" i="0" kern="1200" dirty="0" smtClean="0">
                <a:solidFill>
                  <a:schemeClr val="tx1"/>
                </a:solidFill>
                <a:effectLst/>
                <a:latin typeface="+mn-lt"/>
                <a:ea typeface="+mn-ea"/>
                <a:cs typeface="+mn-cs"/>
              </a:rPr>
              <a:t>可使用</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/bin</a:t>
            </a:r>
            <a:r>
              <a:rPr lang="zh-CN" altLang="en-US" sz="1200" b="0" i="0" kern="1200" dirty="0" smtClean="0">
                <a:solidFill>
                  <a:schemeClr val="tx1"/>
                </a:solidFill>
                <a:effectLst/>
                <a:latin typeface="+mn-lt"/>
                <a:ea typeface="+mn-ea"/>
                <a:cs typeface="+mn-cs"/>
              </a:rPr>
              <a:t>的区别我们可以简单的这样记：</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sbin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中</a:t>
            </a:r>
            <a:r>
              <a:rPr lang="en-US" altLang="zh-CN" sz="1200" b="0" i="0" kern="1200" dirty="0" smtClean="0">
                <a:solidFill>
                  <a:schemeClr val="tx1"/>
                </a:solidFill>
                <a:effectLst/>
                <a:latin typeface="+mn-lt"/>
                <a:ea typeface="+mn-ea"/>
                <a:cs typeface="+mn-cs"/>
              </a:rPr>
              <a:t>s</a:t>
            </a:r>
            <a:r>
              <a:rPr lang="zh-CN" altLang="en-US" sz="1200" b="0" i="0" kern="1200" dirty="0" smtClean="0">
                <a:solidFill>
                  <a:schemeClr val="tx1"/>
                </a:solidFill>
                <a:effectLst/>
                <a:latin typeface="+mn-lt"/>
                <a:ea typeface="+mn-ea"/>
                <a:cs typeface="+mn-cs"/>
              </a:rPr>
              <a:t>代表</a:t>
            </a:r>
            <a:r>
              <a:rPr lang="en-US" altLang="zh-CN" sz="1200" b="0" i="0" kern="1200" dirty="0" smtClean="0">
                <a:solidFill>
                  <a:schemeClr val="tx1"/>
                </a:solidFill>
                <a:effectLst/>
                <a:latin typeface="+mn-lt"/>
                <a:ea typeface="+mn-ea"/>
                <a:cs typeface="+mn-cs"/>
              </a:rPr>
              <a:t>super</a:t>
            </a:r>
            <a:r>
              <a:rPr lang="zh-CN" altLang="en-US" sz="1200" b="0" i="0" kern="1200" dirty="0" smtClean="0">
                <a:solidFill>
                  <a:schemeClr val="tx1"/>
                </a:solidFill>
                <a:effectLst/>
                <a:latin typeface="+mn-lt"/>
                <a:ea typeface="+mn-ea"/>
                <a:cs typeface="+mn-cs"/>
              </a:rPr>
              <a:t>就是超级，多了</a:t>
            </a:r>
            <a:r>
              <a:rPr lang="en-US" altLang="zh-CN" sz="1200" b="0" i="0" kern="1200" dirty="0" smtClean="0">
                <a:solidFill>
                  <a:schemeClr val="tx1"/>
                </a:solidFill>
                <a:effectLst/>
                <a:latin typeface="+mn-lt"/>
                <a:ea typeface="+mn-ea"/>
                <a:cs typeface="+mn-cs"/>
              </a:rPr>
              <a:t>s</a:t>
            </a:r>
            <a:r>
              <a:rPr lang="zh-CN" altLang="en-US" sz="1200" b="0" i="0" kern="1200" dirty="0" smtClean="0">
                <a:solidFill>
                  <a:schemeClr val="tx1"/>
                </a:solidFill>
                <a:effectLst/>
                <a:latin typeface="+mn-lt"/>
                <a:ea typeface="+mn-ea"/>
                <a:cs typeface="+mn-cs"/>
              </a:rPr>
              <a:t>普通用户就没有权限使用了</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。普通用户无权限执行这个目录下的命令，这个目录和</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sbin</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usr</a:t>
            </a:r>
            <a:r>
              <a:rPr lang="en-US" altLang="zh-CN" sz="1200" b="0" i="0" kern="1200" dirty="0" smtClean="0">
                <a:solidFill>
                  <a:schemeClr val="tx1"/>
                </a:solidFill>
                <a:effectLst/>
                <a:latin typeface="+mn-lt"/>
                <a:ea typeface="+mn-ea"/>
                <a:cs typeface="+mn-cs"/>
              </a:rPr>
              <a:t>/X11R6/</a:t>
            </a:r>
            <a:r>
              <a:rPr lang="en-US" altLang="zh-CN" sz="1200" b="0" i="0" kern="1200" dirty="0" err="1" smtClean="0">
                <a:solidFill>
                  <a:schemeClr val="tx1"/>
                </a:solidFill>
                <a:effectLst/>
                <a:latin typeface="+mn-lt"/>
                <a:ea typeface="+mn-ea"/>
                <a:cs typeface="+mn-cs"/>
              </a:rPr>
              <a:t>sbin</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en-US" altLang="zh-CN" sz="1200" b="0" i="0" kern="1200" dirty="0" smtClean="0">
                <a:solidFill>
                  <a:schemeClr val="tx1"/>
                </a:solidFill>
                <a:effectLst/>
                <a:latin typeface="+mn-lt"/>
                <a:ea typeface="+mn-ea"/>
                <a:cs typeface="+mn-cs"/>
              </a:rPr>
              <a:t>/local/</a:t>
            </a:r>
            <a:r>
              <a:rPr lang="en-US" altLang="zh-CN" sz="1200" b="0" i="0" kern="1200" dirty="0" err="1" smtClean="0">
                <a:solidFill>
                  <a:schemeClr val="tx1"/>
                </a:solidFill>
                <a:effectLst/>
                <a:latin typeface="+mn-lt"/>
                <a:ea typeface="+mn-ea"/>
                <a:cs typeface="+mn-cs"/>
              </a:rPr>
              <a:t>sbin</a:t>
            </a:r>
            <a:r>
              <a:rPr lang="zh-CN" altLang="en-US" sz="1200" b="0" i="0" kern="1200" dirty="0" smtClean="0">
                <a:solidFill>
                  <a:schemeClr val="tx1"/>
                </a:solidFill>
                <a:effectLst/>
                <a:latin typeface="+mn-lt"/>
                <a:ea typeface="+mn-ea"/>
                <a:cs typeface="+mn-cs"/>
              </a:rPr>
              <a:t>目录是相似的；我们记住就行了，凡是目录</a:t>
            </a:r>
            <a:r>
              <a:rPr lang="en-US" altLang="zh-CN" sz="1200" b="0" i="0" kern="1200" dirty="0" err="1" smtClean="0">
                <a:solidFill>
                  <a:schemeClr val="tx1"/>
                </a:solidFill>
                <a:effectLst/>
                <a:latin typeface="+mn-lt"/>
                <a:ea typeface="+mn-ea"/>
                <a:cs typeface="+mn-cs"/>
              </a:rPr>
              <a:t>sbin</a:t>
            </a:r>
            <a:r>
              <a:rPr lang="zh-CN" altLang="en-US" sz="1200" b="0" i="0" kern="1200" dirty="0" smtClean="0">
                <a:solidFill>
                  <a:schemeClr val="tx1"/>
                </a:solidFill>
                <a:effectLst/>
                <a:latin typeface="+mn-lt"/>
                <a:ea typeface="+mn-ea"/>
                <a:cs typeface="+mn-cs"/>
              </a:rPr>
              <a:t>中包含的都是</a:t>
            </a:r>
            <a:r>
              <a:rPr lang="en-US" altLang="zh-CN" sz="1200" b="0" i="0" kern="1200" dirty="0" smtClean="0">
                <a:solidFill>
                  <a:schemeClr val="tx1"/>
                </a:solidFill>
                <a:effectLst/>
                <a:latin typeface="+mn-lt"/>
                <a:ea typeface="+mn-ea"/>
                <a:cs typeface="+mn-cs"/>
              </a:rPr>
              <a:t>root</a:t>
            </a:r>
            <a:r>
              <a:rPr lang="zh-CN" altLang="en-US" sz="1200" b="0" i="0" kern="1200" dirty="0" smtClean="0">
                <a:solidFill>
                  <a:schemeClr val="tx1"/>
                </a:solidFill>
                <a:effectLst/>
                <a:latin typeface="+mn-lt"/>
                <a:ea typeface="+mn-ea"/>
                <a:cs typeface="+mn-cs"/>
              </a:rPr>
              <a:t>权限才能执行的。</a:t>
            </a:r>
          </a:p>
          <a:p>
            <a:r>
              <a:rPr lang="en-US" altLang="zh-CN" sz="1200" b="1" i="0" kern="1200" dirty="0" smtClean="0">
                <a:solidFill>
                  <a:schemeClr val="tx1"/>
                </a:solidFill>
                <a:effectLst/>
                <a:latin typeface="+mn-lt"/>
                <a:ea typeface="+mn-ea"/>
                <a:cs typeface="+mn-cs"/>
              </a:rPr>
              <a:t>/</a:t>
            </a:r>
            <a:r>
              <a:rPr lang="en-US" altLang="zh-CN" sz="1200" b="1" i="0" kern="1200" dirty="0" err="1" smtClean="0">
                <a:solidFill>
                  <a:schemeClr val="tx1"/>
                </a:solidFill>
                <a:effectLst/>
                <a:latin typeface="+mn-lt"/>
                <a:ea typeface="+mn-ea"/>
                <a:cs typeface="+mn-cs"/>
              </a:rPr>
              <a:t>var</a:t>
            </a:r>
            <a:r>
              <a:rPr lang="zh-CN" altLang="en-US" sz="1200" b="0" i="0" kern="1200" dirty="0" smtClean="0">
                <a:solidFill>
                  <a:schemeClr val="tx1"/>
                </a:solidFill>
                <a:effectLst/>
                <a:latin typeface="+mn-lt"/>
                <a:ea typeface="+mn-ea"/>
                <a:cs typeface="+mn-cs"/>
              </a:rPr>
              <a:t> 用来存储经常被修改的文件，如日志、数据文件、邮箱等。 看名字就知道，我们可以理解为</a:t>
            </a:r>
            <a:r>
              <a:rPr lang="en-US" altLang="zh-CN" sz="1200" b="0" i="0" kern="1200" dirty="0" smtClean="0">
                <a:solidFill>
                  <a:schemeClr val="tx1"/>
                </a:solidFill>
                <a:effectLst/>
                <a:latin typeface="+mn-lt"/>
                <a:ea typeface="+mn-ea"/>
                <a:cs typeface="+mn-cs"/>
              </a:rPr>
              <a:t>vary</a:t>
            </a:r>
            <a:r>
              <a:rPr lang="zh-CN" altLang="en-US" sz="1200" b="0" i="0" kern="1200" dirty="0" smtClean="0">
                <a:solidFill>
                  <a:schemeClr val="tx1"/>
                </a:solidFill>
                <a:effectLst/>
                <a:latin typeface="+mn-lt"/>
                <a:ea typeface="+mn-ea"/>
                <a:cs typeface="+mn-cs"/>
              </a:rPr>
              <a:t>的缩写，</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var</a:t>
            </a:r>
            <a:r>
              <a:rPr lang="zh-CN" altLang="en-US" sz="1200" b="0" i="0" kern="1200" dirty="0" smtClean="0">
                <a:solidFill>
                  <a:schemeClr val="tx1"/>
                </a:solidFill>
                <a:effectLst/>
                <a:latin typeface="+mn-lt"/>
                <a:ea typeface="+mn-ea"/>
                <a:cs typeface="+mn-cs"/>
              </a:rPr>
              <a:t>下有</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var</a:t>
            </a:r>
            <a:r>
              <a:rPr lang="en-US" altLang="zh-CN" sz="1200" b="0" i="0" kern="1200" dirty="0" smtClean="0">
                <a:solidFill>
                  <a:schemeClr val="tx1"/>
                </a:solidFill>
                <a:effectLst/>
                <a:latin typeface="+mn-lt"/>
                <a:ea typeface="+mn-ea"/>
                <a:cs typeface="+mn-cs"/>
              </a:rPr>
              <a:t>/log </a:t>
            </a:r>
            <a:r>
              <a:rPr lang="zh-CN" altLang="en-US" sz="1200" b="0" i="0" kern="1200" dirty="0" smtClean="0">
                <a:solidFill>
                  <a:schemeClr val="tx1"/>
                </a:solidFill>
                <a:effectLst/>
                <a:latin typeface="+mn-lt"/>
                <a:ea typeface="+mn-ea"/>
                <a:cs typeface="+mn-cs"/>
              </a:rPr>
              <a:t>这是用来存放系统日志的目录。</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var</a:t>
            </a:r>
            <a:r>
              <a:rPr lang="en-US" altLang="zh-CN" sz="1200" b="0" i="0" kern="1200" dirty="0" smtClean="0">
                <a:solidFill>
                  <a:schemeClr val="tx1"/>
                </a:solidFill>
                <a:effectLst/>
                <a:latin typeface="+mn-lt"/>
                <a:ea typeface="+mn-ea"/>
                <a:cs typeface="+mn-cs"/>
              </a:rPr>
              <a:t>/www</a:t>
            </a:r>
            <a:r>
              <a:rPr lang="zh-CN" altLang="en-US" sz="1200" b="0" i="0" kern="1200" dirty="0" smtClean="0">
                <a:solidFill>
                  <a:schemeClr val="tx1"/>
                </a:solidFill>
                <a:effectLst/>
                <a:latin typeface="+mn-lt"/>
                <a:ea typeface="+mn-ea"/>
                <a:cs typeface="+mn-cs"/>
              </a:rPr>
              <a:t>目录是定义</a:t>
            </a:r>
            <a:r>
              <a:rPr lang="en-US" altLang="zh-CN" sz="1200" b="0" i="0" kern="1200" dirty="0" smtClean="0">
                <a:solidFill>
                  <a:schemeClr val="tx1"/>
                </a:solidFill>
                <a:effectLst/>
                <a:latin typeface="+mn-lt"/>
                <a:ea typeface="+mn-ea"/>
                <a:cs typeface="+mn-cs"/>
              </a:rPr>
              <a:t>Apache</a:t>
            </a:r>
            <a:r>
              <a:rPr lang="zh-CN" altLang="en-US" sz="1200" b="0" i="0" kern="1200" dirty="0" smtClean="0">
                <a:solidFill>
                  <a:schemeClr val="tx1"/>
                </a:solidFill>
                <a:effectLst/>
                <a:latin typeface="+mn-lt"/>
                <a:ea typeface="+mn-ea"/>
                <a:cs typeface="+mn-cs"/>
              </a:rPr>
              <a:t>服务器站点存放目录；</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var</a:t>
            </a:r>
            <a:r>
              <a:rPr lang="en-US" altLang="zh-CN" sz="1200" b="0" i="0" kern="1200" dirty="0" smtClean="0">
                <a:solidFill>
                  <a:schemeClr val="tx1"/>
                </a:solidFill>
                <a:effectLst/>
                <a:latin typeface="+mn-lt"/>
                <a:ea typeface="+mn-ea"/>
                <a:cs typeface="+mn-cs"/>
              </a:rPr>
              <a:t>/lib </a:t>
            </a:r>
            <a:r>
              <a:rPr lang="zh-CN" altLang="en-US" sz="1200" b="0" i="0" kern="1200" dirty="0" smtClean="0">
                <a:solidFill>
                  <a:schemeClr val="tx1"/>
                </a:solidFill>
                <a:effectLst/>
                <a:latin typeface="+mn-lt"/>
                <a:ea typeface="+mn-ea"/>
                <a:cs typeface="+mn-cs"/>
              </a:rPr>
              <a:t>用来存放一些库文件，比如</a:t>
            </a:r>
            <a:r>
              <a:rPr lang="en-US" altLang="zh-CN" sz="1200" b="0" i="0" kern="1200" dirty="0" smtClean="0">
                <a:solidFill>
                  <a:schemeClr val="tx1"/>
                </a:solidFill>
                <a:effectLst/>
                <a:latin typeface="+mn-lt"/>
                <a:ea typeface="+mn-ea"/>
                <a:cs typeface="+mn-cs"/>
              </a:rPr>
              <a:t>MySQL</a:t>
            </a:r>
            <a:r>
              <a:rPr lang="zh-CN" altLang="en-US" sz="1200" b="0" i="0" kern="1200" dirty="0" smtClean="0">
                <a:solidFill>
                  <a:schemeClr val="tx1"/>
                </a:solidFill>
                <a:effectLst/>
                <a:latin typeface="+mn-lt"/>
                <a:ea typeface="+mn-ea"/>
                <a:cs typeface="+mn-cs"/>
              </a:rPr>
              <a:t>的，以及</a:t>
            </a:r>
            <a:r>
              <a:rPr lang="en-US" altLang="zh-CN" sz="1200" b="0" i="0" kern="1200" dirty="0" smtClean="0">
                <a:solidFill>
                  <a:schemeClr val="tx1"/>
                </a:solidFill>
                <a:effectLst/>
                <a:latin typeface="+mn-lt"/>
                <a:ea typeface="+mn-ea"/>
                <a:cs typeface="+mn-cs"/>
              </a:rPr>
              <a:t>MySQL</a:t>
            </a:r>
            <a:r>
              <a:rPr lang="zh-CN" altLang="en-US" sz="1200" b="0" i="0" kern="1200" dirty="0" smtClean="0">
                <a:solidFill>
                  <a:schemeClr val="tx1"/>
                </a:solidFill>
                <a:effectLst/>
                <a:latin typeface="+mn-lt"/>
                <a:ea typeface="+mn-ea"/>
                <a:cs typeface="+mn-cs"/>
              </a:rPr>
              <a:t>数据库的的存放地；</a:t>
            </a:r>
          </a:p>
          <a:p>
            <a:r>
              <a:rPr lang="en-US" altLang="zh-CN" sz="1200" b="1" i="0" kern="1200" dirty="0" smtClean="0">
                <a:solidFill>
                  <a:schemeClr val="tx1"/>
                </a:solidFill>
                <a:effectLst/>
                <a:latin typeface="+mn-lt"/>
                <a:ea typeface="+mn-ea"/>
                <a:cs typeface="+mn-cs"/>
              </a:rPr>
              <a:t>/</a:t>
            </a:r>
            <a:r>
              <a:rPr lang="en-US" altLang="zh-CN" sz="1200" b="1" i="0" kern="1200" dirty="0" err="1" smtClean="0">
                <a:solidFill>
                  <a:schemeClr val="tx1"/>
                </a:solidFill>
                <a:effectLst/>
                <a:latin typeface="+mn-lt"/>
                <a:ea typeface="+mn-ea"/>
                <a:cs typeface="+mn-cs"/>
              </a:rPr>
              <a:t>etc</a:t>
            </a:r>
            <a:r>
              <a:rPr lang="zh-CN" altLang="en-US" sz="1200" b="0" i="0" kern="1200" dirty="0" smtClean="0">
                <a:solidFill>
                  <a:schemeClr val="tx1"/>
                </a:solidFill>
                <a:effectLst/>
                <a:latin typeface="+mn-lt"/>
                <a:ea typeface="+mn-ea"/>
                <a:cs typeface="+mn-cs"/>
              </a:rPr>
              <a:t> 该目录存放系统管理时要用到的各种配置文件和子目录。例如网络配置文件、文件系统、</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系统配置文 件、设备配置信息、设置用户信息等。</a:t>
            </a:r>
          </a:p>
          <a:p>
            <a:r>
              <a:rPr lang="en-US" altLang="zh-CN" sz="1200" b="1" i="0" kern="1200" dirty="0" smtClean="0">
                <a:solidFill>
                  <a:schemeClr val="tx1"/>
                </a:solidFill>
                <a:effectLst/>
                <a:latin typeface="+mn-lt"/>
                <a:ea typeface="+mn-ea"/>
                <a:cs typeface="+mn-cs"/>
              </a:rPr>
              <a:t>/dev</a:t>
            </a:r>
            <a:r>
              <a:rPr lang="zh-CN" altLang="en-US" sz="1200" b="0" i="0" kern="1200" dirty="0" smtClean="0">
                <a:solidFill>
                  <a:schemeClr val="tx1"/>
                </a:solidFill>
                <a:effectLst/>
                <a:latin typeface="+mn-lt"/>
                <a:ea typeface="+mn-ea"/>
                <a:cs typeface="+mn-cs"/>
              </a:rPr>
              <a:t> 该目录包含了</a:t>
            </a:r>
            <a:r>
              <a:rPr lang="en-US" altLang="zh-CN" sz="1200" b="0" i="0" kern="1200" dirty="0" smtClean="0">
                <a:solidFill>
                  <a:schemeClr val="tx1"/>
                </a:solidFill>
                <a:effectLst/>
                <a:latin typeface="+mn-lt"/>
                <a:ea typeface="+mn-ea"/>
                <a:cs typeface="+mn-cs"/>
              </a:rPr>
              <a:t>CentOS</a:t>
            </a:r>
            <a:r>
              <a:rPr lang="zh-CN" altLang="en-US" sz="1200" b="0" i="0" kern="1200" dirty="0" smtClean="0">
                <a:solidFill>
                  <a:schemeClr val="tx1"/>
                </a:solidFill>
                <a:effectLst/>
                <a:latin typeface="+mn-lt"/>
                <a:ea typeface="+mn-ea"/>
                <a:cs typeface="+mn-cs"/>
              </a:rPr>
              <a:t>系统中使用的所有外部设备，它实际上是访问这些外部设备的端口，访问这些外 部设备与访问一个文件或一个目录没有区别。</a:t>
            </a:r>
          </a:p>
          <a:p>
            <a:r>
              <a:rPr lang="en-US" altLang="zh-CN" sz="1200" b="1" i="0" kern="1200" dirty="0" smtClean="0">
                <a:solidFill>
                  <a:schemeClr val="tx1"/>
                </a:solidFill>
                <a:effectLst/>
                <a:latin typeface="+mn-lt"/>
                <a:ea typeface="+mn-ea"/>
                <a:cs typeface="+mn-cs"/>
              </a:rPr>
              <a:t>/media</a:t>
            </a:r>
            <a:r>
              <a:rPr lang="zh-CN" altLang="en-US" sz="1200" b="0" i="0" kern="1200" dirty="0" smtClean="0">
                <a:solidFill>
                  <a:schemeClr val="tx1"/>
                </a:solidFill>
                <a:effectLst/>
                <a:latin typeface="+mn-lt"/>
                <a:ea typeface="+mn-ea"/>
                <a:cs typeface="+mn-cs"/>
              </a:rPr>
              <a:t>  有些</a:t>
            </a:r>
            <a:r>
              <a:rPr lang="en-US" altLang="zh-CN" sz="1200" b="0" i="0" kern="1200" dirty="0" err="1"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的发行版使用这个目录来挂载那些</a:t>
            </a:r>
            <a:r>
              <a:rPr lang="en-US" altLang="zh-CN" sz="1200" b="0" i="0" kern="1200" dirty="0" err="1" smtClean="0">
                <a:solidFill>
                  <a:schemeClr val="tx1"/>
                </a:solidFill>
                <a:effectLst/>
                <a:latin typeface="+mn-lt"/>
                <a:ea typeface="+mn-ea"/>
                <a:cs typeface="+mn-cs"/>
              </a:rPr>
              <a:t>usb</a:t>
            </a:r>
            <a:r>
              <a:rPr lang="zh-CN" altLang="en-US" sz="1200" b="0" i="0" kern="1200" dirty="0" smtClean="0">
                <a:solidFill>
                  <a:schemeClr val="tx1"/>
                </a:solidFill>
                <a:effectLst/>
                <a:latin typeface="+mn-lt"/>
                <a:ea typeface="+mn-ea"/>
                <a:cs typeface="+mn-cs"/>
              </a:rPr>
              <a:t>接口的移动硬盘</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包括</a:t>
            </a:r>
            <a:r>
              <a:rPr lang="en-US" altLang="zh-CN" sz="1200" b="0" i="0" kern="1200" dirty="0" smtClean="0">
                <a:solidFill>
                  <a:schemeClr val="tx1"/>
                </a:solidFill>
                <a:effectLst/>
                <a:latin typeface="+mn-lt"/>
                <a:ea typeface="+mn-ea"/>
                <a:cs typeface="+mn-cs"/>
              </a:rPr>
              <a:t>U</a:t>
            </a:r>
            <a:r>
              <a:rPr lang="zh-CN" altLang="en-US" sz="1200" b="0" i="0" kern="1200" dirty="0" smtClean="0">
                <a:solidFill>
                  <a:schemeClr val="tx1"/>
                </a:solidFill>
                <a:effectLst/>
                <a:latin typeface="+mn-lt"/>
                <a:ea typeface="+mn-ea"/>
                <a:cs typeface="+mn-cs"/>
              </a:rPr>
              <a:t>盘</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CD/DVD</a:t>
            </a:r>
            <a:r>
              <a:rPr lang="zh-CN" altLang="en-US" sz="1200" b="0" i="0" kern="1200" dirty="0" smtClean="0">
                <a:solidFill>
                  <a:schemeClr val="tx1"/>
                </a:solidFill>
                <a:effectLst/>
                <a:latin typeface="+mn-lt"/>
                <a:ea typeface="+mn-ea"/>
                <a:cs typeface="+mn-cs"/>
              </a:rPr>
              <a:t>驱动器等等。</a:t>
            </a:r>
          </a:p>
          <a:p>
            <a:r>
              <a:rPr lang="en-US" altLang="zh-CN" sz="1200" b="1" i="0" kern="1200" dirty="0" smtClean="0">
                <a:solidFill>
                  <a:schemeClr val="tx1"/>
                </a:solidFill>
                <a:effectLst/>
                <a:latin typeface="+mn-lt"/>
                <a:ea typeface="+mn-ea"/>
                <a:cs typeface="+mn-cs"/>
              </a:rPr>
              <a:t>/</a:t>
            </a:r>
            <a:r>
              <a:rPr lang="en-US" altLang="zh-CN" sz="1200" b="1" i="0" kern="1200" dirty="0" err="1" smtClean="0">
                <a:solidFill>
                  <a:schemeClr val="tx1"/>
                </a:solidFill>
                <a:effectLst/>
                <a:latin typeface="+mn-lt"/>
                <a:ea typeface="+mn-ea"/>
                <a:cs typeface="+mn-cs"/>
              </a:rPr>
              <a:t>mnt</a:t>
            </a:r>
            <a:r>
              <a:rPr lang="en-US" altLang="zh-CN" sz="1200" b="1"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在这里可以实现挂载光盘、</a:t>
            </a:r>
            <a:r>
              <a:rPr lang="en-US" altLang="zh-CN" sz="1200" b="0" i="0" kern="1200" dirty="0" smtClean="0">
                <a:solidFill>
                  <a:schemeClr val="tx1"/>
                </a:solidFill>
                <a:effectLst/>
                <a:latin typeface="+mn-lt"/>
                <a:ea typeface="+mn-ea"/>
                <a:cs typeface="+mn-cs"/>
              </a:rPr>
              <a:t>U</a:t>
            </a:r>
            <a:r>
              <a:rPr lang="zh-CN" altLang="en-US" sz="1200" b="0" i="0" kern="1200" dirty="0" smtClean="0">
                <a:solidFill>
                  <a:schemeClr val="tx1"/>
                </a:solidFill>
                <a:effectLst/>
                <a:latin typeface="+mn-lt"/>
                <a:ea typeface="+mn-ea"/>
                <a:cs typeface="+mn-cs"/>
              </a:rPr>
              <a:t>盘、网络目录等临时文件系统。</a:t>
            </a:r>
          </a:p>
          <a:p>
            <a:r>
              <a:rPr lang="zh-CN" altLang="en-US" sz="1200" b="1" i="0" kern="1200" dirty="0" smtClean="0">
                <a:solidFill>
                  <a:schemeClr val="tx1"/>
                </a:solidFill>
                <a:effectLst/>
                <a:latin typeface="+mn-lt"/>
                <a:ea typeface="+mn-ea"/>
                <a:cs typeface="+mn-cs"/>
              </a:rPr>
              <a:t>二 、用户类目录：</a:t>
            </a:r>
            <a:endParaRPr lang="zh-CN" altLang="en-US"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/root</a:t>
            </a:r>
            <a:r>
              <a:rPr lang="zh-CN" altLang="en-US" sz="1200" b="0" i="0" kern="1200" dirty="0" smtClean="0">
                <a:solidFill>
                  <a:schemeClr val="tx1"/>
                </a:solidFill>
                <a:effectLst/>
                <a:latin typeface="+mn-lt"/>
                <a:ea typeface="+mn-ea"/>
                <a:cs typeface="+mn-cs"/>
              </a:rPr>
              <a:t> 这个就是超级管理员的主目录。</a:t>
            </a:r>
          </a:p>
          <a:p>
            <a:r>
              <a:rPr lang="en-US" altLang="zh-CN" sz="1200" b="1" i="0" kern="1200" dirty="0" smtClean="0">
                <a:solidFill>
                  <a:schemeClr val="tx1"/>
                </a:solidFill>
                <a:effectLst/>
                <a:latin typeface="+mn-lt"/>
                <a:ea typeface="+mn-ea"/>
                <a:cs typeface="+mn-cs"/>
              </a:rPr>
              <a:t>/home</a:t>
            </a:r>
            <a:r>
              <a:rPr lang="zh-CN" altLang="en-US" sz="1200" b="0" i="0" kern="1200" dirty="0" smtClean="0">
                <a:solidFill>
                  <a:schemeClr val="tx1"/>
                </a:solidFill>
                <a:effectLst/>
                <a:latin typeface="+mn-lt"/>
                <a:ea typeface="+mn-ea"/>
                <a:cs typeface="+mn-cs"/>
              </a:rPr>
              <a:t> 普通用户的目录，一般新建用户会在这个目录下建立一个同样名字的子目录，作为新用户的主目录。</a:t>
            </a:r>
          </a:p>
          <a:p>
            <a:r>
              <a:rPr lang="zh-CN" altLang="en-US" sz="1200" b="1" i="0" kern="1200" dirty="0" smtClean="0">
                <a:solidFill>
                  <a:schemeClr val="tx1"/>
                </a:solidFill>
                <a:effectLst/>
                <a:latin typeface="+mn-lt"/>
                <a:ea typeface="+mn-ea"/>
                <a:cs typeface="+mn-cs"/>
              </a:rPr>
              <a:t>三 、应用程序类目录：</a:t>
            </a:r>
            <a:endParaRPr lang="zh-CN" altLang="en-US"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a:t>
            </a:r>
            <a:r>
              <a:rPr lang="en-US" altLang="zh-CN" sz="1200" b="1" i="0" kern="1200" dirty="0" err="1" smtClean="0">
                <a:solidFill>
                  <a:schemeClr val="tx1"/>
                </a:solidFill>
                <a:effectLst/>
                <a:latin typeface="+mn-lt"/>
                <a:ea typeface="+mn-ea"/>
                <a:cs typeface="+mn-cs"/>
              </a:rPr>
              <a:t>usr</a:t>
            </a:r>
            <a:r>
              <a:rPr lang="zh-CN" altLang="en-US" sz="1200" b="0" i="0" kern="1200" dirty="0" smtClean="0">
                <a:solidFill>
                  <a:schemeClr val="tx1"/>
                </a:solidFill>
                <a:effectLst/>
                <a:latin typeface="+mn-lt"/>
                <a:ea typeface="+mn-ea"/>
                <a:cs typeface="+mn-cs"/>
              </a:rPr>
              <a:t> 存放安装的应用程序和文件，这个就类似于</a:t>
            </a:r>
            <a:r>
              <a:rPr lang="en-US" altLang="zh-CN" sz="1200" b="0" i="0" kern="1200" dirty="0" smtClean="0">
                <a:solidFill>
                  <a:schemeClr val="tx1"/>
                </a:solidFill>
                <a:effectLst/>
                <a:latin typeface="+mn-lt"/>
                <a:ea typeface="+mn-ea"/>
                <a:cs typeface="+mn-cs"/>
              </a:rPr>
              <a:t>Win</a:t>
            </a:r>
            <a:r>
              <a:rPr lang="zh-CN" altLang="en-US" sz="1200" b="0" i="0" kern="1200" dirty="0" smtClean="0">
                <a:solidFill>
                  <a:schemeClr val="tx1"/>
                </a:solidFill>
                <a:effectLst/>
                <a:latin typeface="+mn-lt"/>
                <a:ea typeface="+mn-ea"/>
                <a:cs typeface="+mn-cs"/>
              </a:rPr>
              <a:t>系统下</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盘的</a:t>
            </a:r>
            <a:r>
              <a:rPr lang="en-US" altLang="zh-CN" sz="1200" b="0" i="0" kern="1200" dirty="0" smtClean="0">
                <a:solidFill>
                  <a:schemeClr val="tx1"/>
                </a:solidFill>
                <a:effectLst/>
                <a:latin typeface="+mn-lt"/>
                <a:ea typeface="+mn-ea"/>
                <a:cs typeface="+mn-cs"/>
              </a:rPr>
              <a:t>windows</a:t>
            </a:r>
            <a:r>
              <a:rPr lang="zh-CN" altLang="en-US" sz="1200" b="0" i="0" kern="1200" dirty="0" smtClean="0">
                <a:solidFill>
                  <a:schemeClr val="tx1"/>
                </a:solidFill>
                <a:effectLst/>
                <a:latin typeface="+mn-lt"/>
                <a:ea typeface="+mn-ea"/>
                <a:cs typeface="+mn-cs"/>
              </a:rPr>
              <a:t>文件夹，习惯上我们会将安装的程 序放在</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en-US" altLang="zh-CN" sz="1200" b="0" i="0" kern="1200" dirty="0" smtClean="0">
                <a:solidFill>
                  <a:schemeClr val="tx1"/>
                </a:solidFill>
                <a:effectLst/>
                <a:latin typeface="+mn-lt"/>
                <a:ea typeface="+mn-ea"/>
                <a:cs typeface="+mn-cs"/>
              </a:rPr>
              <a:t>/local</a:t>
            </a:r>
            <a:r>
              <a:rPr lang="zh-CN" altLang="en-US" sz="1200" b="0" i="0" kern="1200" dirty="0" smtClean="0">
                <a:solidFill>
                  <a:schemeClr val="tx1"/>
                </a:solidFill>
                <a:effectLst/>
                <a:latin typeface="+mn-lt"/>
                <a:ea typeface="+mn-ea"/>
                <a:cs typeface="+mn-cs"/>
              </a:rPr>
              <a:t>下。这个目录下有很多的文件和目录。当我们安装一个</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发行版官方提供的软件包时，大多安装在这里。 如果有涉及服务器配置文件的，会把配置文件安装在</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etc</a:t>
            </a:r>
            <a:r>
              <a:rPr lang="zh-CN" altLang="en-US" sz="1200" b="0" i="0" kern="1200" dirty="0" smtClean="0">
                <a:solidFill>
                  <a:schemeClr val="tx1"/>
                </a:solidFill>
                <a:effectLst/>
                <a:latin typeface="+mn-lt"/>
                <a:ea typeface="+mn-ea"/>
                <a:cs typeface="+mn-cs"/>
              </a:rPr>
              <a:t>目录中。</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zh-CN" altLang="en-US" sz="1200" b="0" i="0" kern="1200" dirty="0" smtClean="0">
                <a:solidFill>
                  <a:schemeClr val="tx1"/>
                </a:solidFill>
                <a:effectLst/>
                <a:latin typeface="+mn-lt"/>
                <a:ea typeface="+mn-ea"/>
                <a:cs typeface="+mn-cs"/>
              </a:rPr>
              <a:t>目录下包括涉及字体目录</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en-US" altLang="zh-CN" sz="1200" b="0" i="0" kern="1200" dirty="0" smtClean="0">
                <a:solidFill>
                  <a:schemeClr val="tx1"/>
                </a:solidFill>
                <a:effectLst/>
                <a:latin typeface="+mn-lt"/>
                <a:ea typeface="+mn-ea"/>
                <a:cs typeface="+mn-cs"/>
              </a:rPr>
              <a:t>/share/fonts </a:t>
            </a:r>
            <a:r>
              <a:rPr lang="zh-CN" altLang="en-US" sz="1200" b="0" i="0" kern="1200" dirty="0" smtClean="0">
                <a:solidFill>
                  <a:schemeClr val="tx1"/>
                </a:solidFill>
                <a:effectLst/>
                <a:latin typeface="+mn-lt"/>
                <a:ea typeface="+mn-ea"/>
                <a:cs typeface="+mn-cs"/>
              </a:rPr>
              <a:t>，帮助目录 </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en-US" altLang="zh-CN" sz="1200" b="0" i="0" kern="1200" dirty="0" smtClean="0">
                <a:solidFill>
                  <a:schemeClr val="tx1"/>
                </a:solidFill>
                <a:effectLst/>
                <a:latin typeface="+mn-lt"/>
                <a:ea typeface="+mn-ea"/>
                <a:cs typeface="+mn-cs"/>
              </a:rPr>
              <a:t>/share/man</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en-US" altLang="zh-CN" sz="1200" b="0" i="0" kern="1200" dirty="0" smtClean="0">
                <a:solidFill>
                  <a:schemeClr val="tx1"/>
                </a:solidFill>
                <a:effectLst/>
                <a:latin typeface="+mn-lt"/>
                <a:ea typeface="+mn-ea"/>
                <a:cs typeface="+mn-cs"/>
              </a:rPr>
              <a:t>/share/doc</a:t>
            </a:r>
            <a:r>
              <a:rPr lang="zh-CN" altLang="en-US" sz="1200" b="0" i="0" kern="1200" dirty="0" smtClean="0">
                <a:solidFill>
                  <a:schemeClr val="tx1"/>
                </a:solidFill>
                <a:effectLst/>
                <a:latin typeface="+mn-lt"/>
                <a:ea typeface="+mn-ea"/>
                <a:cs typeface="+mn-cs"/>
              </a:rPr>
              <a:t>，普通用户可执行文件目录</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en-US" altLang="zh-CN" sz="1200" b="0" i="0" kern="1200" dirty="0" smtClean="0">
                <a:solidFill>
                  <a:schemeClr val="tx1"/>
                </a:solidFill>
                <a:effectLst/>
                <a:latin typeface="+mn-lt"/>
                <a:ea typeface="+mn-ea"/>
                <a:cs typeface="+mn-cs"/>
              </a:rPr>
              <a:t>/bin </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en-US" altLang="zh-CN" sz="1200" b="0" i="0" kern="1200" dirty="0" smtClean="0">
                <a:solidFill>
                  <a:schemeClr val="tx1"/>
                </a:solidFill>
                <a:effectLst/>
                <a:latin typeface="+mn-lt"/>
                <a:ea typeface="+mn-ea"/>
                <a:cs typeface="+mn-cs"/>
              </a:rPr>
              <a:t>/local/bin </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en-US" altLang="zh-CN" sz="1200" b="0" i="0" kern="1200" dirty="0" smtClean="0">
                <a:solidFill>
                  <a:schemeClr val="tx1"/>
                </a:solidFill>
                <a:effectLst/>
                <a:latin typeface="+mn-lt"/>
                <a:ea typeface="+mn-ea"/>
                <a:cs typeface="+mn-cs"/>
              </a:rPr>
              <a:t>/X11R6/bin </a:t>
            </a:r>
            <a:r>
              <a:rPr lang="zh-CN" altLang="en-US" sz="1200" b="0" i="0" kern="1200" dirty="0" smtClean="0">
                <a:solidFill>
                  <a:schemeClr val="tx1"/>
                </a:solidFill>
                <a:effectLst/>
                <a:latin typeface="+mn-lt"/>
                <a:ea typeface="+mn-ea"/>
                <a:cs typeface="+mn-cs"/>
              </a:rPr>
              <a:t>，超级权限用户</a:t>
            </a:r>
            <a:r>
              <a:rPr lang="en-US" altLang="zh-CN" sz="1200" b="0" i="0" kern="1200" dirty="0" smtClean="0">
                <a:solidFill>
                  <a:schemeClr val="tx1"/>
                </a:solidFill>
                <a:effectLst/>
                <a:latin typeface="+mn-lt"/>
                <a:ea typeface="+mn-ea"/>
                <a:cs typeface="+mn-cs"/>
              </a:rPr>
              <a:t>root</a:t>
            </a:r>
            <a:r>
              <a:rPr lang="zh-CN" altLang="en-US" sz="1200" b="0" i="0" kern="1200" dirty="0" smtClean="0">
                <a:solidFill>
                  <a:schemeClr val="tx1"/>
                </a:solidFill>
                <a:effectLst/>
                <a:latin typeface="+mn-lt"/>
                <a:ea typeface="+mn-ea"/>
                <a:cs typeface="+mn-cs"/>
              </a:rPr>
              <a:t>的可执行命令存放目录，比如 </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sbin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en-US" altLang="zh-CN" sz="1200" b="0" i="0" kern="1200" dirty="0" smtClean="0">
                <a:solidFill>
                  <a:schemeClr val="tx1"/>
                </a:solidFill>
                <a:effectLst/>
                <a:latin typeface="+mn-lt"/>
                <a:ea typeface="+mn-ea"/>
                <a:cs typeface="+mn-cs"/>
              </a:rPr>
              <a:t>/X11R6/</a:t>
            </a:r>
            <a:r>
              <a:rPr lang="en-US" altLang="zh-CN" sz="1200" b="0" i="0" kern="1200" dirty="0" err="1" smtClean="0">
                <a:solidFill>
                  <a:schemeClr val="tx1"/>
                </a:solidFill>
                <a:effectLst/>
                <a:latin typeface="+mn-lt"/>
                <a:ea typeface="+mn-ea"/>
                <a:cs typeface="+mn-cs"/>
              </a:rPr>
              <a:t>sbin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en-US" altLang="zh-CN" sz="1200" b="0" i="0" kern="1200" dirty="0" smtClean="0">
                <a:solidFill>
                  <a:schemeClr val="tx1"/>
                </a:solidFill>
                <a:effectLst/>
                <a:latin typeface="+mn-lt"/>
                <a:ea typeface="+mn-ea"/>
                <a:cs typeface="+mn-cs"/>
              </a:rPr>
              <a:t>/local/</a:t>
            </a:r>
            <a:r>
              <a:rPr lang="en-US" altLang="zh-CN" sz="1200" b="0" i="0" kern="1200" dirty="0" err="1" smtClean="0">
                <a:solidFill>
                  <a:schemeClr val="tx1"/>
                </a:solidFill>
                <a:effectLst/>
                <a:latin typeface="+mn-lt"/>
                <a:ea typeface="+mn-ea"/>
                <a:cs typeface="+mn-cs"/>
              </a:rPr>
              <a:t>sbin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等；还有程序的头文件存放目录</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en-US" altLang="zh-CN" sz="1200" b="0" i="0" kern="1200" dirty="0" smtClean="0">
                <a:solidFill>
                  <a:schemeClr val="tx1"/>
                </a:solidFill>
                <a:effectLst/>
                <a:latin typeface="+mn-lt"/>
                <a:ea typeface="+mn-ea"/>
                <a:cs typeface="+mn-cs"/>
              </a:rPr>
              <a:t>/include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en-US" altLang="zh-CN" sz="1200" b="0" i="0" kern="1200" dirty="0" smtClean="0">
                <a:solidFill>
                  <a:schemeClr val="tx1"/>
                </a:solidFill>
                <a:effectLst/>
                <a:latin typeface="+mn-lt"/>
                <a:ea typeface="+mn-ea"/>
                <a:cs typeface="+mn-cs"/>
              </a:rPr>
              <a:t>/local </a:t>
            </a:r>
            <a:r>
              <a:rPr lang="zh-CN" altLang="en-US" sz="1200" b="0" i="0" kern="1200" dirty="0" smtClean="0">
                <a:solidFill>
                  <a:schemeClr val="tx1"/>
                </a:solidFill>
                <a:effectLst/>
                <a:latin typeface="+mn-lt"/>
                <a:ea typeface="+mn-ea"/>
                <a:cs typeface="+mn-cs"/>
              </a:rPr>
              <a:t>这里主要存放那些手动安装的软件，即不是通过“新立得”或</a:t>
            </a:r>
            <a:r>
              <a:rPr lang="en-US" altLang="zh-CN" sz="1200" b="0" i="0" kern="1200" dirty="0" smtClean="0">
                <a:solidFill>
                  <a:schemeClr val="tx1"/>
                </a:solidFill>
                <a:effectLst/>
                <a:latin typeface="+mn-lt"/>
                <a:ea typeface="+mn-ea"/>
                <a:cs typeface="+mn-cs"/>
              </a:rPr>
              <a:t>apt-get</a:t>
            </a:r>
            <a:r>
              <a:rPr lang="zh-CN" altLang="en-US" sz="1200" b="0" i="0" kern="1200" dirty="0" smtClean="0">
                <a:solidFill>
                  <a:schemeClr val="tx1"/>
                </a:solidFill>
                <a:effectLst/>
                <a:latin typeface="+mn-lt"/>
                <a:ea typeface="+mn-ea"/>
                <a:cs typeface="+mn-cs"/>
              </a:rPr>
              <a:t>安装的软件。它和</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zh-CN" altLang="en-US" sz="1200" b="0" i="0" kern="1200" dirty="0" smtClean="0">
                <a:solidFill>
                  <a:schemeClr val="tx1"/>
                </a:solidFill>
                <a:effectLst/>
                <a:latin typeface="+mn-lt"/>
                <a:ea typeface="+mn-ea"/>
                <a:cs typeface="+mn-cs"/>
              </a:rPr>
              <a:t>目录具有相类似的目录结构。让软件包管理器来管理</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zh-CN" altLang="en-US" sz="1200" b="0" i="0" kern="1200" dirty="0" smtClean="0">
                <a:solidFill>
                  <a:schemeClr val="tx1"/>
                </a:solidFill>
                <a:effectLst/>
                <a:latin typeface="+mn-lt"/>
                <a:ea typeface="+mn-ea"/>
                <a:cs typeface="+mn-cs"/>
              </a:rPr>
              <a:t>目录，而把自定义的脚本</a:t>
            </a:r>
            <a:r>
              <a:rPr lang="en-US" altLang="zh-CN" sz="1200" b="0" i="0" kern="1200" dirty="0" smtClean="0">
                <a:solidFill>
                  <a:schemeClr val="tx1"/>
                </a:solidFill>
                <a:effectLst/>
                <a:latin typeface="+mn-lt"/>
                <a:ea typeface="+mn-ea"/>
                <a:cs typeface="+mn-cs"/>
              </a:rPr>
              <a:t>(scripts)</a:t>
            </a:r>
            <a:r>
              <a:rPr lang="zh-CN" altLang="en-US" sz="1200" b="0" i="0" kern="1200" dirty="0" smtClean="0">
                <a:solidFill>
                  <a:schemeClr val="tx1"/>
                </a:solidFill>
                <a:effectLst/>
                <a:latin typeface="+mn-lt"/>
                <a:ea typeface="+mn-ea"/>
                <a:cs typeface="+mn-cs"/>
              </a:rPr>
              <a:t>放到</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en-US" altLang="zh-CN" sz="1200" b="0" i="0" kern="1200" dirty="0" smtClean="0">
                <a:solidFill>
                  <a:schemeClr val="tx1"/>
                </a:solidFill>
                <a:effectLst/>
                <a:latin typeface="+mn-lt"/>
                <a:ea typeface="+mn-ea"/>
                <a:cs typeface="+mn-cs"/>
              </a:rPr>
              <a:t>/local</a:t>
            </a:r>
            <a:r>
              <a:rPr lang="zh-CN" altLang="en-US" sz="1200" b="0" i="0" kern="1200" dirty="0" smtClean="0">
                <a:solidFill>
                  <a:schemeClr val="tx1"/>
                </a:solidFill>
                <a:effectLst/>
                <a:latin typeface="+mn-lt"/>
                <a:ea typeface="+mn-ea"/>
                <a:cs typeface="+mn-cs"/>
              </a:rPr>
              <a:t>目录下面，我想这应该是个不错的主意。</a:t>
            </a:r>
          </a:p>
          <a:p>
            <a:r>
              <a:rPr lang="en-US" altLang="zh-CN" sz="1200" b="1" i="0" kern="1200" dirty="0" smtClean="0">
                <a:solidFill>
                  <a:schemeClr val="tx1"/>
                </a:solidFill>
                <a:effectLst/>
                <a:latin typeface="+mn-lt"/>
                <a:ea typeface="+mn-ea"/>
                <a:cs typeface="+mn-cs"/>
              </a:rPr>
              <a:t>/opt</a:t>
            </a:r>
            <a:r>
              <a:rPr lang="zh-CN" altLang="en-US" sz="1200" b="0" i="0" kern="1200" dirty="0" smtClean="0">
                <a:solidFill>
                  <a:schemeClr val="tx1"/>
                </a:solidFill>
                <a:effectLst/>
                <a:latin typeface="+mn-lt"/>
                <a:ea typeface="+mn-ea"/>
                <a:cs typeface="+mn-cs"/>
              </a:rPr>
              <a:t> 表示的是可选择的意思，有些软件包也会被安装在这里，也就是自定义软件包，比如在</a:t>
            </a:r>
            <a:r>
              <a:rPr lang="en-US" altLang="zh-CN" sz="1200" b="0" i="0" kern="1200" dirty="0" smtClean="0">
                <a:solidFill>
                  <a:schemeClr val="tx1"/>
                </a:solidFill>
                <a:effectLst/>
                <a:latin typeface="+mn-lt"/>
                <a:ea typeface="+mn-ea"/>
                <a:cs typeface="+mn-cs"/>
              </a:rPr>
              <a:t>Fedora Core 5.0</a:t>
            </a:r>
            <a:r>
              <a:rPr lang="zh-CN" altLang="en-US" sz="1200" b="0" i="0" kern="1200" dirty="0" smtClean="0">
                <a:solidFill>
                  <a:schemeClr val="tx1"/>
                </a:solidFill>
                <a:effectLst/>
                <a:latin typeface="+mn-lt"/>
                <a:ea typeface="+mn-ea"/>
                <a:cs typeface="+mn-cs"/>
              </a:rPr>
              <a:t>中，</a:t>
            </a:r>
            <a:r>
              <a:rPr lang="en-US" altLang="zh-CN" sz="1200" b="0" i="0" kern="1200" dirty="0" smtClean="0">
                <a:solidFill>
                  <a:schemeClr val="tx1"/>
                </a:solidFill>
                <a:effectLst/>
                <a:latin typeface="+mn-lt"/>
                <a:ea typeface="+mn-ea"/>
                <a:cs typeface="+mn-cs"/>
              </a:rPr>
              <a:t>OpenOffice</a:t>
            </a:r>
            <a:r>
              <a:rPr lang="zh-CN" altLang="en-US" sz="1200" b="0" i="0" kern="1200" dirty="0" smtClean="0">
                <a:solidFill>
                  <a:schemeClr val="tx1"/>
                </a:solidFill>
                <a:effectLst/>
                <a:latin typeface="+mn-lt"/>
                <a:ea typeface="+mn-ea"/>
                <a:cs typeface="+mn-cs"/>
              </a:rPr>
              <a:t>就是安装在这里。有些我们自己编译的软件包，就可以安装在这个目录中；通过源码包安装的软件，可以通过 </a:t>
            </a:r>
            <a:r>
              <a:rPr lang="en-US" altLang="zh-CN" sz="1200" b="0" i="0" kern="1200" dirty="0" smtClean="0">
                <a:solidFill>
                  <a:schemeClr val="tx1"/>
                </a:solidFill>
                <a:effectLst/>
                <a:latin typeface="+mn-lt"/>
                <a:ea typeface="+mn-ea"/>
                <a:cs typeface="+mn-cs"/>
              </a:rPr>
              <a:t>./configure --prefix=/opt/</a:t>
            </a:r>
            <a:r>
              <a:rPr lang="zh-CN" altLang="en-US" sz="1200" b="0" i="0" kern="1200" dirty="0" smtClean="0">
                <a:solidFill>
                  <a:schemeClr val="tx1"/>
                </a:solidFill>
                <a:effectLst/>
                <a:latin typeface="+mn-lt"/>
                <a:ea typeface="+mn-ea"/>
                <a:cs typeface="+mn-cs"/>
              </a:rPr>
              <a:t>目录；你想尝试最新的</a:t>
            </a:r>
            <a:r>
              <a:rPr lang="en-US" altLang="zh-CN" sz="1200" b="0" i="0" kern="1200" dirty="0" err="1" smtClean="0">
                <a:solidFill>
                  <a:schemeClr val="tx1"/>
                </a:solidFill>
                <a:effectLst/>
                <a:latin typeface="+mn-lt"/>
                <a:ea typeface="+mn-ea"/>
                <a:cs typeface="+mn-cs"/>
              </a:rPr>
              <a:t>firefox</a:t>
            </a:r>
            <a:r>
              <a:rPr lang="zh-CN" altLang="en-US" sz="1200" b="0" i="0" kern="1200" dirty="0" smtClean="0">
                <a:solidFill>
                  <a:schemeClr val="tx1"/>
                </a:solidFill>
                <a:effectLst/>
                <a:latin typeface="+mn-lt"/>
                <a:ea typeface="+mn-ea"/>
                <a:cs typeface="+mn-cs"/>
              </a:rPr>
              <a:t>测试版吗</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那就装到</a:t>
            </a:r>
            <a:r>
              <a:rPr lang="en-US" altLang="zh-CN" sz="1200" b="0" i="0" kern="1200" dirty="0" smtClean="0">
                <a:solidFill>
                  <a:schemeClr val="tx1"/>
                </a:solidFill>
                <a:effectLst/>
                <a:latin typeface="+mn-lt"/>
                <a:ea typeface="+mn-ea"/>
                <a:cs typeface="+mn-cs"/>
              </a:rPr>
              <a:t>/opt</a:t>
            </a:r>
            <a:r>
              <a:rPr lang="zh-CN" altLang="en-US" sz="1200" b="0" i="0" kern="1200" dirty="0" smtClean="0">
                <a:solidFill>
                  <a:schemeClr val="tx1"/>
                </a:solidFill>
                <a:effectLst/>
                <a:latin typeface="+mn-lt"/>
                <a:ea typeface="+mn-ea"/>
                <a:cs typeface="+mn-cs"/>
              </a:rPr>
              <a:t>目录下吧，这样，当你尝试完，想删掉</a:t>
            </a:r>
            <a:r>
              <a:rPr lang="en-US" altLang="zh-CN" sz="1200" b="0" i="0" kern="1200" dirty="0" err="1" smtClean="0">
                <a:solidFill>
                  <a:schemeClr val="tx1"/>
                </a:solidFill>
                <a:effectLst/>
                <a:latin typeface="+mn-lt"/>
                <a:ea typeface="+mn-ea"/>
                <a:cs typeface="+mn-cs"/>
              </a:rPr>
              <a:t>firefox</a:t>
            </a:r>
            <a:r>
              <a:rPr lang="zh-CN" altLang="en-US" sz="1200" b="0" i="0" kern="1200" dirty="0" smtClean="0">
                <a:solidFill>
                  <a:schemeClr val="tx1"/>
                </a:solidFill>
                <a:effectLst/>
                <a:latin typeface="+mn-lt"/>
                <a:ea typeface="+mn-ea"/>
                <a:cs typeface="+mn-cs"/>
              </a:rPr>
              <a:t>的时候，你就可 以直接删除它，而不影响系统其他任何设置。安装到</a:t>
            </a:r>
            <a:r>
              <a:rPr lang="en-US" altLang="zh-CN" sz="1200" b="0" i="0" kern="1200" dirty="0" smtClean="0">
                <a:solidFill>
                  <a:schemeClr val="tx1"/>
                </a:solidFill>
                <a:effectLst/>
                <a:latin typeface="+mn-lt"/>
                <a:ea typeface="+mn-ea"/>
                <a:cs typeface="+mn-cs"/>
              </a:rPr>
              <a:t>/opt</a:t>
            </a:r>
            <a:r>
              <a:rPr lang="zh-CN" altLang="en-US" sz="1200" b="0" i="0" kern="1200" dirty="0" smtClean="0">
                <a:solidFill>
                  <a:schemeClr val="tx1"/>
                </a:solidFill>
                <a:effectLst/>
                <a:latin typeface="+mn-lt"/>
                <a:ea typeface="+mn-ea"/>
                <a:cs typeface="+mn-cs"/>
              </a:rPr>
              <a:t>目录下的程序，它所有的数据、库文件等等都是放在同个目录下面。 举个例子：刚才装的测试版</a:t>
            </a:r>
            <a:r>
              <a:rPr lang="en-US" altLang="zh-CN" sz="1200" b="0" i="0" kern="1200" dirty="0" err="1" smtClean="0">
                <a:solidFill>
                  <a:schemeClr val="tx1"/>
                </a:solidFill>
                <a:effectLst/>
                <a:latin typeface="+mn-lt"/>
                <a:ea typeface="+mn-ea"/>
                <a:cs typeface="+mn-cs"/>
              </a:rPr>
              <a:t>firefox</a:t>
            </a:r>
            <a:r>
              <a:rPr lang="zh-CN" altLang="en-US" sz="1200" b="0" i="0" kern="1200" dirty="0" smtClean="0">
                <a:solidFill>
                  <a:schemeClr val="tx1"/>
                </a:solidFill>
                <a:effectLst/>
                <a:latin typeface="+mn-lt"/>
                <a:ea typeface="+mn-ea"/>
                <a:cs typeface="+mn-cs"/>
              </a:rPr>
              <a:t>，就可以装到</a:t>
            </a:r>
            <a:r>
              <a:rPr lang="en-US" altLang="zh-CN" sz="1200" b="0" i="0" kern="1200" dirty="0" smtClean="0">
                <a:solidFill>
                  <a:schemeClr val="tx1"/>
                </a:solidFill>
                <a:effectLst/>
                <a:latin typeface="+mn-lt"/>
                <a:ea typeface="+mn-ea"/>
                <a:cs typeface="+mn-cs"/>
              </a:rPr>
              <a:t>/opt/</a:t>
            </a:r>
            <a:r>
              <a:rPr lang="en-US" altLang="zh-CN" sz="1200" b="0" i="0" kern="1200" dirty="0" err="1" smtClean="0">
                <a:solidFill>
                  <a:schemeClr val="tx1"/>
                </a:solidFill>
                <a:effectLst/>
                <a:latin typeface="+mn-lt"/>
                <a:ea typeface="+mn-ea"/>
                <a:cs typeface="+mn-cs"/>
              </a:rPr>
              <a:t>firefox_beta</a:t>
            </a:r>
            <a:r>
              <a:rPr lang="zh-CN" altLang="en-US" sz="1200" b="0" i="0" kern="1200" dirty="0" smtClean="0">
                <a:solidFill>
                  <a:schemeClr val="tx1"/>
                </a:solidFill>
                <a:effectLst/>
                <a:latin typeface="+mn-lt"/>
                <a:ea typeface="+mn-ea"/>
                <a:cs typeface="+mn-cs"/>
              </a:rPr>
              <a:t>目录下，</a:t>
            </a:r>
            <a:r>
              <a:rPr lang="en-US" altLang="zh-CN" sz="1200" b="0" i="0" kern="1200" dirty="0" smtClean="0">
                <a:solidFill>
                  <a:schemeClr val="tx1"/>
                </a:solidFill>
                <a:effectLst/>
                <a:latin typeface="+mn-lt"/>
                <a:ea typeface="+mn-ea"/>
                <a:cs typeface="+mn-cs"/>
              </a:rPr>
              <a:t>/opt/</a:t>
            </a:r>
            <a:r>
              <a:rPr lang="en-US" altLang="zh-CN" sz="1200" b="0" i="0" kern="1200" dirty="0" err="1" smtClean="0">
                <a:solidFill>
                  <a:schemeClr val="tx1"/>
                </a:solidFill>
                <a:effectLst/>
                <a:latin typeface="+mn-lt"/>
                <a:ea typeface="+mn-ea"/>
                <a:cs typeface="+mn-cs"/>
              </a:rPr>
              <a:t>firefox_beta</a:t>
            </a:r>
            <a:r>
              <a:rPr lang="zh-CN" altLang="en-US" sz="1200" b="0" i="0" kern="1200" dirty="0" smtClean="0">
                <a:solidFill>
                  <a:schemeClr val="tx1"/>
                </a:solidFill>
                <a:effectLst/>
                <a:latin typeface="+mn-lt"/>
                <a:ea typeface="+mn-ea"/>
                <a:cs typeface="+mn-cs"/>
              </a:rPr>
              <a:t>目录下面就包含了运行</a:t>
            </a:r>
            <a:r>
              <a:rPr lang="en-US" altLang="zh-CN" sz="1200" b="0" i="0" kern="1200" dirty="0" err="1" smtClean="0">
                <a:solidFill>
                  <a:schemeClr val="tx1"/>
                </a:solidFill>
                <a:effectLst/>
                <a:latin typeface="+mn-lt"/>
                <a:ea typeface="+mn-ea"/>
                <a:cs typeface="+mn-cs"/>
              </a:rPr>
              <a:t>firefox</a:t>
            </a:r>
            <a:r>
              <a:rPr lang="zh-CN" altLang="en-US" sz="1200" b="0" i="0" kern="1200" dirty="0" smtClean="0">
                <a:solidFill>
                  <a:schemeClr val="tx1"/>
                </a:solidFill>
                <a:effectLst/>
                <a:latin typeface="+mn-lt"/>
                <a:ea typeface="+mn-ea"/>
                <a:cs typeface="+mn-cs"/>
              </a:rPr>
              <a:t>所需要的所有文件、库、数据等等。要删除</a:t>
            </a:r>
            <a:r>
              <a:rPr lang="en-US" altLang="zh-CN" sz="1200" b="0" i="0" kern="1200" dirty="0" err="1" smtClean="0">
                <a:solidFill>
                  <a:schemeClr val="tx1"/>
                </a:solidFill>
                <a:effectLst/>
                <a:latin typeface="+mn-lt"/>
                <a:ea typeface="+mn-ea"/>
                <a:cs typeface="+mn-cs"/>
              </a:rPr>
              <a:t>firefox</a:t>
            </a:r>
            <a:r>
              <a:rPr lang="zh-CN" altLang="en-US" sz="1200" b="0" i="0" kern="1200" dirty="0" smtClean="0">
                <a:solidFill>
                  <a:schemeClr val="tx1"/>
                </a:solidFill>
                <a:effectLst/>
                <a:latin typeface="+mn-lt"/>
                <a:ea typeface="+mn-ea"/>
                <a:cs typeface="+mn-cs"/>
              </a:rPr>
              <a:t>的时候，你只需删除</a:t>
            </a:r>
            <a:r>
              <a:rPr lang="en-US" altLang="zh-CN" sz="1200" b="0" i="0" kern="1200" dirty="0" smtClean="0">
                <a:solidFill>
                  <a:schemeClr val="tx1"/>
                </a:solidFill>
                <a:effectLst/>
                <a:latin typeface="+mn-lt"/>
                <a:ea typeface="+mn-ea"/>
                <a:cs typeface="+mn-cs"/>
              </a:rPr>
              <a:t>/opt/</a:t>
            </a:r>
            <a:r>
              <a:rPr lang="en-US" altLang="zh-CN" sz="1200" b="0" i="0" kern="1200" dirty="0" err="1" smtClean="0">
                <a:solidFill>
                  <a:schemeClr val="tx1"/>
                </a:solidFill>
                <a:effectLst/>
                <a:latin typeface="+mn-lt"/>
                <a:ea typeface="+mn-ea"/>
                <a:cs typeface="+mn-cs"/>
              </a:rPr>
              <a:t>firefox_beta</a:t>
            </a:r>
            <a:r>
              <a:rPr lang="zh-CN" altLang="en-US" sz="1200" b="0" i="0" kern="1200" dirty="0" smtClean="0">
                <a:solidFill>
                  <a:schemeClr val="tx1"/>
                </a:solidFill>
                <a:effectLst/>
                <a:latin typeface="+mn-lt"/>
                <a:ea typeface="+mn-ea"/>
                <a:cs typeface="+mn-cs"/>
              </a:rPr>
              <a:t>目录即可，非常简单。</a:t>
            </a:r>
          </a:p>
          <a:p>
            <a:r>
              <a:rPr lang="en-US" altLang="zh-CN" sz="1200" b="1" i="0" kern="1200" dirty="0" smtClean="0">
                <a:solidFill>
                  <a:schemeClr val="tx1"/>
                </a:solidFill>
                <a:effectLst/>
                <a:latin typeface="+mn-lt"/>
                <a:ea typeface="+mn-ea"/>
                <a:cs typeface="+mn-cs"/>
              </a:rPr>
              <a:t>/lib</a:t>
            </a:r>
            <a:r>
              <a:rPr lang="zh-CN" altLang="en-US" sz="1200" b="0" i="0" kern="1200" dirty="0" smtClean="0">
                <a:solidFill>
                  <a:schemeClr val="tx1"/>
                </a:solidFill>
                <a:effectLst/>
                <a:latin typeface="+mn-lt"/>
                <a:ea typeface="+mn-ea"/>
                <a:cs typeface="+mn-cs"/>
              </a:rPr>
              <a:t> 该目录用来存放系统动态链接共享库，几乎所有的应用程序都会用到该目录下的共享库，其作用类似 于</a:t>
            </a:r>
            <a:r>
              <a:rPr lang="en-US" altLang="zh-CN" sz="1200" b="0" i="0" kern="1200" dirty="0" smtClean="0">
                <a:solidFill>
                  <a:schemeClr val="tx1"/>
                </a:solidFill>
                <a:effectLst/>
                <a:latin typeface="+mn-lt"/>
                <a:ea typeface="+mn-ea"/>
                <a:cs typeface="+mn-cs"/>
              </a:rPr>
              <a:t>Windows</a:t>
            </a:r>
            <a:r>
              <a:rPr lang="zh-CN" altLang="en-US" sz="1200" b="0" i="0" kern="1200" dirty="0" smtClean="0">
                <a:solidFill>
                  <a:schemeClr val="tx1"/>
                </a:solidFill>
                <a:effectLst/>
                <a:latin typeface="+mn-lt"/>
                <a:ea typeface="+mn-ea"/>
                <a:cs typeface="+mn-cs"/>
              </a:rPr>
              <a:t>里的</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dll</a:t>
            </a:r>
            <a:r>
              <a:rPr lang="zh-CN" altLang="en-US" sz="1200" b="0" i="0" kern="1200" dirty="0" smtClean="0">
                <a:solidFill>
                  <a:schemeClr val="tx1"/>
                </a:solidFill>
                <a:effectLst/>
                <a:latin typeface="+mn-lt"/>
                <a:ea typeface="+mn-ea"/>
                <a:cs typeface="+mn-cs"/>
              </a:rPr>
              <a:t>文件</a:t>
            </a:r>
          </a:p>
          <a:p>
            <a:r>
              <a:rPr lang="en-US" altLang="zh-CN" sz="1200" b="1" i="0" kern="1200" dirty="0" smtClean="0">
                <a:solidFill>
                  <a:schemeClr val="tx1"/>
                </a:solidFill>
                <a:effectLst/>
                <a:latin typeface="+mn-lt"/>
                <a:ea typeface="+mn-ea"/>
                <a:cs typeface="+mn-cs"/>
              </a:rPr>
              <a:t>/</a:t>
            </a:r>
            <a:r>
              <a:rPr lang="en-US" altLang="zh-CN" sz="1200" b="1" i="0" kern="1200" dirty="0" err="1" smtClean="0">
                <a:solidFill>
                  <a:schemeClr val="tx1"/>
                </a:solidFill>
                <a:effectLst/>
                <a:latin typeface="+mn-lt"/>
                <a:ea typeface="+mn-ea"/>
                <a:cs typeface="+mn-cs"/>
              </a:rPr>
              <a:t>tmp</a:t>
            </a:r>
            <a:r>
              <a:rPr lang="zh-CN" altLang="en-US" sz="1200" b="0" i="0" kern="1200" dirty="0" smtClean="0">
                <a:solidFill>
                  <a:schemeClr val="tx1"/>
                </a:solidFill>
                <a:effectLst/>
                <a:latin typeface="+mn-lt"/>
                <a:ea typeface="+mn-ea"/>
                <a:cs typeface="+mn-cs"/>
              </a:rPr>
              <a:t> 存放临时文件，系统会自动清理，拥有</a:t>
            </a:r>
            <a:r>
              <a:rPr lang="en-US" altLang="zh-CN" sz="1200" b="0" i="0" kern="1200" dirty="0" smtClean="0">
                <a:solidFill>
                  <a:schemeClr val="tx1"/>
                </a:solidFill>
                <a:effectLst/>
                <a:latin typeface="+mn-lt"/>
                <a:ea typeface="+mn-ea"/>
                <a:cs typeface="+mn-cs"/>
              </a:rPr>
              <a:t>t</a:t>
            </a:r>
            <a:r>
              <a:rPr lang="zh-CN" altLang="en-US" sz="1200" b="0" i="0" kern="1200" dirty="0" smtClean="0">
                <a:solidFill>
                  <a:schemeClr val="tx1"/>
                </a:solidFill>
                <a:effectLst/>
                <a:latin typeface="+mn-lt"/>
                <a:ea typeface="+mn-ea"/>
                <a:cs typeface="+mn-cs"/>
              </a:rPr>
              <a:t>权限黏着位。</a:t>
            </a:r>
          </a:p>
          <a:p>
            <a:r>
              <a:rPr lang="zh-CN" altLang="en-US" sz="1200" b="1" i="0" kern="1200" dirty="0" smtClean="0">
                <a:solidFill>
                  <a:schemeClr val="tx1"/>
                </a:solidFill>
                <a:effectLst/>
                <a:latin typeface="+mn-lt"/>
                <a:ea typeface="+mn-ea"/>
                <a:cs typeface="+mn-cs"/>
              </a:rPr>
              <a:t>四 、信息类目录：</a:t>
            </a:r>
            <a:endParaRPr lang="zh-CN" altLang="en-US"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/proc</a:t>
            </a:r>
            <a:r>
              <a:rPr lang="zh-CN" altLang="en-US" sz="1200" b="0" i="0" kern="1200" dirty="0" smtClean="0">
                <a:solidFill>
                  <a:schemeClr val="tx1"/>
                </a:solidFill>
                <a:effectLst/>
                <a:latin typeface="+mn-lt"/>
                <a:ea typeface="+mn-ea"/>
                <a:cs typeface="+mn-cs"/>
              </a:rPr>
              <a:t> 操作系统运行时，进程信息及内核信息（比如</a:t>
            </a:r>
            <a:r>
              <a:rPr lang="en-US" altLang="zh-CN" sz="1200" b="0" i="0" kern="1200" dirty="0" err="1"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、硬盘分区、内存信息等）存放在这里。</a:t>
            </a:r>
            <a:r>
              <a:rPr lang="en-US" altLang="zh-CN" sz="1200" b="0" i="0" kern="1200" dirty="0" smtClean="0">
                <a:solidFill>
                  <a:schemeClr val="tx1"/>
                </a:solidFill>
                <a:effectLst/>
                <a:latin typeface="+mn-lt"/>
                <a:ea typeface="+mn-ea"/>
                <a:cs typeface="+mn-cs"/>
              </a:rPr>
              <a:t>/proc</a:t>
            </a:r>
            <a:r>
              <a:rPr lang="zh-CN" altLang="en-US" sz="1200" b="0" i="0" kern="1200" dirty="0" smtClean="0">
                <a:solidFill>
                  <a:schemeClr val="tx1"/>
                </a:solidFill>
                <a:effectLst/>
                <a:latin typeface="+mn-lt"/>
                <a:ea typeface="+mn-ea"/>
                <a:cs typeface="+mn-cs"/>
              </a:rPr>
              <a:t>目录伪装的文件系统</a:t>
            </a:r>
            <a:r>
              <a:rPr lang="en-US" altLang="zh-CN" sz="1200" b="0" i="0" kern="1200" dirty="0" smtClean="0">
                <a:solidFill>
                  <a:schemeClr val="tx1"/>
                </a:solidFill>
                <a:effectLst/>
                <a:latin typeface="+mn-lt"/>
                <a:ea typeface="+mn-ea"/>
                <a:cs typeface="+mn-cs"/>
              </a:rPr>
              <a:t>proc</a:t>
            </a:r>
            <a:r>
              <a:rPr lang="zh-CN" altLang="en-US" sz="1200" b="0" i="0" kern="1200" dirty="0" smtClean="0">
                <a:solidFill>
                  <a:schemeClr val="tx1"/>
                </a:solidFill>
                <a:effectLst/>
                <a:latin typeface="+mn-lt"/>
                <a:ea typeface="+mn-ea"/>
                <a:cs typeface="+mn-cs"/>
              </a:rPr>
              <a:t>的挂载目录，</a:t>
            </a:r>
            <a:r>
              <a:rPr lang="en-US" altLang="zh-CN" sz="1200" b="0" i="0" kern="1200" dirty="0" smtClean="0">
                <a:solidFill>
                  <a:schemeClr val="tx1"/>
                </a:solidFill>
                <a:effectLst/>
                <a:latin typeface="+mn-lt"/>
                <a:ea typeface="+mn-ea"/>
                <a:cs typeface="+mn-cs"/>
              </a:rPr>
              <a:t>proc</a:t>
            </a:r>
            <a:r>
              <a:rPr lang="zh-CN" altLang="en-US" sz="1200" b="0" i="0" kern="1200" dirty="0" smtClean="0">
                <a:solidFill>
                  <a:schemeClr val="tx1"/>
                </a:solidFill>
                <a:effectLst/>
                <a:latin typeface="+mn-lt"/>
                <a:ea typeface="+mn-ea"/>
                <a:cs typeface="+mn-cs"/>
              </a:rPr>
              <a:t>并不是真正的文件系统，它的定义可以参见 </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etc</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fstab</a:t>
            </a:r>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/lost</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found</a:t>
            </a:r>
            <a:r>
              <a:rPr lang="zh-CN" altLang="en-US" sz="1200" b="0" i="0" kern="1200" dirty="0" smtClean="0">
                <a:solidFill>
                  <a:schemeClr val="tx1"/>
                </a:solidFill>
                <a:effectLst/>
                <a:latin typeface="+mn-lt"/>
                <a:ea typeface="+mn-ea"/>
                <a:cs typeface="+mn-cs"/>
              </a:rPr>
              <a:t> 该目录在大多数情况下都是空的。但当突然停电、或者非正常关机后，有些文件就临时存放 在这里。</a:t>
            </a:r>
          </a:p>
          <a:p>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27</a:t>
            </a:fld>
            <a:endParaRPr lang="zh-CN" altLang="en-US"/>
          </a:p>
        </p:txBody>
      </p:sp>
    </p:spTree>
    <p:extLst>
      <p:ext uri="{BB962C8B-B14F-4D97-AF65-F5344CB8AC3E}">
        <p14:creationId xmlns:p14="http://schemas.microsoft.com/office/powerpoint/2010/main" val="4148393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sng" kern="1200" dirty="0" smtClean="0">
                <a:solidFill>
                  <a:schemeClr val="tx1"/>
                </a:solidFill>
                <a:effectLst/>
                <a:latin typeface="+mn-lt"/>
                <a:ea typeface="+mn-ea"/>
                <a:cs typeface="+mn-cs"/>
                <a:hlinkClick r:id="rId3"/>
              </a:rPr>
              <a:t>百度首页</a:t>
            </a:r>
            <a:endParaRPr lang="zh-CN" altLang="en-US" sz="1200" b="0" i="0" kern="1200" dirty="0" smtClean="0">
              <a:solidFill>
                <a:schemeClr val="tx1"/>
              </a:solidFill>
              <a:effectLst/>
              <a:latin typeface="+mn-lt"/>
              <a:ea typeface="+mn-ea"/>
              <a:cs typeface="+mn-cs"/>
            </a:endParaRPr>
          </a:p>
          <a:p>
            <a:r>
              <a:rPr lang="zh-CN" altLang="en-US" sz="1200" b="0" i="0" u="sng" kern="1200" dirty="0" smtClean="0">
                <a:solidFill>
                  <a:schemeClr val="tx1"/>
                </a:solidFill>
                <a:effectLst/>
                <a:latin typeface="+mn-lt"/>
                <a:ea typeface="+mn-ea"/>
                <a:cs typeface="+mn-cs"/>
              </a:rPr>
              <a:t>登录</a:t>
            </a:r>
            <a:endParaRPr lang="zh-CN" altLang="en-US" sz="1200" b="0" i="0" kern="1200" dirty="0" smtClean="0">
              <a:solidFill>
                <a:schemeClr val="tx1"/>
              </a:solidFill>
              <a:effectLst/>
              <a:latin typeface="+mn-lt"/>
              <a:ea typeface="+mn-ea"/>
              <a:cs typeface="+mn-cs"/>
            </a:endParaRPr>
          </a:p>
          <a:p>
            <a:r>
              <a:rPr lang="zh-CN" altLang="en-US" sz="1200" b="0" i="0" u="sng" kern="1200" dirty="0" smtClean="0">
                <a:solidFill>
                  <a:schemeClr val="tx1"/>
                </a:solidFill>
                <a:effectLst/>
                <a:latin typeface="+mn-lt"/>
                <a:ea typeface="+mn-ea"/>
                <a:cs typeface="+mn-cs"/>
                <a:hlinkClick r:id="rId4"/>
              </a:rPr>
              <a:t>注册</a:t>
            </a:r>
            <a:endParaRPr lang="zh-CN" altLang="en-US" sz="1200" b="0" i="0" kern="1200" dirty="0" smtClean="0">
              <a:solidFill>
                <a:schemeClr val="tx1"/>
              </a:solidFill>
              <a:effectLst/>
              <a:latin typeface="+mn-lt"/>
              <a:ea typeface="+mn-ea"/>
              <a:cs typeface="+mn-cs"/>
            </a:endParaRPr>
          </a:p>
          <a:p>
            <a:r>
              <a:rPr lang="zh-CN" altLang="en-US" sz="1200" b="0" i="0" u="sng" kern="1200" dirty="0" smtClean="0">
                <a:solidFill>
                  <a:schemeClr val="tx1"/>
                </a:solidFill>
                <a:effectLst/>
                <a:latin typeface="+mn-lt"/>
                <a:ea typeface="+mn-ea"/>
                <a:cs typeface="+mn-cs"/>
                <a:hlinkClick r:id="rId5" tooltip="知道商城"/>
              </a:rPr>
              <a:t>商城</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3"/>
              </a:rPr>
              <a:t>网页</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6"/>
              </a:rPr>
              <a:t>新闻</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7"/>
              </a:rPr>
              <a:t>贴吧</a:t>
            </a:r>
            <a:endParaRPr lang="zh-CN" altLang="en-US"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知道</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8"/>
              </a:rPr>
              <a:t>音乐</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9"/>
              </a:rPr>
              <a:t>图片</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10"/>
              </a:rPr>
              <a:t>视频</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11"/>
              </a:rPr>
              <a:t>地图</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12"/>
              </a:rPr>
              <a:t>文库</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13"/>
              </a:rPr>
              <a:t>更多</a:t>
            </a:r>
            <a:r>
              <a:rPr lang="en-US" altLang="zh-CN" sz="1200" b="0" i="0" u="none" strike="noStrike" kern="1200" dirty="0" smtClean="0">
                <a:solidFill>
                  <a:schemeClr val="tx1"/>
                </a:solidFill>
                <a:effectLst/>
                <a:latin typeface="+mn-lt"/>
                <a:ea typeface="+mn-ea"/>
                <a:cs typeface="+mn-cs"/>
                <a:hlinkClick r:id="rId13"/>
              </a:rPr>
              <a:t>»</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搜索答案</a:t>
            </a:r>
            <a:r>
              <a:rPr lang="zh-CN" altLang="en-US" sz="1200" b="0" i="0" u="none" strike="noStrike" kern="1200" dirty="0" smtClean="0">
                <a:solidFill>
                  <a:schemeClr val="tx1"/>
                </a:solidFill>
                <a:effectLst/>
                <a:latin typeface="+mn-lt"/>
                <a:ea typeface="+mn-ea"/>
                <a:cs typeface="+mn-cs"/>
                <a:hlinkClick r:id="rId14"/>
              </a:rPr>
              <a:t>我要提问</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15"/>
              </a:rPr>
              <a:t>首页</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16"/>
              </a:rPr>
              <a:t>问题全部问题</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17"/>
              </a:rPr>
              <a:t>经济金融</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18"/>
              </a:rPr>
              <a:t>企业管理</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19"/>
              </a:rPr>
              <a:t>法律法规</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20"/>
              </a:rPr>
              <a:t>社会民生</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21"/>
              </a:rPr>
              <a:t>科学教育</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22"/>
              </a:rPr>
              <a:t>健康生活</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23"/>
              </a:rPr>
              <a:t>体育运动</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24"/>
              </a:rPr>
              <a:t>文化艺术</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25"/>
              </a:rPr>
              <a:t>电子数码</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26"/>
              </a:rPr>
              <a:t>电脑网络</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27"/>
              </a:rPr>
              <a:t>娱乐休闲</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28"/>
              </a:rPr>
              <a:t>行政地区</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29"/>
              </a:rPr>
              <a:t>心理分析</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30"/>
              </a:rPr>
              <a:t>医疗卫生</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精选</a:t>
            </a:r>
            <a:r>
              <a:rPr lang="zh-CN" altLang="en-US" sz="1200" b="0" i="0" u="none" strike="noStrike" kern="1200" dirty="0" smtClean="0">
                <a:solidFill>
                  <a:schemeClr val="tx1"/>
                </a:solidFill>
                <a:effectLst/>
                <a:latin typeface="+mn-lt"/>
                <a:ea typeface="+mn-ea"/>
                <a:cs typeface="+mn-cs"/>
                <a:hlinkClick r:id="rId31"/>
              </a:rPr>
              <a:t>知道专栏</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32"/>
              </a:rPr>
              <a:t>知道日报</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33"/>
              </a:rPr>
              <a:t>知道大数据</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34"/>
              </a:rPr>
              <a:t>知道非遗</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用户</a:t>
            </a:r>
            <a:r>
              <a:rPr lang="zh-CN" altLang="en-US" sz="1200" b="0" i="0" u="none" strike="noStrike" kern="1200" dirty="0" smtClean="0">
                <a:solidFill>
                  <a:schemeClr val="tx1"/>
                </a:solidFill>
                <a:effectLst/>
                <a:latin typeface="+mn-lt"/>
                <a:ea typeface="+mn-ea"/>
                <a:cs typeface="+mn-cs"/>
                <a:hlinkClick r:id="rId35"/>
              </a:rPr>
              <a:t>知道芝麻</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36"/>
              </a:rPr>
              <a:t>知道之星</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37"/>
              </a:rPr>
              <a:t>芝麻将</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38"/>
              </a:rPr>
              <a:t>芝麻团</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39"/>
              </a:rPr>
              <a:t>知道行家</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40"/>
              </a:rPr>
              <a:t>日报作者</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机构合作</a:t>
            </a:r>
          </a:p>
          <a:p>
            <a:r>
              <a:rPr lang="zh-CN" altLang="en-US" sz="1200" b="0" i="0" u="none" strike="noStrike" kern="1200" dirty="0" smtClean="0">
                <a:solidFill>
                  <a:schemeClr val="tx1"/>
                </a:solidFill>
                <a:effectLst/>
                <a:latin typeface="+mn-lt"/>
                <a:ea typeface="+mn-ea"/>
                <a:cs typeface="+mn-cs"/>
                <a:hlinkClick r:id="rId39"/>
              </a:rPr>
              <a:t>机构行家</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41"/>
              </a:rPr>
              <a:t>开放平台</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42"/>
              </a:rPr>
              <a:t>品牌合作</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知道福利</a:t>
            </a:r>
          </a:p>
          <a:p>
            <a:r>
              <a:rPr lang="zh-CN" altLang="en-US" sz="1200" b="0" i="0" u="none" strike="noStrike" kern="1200" dirty="0" smtClean="0">
                <a:solidFill>
                  <a:schemeClr val="tx1"/>
                </a:solidFill>
                <a:effectLst/>
                <a:latin typeface="+mn-lt"/>
                <a:ea typeface="+mn-ea"/>
                <a:cs typeface="+mn-cs"/>
                <a:hlinkClick r:id="rId43"/>
              </a:rPr>
              <a:t>财富商城</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44"/>
              </a:rPr>
              <a:t>知道活动</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特色</a:t>
            </a:r>
            <a:r>
              <a:rPr lang="zh-CN" altLang="en-US" sz="1200" b="0" i="0" u="none" strike="noStrike" kern="1200" dirty="0" smtClean="0">
                <a:solidFill>
                  <a:schemeClr val="tx1"/>
                </a:solidFill>
                <a:effectLst/>
                <a:latin typeface="+mn-lt"/>
                <a:ea typeface="+mn-ea"/>
                <a:cs typeface="+mn-cs"/>
                <a:hlinkClick r:id="rId45"/>
              </a:rPr>
              <a:t> 经验</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46"/>
              </a:rPr>
              <a:t> 百度派</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47"/>
              </a:rPr>
              <a:t> 宝宝知道</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48"/>
              </a:rPr>
              <a:t> 作业帮</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49"/>
              </a:rPr>
              <a:t> 次元饭</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50"/>
              </a:rPr>
              <a:t> 手机版</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51"/>
              </a:rPr>
              <a:t> 我的知道</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搜索答案</a:t>
            </a:r>
          </a:p>
          <a:p>
            <a:pPr latinLnBrk="1"/>
            <a:r>
              <a:rPr lang="en-US" altLang="zh-CN" sz="1200" b="0" i="0" kern="1200" dirty="0" smtClean="0">
                <a:solidFill>
                  <a:schemeClr val="tx1"/>
                </a:solidFill>
                <a:effectLst/>
                <a:latin typeface="+mn-lt"/>
                <a:ea typeface="+mn-ea"/>
                <a:cs typeface="+mn-cs"/>
              </a:rPr>
              <a:t>Serial SSH Rlogin Telnet Raw</a:t>
            </a:r>
            <a:r>
              <a:rPr lang="zh-CN" altLang="en-US" sz="1200" b="0" i="0" kern="1200" dirty="0" smtClean="0">
                <a:solidFill>
                  <a:schemeClr val="tx1"/>
                </a:solidFill>
                <a:effectLst/>
                <a:latin typeface="+mn-lt"/>
                <a:ea typeface="+mn-ea"/>
                <a:cs typeface="+mn-cs"/>
              </a:rPr>
              <a:t>分别是什么协议</a:t>
            </a:r>
            <a:endParaRPr lang="zh-CN" altLang="en-US" sz="1200" b="1"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52"/>
              </a:rPr>
              <a:t>猴墙档</a:t>
            </a:r>
            <a:r>
              <a:rPr lang="en-US" altLang="zh-CN" sz="1200" b="0" i="0" u="none" strike="noStrike" kern="1200" dirty="0" smtClean="0">
                <a:solidFill>
                  <a:schemeClr val="tx1"/>
                </a:solidFill>
                <a:effectLst/>
                <a:latin typeface="+mn-lt"/>
                <a:ea typeface="+mn-ea"/>
                <a:cs typeface="+mn-cs"/>
                <a:hlinkClick r:id="rId52"/>
              </a:rPr>
              <a:t>3</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浏览 </a:t>
            </a:r>
            <a:r>
              <a:rPr lang="en-US" altLang="zh-CN" sz="1200" b="0" i="0" kern="1200" dirty="0" smtClean="0">
                <a:solidFill>
                  <a:schemeClr val="tx1"/>
                </a:solidFill>
                <a:effectLst/>
                <a:latin typeface="+mn-lt"/>
                <a:ea typeface="+mn-ea"/>
                <a:cs typeface="+mn-cs"/>
              </a:rPr>
              <a:t>299 </a:t>
            </a:r>
            <a:r>
              <a:rPr lang="zh-CN" altLang="en-US" sz="1200" b="0" i="0" kern="1200" dirty="0" smtClean="0">
                <a:solidFill>
                  <a:schemeClr val="tx1"/>
                </a:solidFill>
                <a:effectLst/>
                <a:latin typeface="+mn-lt"/>
                <a:ea typeface="+mn-ea"/>
                <a:cs typeface="+mn-cs"/>
              </a:rPr>
              <a:t>次</a:t>
            </a:r>
          </a:p>
          <a:p>
            <a:r>
              <a:rPr lang="zh-CN" altLang="en-US" sz="1200" b="0" i="0" kern="1200" dirty="0" smtClean="0">
                <a:solidFill>
                  <a:schemeClr val="tx1"/>
                </a:solidFill>
                <a:effectLst/>
                <a:latin typeface="+mn-lt"/>
                <a:ea typeface="+mn-ea"/>
                <a:cs typeface="+mn-cs"/>
              </a:rPr>
              <a:t>我有更好的答案</a:t>
            </a:r>
          </a:p>
          <a:p>
            <a:r>
              <a:rPr lang="zh-CN" altLang="en-US" sz="1200" b="0" i="0" kern="1200" dirty="0" smtClean="0">
                <a:solidFill>
                  <a:schemeClr val="tx1"/>
                </a:solidFill>
                <a:effectLst/>
                <a:latin typeface="+mn-lt"/>
                <a:ea typeface="+mn-ea"/>
                <a:cs typeface="+mn-cs"/>
              </a:rPr>
              <a:t>发布于</a:t>
            </a:r>
            <a:r>
              <a:rPr lang="en-US" altLang="zh-CN" sz="1200" b="0" i="0" kern="1200" dirty="0" smtClean="0">
                <a:solidFill>
                  <a:schemeClr val="tx1"/>
                </a:solidFill>
                <a:effectLst/>
                <a:latin typeface="+mn-lt"/>
                <a:ea typeface="+mn-ea"/>
                <a:cs typeface="+mn-cs"/>
              </a:rPr>
              <a:t>2016-03-05 19:40</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最佳答案</a:t>
            </a:r>
          </a:p>
          <a:p>
            <a:pPr latinLnBrk="1"/>
            <a:r>
              <a:rPr lang="zh-CN" altLang="en-US" sz="1200" b="0" i="0" kern="1200" dirty="0" smtClean="0">
                <a:solidFill>
                  <a:schemeClr val="tx1"/>
                </a:solidFill>
                <a:effectLst/>
                <a:latin typeface="+mn-lt"/>
                <a:ea typeface="+mn-ea"/>
                <a:cs typeface="+mn-cs"/>
              </a:rPr>
              <a:t>一、</a:t>
            </a:r>
            <a:r>
              <a:rPr lang="en-US" altLang="zh-CN" sz="1200" b="0" i="0" kern="1200" dirty="0" smtClean="0">
                <a:solidFill>
                  <a:schemeClr val="tx1"/>
                </a:solidFill>
                <a:effectLst/>
                <a:latin typeface="+mn-lt"/>
                <a:ea typeface="+mn-ea"/>
                <a:cs typeface="+mn-cs"/>
              </a:rPr>
              <a:t>Telnet</a:t>
            </a:r>
            <a:br>
              <a:rPr lang="en-US" altLang="zh-CN"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使用</a:t>
            </a:r>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用来访问远程计算机的</a:t>
            </a:r>
            <a:r>
              <a:rPr lang="en-US" altLang="zh-CN" sz="1200" b="0" i="0" kern="1200" dirty="0" smtClean="0">
                <a:solidFill>
                  <a:schemeClr val="tx1"/>
                </a:solidFill>
                <a:effectLst/>
                <a:latin typeface="+mn-lt"/>
                <a:ea typeface="+mn-ea"/>
                <a:cs typeface="+mn-cs"/>
              </a:rPr>
              <a:t>TCP/IP</a:t>
            </a:r>
            <a:r>
              <a:rPr lang="zh-CN" altLang="en-US" sz="1200" b="0" i="0" kern="1200" dirty="0" smtClean="0">
                <a:solidFill>
                  <a:schemeClr val="tx1"/>
                </a:solidFill>
                <a:effectLst/>
                <a:latin typeface="+mn-lt"/>
                <a:ea typeface="+mn-ea"/>
                <a:cs typeface="+mn-cs"/>
              </a:rPr>
              <a:t>协议以控制你的网络设备</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相当于在离开某个建筑时大喊你的用户名和口令。很快会有人进行监听， 并且他们会利用你安全意识的缺乏。传统的网络服务程序如：</a:t>
            </a:r>
            <a:r>
              <a:rPr lang="en-US" altLang="zh-CN" sz="1200" b="0" i="0" kern="1200" dirty="0" smtClean="0">
                <a:solidFill>
                  <a:schemeClr val="tx1"/>
                </a:solidFill>
                <a:effectLst/>
                <a:latin typeface="+mn-lt"/>
                <a:ea typeface="+mn-ea"/>
                <a:cs typeface="+mn-cs"/>
              </a:rPr>
              <a:t>ftp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pop</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在本质上都是不安全的，因为它们在网络上用明文传送口令和数据，别 有用心的人非常容易就可以截获这些口令和数据。而且，这些服务程序的安全验证方式也是有其弱点的，就是很容易受到“中间人”（</a:t>
            </a:r>
            <a:r>
              <a:rPr lang="en-US" altLang="zh-CN" sz="1200" b="0" i="0" kern="1200" dirty="0" smtClean="0">
                <a:solidFill>
                  <a:schemeClr val="tx1"/>
                </a:solidFill>
                <a:effectLst/>
                <a:latin typeface="+mn-lt"/>
                <a:ea typeface="+mn-ea"/>
                <a:cs typeface="+mn-cs"/>
              </a:rPr>
              <a:t>man-in-the- middle</a:t>
            </a:r>
            <a:r>
              <a:rPr lang="zh-CN" altLang="en-US" sz="1200" b="0" i="0" kern="1200" dirty="0" smtClean="0">
                <a:solidFill>
                  <a:schemeClr val="tx1"/>
                </a:solidFill>
                <a:effectLst/>
                <a:latin typeface="+mn-lt"/>
                <a:ea typeface="+mn-ea"/>
                <a:cs typeface="+mn-cs"/>
              </a:rPr>
              <a:t>）这种方式的攻击。所谓“中间人”的攻击方式，就是“中间人”冒充真正的服务器接收你的传给服务器的数据，然后再冒充你把数据传给真正的服务 器。服务器和你之间的数据传送被“中间人”一转手做了手脚之后，就会出现很严重的问题。</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协议是</a:t>
            </a:r>
            <a:r>
              <a:rPr lang="en-US" altLang="zh-CN" sz="1200" b="0" i="0" kern="1200" dirty="0" smtClean="0">
                <a:solidFill>
                  <a:schemeClr val="tx1"/>
                </a:solidFill>
                <a:effectLst/>
                <a:latin typeface="+mn-lt"/>
                <a:ea typeface="+mn-ea"/>
                <a:cs typeface="+mn-cs"/>
              </a:rPr>
              <a:t>TCP/IP</a:t>
            </a:r>
            <a:r>
              <a:rPr lang="zh-CN" altLang="en-US" sz="1200" b="0" i="0" kern="1200" dirty="0" smtClean="0">
                <a:solidFill>
                  <a:schemeClr val="tx1"/>
                </a:solidFill>
                <a:effectLst/>
                <a:latin typeface="+mn-lt"/>
                <a:ea typeface="+mn-ea"/>
                <a:cs typeface="+mn-cs"/>
              </a:rPr>
              <a:t>协议族中的一员，是</a:t>
            </a:r>
            <a:r>
              <a:rPr lang="en-US" altLang="zh-CN" sz="1200" b="0" i="0" kern="1200" dirty="0" smtClean="0">
                <a:solidFill>
                  <a:schemeClr val="tx1"/>
                </a:solidFill>
                <a:effectLst/>
                <a:latin typeface="+mn-lt"/>
                <a:ea typeface="+mn-ea"/>
                <a:cs typeface="+mn-cs"/>
              </a:rPr>
              <a:t>Internet</a:t>
            </a:r>
            <a:r>
              <a:rPr lang="zh-CN" altLang="en-US" sz="1200" b="0" i="0" kern="1200" dirty="0" smtClean="0">
                <a:solidFill>
                  <a:schemeClr val="tx1"/>
                </a:solidFill>
                <a:effectLst/>
                <a:latin typeface="+mn-lt"/>
                <a:ea typeface="+mn-ea"/>
                <a:cs typeface="+mn-cs"/>
              </a:rPr>
              <a:t>远程登陆服务的标准协议和主要方式。它为用户提供了在本地计算机上完成 远程主机工作的能力。在终端使用者的电脑上使用</a:t>
            </a:r>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程序，用它连接到服务器。终端使用者可以在</a:t>
            </a:r>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程序中输入命令，这些命令会在服务器上 运行，就像直接在服务器的控制台上输入一样。可以在本地就能控制服务器。要开始一个</a:t>
            </a:r>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会话，必须输入用户名和密码来登录服务器。</a:t>
            </a:r>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是 常用的远程控制</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服务器的方法</a:t>
            </a:r>
            <a:r>
              <a:rPr lang="en-US" altLang="zh-CN" sz="1200" b="0" i="0" kern="1200" dirty="0" smtClean="0">
                <a:solidFill>
                  <a:schemeClr val="tx1"/>
                </a:solidFill>
                <a:effectLst/>
                <a:latin typeface="+mn-lt"/>
                <a:ea typeface="+mn-ea"/>
                <a:cs typeface="+mn-cs"/>
              </a:rPr>
              <a:t>.</a:t>
            </a:r>
            <a:br>
              <a:rPr lang="en-US" altLang="zh-CN"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远程登录服务分为以下</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个过程：</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）本地与远程主机建立连接。该过程实际上是建立一个</a:t>
            </a:r>
            <a:r>
              <a:rPr lang="en-US" altLang="zh-CN" sz="1200" b="0" i="0" kern="1200" dirty="0" smtClean="0">
                <a:solidFill>
                  <a:schemeClr val="tx1"/>
                </a:solidFill>
                <a:effectLst/>
                <a:latin typeface="+mn-lt"/>
                <a:ea typeface="+mn-ea"/>
                <a:cs typeface="+mn-cs"/>
              </a:rPr>
              <a:t>TCP</a:t>
            </a:r>
            <a:r>
              <a:rPr lang="zh-CN" altLang="en-US" sz="1200" b="0" i="0" kern="1200" dirty="0" smtClean="0">
                <a:solidFill>
                  <a:schemeClr val="tx1"/>
                </a:solidFill>
                <a:effectLst/>
                <a:latin typeface="+mn-lt"/>
                <a:ea typeface="+mn-ea"/>
                <a:cs typeface="+mn-cs"/>
              </a:rPr>
              <a:t>连接，用户必须知道远程主机的</a:t>
            </a:r>
            <a:r>
              <a:rPr lang="en-US" altLang="zh-CN" sz="1200" b="0" i="0" kern="1200" dirty="0" err="1"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地址或域名；</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）将本地终端上输入的用户名和口令及以后输入的任何命令或字符以</a:t>
            </a:r>
            <a:r>
              <a:rPr lang="en-US" altLang="zh-CN" sz="1200" b="0" i="0" kern="1200" dirty="0" smtClean="0">
                <a:solidFill>
                  <a:schemeClr val="tx1"/>
                </a:solidFill>
                <a:effectLst/>
                <a:latin typeface="+mn-lt"/>
                <a:ea typeface="+mn-ea"/>
                <a:cs typeface="+mn-cs"/>
              </a:rPr>
              <a:t>NVT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Net Virtual Terminal</a:t>
            </a:r>
            <a:r>
              <a:rPr lang="zh-CN" altLang="en-US" sz="1200" b="0" i="0" kern="1200" dirty="0" smtClean="0">
                <a:solidFill>
                  <a:schemeClr val="tx1"/>
                </a:solidFill>
                <a:effectLst/>
                <a:latin typeface="+mn-lt"/>
                <a:ea typeface="+mn-ea"/>
                <a:cs typeface="+mn-cs"/>
              </a:rPr>
              <a:t>）格式传送到远程主机。该过程实际上是从本地主机向远程主机发送一个</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数据包；</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）将远程主机输出的</a:t>
            </a:r>
            <a:r>
              <a:rPr lang="en-US" altLang="zh-CN" sz="1200" b="0" i="0" kern="1200" dirty="0" smtClean="0">
                <a:solidFill>
                  <a:schemeClr val="tx1"/>
                </a:solidFill>
                <a:effectLst/>
                <a:latin typeface="+mn-lt"/>
                <a:ea typeface="+mn-ea"/>
                <a:cs typeface="+mn-cs"/>
              </a:rPr>
              <a:t>NVT</a:t>
            </a:r>
            <a:r>
              <a:rPr lang="zh-CN" altLang="en-US" sz="1200" b="0" i="0" kern="1200" dirty="0" smtClean="0">
                <a:solidFill>
                  <a:schemeClr val="tx1"/>
                </a:solidFill>
                <a:effectLst/>
                <a:latin typeface="+mn-lt"/>
                <a:ea typeface="+mn-ea"/>
                <a:cs typeface="+mn-cs"/>
              </a:rPr>
              <a:t>格式的数据转化为本地所接受的格式送回本地终端，包括输入命令回显和命令执行结果；</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）最后，本地终端对远程主机进行撤消连接。该过程是撤销一个</a:t>
            </a:r>
            <a:r>
              <a:rPr lang="en-US" altLang="zh-CN" sz="1200" b="0" i="0" kern="1200" dirty="0" smtClean="0">
                <a:solidFill>
                  <a:schemeClr val="tx1"/>
                </a:solidFill>
                <a:effectLst/>
                <a:latin typeface="+mn-lt"/>
                <a:ea typeface="+mn-ea"/>
                <a:cs typeface="+mn-cs"/>
              </a:rPr>
              <a:t>TCP</a:t>
            </a:r>
            <a:r>
              <a:rPr lang="zh-CN" altLang="en-US" sz="1200" b="0" i="0" kern="1200" dirty="0" smtClean="0">
                <a:solidFill>
                  <a:schemeClr val="tx1"/>
                </a:solidFill>
                <a:effectLst/>
                <a:latin typeface="+mn-lt"/>
                <a:ea typeface="+mn-ea"/>
                <a:cs typeface="+mn-cs"/>
              </a:rPr>
              <a:t>连接。</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二、</a:t>
            </a:r>
            <a:r>
              <a:rPr lang="en-US" altLang="zh-CN" sz="1200" b="0" i="0" kern="1200" dirty="0" smtClean="0">
                <a:solidFill>
                  <a:schemeClr val="tx1"/>
                </a:solidFill>
                <a:effectLst/>
                <a:latin typeface="+mn-lt"/>
                <a:ea typeface="+mn-ea"/>
                <a:cs typeface="+mn-cs"/>
              </a:rPr>
              <a:t>SSH</a:t>
            </a:r>
            <a:br>
              <a:rPr lang="en-US" altLang="zh-CN" sz="1200" b="0" i="0" kern="1200" dirty="0" smtClean="0">
                <a:solidFill>
                  <a:schemeClr val="tx1"/>
                </a:solidFill>
                <a:effectLst/>
                <a:latin typeface="+mn-lt"/>
                <a:ea typeface="+mn-ea"/>
                <a:cs typeface="+mn-cs"/>
              </a:rPr>
            </a:br>
            <a:r>
              <a:rPr lang="en-US" altLang="zh-CN" sz="1200" b="0" i="0" kern="1200" dirty="0" err="1" smtClean="0">
                <a:solidFill>
                  <a:schemeClr val="tx1"/>
                </a:solidFill>
                <a:effectLst/>
                <a:latin typeface="+mn-lt"/>
                <a:ea typeface="+mn-ea"/>
                <a:cs typeface="+mn-cs"/>
              </a:rPr>
              <a:t>SSH</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为 </a:t>
            </a:r>
            <a:r>
              <a:rPr lang="en-US" altLang="zh-CN" sz="1200" b="0" i="0" kern="1200" dirty="0" smtClean="0">
                <a:solidFill>
                  <a:schemeClr val="tx1"/>
                </a:solidFill>
                <a:effectLst/>
                <a:latin typeface="+mn-lt"/>
                <a:ea typeface="+mn-ea"/>
                <a:cs typeface="+mn-cs"/>
              </a:rPr>
              <a:t>Secure Shell </a:t>
            </a:r>
            <a:r>
              <a:rPr lang="zh-CN" altLang="en-US" sz="1200" b="0" i="0" kern="1200" dirty="0" smtClean="0">
                <a:solidFill>
                  <a:schemeClr val="tx1"/>
                </a:solidFill>
                <a:effectLst/>
                <a:latin typeface="+mn-lt"/>
                <a:ea typeface="+mn-ea"/>
                <a:cs typeface="+mn-cs"/>
              </a:rPr>
              <a:t>的缩写，由 </a:t>
            </a:r>
            <a:r>
              <a:rPr lang="en-US" altLang="zh-CN" sz="1200" b="0" i="0" kern="1200" dirty="0" smtClean="0">
                <a:solidFill>
                  <a:schemeClr val="tx1"/>
                </a:solidFill>
                <a:effectLst/>
                <a:latin typeface="+mn-lt"/>
                <a:ea typeface="+mn-ea"/>
                <a:cs typeface="+mn-cs"/>
              </a:rPr>
              <a:t>IETF </a:t>
            </a:r>
            <a:r>
              <a:rPr lang="zh-CN" altLang="en-US" sz="1200" b="0" i="0" kern="1200" dirty="0" smtClean="0">
                <a:solidFill>
                  <a:schemeClr val="tx1"/>
                </a:solidFill>
                <a:effectLst/>
                <a:latin typeface="+mn-lt"/>
                <a:ea typeface="+mn-ea"/>
                <a:cs typeface="+mn-cs"/>
              </a:rPr>
              <a:t>的网络工作小组（</a:t>
            </a:r>
            <a:r>
              <a:rPr lang="en-US" altLang="zh-CN" sz="1200" b="0" i="0" kern="1200" dirty="0" smtClean="0">
                <a:solidFill>
                  <a:schemeClr val="tx1"/>
                </a:solidFill>
                <a:effectLst/>
                <a:latin typeface="+mn-lt"/>
                <a:ea typeface="+mn-ea"/>
                <a:cs typeface="+mn-cs"/>
              </a:rPr>
              <a:t>Network Working Group</a:t>
            </a:r>
            <a:r>
              <a:rPr lang="zh-CN" altLang="en-US" sz="1200" b="0" i="0" kern="1200" dirty="0" smtClean="0">
                <a:solidFill>
                  <a:schemeClr val="tx1"/>
                </a:solidFill>
                <a:effectLst/>
                <a:latin typeface="+mn-lt"/>
                <a:ea typeface="+mn-ea"/>
                <a:cs typeface="+mn-cs"/>
              </a:rPr>
              <a:t>）所制定；</a:t>
            </a:r>
            <a:r>
              <a:rPr lang="en-US" altLang="zh-CN" sz="1200" b="0" i="0" kern="1200" dirty="0" smtClean="0">
                <a:solidFill>
                  <a:schemeClr val="tx1"/>
                </a:solidFill>
                <a:effectLst/>
                <a:latin typeface="+mn-lt"/>
                <a:ea typeface="+mn-ea"/>
                <a:cs typeface="+mn-cs"/>
              </a:rPr>
              <a:t>SSH </a:t>
            </a:r>
            <a:r>
              <a:rPr lang="zh-CN" altLang="en-US" sz="1200" b="0" i="0" kern="1200" dirty="0" smtClean="0">
                <a:solidFill>
                  <a:schemeClr val="tx1"/>
                </a:solidFill>
                <a:effectLst/>
                <a:latin typeface="+mn-lt"/>
                <a:ea typeface="+mn-ea"/>
                <a:cs typeface="+mn-cs"/>
              </a:rPr>
              <a:t>为建立在应用层和传输层基础上的安全协议。</a:t>
            </a:r>
            <a:r>
              <a:rPr lang="en-US" altLang="zh-CN" sz="1200" b="0" i="0" kern="1200" dirty="0" smtClean="0">
                <a:solidFill>
                  <a:schemeClr val="tx1"/>
                </a:solidFill>
                <a:effectLst/>
                <a:latin typeface="+mn-lt"/>
                <a:ea typeface="+mn-ea"/>
                <a:cs typeface="+mn-cs"/>
              </a:rPr>
              <a:t>SSH </a:t>
            </a:r>
            <a:r>
              <a:rPr lang="zh-CN" altLang="en-US" sz="1200" b="0" i="0" kern="1200" dirty="0" smtClean="0">
                <a:solidFill>
                  <a:schemeClr val="tx1"/>
                </a:solidFill>
                <a:effectLst/>
                <a:latin typeface="+mn-lt"/>
                <a:ea typeface="+mn-ea"/>
                <a:cs typeface="+mn-cs"/>
              </a:rPr>
              <a:t>是目前较可靠，专为远程登录会话和其他网络服务提供安全性的协议。利用 </a:t>
            </a:r>
            <a:r>
              <a:rPr lang="en-US" altLang="zh-CN" sz="1200" b="0" i="0" kern="1200" dirty="0" smtClean="0">
                <a:solidFill>
                  <a:schemeClr val="tx1"/>
                </a:solidFill>
                <a:effectLst/>
                <a:latin typeface="+mn-lt"/>
                <a:ea typeface="+mn-ea"/>
                <a:cs typeface="+mn-cs"/>
              </a:rPr>
              <a:t>SSH </a:t>
            </a:r>
            <a:r>
              <a:rPr lang="zh-CN" altLang="en-US" sz="1200" b="0" i="0" kern="1200" dirty="0" smtClean="0">
                <a:solidFill>
                  <a:schemeClr val="tx1"/>
                </a:solidFill>
                <a:effectLst/>
                <a:latin typeface="+mn-lt"/>
                <a:ea typeface="+mn-ea"/>
                <a:cs typeface="+mn-cs"/>
              </a:rPr>
              <a:t>协议可以有效防止远程管理过程中的信息泄露问题。</a:t>
            </a:r>
            <a:r>
              <a:rPr lang="en-US" altLang="zh-CN" sz="1200" b="0" i="0" kern="1200" dirty="0" smtClean="0">
                <a:solidFill>
                  <a:schemeClr val="tx1"/>
                </a:solidFill>
                <a:effectLst/>
                <a:latin typeface="+mn-lt"/>
                <a:ea typeface="+mn-ea"/>
                <a:cs typeface="+mn-cs"/>
              </a:rPr>
              <a:t>SSH</a:t>
            </a:r>
            <a:r>
              <a:rPr lang="zh-CN" altLang="en-US" sz="1200" b="0" i="0" kern="1200" dirty="0" smtClean="0">
                <a:solidFill>
                  <a:schemeClr val="tx1"/>
                </a:solidFill>
                <a:effectLst/>
                <a:latin typeface="+mn-lt"/>
                <a:ea typeface="+mn-ea"/>
                <a:cs typeface="+mn-cs"/>
              </a:rPr>
              <a:t>是替代</a:t>
            </a:r>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和其他远程控制台管理应用程序的行业标准。</a:t>
            </a:r>
            <a:r>
              <a:rPr lang="en-US" altLang="zh-CN" sz="1200" b="0" i="0" kern="1200" dirty="0" smtClean="0">
                <a:solidFill>
                  <a:schemeClr val="tx1"/>
                </a:solidFill>
                <a:effectLst/>
                <a:latin typeface="+mn-lt"/>
                <a:ea typeface="+mn-ea"/>
                <a:cs typeface="+mn-cs"/>
              </a:rPr>
              <a:t>SSH</a:t>
            </a:r>
            <a:r>
              <a:rPr lang="zh-CN" altLang="en-US" sz="1200" b="0" i="0" kern="1200" dirty="0" smtClean="0">
                <a:solidFill>
                  <a:schemeClr val="tx1"/>
                </a:solidFill>
                <a:effectLst/>
                <a:latin typeface="+mn-lt"/>
                <a:ea typeface="+mn-ea"/>
                <a:cs typeface="+mn-cs"/>
              </a:rPr>
              <a:t>命令是加密的并以几种方式进行保密。</a:t>
            </a:r>
            <a:r>
              <a:rPr lang="en-US" altLang="zh-CN" sz="1200" b="0" i="0" kern="1200" dirty="0" smtClean="0">
                <a:solidFill>
                  <a:schemeClr val="tx1"/>
                </a:solidFill>
                <a:effectLst/>
                <a:latin typeface="+mn-lt"/>
                <a:ea typeface="+mn-ea"/>
                <a:cs typeface="+mn-cs"/>
              </a:rPr>
              <a:t>SSH</a:t>
            </a:r>
            <a:r>
              <a:rPr lang="zh-CN" altLang="en-US" sz="1200" b="0" i="0" kern="1200" dirty="0" smtClean="0">
                <a:solidFill>
                  <a:schemeClr val="tx1"/>
                </a:solidFill>
                <a:effectLst/>
                <a:latin typeface="+mn-lt"/>
                <a:ea typeface="+mn-ea"/>
                <a:cs typeface="+mn-cs"/>
              </a:rPr>
              <a:t>有很多功能，它既可以代替 </a:t>
            </a:r>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，又可以为</a:t>
            </a:r>
            <a:r>
              <a:rPr lang="en-US" altLang="zh-CN" sz="1200" b="0" i="0" kern="1200" dirty="0" smtClean="0">
                <a:solidFill>
                  <a:schemeClr val="tx1"/>
                </a:solidFill>
                <a:effectLst/>
                <a:latin typeface="+mn-lt"/>
                <a:ea typeface="+mn-ea"/>
                <a:cs typeface="+mn-cs"/>
              </a:rPr>
              <a:t>ftp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pop</a:t>
            </a:r>
            <a:r>
              <a:rPr lang="zh-CN" altLang="en-US" sz="1200" b="0" i="0" kern="1200" dirty="0" smtClean="0">
                <a:solidFill>
                  <a:schemeClr val="tx1"/>
                </a:solidFill>
                <a:effectLst/>
                <a:latin typeface="+mn-lt"/>
                <a:ea typeface="+mn-ea"/>
                <a:cs typeface="+mn-cs"/>
              </a:rPr>
              <a:t>、甚至</a:t>
            </a:r>
            <a:r>
              <a:rPr lang="en-US" altLang="zh-CN" sz="1200" b="0" i="0" kern="1200" dirty="0" err="1" smtClean="0">
                <a:solidFill>
                  <a:schemeClr val="tx1"/>
                </a:solidFill>
                <a:effectLst/>
                <a:latin typeface="+mn-lt"/>
                <a:ea typeface="+mn-ea"/>
                <a:cs typeface="+mn-cs"/>
              </a:rPr>
              <a:t>ppp</a:t>
            </a:r>
            <a:r>
              <a:rPr lang="zh-CN" altLang="en-US" sz="1200" b="0" i="0" kern="1200" dirty="0" smtClean="0">
                <a:solidFill>
                  <a:schemeClr val="tx1"/>
                </a:solidFill>
                <a:effectLst/>
                <a:latin typeface="+mn-lt"/>
                <a:ea typeface="+mn-ea"/>
                <a:cs typeface="+mn-cs"/>
              </a:rPr>
              <a:t>提供一个安全的“通道”。</a:t>
            </a:r>
            <a:r>
              <a:rPr lang="en-US" altLang="zh-CN" sz="1200" b="0" i="0" kern="1200" dirty="0" smtClean="0">
                <a:solidFill>
                  <a:schemeClr val="tx1"/>
                </a:solidFill>
                <a:effectLst/>
                <a:latin typeface="+mn-lt"/>
                <a:ea typeface="+mn-ea"/>
                <a:cs typeface="+mn-cs"/>
              </a:rPr>
              <a:t>SSH(Secure </a:t>
            </a:r>
            <a:r>
              <a:rPr lang="en-US" altLang="zh-CN" sz="1200" b="0" i="0" kern="1200" dirty="0" err="1" smtClean="0">
                <a:solidFill>
                  <a:schemeClr val="tx1"/>
                </a:solidFill>
                <a:effectLst/>
                <a:latin typeface="+mn-lt"/>
                <a:ea typeface="+mn-ea"/>
                <a:cs typeface="+mn-cs"/>
              </a:rPr>
              <a:t>SHell</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到目前为止有两个不兼容的版本</a:t>
            </a:r>
            <a:r>
              <a:rPr lang="en-US" altLang="zh-CN" sz="1200" b="0" i="0" kern="1200" dirty="0" smtClean="0">
                <a:solidFill>
                  <a:schemeClr val="tx1"/>
                </a:solidFill>
                <a:effectLst/>
                <a:latin typeface="+mn-lt"/>
                <a:ea typeface="+mn-ea"/>
                <a:cs typeface="+mn-cs"/>
              </a:rPr>
              <a:t>——SSH1</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SSH2</a:t>
            </a:r>
            <a:r>
              <a:rPr lang="zh-CN" altLang="en-US" sz="1200" b="0" i="0" kern="1200" dirty="0" smtClean="0">
                <a:solidFill>
                  <a:schemeClr val="tx1"/>
                </a:solidFill>
                <a:effectLst/>
                <a:latin typeface="+mn-lt"/>
                <a:ea typeface="+mn-ea"/>
                <a:cs typeface="+mn-cs"/>
              </a:rPr>
              <a:t>。</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SSH1</a:t>
            </a:r>
            <a:r>
              <a:rPr lang="zh-CN" altLang="en-US" sz="1200" b="0" i="0" kern="1200" dirty="0" smtClean="0">
                <a:solidFill>
                  <a:schemeClr val="tx1"/>
                </a:solidFill>
                <a:effectLst/>
                <a:latin typeface="+mn-lt"/>
                <a:ea typeface="+mn-ea"/>
                <a:cs typeface="+mn-cs"/>
              </a:rPr>
              <a:t>又分为</a:t>
            </a:r>
            <a:r>
              <a:rPr lang="en-US" altLang="zh-CN" sz="1200" b="0" i="0" kern="1200" dirty="0" smtClean="0">
                <a:solidFill>
                  <a:schemeClr val="tx1"/>
                </a:solidFill>
                <a:effectLst/>
                <a:latin typeface="+mn-lt"/>
                <a:ea typeface="+mn-ea"/>
                <a:cs typeface="+mn-cs"/>
              </a:rPr>
              <a:t>1.3</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1.5</a:t>
            </a:r>
            <a:r>
              <a:rPr lang="zh-CN" altLang="en-US" sz="1200" b="0" i="0" kern="1200" dirty="0" smtClean="0">
                <a:solidFill>
                  <a:schemeClr val="tx1"/>
                </a:solidFill>
                <a:effectLst/>
                <a:latin typeface="+mn-lt"/>
                <a:ea typeface="+mn-ea"/>
                <a:cs typeface="+mn-cs"/>
              </a:rPr>
              <a:t>两个版本。</a:t>
            </a:r>
            <a:r>
              <a:rPr lang="en-US" altLang="zh-CN" sz="1200" b="0" i="0" kern="1200" dirty="0" smtClean="0">
                <a:solidFill>
                  <a:schemeClr val="tx1"/>
                </a:solidFill>
                <a:effectLst/>
                <a:latin typeface="+mn-lt"/>
                <a:ea typeface="+mn-ea"/>
                <a:cs typeface="+mn-cs"/>
              </a:rPr>
              <a:t>SSH1</a:t>
            </a:r>
            <a:r>
              <a:rPr lang="zh-CN" altLang="en-US" sz="1200" b="0" i="0" kern="1200" dirty="0" smtClean="0">
                <a:solidFill>
                  <a:schemeClr val="tx1"/>
                </a:solidFill>
                <a:effectLst/>
                <a:latin typeface="+mn-lt"/>
                <a:ea typeface="+mn-ea"/>
                <a:cs typeface="+mn-cs"/>
              </a:rPr>
              <a:t>采用</a:t>
            </a:r>
            <a:r>
              <a:rPr lang="en-US" altLang="zh-CN" sz="1200" b="0" i="0" kern="1200" dirty="0" smtClean="0">
                <a:solidFill>
                  <a:schemeClr val="tx1"/>
                </a:solidFill>
                <a:effectLst/>
                <a:latin typeface="+mn-lt"/>
                <a:ea typeface="+mn-ea"/>
                <a:cs typeface="+mn-cs"/>
              </a:rPr>
              <a:t>DES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3DES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Blowfish</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RC4</a:t>
            </a:r>
            <a:r>
              <a:rPr lang="zh-CN" altLang="en-US" sz="1200" b="0" i="0" kern="1200" dirty="0" smtClean="0">
                <a:solidFill>
                  <a:schemeClr val="tx1"/>
                </a:solidFill>
                <a:effectLst/>
                <a:latin typeface="+mn-lt"/>
                <a:ea typeface="+mn-ea"/>
                <a:cs typeface="+mn-cs"/>
              </a:rPr>
              <a:t>等对称加密算法保护数据安全传输，而对称加密算法的密钥 是通过非对称加密算法（</a:t>
            </a:r>
            <a:r>
              <a:rPr lang="en-US" altLang="zh-CN" sz="1200" b="0" i="0" kern="1200" dirty="0" smtClean="0">
                <a:solidFill>
                  <a:schemeClr val="tx1"/>
                </a:solidFill>
                <a:effectLst/>
                <a:latin typeface="+mn-lt"/>
                <a:ea typeface="+mn-ea"/>
                <a:cs typeface="+mn-cs"/>
              </a:rPr>
              <a:t>RSA</a:t>
            </a:r>
            <a:r>
              <a:rPr lang="zh-CN" altLang="en-US" sz="1200" b="0" i="0" kern="1200" dirty="0" smtClean="0">
                <a:solidFill>
                  <a:schemeClr val="tx1"/>
                </a:solidFill>
                <a:effectLst/>
                <a:latin typeface="+mn-lt"/>
                <a:ea typeface="+mn-ea"/>
                <a:cs typeface="+mn-cs"/>
              </a:rPr>
              <a:t>）来完成交换的。</a:t>
            </a:r>
            <a:r>
              <a:rPr lang="en-US" altLang="zh-CN" sz="1200" b="0" i="0" kern="1200" dirty="0" smtClean="0">
                <a:solidFill>
                  <a:schemeClr val="tx1"/>
                </a:solidFill>
                <a:effectLst/>
                <a:latin typeface="+mn-lt"/>
                <a:ea typeface="+mn-ea"/>
                <a:cs typeface="+mn-cs"/>
              </a:rPr>
              <a:t>SSH1</a:t>
            </a:r>
            <a:r>
              <a:rPr lang="zh-CN" altLang="en-US" sz="1200" b="0" i="0" kern="1200" dirty="0" smtClean="0">
                <a:solidFill>
                  <a:schemeClr val="tx1"/>
                </a:solidFill>
                <a:effectLst/>
                <a:latin typeface="+mn-lt"/>
                <a:ea typeface="+mn-ea"/>
                <a:cs typeface="+mn-cs"/>
              </a:rPr>
              <a:t>使用循环冗余校验码（</a:t>
            </a:r>
            <a:r>
              <a:rPr lang="en-US" altLang="zh-CN" sz="1200" b="0" i="0" kern="1200" dirty="0" smtClean="0">
                <a:solidFill>
                  <a:schemeClr val="tx1"/>
                </a:solidFill>
                <a:effectLst/>
                <a:latin typeface="+mn-lt"/>
                <a:ea typeface="+mn-ea"/>
                <a:cs typeface="+mn-cs"/>
              </a:rPr>
              <a:t>CRC</a:t>
            </a:r>
            <a:r>
              <a:rPr lang="zh-CN" altLang="en-US" sz="1200" b="0" i="0" kern="1200" dirty="0" smtClean="0">
                <a:solidFill>
                  <a:schemeClr val="tx1"/>
                </a:solidFill>
                <a:effectLst/>
                <a:latin typeface="+mn-lt"/>
                <a:ea typeface="+mn-ea"/>
                <a:cs typeface="+mn-cs"/>
              </a:rPr>
              <a:t>）来保证数据的完整性，但是后来发现这种方法有缺陷。</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SSH2</a:t>
            </a:r>
            <a:r>
              <a:rPr lang="zh-CN" altLang="en-US" sz="1200" b="0" i="0" kern="1200" dirty="0" smtClean="0">
                <a:solidFill>
                  <a:schemeClr val="tx1"/>
                </a:solidFill>
                <a:effectLst/>
                <a:latin typeface="+mn-lt"/>
                <a:ea typeface="+mn-ea"/>
                <a:cs typeface="+mn-cs"/>
              </a:rPr>
              <a:t>避免了</a:t>
            </a:r>
            <a:r>
              <a:rPr lang="en-US" altLang="zh-CN" sz="1200" b="0" i="0" kern="1200" dirty="0" smtClean="0">
                <a:solidFill>
                  <a:schemeClr val="tx1"/>
                </a:solidFill>
                <a:effectLst/>
                <a:latin typeface="+mn-lt"/>
                <a:ea typeface="+mn-ea"/>
                <a:cs typeface="+mn-cs"/>
              </a:rPr>
              <a:t>RSA</a:t>
            </a:r>
            <a:r>
              <a:rPr lang="zh-CN" altLang="en-US" sz="1200" b="0" i="0" kern="1200" dirty="0" smtClean="0">
                <a:solidFill>
                  <a:schemeClr val="tx1"/>
                </a:solidFill>
                <a:effectLst/>
                <a:latin typeface="+mn-lt"/>
                <a:ea typeface="+mn-ea"/>
                <a:cs typeface="+mn-cs"/>
              </a:rPr>
              <a:t>的专利问题，并修补了</a:t>
            </a:r>
            <a:r>
              <a:rPr lang="en-US" altLang="zh-CN" sz="1200" b="0" i="0" kern="1200" dirty="0" smtClean="0">
                <a:solidFill>
                  <a:schemeClr val="tx1"/>
                </a:solidFill>
                <a:effectLst/>
                <a:latin typeface="+mn-lt"/>
                <a:ea typeface="+mn-ea"/>
                <a:cs typeface="+mn-cs"/>
              </a:rPr>
              <a:t>CRC</a:t>
            </a:r>
            <a:r>
              <a:rPr lang="zh-CN" altLang="en-US" sz="1200" b="0" i="0" kern="1200" dirty="0" smtClean="0">
                <a:solidFill>
                  <a:schemeClr val="tx1"/>
                </a:solidFill>
                <a:effectLst/>
                <a:latin typeface="+mn-lt"/>
                <a:ea typeface="+mn-ea"/>
                <a:cs typeface="+mn-cs"/>
              </a:rPr>
              <a:t>的缺陷。</a:t>
            </a:r>
            <a:r>
              <a:rPr lang="en-US" altLang="zh-CN" sz="1200" b="0" i="0" kern="1200" dirty="0" smtClean="0">
                <a:solidFill>
                  <a:schemeClr val="tx1"/>
                </a:solidFill>
                <a:effectLst/>
                <a:latin typeface="+mn-lt"/>
                <a:ea typeface="+mn-ea"/>
                <a:cs typeface="+mn-cs"/>
              </a:rPr>
              <a:t>SSH2</a:t>
            </a:r>
            <a:r>
              <a:rPr lang="zh-CN" altLang="en-US" sz="1200" b="0" i="0" kern="1200" dirty="0" smtClean="0">
                <a:solidFill>
                  <a:schemeClr val="tx1"/>
                </a:solidFill>
                <a:effectLst/>
                <a:latin typeface="+mn-lt"/>
                <a:ea typeface="+mn-ea"/>
                <a:cs typeface="+mn-cs"/>
              </a:rPr>
              <a:t>用数字签名算法（</a:t>
            </a:r>
            <a:r>
              <a:rPr lang="en-US" altLang="zh-CN" sz="1200" b="0" i="0" kern="1200" dirty="0" smtClean="0">
                <a:solidFill>
                  <a:schemeClr val="tx1"/>
                </a:solidFill>
                <a:effectLst/>
                <a:latin typeface="+mn-lt"/>
                <a:ea typeface="+mn-ea"/>
                <a:cs typeface="+mn-cs"/>
              </a:rPr>
              <a:t>DSA</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Diffie</a:t>
            </a:r>
            <a:r>
              <a:rPr lang="en-US" altLang="zh-CN" sz="1200" b="0" i="0" kern="1200" dirty="0" smtClean="0">
                <a:solidFill>
                  <a:schemeClr val="tx1"/>
                </a:solidFill>
                <a:effectLst/>
                <a:latin typeface="+mn-lt"/>
                <a:ea typeface="+mn-ea"/>
                <a:cs typeface="+mn-cs"/>
              </a:rPr>
              <a:t>-Hellman</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DH</a:t>
            </a:r>
            <a:r>
              <a:rPr lang="zh-CN" altLang="en-US" sz="1200" b="0" i="0" kern="1200" dirty="0" smtClean="0">
                <a:solidFill>
                  <a:schemeClr val="tx1"/>
                </a:solidFill>
                <a:effectLst/>
                <a:latin typeface="+mn-lt"/>
                <a:ea typeface="+mn-ea"/>
                <a:cs typeface="+mn-cs"/>
              </a:rPr>
              <a:t>）算法代替</a:t>
            </a:r>
            <a:r>
              <a:rPr lang="en-US" altLang="zh-CN" sz="1200" b="0" i="0" kern="1200" dirty="0" smtClean="0">
                <a:solidFill>
                  <a:schemeClr val="tx1"/>
                </a:solidFill>
                <a:effectLst/>
                <a:latin typeface="+mn-lt"/>
                <a:ea typeface="+mn-ea"/>
                <a:cs typeface="+mn-cs"/>
              </a:rPr>
              <a:t>RSA</a:t>
            </a:r>
            <a:r>
              <a:rPr lang="zh-CN" altLang="en-US" sz="1200" b="0" i="0" kern="1200" dirty="0" smtClean="0">
                <a:solidFill>
                  <a:schemeClr val="tx1"/>
                </a:solidFill>
                <a:effectLst/>
                <a:latin typeface="+mn-lt"/>
                <a:ea typeface="+mn-ea"/>
                <a:cs typeface="+mn-cs"/>
              </a:rPr>
              <a:t>来完成对称密钥的交换，用消息证实代码（</a:t>
            </a:r>
            <a:r>
              <a:rPr lang="en-US" altLang="zh-CN" sz="1200" b="0" i="0" kern="1200" dirty="0" smtClean="0">
                <a:solidFill>
                  <a:schemeClr val="tx1"/>
                </a:solidFill>
                <a:effectLst/>
                <a:latin typeface="+mn-lt"/>
                <a:ea typeface="+mn-ea"/>
                <a:cs typeface="+mn-cs"/>
              </a:rPr>
              <a:t>HMAC</a:t>
            </a:r>
            <a:r>
              <a:rPr lang="zh-CN" altLang="en-US" sz="1200" b="0" i="0" kern="1200" dirty="0" smtClean="0">
                <a:solidFill>
                  <a:schemeClr val="tx1"/>
                </a:solidFill>
                <a:effectLst/>
                <a:latin typeface="+mn-lt"/>
                <a:ea typeface="+mn-ea"/>
                <a:cs typeface="+mn-cs"/>
              </a:rPr>
              <a:t>）来代替</a:t>
            </a:r>
            <a:r>
              <a:rPr lang="en-US" altLang="zh-CN" sz="1200" b="0" i="0" kern="1200" dirty="0" smtClean="0">
                <a:solidFill>
                  <a:schemeClr val="tx1"/>
                </a:solidFill>
                <a:effectLst/>
                <a:latin typeface="+mn-lt"/>
                <a:ea typeface="+mn-ea"/>
                <a:cs typeface="+mn-cs"/>
              </a:rPr>
              <a:t>CRC</a:t>
            </a:r>
            <a:r>
              <a:rPr lang="zh-CN" altLang="en-US" sz="1200" b="0" i="0" kern="1200" dirty="0" smtClean="0">
                <a:solidFill>
                  <a:schemeClr val="tx1"/>
                </a:solidFill>
                <a:effectLst/>
                <a:latin typeface="+mn-lt"/>
                <a:ea typeface="+mn-ea"/>
                <a:cs typeface="+mn-cs"/>
              </a:rPr>
              <a:t>。同时</a:t>
            </a:r>
            <a:r>
              <a:rPr lang="en-US" altLang="zh-CN" sz="1200" b="0" i="0" kern="1200" dirty="0" smtClean="0">
                <a:solidFill>
                  <a:schemeClr val="tx1"/>
                </a:solidFill>
                <a:effectLst/>
                <a:latin typeface="+mn-lt"/>
                <a:ea typeface="+mn-ea"/>
                <a:cs typeface="+mn-cs"/>
              </a:rPr>
              <a:t>SSH2</a:t>
            </a:r>
            <a:r>
              <a:rPr lang="zh-CN" altLang="en-US" sz="1200" b="0" i="0" kern="1200" dirty="0" smtClean="0">
                <a:solidFill>
                  <a:schemeClr val="tx1"/>
                </a:solidFill>
                <a:effectLst/>
                <a:latin typeface="+mn-lt"/>
                <a:ea typeface="+mn-ea"/>
                <a:cs typeface="+mn-cs"/>
              </a:rPr>
              <a:t>增加了</a:t>
            </a:r>
            <a:r>
              <a:rPr lang="en-US" altLang="zh-CN" sz="1200" b="0" i="0" kern="1200" dirty="0" smtClean="0">
                <a:solidFill>
                  <a:schemeClr val="tx1"/>
                </a:solidFill>
                <a:effectLst/>
                <a:latin typeface="+mn-lt"/>
                <a:ea typeface="+mn-ea"/>
                <a:cs typeface="+mn-cs"/>
              </a:rPr>
              <a:t>AES</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Twofish</a:t>
            </a:r>
            <a:r>
              <a:rPr lang="zh-CN" altLang="en-US" sz="1200" b="0" i="0" kern="1200" dirty="0" smtClean="0">
                <a:solidFill>
                  <a:schemeClr val="tx1"/>
                </a:solidFill>
                <a:effectLst/>
                <a:latin typeface="+mn-lt"/>
                <a:ea typeface="+mn-ea"/>
                <a:cs typeface="+mn-cs"/>
              </a:rPr>
              <a:t>等对称加密算法。</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三、</a:t>
            </a:r>
            <a:r>
              <a:rPr lang="en-US" altLang="zh-CN" sz="1200" b="0" i="0" kern="1200" dirty="0" smtClean="0">
                <a:solidFill>
                  <a:schemeClr val="tx1"/>
                </a:solidFill>
                <a:effectLst/>
                <a:latin typeface="+mn-lt"/>
                <a:ea typeface="+mn-ea"/>
                <a:cs typeface="+mn-cs"/>
              </a:rPr>
              <a:t>Telnet/SSL</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Secure Socket Layer</a:t>
            </a:r>
            <a:r>
              <a:rPr lang="zh-CN" altLang="en-US" sz="1200" b="0" i="0" kern="1200" dirty="0" smtClean="0">
                <a:solidFill>
                  <a:schemeClr val="tx1"/>
                </a:solidFill>
                <a:effectLst/>
                <a:latin typeface="+mn-lt"/>
                <a:ea typeface="+mn-ea"/>
                <a:cs typeface="+mn-cs"/>
              </a:rPr>
              <a:t>，为</a:t>
            </a:r>
            <a:r>
              <a:rPr lang="en-US" altLang="zh-CN" sz="1200" b="0" i="0" kern="1200" dirty="0" smtClean="0">
                <a:solidFill>
                  <a:schemeClr val="tx1"/>
                </a:solidFill>
                <a:effectLst/>
                <a:latin typeface="+mn-lt"/>
                <a:ea typeface="+mn-ea"/>
                <a:cs typeface="+mn-cs"/>
              </a:rPr>
              <a:t>Netscape</a:t>
            </a:r>
            <a:r>
              <a:rPr lang="zh-CN" altLang="en-US" sz="1200" b="0" i="0" kern="1200" dirty="0" smtClean="0">
                <a:solidFill>
                  <a:schemeClr val="tx1"/>
                </a:solidFill>
                <a:effectLst/>
                <a:latin typeface="+mn-lt"/>
                <a:ea typeface="+mn-ea"/>
                <a:cs typeface="+mn-cs"/>
              </a:rPr>
              <a:t>所研发，用以保障在</a:t>
            </a:r>
            <a:r>
              <a:rPr lang="en-US" altLang="zh-CN" sz="1200" b="0" i="0" kern="1200" dirty="0" smtClean="0">
                <a:solidFill>
                  <a:schemeClr val="tx1"/>
                </a:solidFill>
                <a:effectLst/>
                <a:latin typeface="+mn-lt"/>
                <a:ea typeface="+mn-ea"/>
                <a:cs typeface="+mn-cs"/>
              </a:rPr>
              <a:t>Internet</a:t>
            </a:r>
            <a:r>
              <a:rPr lang="zh-CN" altLang="en-US" sz="1200" b="0" i="0" kern="1200" dirty="0" smtClean="0">
                <a:solidFill>
                  <a:schemeClr val="tx1"/>
                </a:solidFill>
                <a:effectLst/>
                <a:latin typeface="+mn-lt"/>
                <a:ea typeface="+mn-ea"/>
                <a:cs typeface="+mn-cs"/>
              </a:rPr>
              <a:t>上数据传输之安全，利用数据加密</a:t>
            </a:r>
            <a:r>
              <a:rPr lang="en-US" altLang="zh-CN" sz="1200" b="0" i="0" kern="1200" dirty="0" smtClean="0">
                <a:solidFill>
                  <a:schemeClr val="tx1"/>
                </a:solidFill>
                <a:effectLst/>
                <a:latin typeface="+mn-lt"/>
                <a:ea typeface="+mn-ea"/>
                <a:cs typeface="+mn-cs"/>
              </a:rPr>
              <a:t>(Encryption)</a:t>
            </a:r>
            <a:r>
              <a:rPr lang="zh-CN" altLang="en-US" sz="1200" b="0" i="0" kern="1200" dirty="0" smtClean="0">
                <a:solidFill>
                  <a:schemeClr val="tx1"/>
                </a:solidFill>
                <a:effectLst/>
                <a:latin typeface="+mn-lt"/>
                <a:ea typeface="+mn-ea"/>
                <a:cs typeface="+mn-cs"/>
              </a:rPr>
              <a:t>技术，可确保数据在网络上之传输过程中不会被截取及窃听。目前一般通用之规格为</a:t>
            </a:r>
            <a:r>
              <a:rPr lang="en-US" altLang="zh-CN" sz="1200" b="0" i="0" kern="1200" dirty="0" smtClean="0">
                <a:solidFill>
                  <a:schemeClr val="tx1"/>
                </a:solidFill>
                <a:effectLst/>
                <a:latin typeface="+mn-lt"/>
                <a:ea typeface="+mn-ea"/>
                <a:cs typeface="+mn-cs"/>
              </a:rPr>
              <a:t>40 bit</a:t>
            </a:r>
            <a:r>
              <a:rPr lang="zh-CN" altLang="en-US" sz="1200" b="0" i="0" kern="1200" dirty="0" smtClean="0">
                <a:solidFill>
                  <a:schemeClr val="tx1"/>
                </a:solidFill>
                <a:effectLst/>
                <a:latin typeface="+mn-lt"/>
                <a:ea typeface="+mn-ea"/>
                <a:cs typeface="+mn-cs"/>
              </a:rPr>
              <a:t>之安全标准，美国则已推出</a:t>
            </a:r>
            <a:r>
              <a:rPr lang="en-US" altLang="zh-CN" sz="1200" b="0" i="0" kern="1200" dirty="0" smtClean="0">
                <a:solidFill>
                  <a:schemeClr val="tx1"/>
                </a:solidFill>
                <a:effectLst/>
                <a:latin typeface="+mn-lt"/>
                <a:ea typeface="+mn-ea"/>
                <a:cs typeface="+mn-cs"/>
              </a:rPr>
              <a:t>128 bit</a:t>
            </a:r>
            <a:r>
              <a:rPr lang="zh-CN" altLang="en-US" sz="1200" b="0" i="0" kern="1200" dirty="0" smtClean="0">
                <a:solidFill>
                  <a:schemeClr val="tx1"/>
                </a:solidFill>
                <a:effectLst/>
                <a:latin typeface="+mn-lt"/>
                <a:ea typeface="+mn-ea"/>
                <a:cs typeface="+mn-cs"/>
              </a:rPr>
              <a:t>之更高安全标准，但限制出境。只要</a:t>
            </a:r>
            <a:r>
              <a:rPr lang="en-US" altLang="zh-CN" sz="1200" b="0" i="0" kern="1200" dirty="0" smtClean="0">
                <a:solidFill>
                  <a:schemeClr val="tx1"/>
                </a:solidFill>
                <a:effectLst/>
                <a:latin typeface="+mn-lt"/>
                <a:ea typeface="+mn-ea"/>
                <a:cs typeface="+mn-cs"/>
              </a:rPr>
              <a:t>3.0</a:t>
            </a:r>
            <a:r>
              <a:rPr lang="zh-CN" altLang="en-US" sz="1200" b="0" i="0" kern="1200" dirty="0" smtClean="0">
                <a:solidFill>
                  <a:schemeClr val="tx1"/>
                </a:solidFill>
                <a:effectLst/>
                <a:latin typeface="+mn-lt"/>
                <a:ea typeface="+mn-ea"/>
                <a:cs typeface="+mn-cs"/>
              </a:rPr>
              <a:t>版本以上之</a:t>
            </a:r>
            <a:r>
              <a:rPr lang="en-US" altLang="zh-CN" sz="1200" b="0" i="0" kern="1200" dirty="0" smtClean="0">
                <a:solidFill>
                  <a:schemeClr val="tx1"/>
                </a:solidFill>
                <a:effectLst/>
                <a:latin typeface="+mn-lt"/>
                <a:ea typeface="+mn-ea"/>
                <a:cs typeface="+mn-cs"/>
              </a:rPr>
              <a:t>I.E.</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Netscape</a:t>
            </a:r>
            <a:r>
              <a:rPr lang="zh-CN" altLang="en-US" sz="1200" b="0" i="0" kern="1200" dirty="0" smtClean="0">
                <a:solidFill>
                  <a:schemeClr val="tx1"/>
                </a:solidFill>
                <a:effectLst/>
                <a:latin typeface="+mn-lt"/>
                <a:ea typeface="+mn-ea"/>
                <a:cs typeface="+mn-cs"/>
              </a:rPr>
              <a:t>浏览器即可支持</a:t>
            </a:r>
            <a:r>
              <a:rPr lang="en-US" altLang="zh-CN" sz="1200" b="0" i="0" kern="1200" dirty="0" smtClean="0">
                <a:solidFill>
                  <a:schemeClr val="tx1"/>
                </a:solidFill>
                <a:effectLst/>
                <a:latin typeface="+mn-lt"/>
                <a:ea typeface="+mn-ea"/>
                <a:cs typeface="+mn-cs"/>
              </a:rPr>
              <a:t>SSL</a:t>
            </a:r>
            <a:r>
              <a:rPr lang="zh-CN" altLang="en-US" sz="1200" b="0" i="0" kern="1200" dirty="0" smtClean="0">
                <a:solidFill>
                  <a:schemeClr val="tx1"/>
                </a:solidFill>
                <a:effectLst/>
                <a:latin typeface="+mn-lt"/>
                <a:ea typeface="+mn-ea"/>
                <a:cs typeface="+mn-cs"/>
              </a:rPr>
              <a:t>。</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当前版本为</a:t>
            </a:r>
            <a:r>
              <a:rPr lang="en-US" altLang="zh-CN" sz="1200" b="0" i="0" kern="1200" dirty="0" smtClean="0">
                <a:solidFill>
                  <a:schemeClr val="tx1"/>
                </a:solidFill>
                <a:effectLst/>
                <a:latin typeface="+mn-lt"/>
                <a:ea typeface="+mn-ea"/>
                <a:cs typeface="+mn-cs"/>
              </a:rPr>
              <a:t>3.0</a:t>
            </a:r>
            <a:r>
              <a:rPr lang="zh-CN" altLang="en-US" sz="1200" b="0" i="0" kern="1200" dirty="0" smtClean="0">
                <a:solidFill>
                  <a:schemeClr val="tx1"/>
                </a:solidFill>
                <a:effectLst/>
                <a:latin typeface="+mn-lt"/>
                <a:ea typeface="+mn-ea"/>
                <a:cs typeface="+mn-cs"/>
              </a:rPr>
              <a:t>。它已被广泛地用于</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浏览器与服务器之间的身份认证和加密数据传输。</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SSL</a:t>
            </a:r>
            <a:r>
              <a:rPr lang="zh-CN" altLang="en-US" sz="1200" b="0" i="0" kern="1200" dirty="0" smtClean="0">
                <a:solidFill>
                  <a:schemeClr val="tx1"/>
                </a:solidFill>
                <a:effectLst/>
                <a:latin typeface="+mn-lt"/>
                <a:ea typeface="+mn-ea"/>
                <a:cs typeface="+mn-cs"/>
              </a:rPr>
              <a:t>协议位于</a:t>
            </a:r>
            <a:r>
              <a:rPr lang="en-US" altLang="zh-CN" sz="1200" b="0" i="0" kern="1200" dirty="0" smtClean="0">
                <a:solidFill>
                  <a:schemeClr val="tx1"/>
                </a:solidFill>
                <a:effectLst/>
                <a:latin typeface="+mn-lt"/>
                <a:ea typeface="+mn-ea"/>
                <a:cs typeface="+mn-cs"/>
              </a:rPr>
              <a:t>TCP/IP</a:t>
            </a:r>
            <a:r>
              <a:rPr lang="zh-CN" altLang="en-US" sz="1200" b="0" i="0" kern="1200" dirty="0" smtClean="0">
                <a:solidFill>
                  <a:schemeClr val="tx1"/>
                </a:solidFill>
                <a:effectLst/>
                <a:latin typeface="+mn-lt"/>
                <a:ea typeface="+mn-ea"/>
                <a:cs typeface="+mn-cs"/>
              </a:rPr>
              <a:t>协议与各种应用层协议之间，为数据通讯提供安全支持。</a:t>
            </a:r>
            <a:r>
              <a:rPr lang="en-US" altLang="zh-CN" sz="1200" b="0" i="0" kern="1200" dirty="0" smtClean="0">
                <a:solidFill>
                  <a:schemeClr val="tx1"/>
                </a:solidFill>
                <a:effectLst/>
                <a:latin typeface="+mn-lt"/>
                <a:ea typeface="+mn-ea"/>
                <a:cs typeface="+mn-cs"/>
              </a:rPr>
              <a:t>SSL</a:t>
            </a:r>
            <a:r>
              <a:rPr lang="zh-CN" altLang="en-US" sz="1200" b="0" i="0" kern="1200" dirty="0" smtClean="0">
                <a:solidFill>
                  <a:schemeClr val="tx1"/>
                </a:solidFill>
                <a:effectLst/>
                <a:latin typeface="+mn-lt"/>
                <a:ea typeface="+mn-ea"/>
                <a:cs typeface="+mn-cs"/>
              </a:rPr>
              <a:t>协议可分为两层： </a:t>
            </a:r>
            <a:r>
              <a:rPr lang="en-US" altLang="zh-CN" sz="1200" b="0" i="0" kern="1200" dirty="0" smtClean="0">
                <a:solidFill>
                  <a:schemeClr val="tx1"/>
                </a:solidFill>
                <a:effectLst/>
                <a:latin typeface="+mn-lt"/>
                <a:ea typeface="+mn-ea"/>
                <a:cs typeface="+mn-cs"/>
              </a:rPr>
              <a:t>SSL</a:t>
            </a:r>
            <a:r>
              <a:rPr lang="zh-CN" altLang="en-US" sz="1200" b="0" i="0" kern="1200" dirty="0" smtClean="0">
                <a:solidFill>
                  <a:schemeClr val="tx1"/>
                </a:solidFill>
                <a:effectLst/>
                <a:latin typeface="+mn-lt"/>
                <a:ea typeface="+mn-ea"/>
                <a:cs typeface="+mn-cs"/>
              </a:rPr>
              <a:t>记录协议（</a:t>
            </a:r>
            <a:r>
              <a:rPr lang="en-US" altLang="zh-CN" sz="1200" b="0" i="0" kern="1200" dirty="0" smtClean="0">
                <a:solidFill>
                  <a:schemeClr val="tx1"/>
                </a:solidFill>
                <a:effectLst/>
                <a:latin typeface="+mn-lt"/>
                <a:ea typeface="+mn-ea"/>
                <a:cs typeface="+mn-cs"/>
              </a:rPr>
              <a:t>SSL Record Protocol</a:t>
            </a:r>
            <a:r>
              <a:rPr lang="zh-CN" altLang="en-US" sz="1200" b="0" i="0" kern="1200" dirty="0" smtClean="0">
                <a:solidFill>
                  <a:schemeClr val="tx1"/>
                </a:solidFill>
                <a:effectLst/>
                <a:latin typeface="+mn-lt"/>
                <a:ea typeface="+mn-ea"/>
                <a:cs typeface="+mn-cs"/>
              </a:rPr>
              <a:t>）：它建立在可靠的传输协议（如</a:t>
            </a:r>
            <a:r>
              <a:rPr lang="en-US" altLang="zh-CN" sz="1200" b="0" i="0" kern="1200" dirty="0" smtClean="0">
                <a:solidFill>
                  <a:schemeClr val="tx1"/>
                </a:solidFill>
                <a:effectLst/>
                <a:latin typeface="+mn-lt"/>
                <a:ea typeface="+mn-ea"/>
                <a:cs typeface="+mn-cs"/>
              </a:rPr>
              <a:t>TCP</a:t>
            </a:r>
            <a:r>
              <a:rPr lang="zh-CN" altLang="en-US" sz="1200" b="0" i="0" kern="1200" dirty="0" smtClean="0">
                <a:solidFill>
                  <a:schemeClr val="tx1"/>
                </a:solidFill>
                <a:effectLst/>
                <a:latin typeface="+mn-lt"/>
                <a:ea typeface="+mn-ea"/>
                <a:cs typeface="+mn-cs"/>
              </a:rPr>
              <a:t>）之上，为高层协议提供数据封装、压缩、加密等基本功能的支持。 </a:t>
            </a:r>
            <a:r>
              <a:rPr lang="en-US" altLang="zh-CN" sz="1200" b="0" i="0" kern="1200" dirty="0" smtClean="0">
                <a:solidFill>
                  <a:schemeClr val="tx1"/>
                </a:solidFill>
                <a:effectLst/>
                <a:latin typeface="+mn-lt"/>
                <a:ea typeface="+mn-ea"/>
                <a:cs typeface="+mn-cs"/>
              </a:rPr>
              <a:t>SSL</a:t>
            </a:r>
            <a:r>
              <a:rPr lang="zh-CN" altLang="en-US" sz="1200" b="0" i="0" kern="1200" dirty="0" smtClean="0">
                <a:solidFill>
                  <a:schemeClr val="tx1"/>
                </a:solidFill>
                <a:effectLst/>
                <a:latin typeface="+mn-lt"/>
                <a:ea typeface="+mn-ea"/>
                <a:cs typeface="+mn-cs"/>
              </a:rPr>
              <a:t>握手协议（</a:t>
            </a:r>
            <a:r>
              <a:rPr lang="en-US" altLang="zh-CN" sz="1200" b="0" i="0" kern="1200" dirty="0" smtClean="0">
                <a:solidFill>
                  <a:schemeClr val="tx1"/>
                </a:solidFill>
                <a:effectLst/>
                <a:latin typeface="+mn-lt"/>
                <a:ea typeface="+mn-ea"/>
                <a:cs typeface="+mn-cs"/>
              </a:rPr>
              <a:t>SSL Handshake Protocol</a:t>
            </a:r>
            <a:r>
              <a:rPr lang="zh-CN" altLang="en-US" sz="1200" b="0" i="0" kern="1200" dirty="0" smtClean="0">
                <a:solidFill>
                  <a:schemeClr val="tx1"/>
                </a:solidFill>
                <a:effectLst/>
                <a:latin typeface="+mn-lt"/>
                <a:ea typeface="+mn-ea"/>
                <a:cs typeface="+mn-cs"/>
              </a:rPr>
              <a:t>）：它建立在</a:t>
            </a:r>
            <a:r>
              <a:rPr lang="en-US" altLang="zh-CN" sz="1200" b="0" i="0" kern="1200" dirty="0" smtClean="0">
                <a:solidFill>
                  <a:schemeClr val="tx1"/>
                </a:solidFill>
                <a:effectLst/>
                <a:latin typeface="+mn-lt"/>
                <a:ea typeface="+mn-ea"/>
                <a:cs typeface="+mn-cs"/>
              </a:rPr>
              <a:t>SSL</a:t>
            </a:r>
            <a:r>
              <a:rPr lang="zh-CN" altLang="en-US" sz="1200" b="0" i="0" kern="1200" dirty="0" smtClean="0">
                <a:solidFill>
                  <a:schemeClr val="tx1"/>
                </a:solidFill>
                <a:effectLst/>
                <a:latin typeface="+mn-lt"/>
                <a:ea typeface="+mn-ea"/>
                <a:cs typeface="+mn-cs"/>
              </a:rPr>
              <a:t>记录协议之上，用于在实际的数据传输开始前，通讯双方进行身份认证、协商加密算法、交换加密密钥等。</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SSL</a:t>
            </a:r>
            <a:r>
              <a:rPr lang="zh-CN" altLang="en-US" sz="1200" b="0" i="0" kern="1200" dirty="0" smtClean="0">
                <a:solidFill>
                  <a:schemeClr val="tx1"/>
                </a:solidFill>
                <a:effectLst/>
                <a:latin typeface="+mn-lt"/>
                <a:ea typeface="+mn-ea"/>
                <a:cs typeface="+mn-cs"/>
              </a:rPr>
              <a:t>协议提供的服务主要有：</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）认证用户和服务器，确保数据发送到正确的客户机和服务器；</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）加密数据以防止数据中途被窃取；</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）维护数据的完整性，确保数据在传输过程中不被改变。</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SSL(Secure Sockets Layer</a:t>
            </a:r>
            <a:r>
              <a:rPr lang="zh-CN" altLang="en-US" sz="1200" b="0" i="0" kern="1200" dirty="0" smtClean="0">
                <a:solidFill>
                  <a:schemeClr val="tx1"/>
                </a:solidFill>
                <a:effectLst/>
                <a:latin typeface="+mn-lt"/>
                <a:ea typeface="+mn-ea"/>
                <a:cs typeface="+mn-cs"/>
              </a:rPr>
              <a:t>安全套接层</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及其继任者传输层安全（</a:t>
            </a:r>
            <a:r>
              <a:rPr lang="en-US" altLang="zh-CN" sz="1200" b="0" i="0" kern="1200" dirty="0" smtClean="0">
                <a:solidFill>
                  <a:schemeClr val="tx1"/>
                </a:solidFill>
                <a:effectLst/>
                <a:latin typeface="+mn-lt"/>
                <a:ea typeface="+mn-ea"/>
                <a:cs typeface="+mn-cs"/>
              </a:rPr>
              <a:t>Transport Layer Security</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TLS</a:t>
            </a:r>
            <a:r>
              <a:rPr lang="zh-CN" altLang="en-US" sz="1200" b="0" i="0" kern="1200" dirty="0" smtClean="0">
                <a:solidFill>
                  <a:schemeClr val="tx1"/>
                </a:solidFill>
                <a:effectLst/>
                <a:latin typeface="+mn-lt"/>
                <a:ea typeface="+mn-ea"/>
                <a:cs typeface="+mn-cs"/>
              </a:rPr>
              <a:t>）是为网络通信提供安全及数据完整性的一种安全协议</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是基于证书的认证。</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Telnet/SSL</a:t>
            </a:r>
            <a:r>
              <a:rPr lang="zh-CN" altLang="en-US" sz="1200" b="0" i="0" kern="1200" dirty="0" smtClean="0">
                <a:solidFill>
                  <a:schemeClr val="tx1"/>
                </a:solidFill>
                <a:effectLst/>
                <a:latin typeface="+mn-lt"/>
                <a:ea typeface="+mn-ea"/>
                <a:cs typeface="+mn-cs"/>
              </a:rPr>
              <a:t>是带有</a:t>
            </a:r>
            <a:r>
              <a:rPr lang="en-US" altLang="zh-CN" sz="1200" b="0" i="0" kern="1200" dirty="0" smtClean="0">
                <a:solidFill>
                  <a:schemeClr val="tx1"/>
                </a:solidFill>
                <a:effectLst/>
                <a:latin typeface="+mn-lt"/>
                <a:ea typeface="+mn-ea"/>
                <a:cs typeface="+mn-cs"/>
              </a:rPr>
              <a:t>SSL</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四、</a:t>
            </a:r>
            <a:r>
              <a:rPr lang="en-US" altLang="zh-CN" sz="1200" b="0" i="0" kern="1200" dirty="0" smtClean="0">
                <a:solidFill>
                  <a:schemeClr val="tx1"/>
                </a:solidFill>
                <a:effectLst/>
                <a:latin typeface="+mn-lt"/>
                <a:ea typeface="+mn-ea"/>
                <a:cs typeface="+mn-cs"/>
              </a:rPr>
              <a:t>Rlogin</a:t>
            </a:r>
            <a:br>
              <a:rPr lang="en-US" altLang="zh-CN" sz="1200" b="0" i="0" kern="1200" dirty="0" smtClean="0">
                <a:solidFill>
                  <a:schemeClr val="tx1"/>
                </a:solidFill>
                <a:effectLst/>
                <a:latin typeface="+mn-lt"/>
                <a:ea typeface="+mn-ea"/>
                <a:cs typeface="+mn-cs"/>
              </a:rPr>
            </a:br>
            <a:r>
              <a:rPr lang="en-US" altLang="zh-CN" sz="1200" b="0" i="0" kern="1200" dirty="0" err="1" smtClean="0">
                <a:solidFill>
                  <a:schemeClr val="tx1"/>
                </a:solidFill>
                <a:effectLst/>
                <a:latin typeface="+mn-lt"/>
                <a:ea typeface="+mn-ea"/>
                <a:cs typeface="+mn-cs"/>
              </a:rPr>
              <a:t>Rlogin</a:t>
            </a:r>
            <a:r>
              <a:rPr lang="zh-CN" altLang="en-US" sz="1200" b="0" i="0" kern="1200" dirty="0" smtClean="0">
                <a:solidFill>
                  <a:schemeClr val="tx1"/>
                </a:solidFill>
                <a:effectLst/>
                <a:latin typeface="+mn-lt"/>
                <a:ea typeface="+mn-ea"/>
                <a:cs typeface="+mn-cs"/>
              </a:rPr>
              <a:t>起源于伯克利</a:t>
            </a:r>
            <a:r>
              <a:rPr lang="en-US" altLang="zh-CN" sz="1200" b="0" i="0" kern="1200" dirty="0" smtClean="0">
                <a:solidFill>
                  <a:schemeClr val="tx1"/>
                </a:solidFill>
                <a:effectLst/>
                <a:latin typeface="+mn-lt"/>
                <a:ea typeface="+mn-ea"/>
                <a:cs typeface="+mn-cs"/>
              </a:rPr>
              <a:t>Unix</a:t>
            </a:r>
            <a:r>
              <a:rPr lang="zh-CN" altLang="en-US" sz="1200" b="0" i="0" kern="1200" dirty="0" smtClean="0">
                <a:solidFill>
                  <a:schemeClr val="tx1"/>
                </a:solidFill>
                <a:effectLst/>
                <a:latin typeface="+mn-lt"/>
                <a:ea typeface="+mn-ea"/>
                <a:cs typeface="+mn-cs"/>
              </a:rPr>
              <a:t>，开始它只能工作在</a:t>
            </a:r>
            <a:r>
              <a:rPr lang="en-US" altLang="zh-CN" sz="1200" b="0" i="0" kern="1200" dirty="0" smtClean="0">
                <a:solidFill>
                  <a:schemeClr val="tx1"/>
                </a:solidFill>
                <a:effectLst/>
                <a:latin typeface="+mn-lt"/>
                <a:ea typeface="+mn-ea"/>
                <a:cs typeface="+mn-cs"/>
              </a:rPr>
              <a:t>Unix</a:t>
            </a:r>
            <a:r>
              <a:rPr lang="zh-CN" altLang="en-US" sz="1200" b="0" i="0" kern="1200" dirty="0" smtClean="0">
                <a:solidFill>
                  <a:schemeClr val="tx1"/>
                </a:solidFill>
                <a:effectLst/>
                <a:latin typeface="+mn-lt"/>
                <a:ea typeface="+mn-ea"/>
                <a:cs typeface="+mn-cs"/>
              </a:rPr>
              <a:t>系统之间，现在已经可以在其他操作系统上运行。</a:t>
            </a:r>
            <a:r>
              <a:rPr lang="en-US" altLang="zh-CN" sz="1200" b="0" i="0" kern="1200" dirty="0" smtClean="0">
                <a:solidFill>
                  <a:schemeClr val="tx1"/>
                </a:solidFill>
                <a:effectLst/>
                <a:latin typeface="+mn-lt"/>
                <a:ea typeface="+mn-ea"/>
                <a:cs typeface="+mn-cs"/>
              </a:rPr>
              <a:t>Rlogin</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功能用法相似，但是简单很多。下图显示了伯克利不同版本的</a:t>
            </a:r>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Rlogin</a:t>
            </a:r>
            <a:r>
              <a:rPr lang="zh-CN" altLang="en-US" sz="1200" b="0" i="0" kern="1200" dirty="0" smtClean="0">
                <a:solidFill>
                  <a:schemeClr val="tx1"/>
                </a:solidFill>
                <a:effectLst/>
                <a:latin typeface="+mn-lt"/>
                <a:ea typeface="+mn-ea"/>
                <a:cs typeface="+mn-cs"/>
              </a:rPr>
              <a:t>客户进程和服务器进程源代码的数量，就可以知道两者的复杂程度。</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现在，不断有新的</a:t>
            </a:r>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选项被添加到</a:t>
            </a:r>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中去，这就使得</a:t>
            </a:r>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实现的源代码数量大大增加，而</a:t>
            </a:r>
            <a:r>
              <a:rPr lang="en-US" altLang="zh-CN" sz="1200" b="0" i="0" kern="1200" dirty="0" smtClean="0">
                <a:solidFill>
                  <a:schemeClr val="tx1"/>
                </a:solidFill>
                <a:effectLst/>
                <a:latin typeface="+mn-lt"/>
                <a:ea typeface="+mn-ea"/>
                <a:cs typeface="+mn-cs"/>
              </a:rPr>
              <a:t>Rlogin</a:t>
            </a:r>
            <a:r>
              <a:rPr lang="zh-CN" altLang="en-US" sz="1200" b="0" i="0" kern="1200" dirty="0" smtClean="0">
                <a:solidFill>
                  <a:schemeClr val="tx1"/>
                </a:solidFill>
                <a:effectLst/>
                <a:latin typeface="+mn-lt"/>
                <a:ea typeface="+mn-ea"/>
                <a:cs typeface="+mn-cs"/>
              </a:rPr>
              <a:t>依然变化不大，还是比较简单。</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五、</a:t>
            </a:r>
            <a:r>
              <a:rPr lang="en-US" altLang="zh-CN" sz="1200" b="0" i="0" kern="1200" dirty="0" smtClean="0">
                <a:solidFill>
                  <a:schemeClr val="tx1"/>
                </a:solidFill>
                <a:effectLst/>
                <a:latin typeface="+mn-lt"/>
                <a:ea typeface="+mn-ea"/>
                <a:cs typeface="+mn-cs"/>
              </a:rPr>
              <a:t>Serial </a:t>
            </a:r>
            <a:br>
              <a:rPr lang="en-US" altLang="zh-CN"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串行指每次一个事件，它通常跟并行即一次发生多个事件相反。在数据传输中，常常用到时分和空分技术，串行发送信息中的单个位的传输在时间上隔开，而在并行发送多个位的情况下使用空间（在多个线路或者路径）分隔。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在计算机硬件和数据传输：串行连接、操作以及媒质通常意味着比较慢而简单得操作，而并行意味着较快的操作。这种暗示并不总是正确的，因为串行媒质（例如，光纤电缆）可远远快于并行传输多个信号的媒质。　　 在</a:t>
            </a:r>
            <a:r>
              <a:rPr lang="en-US" altLang="zh-CN" sz="1200" b="0" i="0" kern="1200" dirty="0" smtClean="0">
                <a:solidFill>
                  <a:schemeClr val="tx1"/>
                </a:solidFill>
                <a:effectLst/>
                <a:latin typeface="+mn-lt"/>
                <a:ea typeface="+mn-ea"/>
                <a:cs typeface="+mn-cs"/>
              </a:rPr>
              <a:t>PC</a:t>
            </a:r>
            <a:r>
              <a:rPr lang="zh-CN" altLang="en-US" sz="1200" b="0" i="0" kern="1200" dirty="0" smtClean="0">
                <a:solidFill>
                  <a:schemeClr val="tx1"/>
                </a:solidFill>
                <a:effectLst/>
                <a:latin typeface="+mn-lt"/>
                <a:ea typeface="+mn-ea"/>
                <a:cs typeface="+mn-cs"/>
              </a:rPr>
              <a:t>中，打印机通常通过并行接口和电缆连接，从而能够较快的打印。键盘和鼠标只需要串行接口和线路。　 传统计算机及其程序常常是串行工作，计算机逐个地读取程序并执行其指令，然而，一些现代计算机具有多个处理器，可并行执行指令。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六、</a:t>
            </a:r>
            <a:r>
              <a:rPr lang="en-US" altLang="zh-CN" sz="1200" b="0" i="0" kern="1200" dirty="0" smtClean="0">
                <a:solidFill>
                  <a:schemeClr val="tx1"/>
                </a:solidFill>
                <a:effectLst/>
                <a:latin typeface="+mn-lt"/>
                <a:ea typeface="+mn-ea"/>
                <a:cs typeface="+mn-cs"/>
              </a:rPr>
              <a:t>TAPI</a:t>
            </a:r>
            <a:br>
              <a:rPr lang="en-US" altLang="zh-CN" sz="1200" b="0" i="0" kern="1200" dirty="0" smtClean="0">
                <a:solidFill>
                  <a:schemeClr val="tx1"/>
                </a:solidFill>
                <a:effectLst/>
                <a:latin typeface="+mn-lt"/>
                <a:ea typeface="+mn-ea"/>
                <a:cs typeface="+mn-cs"/>
              </a:rPr>
            </a:br>
            <a:r>
              <a:rPr lang="en-US" altLang="zh-CN" sz="1200" b="0" i="0" kern="1200" dirty="0" err="1" smtClean="0">
                <a:solidFill>
                  <a:schemeClr val="tx1"/>
                </a:solidFill>
                <a:effectLst/>
                <a:latin typeface="+mn-lt"/>
                <a:ea typeface="+mn-ea"/>
                <a:cs typeface="+mn-cs"/>
              </a:rPr>
              <a:t>TAPI</a:t>
            </a:r>
            <a:r>
              <a:rPr lang="zh-CN" altLang="en-US" sz="1200" b="0" i="0" kern="1200" dirty="0" smtClean="0">
                <a:solidFill>
                  <a:schemeClr val="tx1"/>
                </a:solidFill>
                <a:effectLst/>
                <a:latin typeface="+mn-lt"/>
                <a:ea typeface="+mn-ea"/>
                <a:cs typeface="+mn-cs"/>
              </a:rPr>
              <a:t>是电话应用编程接口（</a:t>
            </a:r>
            <a:r>
              <a:rPr lang="en-US" altLang="zh-CN" sz="1200" b="0" i="0" kern="1200" dirty="0" err="1" smtClean="0">
                <a:solidFill>
                  <a:schemeClr val="tx1"/>
                </a:solidFill>
                <a:effectLst/>
                <a:latin typeface="+mn-lt"/>
                <a:ea typeface="+mn-ea"/>
                <a:cs typeface="+mn-cs"/>
              </a:rPr>
              <a:t>telephONe</a:t>
            </a:r>
            <a:r>
              <a:rPr lang="en-US" altLang="zh-CN" sz="1200" b="0" i="0" kern="1200" dirty="0" smtClean="0">
                <a:solidFill>
                  <a:schemeClr val="tx1"/>
                </a:solidFill>
                <a:effectLst/>
                <a:latin typeface="+mn-lt"/>
                <a:ea typeface="+mn-ea"/>
                <a:cs typeface="+mn-cs"/>
              </a:rPr>
              <a:t> Application Programming Interface</a:t>
            </a:r>
            <a:r>
              <a:rPr lang="zh-CN" altLang="en-US" sz="1200" b="0" i="0" kern="1200" dirty="0" smtClean="0">
                <a:solidFill>
                  <a:schemeClr val="tx1"/>
                </a:solidFill>
                <a:effectLst/>
                <a:latin typeface="+mn-lt"/>
                <a:ea typeface="+mn-ea"/>
                <a:cs typeface="+mn-cs"/>
              </a:rPr>
              <a:t>）的缩写。它可以使用户在电脑上通过电话或视频电话与电话另一端的人进行交谈。开发人员使用</a:t>
            </a:r>
            <a:r>
              <a:rPr lang="en-US" altLang="zh-CN" sz="1200" b="0" i="0" kern="1200" dirty="0" smtClean="0">
                <a:solidFill>
                  <a:schemeClr val="tx1"/>
                </a:solidFill>
                <a:effectLst/>
                <a:latin typeface="+mn-lt"/>
                <a:ea typeface="+mn-ea"/>
                <a:cs typeface="+mn-cs"/>
              </a:rPr>
              <a:t>TAPI</a:t>
            </a:r>
            <a:r>
              <a:rPr lang="zh-CN" altLang="en-US" sz="1200" b="0" i="0" kern="1200" dirty="0" smtClean="0">
                <a:solidFill>
                  <a:schemeClr val="tx1"/>
                </a:solidFill>
                <a:effectLst/>
                <a:latin typeface="+mn-lt"/>
                <a:ea typeface="+mn-ea"/>
                <a:cs typeface="+mn-cs"/>
              </a:rPr>
              <a:t>编写的应用程序能有效的利用电话业务供应商的服务，既可以通过一个模拟</a:t>
            </a:r>
            <a:r>
              <a:rPr lang="en-US" altLang="zh-CN" sz="1200" b="0" i="0" kern="1200" dirty="0" smtClean="0">
                <a:solidFill>
                  <a:schemeClr val="tx1"/>
                </a:solidFill>
                <a:effectLst/>
                <a:latin typeface="+mn-lt"/>
                <a:ea typeface="+mn-ea"/>
                <a:cs typeface="+mn-cs"/>
              </a:rPr>
              <a:t>Modem</a:t>
            </a:r>
            <a:r>
              <a:rPr lang="zh-CN" altLang="en-US" sz="1200" b="0" i="0" kern="1200" dirty="0" smtClean="0">
                <a:solidFill>
                  <a:schemeClr val="tx1"/>
                </a:solidFill>
                <a:effectLst/>
                <a:latin typeface="+mn-lt"/>
                <a:ea typeface="+mn-ea"/>
                <a:cs typeface="+mn-cs"/>
              </a:rPr>
              <a:t>对其进行访问，也可以访问专业的用户交换机（</a:t>
            </a:r>
            <a:r>
              <a:rPr lang="en-US" altLang="zh-CN" sz="1200" b="0" i="0" kern="1200" dirty="0" smtClean="0">
                <a:solidFill>
                  <a:schemeClr val="tx1"/>
                </a:solidFill>
                <a:effectLst/>
                <a:latin typeface="+mn-lt"/>
                <a:ea typeface="+mn-ea"/>
                <a:cs typeface="+mn-cs"/>
              </a:rPr>
              <a:t>PBX</a:t>
            </a:r>
            <a:r>
              <a:rPr lang="zh-CN" altLang="en-US" sz="1200" b="0" i="0" kern="1200" dirty="0" smtClean="0">
                <a:solidFill>
                  <a:schemeClr val="tx1"/>
                </a:solidFill>
                <a:effectLst/>
                <a:latin typeface="+mn-lt"/>
                <a:ea typeface="+mn-ea"/>
                <a:cs typeface="+mn-cs"/>
              </a:rPr>
              <a:t>）所提供的高级功能。</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电脑上安装了</a:t>
            </a:r>
            <a:r>
              <a:rPr lang="en-US" altLang="zh-CN" sz="1200" b="0" i="0" kern="1200" dirty="0" smtClean="0">
                <a:solidFill>
                  <a:schemeClr val="tx1"/>
                </a:solidFill>
                <a:effectLst/>
                <a:latin typeface="+mn-lt"/>
                <a:ea typeface="+mn-ea"/>
                <a:cs typeface="+mn-cs"/>
              </a:rPr>
              <a:t>TAPI</a:t>
            </a:r>
            <a:r>
              <a:rPr lang="zh-CN" altLang="en-US" sz="1200" b="0" i="0" kern="1200" dirty="0" smtClean="0">
                <a:solidFill>
                  <a:schemeClr val="tx1"/>
                </a:solidFill>
                <a:effectLst/>
                <a:latin typeface="+mn-lt"/>
                <a:ea typeface="+mn-ea"/>
                <a:cs typeface="+mn-cs"/>
              </a:rPr>
              <a:t>，并且你安装了正确的应用程序和硬件设备，那么你就可以实现：</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可以看到与你谈话的人</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点击某人的照片即可实现通话</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可以在你发送的</a:t>
            </a:r>
            <a:r>
              <a:rPr lang="en-US" altLang="zh-CN" sz="1200" b="0" i="0" kern="1200" dirty="0" smtClean="0">
                <a:solidFill>
                  <a:schemeClr val="tx1"/>
                </a:solidFill>
                <a:effectLst/>
                <a:latin typeface="+mn-lt"/>
                <a:ea typeface="+mn-ea"/>
                <a:cs typeface="+mn-cs"/>
              </a:rPr>
              <a:t>e-mail</a:t>
            </a:r>
            <a:r>
              <a:rPr lang="zh-CN" altLang="en-US" sz="1200" b="0" i="0" kern="1200" dirty="0" smtClean="0">
                <a:solidFill>
                  <a:schemeClr val="tx1"/>
                </a:solidFill>
                <a:effectLst/>
                <a:latin typeface="+mn-lt"/>
                <a:ea typeface="+mn-ea"/>
                <a:cs typeface="+mn-cs"/>
              </a:rPr>
              <a:t>中添加语音文件，也可收听你接收的</a:t>
            </a:r>
            <a:r>
              <a:rPr lang="en-US" altLang="zh-CN" sz="1200" b="0" i="0" kern="1200" dirty="0" smtClean="0">
                <a:solidFill>
                  <a:schemeClr val="tx1"/>
                </a:solidFill>
                <a:effectLst/>
                <a:latin typeface="+mn-lt"/>
                <a:ea typeface="+mn-ea"/>
                <a:cs typeface="+mn-cs"/>
              </a:rPr>
              <a:t>e-mail</a:t>
            </a:r>
            <a:r>
              <a:rPr lang="zh-CN" altLang="en-US" sz="1200" b="0" i="0" kern="1200" dirty="0" smtClean="0">
                <a:solidFill>
                  <a:schemeClr val="tx1"/>
                </a:solidFill>
                <a:effectLst/>
                <a:latin typeface="+mn-lt"/>
                <a:ea typeface="+mn-ea"/>
                <a:cs typeface="+mn-cs"/>
              </a:rPr>
              <a:t>中的语音文件。</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使用类似图形用户界面（</a:t>
            </a:r>
            <a:r>
              <a:rPr lang="en-US" altLang="zh-CN" sz="1200" b="0" i="0" kern="1200" dirty="0" smtClean="0">
                <a:solidFill>
                  <a:schemeClr val="tx1"/>
                </a:solidFill>
                <a:effectLst/>
                <a:latin typeface="+mn-lt"/>
                <a:ea typeface="+mn-ea"/>
                <a:cs typeface="+mn-cs"/>
              </a:rPr>
              <a:t>GUI</a:t>
            </a:r>
            <a:r>
              <a:rPr lang="zh-CN" altLang="en-US" sz="1200" b="0" i="0" kern="1200" dirty="0" smtClean="0">
                <a:solidFill>
                  <a:schemeClr val="tx1"/>
                </a:solidFill>
                <a:effectLst/>
                <a:latin typeface="+mn-lt"/>
                <a:ea typeface="+mn-ea"/>
                <a:cs typeface="+mn-cs"/>
              </a:rPr>
              <a:t>）来建立一个会议电话，然后准时参加会议。</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发送和接收传真</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可以编写程序控制电脑自动接听某个号码的来电</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7.</a:t>
            </a:r>
            <a:r>
              <a:rPr lang="zh-CN" altLang="en-US" sz="1200" b="0" i="0" kern="1200" dirty="0" smtClean="0">
                <a:solidFill>
                  <a:schemeClr val="tx1"/>
                </a:solidFill>
                <a:effectLst/>
                <a:latin typeface="+mn-lt"/>
                <a:ea typeface="+mn-ea"/>
                <a:cs typeface="+mn-cs"/>
              </a:rPr>
              <a:t>便携式无线手机</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七、</a:t>
            </a:r>
            <a:r>
              <a:rPr lang="en-US" altLang="zh-CN" sz="1200" b="0" i="0" kern="1200" dirty="0" smtClean="0">
                <a:solidFill>
                  <a:schemeClr val="tx1"/>
                </a:solidFill>
                <a:effectLst/>
                <a:latin typeface="+mn-lt"/>
                <a:ea typeface="+mn-ea"/>
                <a:cs typeface="+mn-cs"/>
              </a:rPr>
              <a:t>RAW</a:t>
            </a:r>
            <a:br>
              <a:rPr lang="en-US" altLang="zh-CN" sz="1200" b="0" i="0" kern="1200" dirty="0" smtClean="0">
                <a:solidFill>
                  <a:schemeClr val="tx1"/>
                </a:solidFill>
                <a:effectLst/>
                <a:latin typeface="+mn-lt"/>
                <a:ea typeface="+mn-ea"/>
                <a:cs typeface="+mn-cs"/>
              </a:rPr>
            </a:br>
            <a:r>
              <a:rPr lang="en-US" altLang="zh-CN" sz="1200" b="0" i="0" kern="1200" dirty="0" err="1" smtClean="0">
                <a:solidFill>
                  <a:schemeClr val="tx1"/>
                </a:solidFill>
                <a:effectLst/>
                <a:latin typeface="+mn-lt"/>
                <a:ea typeface="+mn-ea"/>
                <a:cs typeface="+mn-cs"/>
              </a:rPr>
              <a:t>RAW</a:t>
            </a:r>
            <a:r>
              <a:rPr lang="zh-CN" altLang="en-US" sz="1200" b="0" i="0" kern="1200" dirty="0" smtClean="0">
                <a:solidFill>
                  <a:schemeClr val="tx1"/>
                </a:solidFill>
                <a:effectLst/>
                <a:latin typeface="+mn-lt"/>
                <a:ea typeface="+mn-ea"/>
                <a:cs typeface="+mn-cs"/>
              </a:rPr>
              <a:t>协议是大多数打印设备的默认协议。为了发送 </a:t>
            </a:r>
            <a:r>
              <a:rPr lang="en-US" altLang="zh-CN" sz="1200" b="0" i="0" kern="1200" dirty="0" smtClean="0">
                <a:solidFill>
                  <a:schemeClr val="tx1"/>
                </a:solidFill>
                <a:effectLst/>
                <a:latin typeface="+mn-lt"/>
                <a:ea typeface="+mn-ea"/>
                <a:cs typeface="+mn-cs"/>
              </a:rPr>
              <a:t>RAW </a:t>
            </a:r>
            <a:r>
              <a:rPr lang="zh-CN" altLang="en-US" sz="1200" b="0" i="0" kern="1200" dirty="0" smtClean="0">
                <a:solidFill>
                  <a:schemeClr val="tx1"/>
                </a:solidFill>
                <a:effectLst/>
                <a:latin typeface="+mn-lt"/>
                <a:ea typeface="+mn-ea"/>
                <a:cs typeface="+mn-cs"/>
              </a:rPr>
              <a:t>格式的作业，打印服务器将打开一个针对打印机网络接口的 </a:t>
            </a:r>
            <a:r>
              <a:rPr lang="en-US" altLang="zh-CN" sz="1200" b="0" i="0" kern="1200" dirty="0" smtClean="0">
                <a:solidFill>
                  <a:schemeClr val="tx1"/>
                </a:solidFill>
                <a:effectLst/>
                <a:latin typeface="+mn-lt"/>
                <a:ea typeface="+mn-ea"/>
                <a:cs typeface="+mn-cs"/>
              </a:rPr>
              <a:t>TCP </a:t>
            </a:r>
            <a:r>
              <a:rPr lang="zh-CN" altLang="en-US" sz="1200" b="0" i="0" kern="1200" dirty="0" smtClean="0">
                <a:solidFill>
                  <a:schemeClr val="tx1"/>
                </a:solidFill>
                <a:effectLst/>
                <a:latin typeface="+mn-lt"/>
                <a:ea typeface="+mn-ea"/>
                <a:cs typeface="+mn-cs"/>
              </a:rPr>
              <a:t>流。对于许多设备来说，这个接口将是端口 </a:t>
            </a:r>
            <a:r>
              <a:rPr lang="en-US" altLang="zh-CN" sz="1200" b="0" i="0" kern="1200" dirty="0" smtClean="0">
                <a:solidFill>
                  <a:schemeClr val="tx1"/>
                </a:solidFill>
                <a:effectLst/>
                <a:latin typeface="+mn-lt"/>
                <a:ea typeface="+mn-ea"/>
                <a:cs typeface="+mn-cs"/>
              </a:rPr>
              <a:t>9100</a:t>
            </a:r>
            <a:r>
              <a:rPr lang="zh-CN" altLang="en-US" sz="1200" b="0" i="0" kern="1200" dirty="0" smtClean="0">
                <a:solidFill>
                  <a:schemeClr val="tx1"/>
                </a:solidFill>
                <a:effectLst/>
                <a:latin typeface="+mn-lt"/>
                <a:ea typeface="+mn-ea"/>
                <a:cs typeface="+mn-cs"/>
              </a:rPr>
              <a:t>。在创建 </a:t>
            </a:r>
            <a:r>
              <a:rPr lang="en-US" altLang="zh-CN" sz="1200" b="0" i="0" kern="1200" dirty="0" smtClean="0">
                <a:solidFill>
                  <a:schemeClr val="tx1"/>
                </a:solidFill>
                <a:effectLst/>
                <a:latin typeface="+mn-lt"/>
                <a:ea typeface="+mn-ea"/>
                <a:cs typeface="+mn-cs"/>
              </a:rPr>
              <a:t>TCP/IP</a:t>
            </a:r>
            <a:r>
              <a:rPr lang="zh-CN" altLang="en-US" sz="1200" b="0" i="0" kern="1200" dirty="0" smtClean="0">
                <a:solidFill>
                  <a:schemeClr val="tx1"/>
                </a:solidFill>
                <a:effectLst/>
                <a:latin typeface="+mn-lt"/>
                <a:ea typeface="+mn-ea"/>
                <a:cs typeface="+mn-cs"/>
              </a:rPr>
              <a:t>端口之后，</a:t>
            </a:r>
            <a:r>
              <a:rPr lang="en-US" altLang="zh-CN" sz="1200" b="0" i="0" kern="1200" dirty="0" smtClean="0">
                <a:solidFill>
                  <a:schemeClr val="tx1"/>
                </a:solidFill>
                <a:effectLst/>
                <a:latin typeface="+mn-lt"/>
                <a:ea typeface="+mn-ea"/>
                <a:cs typeface="+mn-cs"/>
              </a:rPr>
              <a:t>Windows</a:t>
            </a:r>
            <a:r>
              <a:rPr lang="zh-CN" altLang="en-US" sz="1200" b="0" i="0" kern="1200" dirty="0" smtClean="0">
                <a:solidFill>
                  <a:schemeClr val="tx1"/>
                </a:solidFill>
                <a:effectLst/>
                <a:latin typeface="+mn-lt"/>
                <a:ea typeface="+mn-ea"/>
                <a:cs typeface="+mn-cs"/>
              </a:rPr>
              <a:t>将按照</a:t>
            </a:r>
            <a:r>
              <a:rPr lang="en-US" altLang="zh-CN" sz="1200" b="0" i="0" kern="1200" dirty="0" smtClean="0">
                <a:solidFill>
                  <a:schemeClr val="tx1"/>
                </a:solidFill>
                <a:effectLst/>
                <a:latin typeface="+mn-lt"/>
                <a:ea typeface="+mn-ea"/>
                <a:cs typeface="+mn-cs"/>
              </a:rPr>
              <a:t>RFC 1759</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Printer MIB</a:t>
            </a:r>
            <a:r>
              <a:rPr lang="zh-CN" altLang="en-US" sz="1200" b="0" i="0" kern="1200" dirty="0" smtClean="0">
                <a:solidFill>
                  <a:schemeClr val="tx1"/>
                </a:solidFill>
                <a:effectLst/>
                <a:latin typeface="+mn-lt"/>
                <a:ea typeface="+mn-ea"/>
                <a:cs typeface="+mn-cs"/>
              </a:rPr>
              <a:t>），使用</a:t>
            </a:r>
            <a:r>
              <a:rPr lang="en-US" altLang="zh-CN" sz="1200" b="0" i="0" kern="1200" dirty="0" smtClean="0">
                <a:solidFill>
                  <a:schemeClr val="tx1"/>
                </a:solidFill>
                <a:effectLst/>
                <a:latin typeface="+mn-lt"/>
                <a:ea typeface="+mn-ea"/>
                <a:cs typeface="+mn-cs"/>
              </a:rPr>
              <a:t>SNMP</a:t>
            </a:r>
            <a:r>
              <a:rPr lang="zh-CN" altLang="en-US" sz="1200" b="0" i="0" kern="1200" dirty="0" smtClean="0">
                <a:solidFill>
                  <a:schemeClr val="tx1"/>
                </a:solidFill>
                <a:effectLst/>
                <a:latin typeface="+mn-lt"/>
                <a:ea typeface="+mn-ea"/>
                <a:cs typeface="+mn-cs"/>
              </a:rPr>
              <a:t>来查询设备的对象标识符（</a:t>
            </a:r>
            <a:r>
              <a:rPr lang="en-US" altLang="zh-CN" sz="1200" b="0" i="0" kern="1200" dirty="0" smtClean="0">
                <a:solidFill>
                  <a:schemeClr val="tx1"/>
                </a:solidFill>
                <a:effectLst/>
                <a:latin typeface="+mn-lt"/>
                <a:ea typeface="+mn-ea"/>
                <a:cs typeface="+mn-cs"/>
              </a:rPr>
              <a:t>Object Identifier</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OID</a:t>
            </a:r>
            <a:r>
              <a:rPr lang="zh-CN" altLang="en-US" sz="1200" b="0" i="0" kern="1200" dirty="0" smtClean="0">
                <a:solidFill>
                  <a:schemeClr val="tx1"/>
                </a:solidFill>
                <a:effectLst/>
                <a:latin typeface="+mn-lt"/>
                <a:ea typeface="+mn-ea"/>
                <a:cs typeface="+mn-cs"/>
              </a:rPr>
              <a:t>）。如果设备返回了一个值，则解析系统文件</a:t>
            </a:r>
            <a:r>
              <a:rPr lang="en-US" altLang="zh-CN" sz="1200" b="0" i="0" kern="1200" dirty="0" smtClean="0">
                <a:solidFill>
                  <a:schemeClr val="tx1"/>
                </a:solidFill>
                <a:effectLst/>
                <a:latin typeface="+mn-lt"/>
                <a:ea typeface="+mn-ea"/>
                <a:cs typeface="+mn-cs"/>
              </a:rPr>
              <a:t>tcpmon.ini</a:t>
            </a:r>
            <a:r>
              <a:rPr lang="zh-CN" altLang="en-US" sz="1200" b="0" i="0" kern="1200" dirty="0" smtClean="0">
                <a:solidFill>
                  <a:schemeClr val="tx1"/>
                </a:solidFill>
                <a:effectLst/>
                <a:latin typeface="+mn-lt"/>
                <a:ea typeface="+mn-ea"/>
                <a:cs typeface="+mn-cs"/>
              </a:rPr>
              <a:t>来寻找匹配项。如果打印机制造商提供了特定设备的特殊配置信 息，则这些配置信息已经连同配置设置一起创建就绪。例如，有些外部打印服务器接口支持多台打印机（例如，具有</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个并行端口连接的</a:t>
            </a:r>
            <a:r>
              <a:rPr lang="en-US" altLang="zh-CN" sz="1200" b="0" i="0" kern="1200" dirty="0" smtClean="0">
                <a:solidFill>
                  <a:schemeClr val="tx1"/>
                </a:solidFill>
                <a:effectLst/>
                <a:latin typeface="+mn-lt"/>
                <a:ea typeface="+mn-ea"/>
                <a:cs typeface="+mn-cs"/>
              </a:rPr>
              <a:t>Hewlett Packard </a:t>
            </a:r>
            <a:r>
              <a:rPr lang="en-US" altLang="zh-CN" sz="1200" b="0" i="0" kern="1200" dirty="0" err="1" smtClean="0">
                <a:solidFill>
                  <a:schemeClr val="tx1"/>
                </a:solidFill>
                <a:effectLst/>
                <a:latin typeface="+mn-lt"/>
                <a:ea typeface="+mn-ea"/>
                <a:cs typeface="+mn-cs"/>
              </a:rPr>
              <a:t>JetDirect</a:t>
            </a:r>
            <a:r>
              <a:rPr lang="en-US" altLang="zh-CN" sz="1200" b="0" i="0" kern="1200" dirty="0" smtClean="0">
                <a:solidFill>
                  <a:schemeClr val="tx1"/>
                </a:solidFill>
                <a:effectLst/>
                <a:latin typeface="+mn-lt"/>
                <a:ea typeface="+mn-ea"/>
                <a:cs typeface="+mn-cs"/>
              </a:rPr>
              <a:t> EX</a:t>
            </a:r>
            <a:r>
              <a:rPr lang="zh-CN" altLang="en-US" sz="1200" b="0" i="0" kern="1200" dirty="0" smtClean="0">
                <a:solidFill>
                  <a:schemeClr val="tx1"/>
                </a:solidFill>
                <a:effectLst/>
                <a:latin typeface="+mn-lt"/>
                <a:ea typeface="+mn-ea"/>
                <a:cs typeface="+mn-cs"/>
              </a:rPr>
              <a:t>）。制造商可以使用不同的端口来指明应该将某项作业提交给哪台打印机（例如，将作业</a:t>
            </a:r>
            <a:r>
              <a:rPr lang="en-US" altLang="zh-CN" sz="1200" b="0" i="0" kern="1200" dirty="0" smtClean="0">
                <a:solidFill>
                  <a:schemeClr val="tx1"/>
                </a:solidFill>
                <a:effectLst/>
                <a:latin typeface="+mn-lt"/>
                <a:ea typeface="+mn-ea"/>
                <a:cs typeface="+mn-cs"/>
              </a:rPr>
              <a:t>9102</a:t>
            </a:r>
            <a:r>
              <a:rPr lang="zh-CN" altLang="en-US" sz="1200" b="0" i="0" kern="1200" dirty="0" smtClean="0">
                <a:solidFill>
                  <a:schemeClr val="tx1"/>
                </a:solidFill>
                <a:effectLst/>
                <a:latin typeface="+mn-lt"/>
                <a:ea typeface="+mn-ea"/>
                <a:cs typeface="+mn-cs"/>
              </a:rPr>
              <a:t>提交给端口</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，将作业</a:t>
            </a:r>
            <a:r>
              <a:rPr lang="en-US" altLang="zh-CN" sz="1200" b="0" i="0" kern="1200" dirty="0" smtClean="0">
                <a:solidFill>
                  <a:schemeClr val="tx1"/>
                </a:solidFill>
                <a:effectLst/>
                <a:latin typeface="+mn-lt"/>
                <a:ea typeface="+mn-ea"/>
                <a:cs typeface="+mn-cs"/>
              </a:rPr>
              <a:t>9103</a:t>
            </a:r>
            <a:r>
              <a:rPr lang="zh-CN" altLang="en-US" sz="1200" b="0" i="0" kern="1200" dirty="0" smtClean="0">
                <a:solidFill>
                  <a:schemeClr val="tx1"/>
                </a:solidFill>
                <a:effectLst/>
                <a:latin typeface="+mn-lt"/>
                <a:ea typeface="+mn-ea"/>
                <a:cs typeface="+mn-cs"/>
              </a:rPr>
              <a:t>提交给端口</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等等）。这一功 能对于需要使用特殊端口名称的打印服务器接口有所裨益，比如：某些</a:t>
            </a:r>
            <a:r>
              <a:rPr lang="en-US" altLang="zh-CN" sz="1200" b="0" i="0" kern="1200" dirty="0" smtClean="0">
                <a:solidFill>
                  <a:schemeClr val="tx1"/>
                </a:solidFill>
                <a:effectLst/>
                <a:latin typeface="+mn-lt"/>
                <a:ea typeface="+mn-ea"/>
                <a:cs typeface="+mn-cs"/>
              </a:rPr>
              <a:t>IBM</a:t>
            </a:r>
            <a:r>
              <a:rPr lang="zh-CN" altLang="en-US" sz="1200" b="0" i="0" kern="1200" dirty="0" smtClean="0">
                <a:solidFill>
                  <a:schemeClr val="tx1"/>
                </a:solidFill>
                <a:effectLst/>
                <a:latin typeface="+mn-lt"/>
                <a:ea typeface="+mn-ea"/>
                <a:cs typeface="+mn-cs"/>
              </a:rPr>
              <a:t>网络打印机上的</a:t>
            </a:r>
            <a:r>
              <a:rPr lang="en-US" altLang="zh-CN" sz="1200" b="0" i="0" kern="1200" dirty="0" smtClean="0">
                <a:solidFill>
                  <a:schemeClr val="tx1"/>
                </a:solidFill>
                <a:effectLst/>
                <a:latin typeface="+mn-lt"/>
                <a:ea typeface="+mn-ea"/>
                <a:cs typeface="+mn-cs"/>
              </a:rPr>
              <a:t>PASS</a:t>
            </a:r>
            <a:r>
              <a:rPr lang="zh-CN" altLang="en-US" sz="1200" b="0" i="0" kern="1200" dirty="0" smtClean="0">
                <a:solidFill>
                  <a:schemeClr val="tx1"/>
                </a:solidFill>
                <a:effectLst/>
                <a:latin typeface="+mn-lt"/>
                <a:ea typeface="+mn-ea"/>
                <a:cs typeface="+mn-cs"/>
              </a:rPr>
              <a:t>端口。</a:t>
            </a:r>
          </a:p>
          <a:p>
            <a:pPr latinLnBrk="1"/>
            <a:r>
              <a:rPr lang="zh-CN" altLang="en-US" sz="1200" b="0" i="0" kern="1200" dirty="0" smtClean="0">
                <a:solidFill>
                  <a:schemeClr val="tx1"/>
                </a:solidFill>
                <a:effectLst/>
                <a:latin typeface="+mn-lt"/>
                <a:ea typeface="+mn-ea"/>
                <a:cs typeface="+mn-cs"/>
              </a:rPr>
              <a:t> 本回答由提问者推荐</a:t>
            </a:r>
          </a:p>
          <a:p>
            <a:pPr latinLnBrk="1"/>
            <a:r>
              <a:rPr lang="zh-CN" altLang="en-US" sz="1200" b="0" i="0" kern="1200" dirty="0" smtClean="0">
                <a:solidFill>
                  <a:schemeClr val="tx1"/>
                </a:solidFill>
                <a:effectLst/>
                <a:latin typeface="+mn-lt"/>
                <a:ea typeface="+mn-ea"/>
                <a:cs typeface="+mn-cs"/>
              </a:rPr>
              <a:t>举报</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回答纠错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评论 </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0</a:t>
            </a:r>
            <a:endParaRPr lang="zh-CN" altLang="en-US" sz="1200" b="0" i="0" kern="1200" dirty="0" smtClean="0">
              <a:solidFill>
                <a:schemeClr val="tx1"/>
              </a:solidFill>
              <a:effectLst/>
              <a:latin typeface="+mn-lt"/>
              <a:ea typeface="+mn-ea"/>
              <a:cs typeface="+mn-cs"/>
            </a:endParaRPr>
          </a:p>
          <a:p>
            <a:r>
              <a:rPr lang="en-US" altLang="zh-CN" sz="1200" b="0" i="0" u="none" strike="noStrike" kern="1200" dirty="0" err="1" smtClean="0">
                <a:solidFill>
                  <a:schemeClr val="tx1"/>
                </a:solidFill>
                <a:effectLst/>
                <a:latin typeface="+mn-lt"/>
                <a:ea typeface="+mn-ea"/>
                <a:cs typeface="+mn-cs"/>
                <a:hlinkClick r:id="rId53"/>
              </a:rPr>
              <a:t>QfonBlog</a:t>
            </a:r>
            <a:r>
              <a:rPr lang="en-US" altLang="zh-CN" sz="1200" b="0" i="0" u="none" strike="noStrike" kern="1200" dirty="0" smtClean="0">
                <a:solidFill>
                  <a:schemeClr val="tx1"/>
                </a:solidFill>
                <a:effectLst/>
                <a:latin typeface="+mn-lt"/>
                <a:ea typeface="+mn-ea"/>
                <a:cs typeface="+mn-cs"/>
                <a:hlinkClick r:id="rId53"/>
              </a:rPr>
              <a:t> </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采纳率：</a:t>
            </a:r>
            <a:r>
              <a:rPr lang="en-US" altLang="zh-CN" sz="1200" b="0" i="0" kern="1200" dirty="0" smtClean="0">
                <a:solidFill>
                  <a:schemeClr val="tx1"/>
                </a:solidFill>
                <a:effectLst/>
                <a:latin typeface="+mn-lt"/>
                <a:ea typeface="+mn-ea"/>
                <a:cs typeface="+mn-cs"/>
              </a:rPr>
              <a:t>93% </a:t>
            </a:r>
            <a:r>
              <a:rPr lang="zh-CN" altLang="en-US" sz="1200" b="0" i="0" kern="1200" dirty="0" smtClean="0">
                <a:solidFill>
                  <a:schemeClr val="tx1"/>
                </a:solidFill>
                <a:effectLst/>
                <a:latin typeface="+mn-lt"/>
                <a:ea typeface="+mn-ea"/>
                <a:cs typeface="+mn-cs"/>
              </a:rPr>
              <a:t>来自团队：</a:t>
            </a:r>
            <a:r>
              <a:rPr lang="zh-CN" altLang="en-US" sz="1200" b="0" i="0" u="none" strike="noStrike" kern="1200" dirty="0" smtClean="0">
                <a:solidFill>
                  <a:schemeClr val="tx1"/>
                </a:solidFill>
                <a:effectLst/>
                <a:latin typeface="+mn-lt"/>
                <a:ea typeface="+mn-ea"/>
                <a:cs typeface="+mn-cs"/>
                <a:hlinkClick r:id="rId54"/>
              </a:rPr>
              <a:t>克格勃网络团</a:t>
            </a:r>
            <a:r>
              <a:rPr lang="zh-CN" altLang="en-US" sz="1200" b="0" i="0" kern="1200" dirty="0" smtClean="0">
                <a:solidFill>
                  <a:schemeClr val="tx1"/>
                </a:solidFill>
                <a:effectLst/>
                <a:latin typeface="+mn-lt"/>
                <a:ea typeface="+mn-ea"/>
                <a:cs typeface="+mn-cs"/>
              </a:rPr>
              <a:t> 擅长： </a:t>
            </a:r>
            <a:r>
              <a:rPr lang="zh-CN" altLang="en-US" sz="1200" b="0" i="0" u="none" strike="noStrike" kern="1200" dirty="0" smtClean="0">
                <a:solidFill>
                  <a:schemeClr val="tx1"/>
                </a:solidFill>
                <a:effectLst/>
                <a:latin typeface="+mn-lt"/>
                <a:ea typeface="+mn-ea"/>
                <a:cs typeface="+mn-cs"/>
                <a:hlinkClick r:id="rId55"/>
              </a:rPr>
              <a:t>图像处理软件</a:t>
            </a:r>
            <a:r>
              <a:rPr lang="zh-CN" altLang="en-US" sz="1200" b="0" i="0" kern="1200" dirty="0" smtClean="0">
                <a:solidFill>
                  <a:schemeClr val="tx1"/>
                </a:solidFill>
                <a:effectLst/>
                <a:latin typeface="+mn-lt"/>
                <a:ea typeface="+mn-ea"/>
                <a:cs typeface="+mn-cs"/>
              </a:rPr>
              <a:t> </a:t>
            </a:r>
            <a:r>
              <a:rPr lang="zh-CN" altLang="en-US" sz="1200" b="0" i="0" u="none" strike="noStrike" kern="1200" dirty="0" smtClean="0">
                <a:solidFill>
                  <a:schemeClr val="tx1"/>
                </a:solidFill>
                <a:effectLst/>
                <a:latin typeface="+mn-lt"/>
                <a:ea typeface="+mn-ea"/>
                <a:cs typeface="+mn-cs"/>
                <a:hlinkClick r:id="rId56"/>
              </a:rPr>
              <a:t>常见软件</a:t>
            </a:r>
            <a:r>
              <a:rPr lang="zh-CN" altLang="en-US" sz="1200" b="0" i="0" kern="1200" dirty="0" smtClean="0">
                <a:solidFill>
                  <a:schemeClr val="tx1"/>
                </a:solidFill>
                <a:effectLst/>
                <a:latin typeface="+mn-lt"/>
                <a:ea typeface="+mn-ea"/>
                <a:cs typeface="+mn-cs"/>
              </a:rPr>
              <a:t> </a:t>
            </a:r>
            <a:r>
              <a:rPr lang="zh-CN" altLang="en-US" sz="1200" b="0" i="0" u="none" strike="noStrike" kern="1200" dirty="0" smtClean="0">
                <a:solidFill>
                  <a:schemeClr val="tx1"/>
                </a:solidFill>
                <a:effectLst/>
                <a:latin typeface="+mn-lt"/>
                <a:ea typeface="+mn-ea"/>
                <a:cs typeface="+mn-cs"/>
                <a:hlinkClick r:id="rId57"/>
              </a:rPr>
              <a:t>软件共享</a:t>
            </a:r>
            <a:r>
              <a:rPr lang="zh-CN" altLang="en-US" sz="1200" b="0" i="0" kern="1200" dirty="0" smtClean="0">
                <a:solidFill>
                  <a:schemeClr val="tx1"/>
                </a:solidFill>
                <a:effectLst/>
                <a:latin typeface="+mn-lt"/>
                <a:ea typeface="+mn-ea"/>
                <a:cs typeface="+mn-cs"/>
              </a:rPr>
              <a:t> </a:t>
            </a:r>
            <a:r>
              <a:rPr lang="zh-CN" altLang="en-US" sz="1200" b="0" i="0" u="none" strike="noStrike" kern="1200" dirty="0" smtClean="0">
                <a:solidFill>
                  <a:schemeClr val="tx1"/>
                </a:solidFill>
                <a:effectLst/>
                <a:latin typeface="+mn-lt"/>
                <a:ea typeface="+mn-ea"/>
                <a:cs typeface="+mn-cs"/>
                <a:hlinkClick r:id="rId58"/>
              </a:rPr>
              <a:t>电影</a:t>
            </a:r>
            <a:r>
              <a:rPr lang="zh-CN" altLang="en-US" sz="1200" b="0" i="0" kern="1200" dirty="0" smtClean="0">
                <a:solidFill>
                  <a:schemeClr val="tx1"/>
                </a:solidFill>
                <a:effectLst/>
                <a:latin typeface="+mn-lt"/>
                <a:ea typeface="+mn-ea"/>
                <a:cs typeface="+mn-cs"/>
              </a:rPr>
              <a:t> </a:t>
            </a:r>
            <a:r>
              <a:rPr lang="zh-CN" altLang="en-US" sz="1200" b="0" i="0" u="none" strike="noStrike" kern="1200" dirty="0" smtClean="0">
                <a:solidFill>
                  <a:schemeClr val="tx1"/>
                </a:solidFill>
                <a:effectLst/>
                <a:latin typeface="+mn-lt"/>
                <a:ea typeface="+mn-ea"/>
                <a:cs typeface="+mn-cs"/>
                <a:hlinkClick r:id="rId59"/>
              </a:rPr>
              <a:t>上海</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为您推荐：</a:t>
            </a:r>
          </a:p>
          <a:p>
            <a:r>
              <a:rPr lang="zh-CN" altLang="en-US" sz="1200" b="0" i="0" kern="1200" dirty="0" smtClean="0">
                <a:solidFill>
                  <a:schemeClr val="tx1"/>
                </a:solidFill>
                <a:effectLst/>
                <a:latin typeface="+mn-lt"/>
                <a:ea typeface="+mn-ea"/>
                <a:cs typeface="+mn-cs"/>
              </a:rPr>
              <a:t>其他类似问题</a:t>
            </a:r>
          </a:p>
          <a:p>
            <a:r>
              <a:rPr lang="en-US" altLang="zh-CN" sz="1200" b="0" i="0" kern="1200" dirty="0" smtClean="0">
                <a:solidFill>
                  <a:schemeClr val="tx1"/>
                </a:solidFill>
                <a:effectLst/>
                <a:latin typeface="+mn-lt"/>
                <a:ea typeface="+mn-ea"/>
                <a:cs typeface="+mn-cs"/>
              </a:rPr>
              <a:t>2016-04-14</a:t>
            </a:r>
            <a:r>
              <a:rPr lang="en-US" altLang="zh-CN" sz="1200" b="0" i="0" u="none" strike="noStrike" kern="1200" dirty="0" smtClean="0">
                <a:solidFill>
                  <a:schemeClr val="tx1"/>
                </a:solidFill>
                <a:effectLst/>
                <a:latin typeface="+mn-lt"/>
                <a:ea typeface="+mn-ea"/>
                <a:cs typeface="+mn-cs"/>
                <a:hlinkClick r:id="rId60"/>
              </a:rPr>
              <a:t>Serial SSH Rlogin Telnet Raw</a:t>
            </a:r>
            <a:r>
              <a:rPr lang="zh-CN" altLang="en-US" sz="1200" b="0" i="0" u="none" strike="noStrike" kern="1200" dirty="0" smtClean="0">
                <a:solidFill>
                  <a:schemeClr val="tx1"/>
                </a:solidFill>
                <a:effectLst/>
                <a:latin typeface="+mn-lt"/>
                <a:ea typeface="+mn-ea"/>
                <a:cs typeface="+mn-cs"/>
                <a:hlinkClick r:id="rId60"/>
              </a:rPr>
              <a:t>分别</a:t>
            </a:r>
            <a:r>
              <a:rPr lang="en-US" altLang="zh-CN" sz="1200" b="0" i="0" u="none" strike="noStrike" kern="1200" dirty="0" smtClean="0">
                <a:solidFill>
                  <a:schemeClr val="tx1"/>
                </a:solidFill>
                <a:effectLst/>
                <a:latin typeface="+mn-lt"/>
                <a:ea typeface="+mn-ea"/>
                <a:cs typeface="+mn-cs"/>
                <a:hlinkClick r:id="rId60"/>
              </a:rPr>
              <a:t>...1</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2009-07-31</a:t>
            </a:r>
            <a:r>
              <a:rPr lang="en-US" altLang="zh-CN" sz="1200" b="0" i="0" u="none" strike="noStrike" kern="1200" dirty="0" smtClean="0">
                <a:solidFill>
                  <a:schemeClr val="tx1"/>
                </a:solidFill>
                <a:effectLst/>
                <a:latin typeface="+mn-lt"/>
                <a:ea typeface="+mn-ea"/>
                <a:cs typeface="+mn-cs"/>
                <a:hlinkClick r:id="rId61"/>
              </a:rPr>
              <a:t>TCP</a:t>
            </a:r>
            <a:r>
              <a:rPr lang="zh-CN" altLang="en-US" sz="1200" b="0" i="0" u="none" strike="noStrike" kern="1200" dirty="0" smtClean="0">
                <a:solidFill>
                  <a:schemeClr val="tx1"/>
                </a:solidFill>
                <a:effectLst/>
                <a:latin typeface="+mn-lt"/>
                <a:ea typeface="+mn-ea"/>
                <a:cs typeface="+mn-cs"/>
                <a:hlinkClick r:id="rId61"/>
              </a:rPr>
              <a:t>是什么协议？ </a:t>
            </a:r>
            <a:r>
              <a:rPr lang="en-US" altLang="zh-CN" sz="1200" b="0" i="0" u="none" strike="noStrike" kern="1200" dirty="0" smtClean="0">
                <a:solidFill>
                  <a:schemeClr val="tx1"/>
                </a:solidFill>
                <a:effectLst/>
                <a:latin typeface="+mn-lt"/>
                <a:ea typeface="+mn-ea"/>
                <a:cs typeface="+mn-cs"/>
                <a:hlinkClick r:id="rId61"/>
              </a:rPr>
              <a:t>7</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2014-07-08</a:t>
            </a:r>
            <a:r>
              <a:rPr lang="zh-CN" altLang="en-US" sz="1200" b="0" i="0" u="none" strike="noStrike" kern="1200" dirty="0" smtClean="0">
                <a:solidFill>
                  <a:schemeClr val="tx1"/>
                </a:solidFill>
                <a:effectLst/>
                <a:latin typeface="+mn-lt"/>
                <a:ea typeface="+mn-ea"/>
                <a:cs typeface="+mn-cs"/>
                <a:hlinkClick r:id="rId62"/>
              </a:rPr>
              <a:t>讲协议是什么东西</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2009-10-08</a:t>
            </a:r>
            <a:r>
              <a:rPr lang="zh-CN" altLang="en-US" sz="1200" b="0" i="0" u="none" strike="noStrike" kern="1200" dirty="0" smtClean="0">
                <a:solidFill>
                  <a:schemeClr val="tx1"/>
                </a:solidFill>
                <a:effectLst/>
                <a:latin typeface="+mn-lt"/>
                <a:ea typeface="+mn-ea"/>
                <a:cs typeface="+mn-cs"/>
                <a:hlinkClick r:id="rId63"/>
              </a:rPr>
              <a:t>计算机协议到底是什么 </a:t>
            </a:r>
            <a:r>
              <a:rPr lang="en-US" altLang="zh-CN" sz="1200" b="0" i="0" u="none" strike="noStrike" kern="1200" dirty="0" smtClean="0">
                <a:solidFill>
                  <a:schemeClr val="tx1"/>
                </a:solidFill>
                <a:effectLst/>
                <a:latin typeface="+mn-lt"/>
                <a:ea typeface="+mn-ea"/>
                <a:cs typeface="+mn-cs"/>
                <a:hlinkClick r:id="rId63"/>
              </a:rPr>
              <a:t>46</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2013-01-27</a:t>
            </a:r>
            <a:r>
              <a:rPr lang="en-US" altLang="zh-CN" sz="1200" b="0" i="0" u="none" strike="noStrike" kern="1200" dirty="0" smtClean="0">
                <a:solidFill>
                  <a:schemeClr val="tx1"/>
                </a:solidFill>
                <a:effectLst/>
                <a:latin typeface="+mn-lt"/>
                <a:ea typeface="+mn-ea"/>
                <a:cs typeface="+mn-cs"/>
                <a:hlinkClick r:id="rId64"/>
              </a:rPr>
              <a:t>TCP/IP</a:t>
            </a:r>
            <a:r>
              <a:rPr lang="zh-CN" altLang="en-US" sz="1200" b="0" i="0" u="none" strike="noStrike" kern="1200" dirty="0" smtClean="0">
                <a:solidFill>
                  <a:schemeClr val="tx1"/>
                </a:solidFill>
                <a:effectLst/>
                <a:latin typeface="+mn-lt"/>
                <a:ea typeface="+mn-ea"/>
                <a:cs typeface="+mn-cs"/>
                <a:hlinkClick r:id="rId64"/>
              </a:rPr>
              <a:t>网络体系结构中，各层内分别有什么协议，每一种协议</a:t>
            </a:r>
            <a:r>
              <a:rPr lang="en-US" altLang="zh-CN" sz="1200" b="0" i="0" u="none" strike="noStrike" kern="1200" dirty="0" smtClean="0">
                <a:solidFill>
                  <a:schemeClr val="tx1"/>
                </a:solidFill>
                <a:effectLst/>
                <a:latin typeface="+mn-lt"/>
                <a:ea typeface="+mn-ea"/>
                <a:cs typeface="+mn-cs"/>
                <a:hlinkClick r:id="rId64"/>
              </a:rPr>
              <a:t>...9</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65"/>
              </a:rPr>
              <a:t>更多类似问题 </a:t>
            </a:r>
            <a:r>
              <a:rPr lang="en-US" altLang="zh-CN" sz="1200" b="0" i="0" u="none" strike="noStrike" kern="1200" dirty="0" smtClean="0">
                <a:solidFill>
                  <a:schemeClr val="tx1"/>
                </a:solidFill>
                <a:effectLst/>
                <a:latin typeface="+mn-lt"/>
                <a:ea typeface="+mn-ea"/>
                <a:cs typeface="+mn-cs"/>
                <a:hlinkClick r:id="rId65"/>
              </a:rPr>
              <a:t>&gt;</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的相关知识</a:t>
            </a:r>
          </a:p>
          <a:p>
            <a:r>
              <a:rPr lang="en-US" altLang="zh-CN" sz="1200" b="0" i="0" kern="1200" dirty="0" smtClean="0">
                <a:solidFill>
                  <a:schemeClr val="tx1"/>
                </a:solidFill>
                <a:effectLst/>
                <a:latin typeface="+mn-lt"/>
                <a:ea typeface="+mn-ea"/>
                <a:cs typeface="+mn-cs"/>
              </a:rPr>
              <a:t>2010-01-25</a:t>
            </a:r>
            <a:r>
              <a:rPr lang="en-US" altLang="zh-CN" sz="1200" b="0" i="0" u="none" strike="noStrike" kern="1200" dirty="0" smtClean="0">
                <a:solidFill>
                  <a:schemeClr val="tx1"/>
                </a:solidFill>
                <a:effectLst/>
                <a:latin typeface="+mn-lt"/>
                <a:ea typeface="+mn-ea"/>
                <a:cs typeface="+mn-cs"/>
                <a:hlinkClick r:id="rId66"/>
              </a:rPr>
              <a:t>telnet</a:t>
            </a:r>
            <a:r>
              <a:rPr lang="zh-CN" altLang="en-US" sz="1200" b="0" i="0" u="none" strike="noStrike" kern="1200" dirty="0" smtClean="0">
                <a:solidFill>
                  <a:schemeClr val="tx1"/>
                </a:solidFill>
                <a:effectLst/>
                <a:latin typeface="+mn-lt"/>
                <a:ea typeface="+mn-ea"/>
                <a:cs typeface="+mn-cs"/>
                <a:hlinkClick r:id="rId66"/>
              </a:rPr>
              <a:t>协议英文是什么 </a:t>
            </a:r>
            <a:r>
              <a:rPr lang="en-US" altLang="zh-CN" sz="1200" b="0" i="0" u="none" strike="noStrike" kern="1200" dirty="0" smtClean="0">
                <a:solidFill>
                  <a:schemeClr val="tx1"/>
                </a:solidFill>
                <a:effectLst/>
                <a:latin typeface="+mn-lt"/>
                <a:ea typeface="+mn-ea"/>
                <a:cs typeface="+mn-cs"/>
                <a:hlinkClick r:id="rId66"/>
              </a:rPr>
              <a:t>5</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2009-12-14</a:t>
            </a:r>
            <a:r>
              <a:rPr lang="zh-CN" altLang="en-US" sz="1200" b="0" i="0" u="none" strike="noStrike" kern="1200" dirty="0" smtClean="0">
                <a:solidFill>
                  <a:schemeClr val="tx1"/>
                </a:solidFill>
                <a:effectLst/>
                <a:latin typeface="+mn-lt"/>
                <a:ea typeface="+mn-ea"/>
                <a:cs typeface="+mn-cs"/>
                <a:hlinkClick r:id="rId67"/>
              </a:rPr>
              <a:t>求助，</a:t>
            </a:r>
            <a:r>
              <a:rPr lang="en-US" altLang="zh-CN" sz="1200" b="0" i="0" u="none" strike="noStrike" kern="1200" dirty="0" smtClean="0">
                <a:solidFill>
                  <a:schemeClr val="tx1"/>
                </a:solidFill>
                <a:effectLst/>
                <a:latin typeface="+mn-lt"/>
                <a:ea typeface="+mn-ea"/>
                <a:cs typeface="+mn-cs"/>
                <a:hlinkClick r:id="rId67"/>
              </a:rPr>
              <a:t>telnet</a:t>
            </a:r>
            <a:r>
              <a:rPr lang="zh-CN" altLang="en-US" sz="1200" b="0" i="0" u="none" strike="noStrike" kern="1200" dirty="0" smtClean="0">
                <a:solidFill>
                  <a:schemeClr val="tx1"/>
                </a:solidFill>
                <a:effectLst/>
                <a:latin typeface="+mn-lt"/>
                <a:ea typeface="+mn-ea"/>
                <a:cs typeface="+mn-cs"/>
                <a:hlinkClick r:id="rId67"/>
              </a:rPr>
              <a:t>与</a:t>
            </a:r>
            <a:r>
              <a:rPr lang="en-US" altLang="zh-CN" sz="1200" b="0" i="0" u="none" strike="noStrike" kern="1200" dirty="0" err="1" smtClean="0">
                <a:solidFill>
                  <a:schemeClr val="tx1"/>
                </a:solidFill>
                <a:effectLst/>
                <a:latin typeface="+mn-lt"/>
                <a:ea typeface="+mn-ea"/>
                <a:cs typeface="+mn-cs"/>
                <a:hlinkClick r:id="rId67"/>
              </a:rPr>
              <a:t>ssh</a:t>
            </a:r>
            <a:r>
              <a:rPr lang="zh-CN" altLang="en-US" sz="1200" b="0" i="0" u="none" strike="noStrike" kern="1200" dirty="0" smtClean="0">
                <a:solidFill>
                  <a:schemeClr val="tx1"/>
                </a:solidFill>
                <a:effectLst/>
                <a:latin typeface="+mn-lt"/>
                <a:ea typeface="+mn-ea"/>
                <a:cs typeface="+mn-cs"/>
                <a:hlinkClick r:id="rId67"/>
              </a:rPr>
              <a:t>有什么不同呀？（</a:t>
            </a:r>
            <a:r>
              <a:rPr lang="en-US" altLang="zh-CN" sz="1200" b="0" i="0" u="none" strike="noStrike" kern="1200" dirty="0" err="1" smtClean="0">
                <a:solidFill>
                  <a:schemeClr val="tx1"/>
                </a:solidFill>
                <a:effectLst/>
                <a:latin typeface="+mn-lt"/>
                <a:ea typeface="+mn-ea"/>
                <a:cs typeface="+mn-cs"/>
                <a:hlinkClick r:id="rId67"/>
              </a:rPr>
              <a:t>linux</a:t>
            </a:r>
            <a:r>
              <a:rPr lang="zh-CN" altLang="en-US" sz="1200" b="0" i="0" u="none" strike="noStrike" kern="1200" dirty="0" smtClean="0">
                <a:solidFill>
                  <a:schemeClr val="tx1"/>
                </a:solidFill>
                <a:effectLst/>
                <a:latin typeface="+mn-lt"/>
                <a:ea typeface="+mn-ea"/>
                <a:cs typeface="+mn-cs"/>
                <a:hlinkClick r:id="rId67"/>
              </a:rPr>
              <a:t>）  </a:t>
            </a:r>
            <a:r>
              <a:rPr lang="en-US" altLang="zh-CN" sz="1200" b="0" i="0" u="none" strike="noStrike" kern="1200" dirty="0" smtClean="0">
                <a:solidFill>
                  <a:schemeClr val="tx1"/>
                </a:solidFill>
                <a:effectLst/>
                <a:latin typeface="+mn-lt"/>
                <a:ea typeface="+mn-ea"/>
                <a:cs typeface="+mn-cs"/>
                <a:hlinkClick r:id="rId67"/>
              </a:rPr>
              <a:t>102</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2010-09-18</a:t>
            </a:r>
            <a:r>
              <a:rPr lang="en-US" altLang="zh-CN" sz="1200" b="0" i="0" u="none" strike="noStrike" kern="1200" dirty="0" smtClean="0">
                <a:solidFill>
                  <a:schemeClr val="tx1"/>
                </a:solidFill>
                <a:effectLst/>
                <a:latin typeface="+mn-lt"/>
                <a:ea typeface="+mn-ea"/>
                <a:cs typeface="+mn-cs"/>
                <a:hlinkClick r:id="rId68"/>
              </a:rPr>
              <a:t>telnet </a:t>
            </a:r>
            <a:r>
              <a:rPr lang="zh-CN" altLang="en-US" sz="1200" b="0" i="0" u="none" strike="noStrike" kern="1200" dirty="0" smtClean="0">
                <a:solidFill>
                  <a:schemeClr val="tx1"/>
                </a:solidFill>
                <a:effectLst/>
                <a:latin typeface="+mn-lt"/>
                <a:ea typeface="+mn-ea"/>
                <a:cs typeface="+mn-cs"/>
                <a:hlinkClick r:id="rId68"/>
              </a:rPr>
              <a:t>的问题，</a:t>
            </a:r>
            <a:r>
              <a:rPr lang="en-US" altLang="zh-CN" sz="1200" b="0" i="0" u="none" strike="noStrike" kern="1200" dirty="0" smtClean="0">
                <a:solidFill>
                  <a:schemeClr val="tx1"/>
                </a:solidFill>
                <a:effectLst/>
                <a:latin typeface="+mn-lt"/>
                <a:ea typeface="+mn-ea"/>
                <a:cs typeface="+mn-cs"/>
                <a:hlinkClick r:id="rId68"/>
              </a:rPr>
              <a:t>login:</a:t>
            </a:r>
            <a:r>
              <a:rPr lang="zh-CN" altLang="en-US" sz="1200" b="0" i="0" u="none" strike="noStrike" kern="1200" dirty="0" smtClean="0">
                <a:solidFill>
                  <a:schemeClr val="tx1"/>
                </a:solidFill>
                <a:effectLst/>
                <a:latin typeface="+mn-lt"/>
                <a:ea typeface="+mn-ea"/>
                <a:cs typeface="+mn-cs"/>
                <a:hlinkClick r:id="rId68"/>
              </a:rPr>
              <a:t>后面填什么？ </a:t>
            </a:r>
            <a:r>
              <a:rPr lang="en-US" altLang="zh-CN" sz="1200" b="0" i="0" u="none" strike="noStrike" kern="1200" dirty="0" smtClean="0">
                <a:solidFill>
                  <a:schemeClr val="tx1"/>
                </a:solidFill>
                <a:effectLst/>
                <a:latin typeface="+mn-lt"/>
                <a:ea typeface="+mn-ea"/>
                <a:cs typeface="+mn-cs"/>
                <a:hlinkClick r:id="rId68"/>
              </a:rPr>
              <a:t>6</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2006-11-01</a:t>
            </a:r>
            <a:r>
              <a:rPr lang="en-US" altLang="zh-CN" sz="1200" b="0" i="0" u="none" strike="noStrike" kern="1200" dirty="0" smtClean="0">
                <a:solidFill>
                  <a:schemeClr val="tx1"/>
                </a:solidFill>
                <a:effectLst/>
                <a:latin typeface="+mn-lt"/>
                <a:ea typeface="+mn-ea"/>
                <a:cs typeface="+mn-cs"/>
                <a:hlinkClick r:id="rId69"/>
              </a:rPr>
              <a:t>telnet</a:t>
            </a:r>
            <a:r>
              <a:rPr lang="zh-CN" altLang="en-US" sz="1200" b="0" i="0" u="none" strike="noStrike" kern="1200" dirty="0" smtClean="0">
                <a:solidFill>
                  <a:schemeClr val="tx1"/>
                </a:solidFill>
                <a:effectLst/>
                <a:latin typeface="+mn-lt"/>
                <a:ea typeface="+mn-ea"/>
                <a:cs typeface="+mn-cs"/>
                <a:hlinkClick r:id="rId69"/>
              </a:rPr>
              <a:t>命令 </a:t>
            </a:r>
            <a:r>
              <a:rPr lang="en-US" altLang="zh-CN" sz="1200" b="0" i="0" u="none" strike="noStrike" kern="1200" dirty="0" smtClean="0">
                <a:solidFill>
                  <a:schemeClr val="tx1"/>
                </a:solidFill>
                <a:effectLst/>
                <a:latin typeface="+mn-lt"/>
                <a:ea typeface="+mn-ea"/>
                <a:cs typeface="+mn-cs"/>
                <a:hlinkClick r:id="rId69"/>
              </a:rPr>
              <a:t>130</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2011-05-21</a:t>
            </a:r>
            <a:r>
              <a:rPr lang="en-US" altLang="zh-CN" sz="1200" b="0" i="0" u="none" strike="noStrike" kern="1200" dirty="0" smtClean="0">
                <a:solidFill>
                  <a:schemeClr val="tx1"/>
                </a:solidFill>
                <a:effectLst/>
                <a:latin typeface="+mn-lt"/>
                <a:ea typeface="+mn-ea"/>
                <a:cs typeface="+mn-cs"/>
                <a:hlinkClick r:id="rId70"/>
              </a:rPr>
              <a:t>telnet</a:t>
            </a:r>
            <a:r>
              <a:rPr lang="zh-CN" altLang="en-US" sz="1200" b="0" i="0" u="none" strike="noStrike" kern="1200" dirty="0" smtClean="0">
                <a:solidFill>
                  <a:schemeClr val="tx1"/>
                </a:solidFill>
                <a:effectLst/>
                <a:latin typeface="+mn-lt"/>
                <a:ea typeface="+mn-ea"/>
                <a:cs typeface="+mn-cs"/>
                <a:hlinkClick r:id="rId70"/>
              </a:rPr>
              <a:t>协议工作在</a:t>
            </a:r>
            <a:r>
              <a:rPr lang="en-US" altLang="zh-CN" sz="1200" b="0" i="0" u="none" strike="noStrike" kern="1200" dirty="0" smtClean="0">
                <a:solidFill>
                  <a:schemeClr val="tx1"/>
                </a:solidFill>
                <a:effectLst/>
                <a:latin typeface="+mn-lt"/>
                <a:ea typeface="+mn-ea"/>
                <a:cs typeface="+mn-cs"/>
                <a:hlinkClick r:id="rId70"/>
              </a:rPr>
              <a:t>OSI</a:t>
            </a:r>
            <a:r>
              <a:rPr lang="zh-CN" altLang="en-US" sz="1200" b="0" i="0" u="none" strike="noStrike" kern="1200" dirty="0" smtClean="0">
                <a:solidFill>
                  <a:schemeClr val="tx1"/>
                </a:solidFill>
                <a:effectLst/>
                <a:latin typeface="+mn-lt"/>
                <a:ea typeface="+mn-ea"/>
                <a:cs typeface="+mn-cs"/>
                <a:hlinkClick r:id="rId70"/>
              </a:rPr>
              <a:t>的哪一层？ </a:t>
            </a:r>
            <a:r>
              <a:rPr lang="en-US" altLang="zh-CN" sz="1200" b="0" i="0" u="none" strike="noStrike" kern="1200" dirty="0" smtClean="0">
                <a:solidFill>
                  <a:schemeClr val="tx1"/>
                </a:solidFill>
                <a:effectLst/>
                <a:latin typeface="+mn-lt"/>
                <a:ea typeface="+mn-ea"/>
                <a:cs typeface="+mn-cs"/>
                <a:hlinkClick r:id="rId70"/>
              </a:rPr>
              <a:t>11</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71"/>
              </a:rPr>
              <a:t>更多关于</a:t>
            </a:r>
            <a:r>
              <a:rPr lang="en-US" altLang="zh-CN" sz="1200" b="0" i="0" u="none" strike="noStrike" kern="1200" dirty="0" smtClean="0">
                <a:solidFill>
                  <a:schemeClr val="tx1"/>
                </a:solidFill>
                <a:effectLst/>
                <a:latin typeface="+mn-lt"/>
                <a:ea typeface="+mn-ea"/>
                <a:cs typeface="+mn-cs"/>
                <a:hlinkClick r:id="rId71"/>
              </a:rPr>
              <a:t>telnet</a:t>
            </a:r>
            <a:r>
              <a:rPr lang="zh-CN" altLang="en-US" sz="1200" b="0" i="0" u="none" strike="noStrike" kern="1200" dirty="0" smtClean="0">
                <a:solidFill>
                  <a:schemeClr val="tx1"/>
                </a:solidFill>
                <a:effectLst/>
                <a:latin typeface="+mn-lt"/>
                <a:ea typeface="+mn-ea"/>
                <a:cs typeface="+mn-cs"/>
                <a:hlinkClick r:id="rId71"/>
              </a:rPr>
              <a:t>的知识 </a:t>
            </a:r>
            <a:r>
              <a:rPr lang="en-US" altLang="zh-CN" sz="1200" b="0" i="0" u="none" strike="noStrike" kern="1200" dirty="0" smtClean="0">
                <a:solidFill>
                  <a:schemeClr val="tx1"/>
                </a:solidFill>
                <a:effectLst/>
                <a:latin typeface="+mn-lt"/>
                <a:ea typeface="+mn-ea"/>
                <a:cs typeface="+mn-cs"/>
                <a:hlinkClick r:id="rId71"/>
              </a:rPr>
              <a:t>&gt;</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等待您来回答</a:t>
            </a:r>
          </a:p>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回答</a:t>
            </a:r>
            <a:r>
              <a:rPr lang="zh-CN" altLang="en-US" sz="1200" b="0" i="0" u="none" strike="noStrike" kern="1200" dirty="0" smtClean="0">
                <a:solidFill>
                  <a:schemeClr val="tx1"/>
                </a:solidFill>
                <a:effectLst/>
                <a:latin typeface="+mn-lt"/>
                <a:ea typeface="+mn-ea"/>
                <a:cs typeface="+mn-cs"/>
                <a:hlinkClick r:id="rId72"/>
              </a:rPr>
              <a:t>刚配的电脑 玩</a:t>
            </a:r>
            <a:r>
              <a:rPr lang="en-US" altLang="zh-CN" sz="1200" b="0" i="0" u="none" strike="noStrike" kern="1200" dirty="0" smtClean="0">
                <a:solidFill>
                  <a:schemeClr val="tx1"/>
                </a:solidFill>
                <a:effectLst/>
                <a:latin typeface="+mn-lt"/>
                <a:ea typeface="+mn-ea"/>
                <a:cs typeface="+mn-cs"/>
                <a:hlinkClick r:id="rId72"/>
              </a:rPr>
              <a:t>lol</a:t>
            </a:r>
            <a:r>
              <a:rPr lang="zh-CN" altLang="en-US" sz="1200" b="0" i="0" u="none" strike="noStrike" kern="1200" dirty="0" smtClean="0">
                <a:solidFill>
                  <a:schemeClr val="tx1"/>
                </a:solidFill>
                <a:effectLst/>
                <a:latin typeface="+mn-lt"/>
                <a:ea typeface="+mn-ea"/>
                <a:cs typeface="+mn-cs"/>
                <a:hlinkClick r:id="rId72"/>
              </a:rPr>
              <a:t>闪退 要么蓝屏 游戏里人物血量不显</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回答</a:t>
            </a:r>
            <a:r>
              <a:rPr lang="zh-CN" altLang="en-US" sz="1200" b="0" i="0" u="none" strike="noStrike" kern="1200" dirty="0" smtClean="0">
                <a:solidFill>
                  <a:schemeClr val="tx1"/>
                </a:solidFill>
                <a:effectLst/>
                <a:latin typeface="+mn-lt"/>
                <a:ea typeface="+mn-ea"/>
                <a:cs typeface="+mn-cs"/>
                <a:hlinkClick r:id="rId73"/>
              </a:rPr>
              <a:t>工商银行行号怎么查</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回答</a:t>
            </a:r>
            <a:r>
              <a:rPr lang="zh-CN" altLang="en-US" sz="1200" b="0" i="0" u="none" strike="noStrike" kern="1200" dirty="0" smtClean="0">
                <a:solidFill>
                  <a:schemeClr val="tx1"/>
                </a:solidFill>
                <a:effectLst/>
                <a:latin typeface="+mn-lt"/>
                <a:ea typeface="+mn-ea"/>
                <a:cs typeface="+mn-cs"/>
                <a:hlinkClick r:id="rId74"/>
              </a:rPr>
              <a:t>为什么我的微博粉丝总共就五个。却显示有十四个？</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100</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回答</a:t>
            </a:r>
            <a:r>
              <a:rPr lang="en-US" altLang="zh-CN" sz="1200" b="0" i="0" u="none" strike="noStrike" kern="1200" dirty="0" smtClean="0">
                <a:solidFill>
                  <a:schemeClr val="tx1"/>
                </a:solidFill>
                <a:effectLst/>
                <a:latin typeface="+mn-lt"/>
                <a:ea typeface="+mn-ea"/>
                <a:cs typeface="+mn-cs"/>
                <a:hlinkClick r:id="rId75"/>
              </a:rPr>
              <a:t>25</a:t>
            </a:r>
            <a:r>
              <a:rPr lang="zh-CN" altLang="en-US" sz="1200" b="0" i="0" u="none" strike="noStrike" kern="1200" dirty="0" smtClean="0">
                <a:solidFill>
                  <a:schemeClr val="tx1"/>
                </a:solidFill>
                <a:effectLst/>
                <a:latin typeface="+mn-lt"/>
                <a:ea typeface="+mn-ea"/>
                <a:cs typeface="+mn-cs"/>
                <a:hlinkClick r:id="rId75"/>
              </a:rPr>
              <a:t>千克大于等于还是小于</a:t>
            </a:r>
            <a:r>
              <a:rPr lang="en-US" altLang="zh-CN" sz="1200" b="0" i="0" u="none" strike="noStrike" kern="1200" dirty="0" smtClean="0">
                <a:solidFill>
                  <a:schemeClr val="tx1"/>
                </a:solidFill>
                <a:effectLst/>
                <a:latin typeface="+mn-lt"/>
                <a:ea typeface="+mn-ea"/>
                <a:cs typeface="+mn-cs"/>
                <a:hlinkClick r:id="rId75"/>
              </a:rPr>
              <a:t>25</a:t>
            </a:r>
            <a:r>
              <a:rPr lang="zh-CN" altLang="en-US" sz="1200" b="0" i="0" u="none" strike="noStrike" kern="1200" dirty="0" smtClean="0">
                <a:solidFill>
                  <a:schemeClr val="tx1"/>
                </a:solidFill>
                <a:effectLst/>
                <a:latin typeface="+mn-lt"/>
                <a:ea typeface="+mn-ea"/>
                <a:cs typeface="+mn-cs"/>
                <a:hlinkClick r:id="rId75"/>
              </a:rPr>
              <a:t>克</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回答</a:t>
            </a:r>
            <a:r>
              <a:rPr lang="zh-CN" altLang="en-US" sz="1200" b="0" i="0" u="none" strike="noStrike" kern="1200" dirty="0" smtClean="0">
                <a:solidFill>
                  <a:schemeClr val="tx1"/>
                </a:solidFill>
                <a:effectLst/>
                <a:latin typeface="+mn-lt"/>
                <a:ea typeface="+mn-ea"/>
                <a:cs typeface="+mn-cs"/>
                <a:hlinkClick r:id="rId76"/>
              </a:rPr>
              <a:t>如何获得与激活</a:t>
            </a:r>
            <a:r>
              <a:rPr lang="en-US" altLang="zh-CN" sz="1200" b="0" i="0" u="none" strike="noStrike" kern="1200" dirty="0" smtClean="0">
                <a:solidFill>
                  <a:schemeClr val="tx1"/>
                </a:solidFill>
                <a:effectLst/>
                <a:latin typeface="+mn-lt"/>
                <a:ea typeface="+mn-ea"/>
                <a:cs typeface="+mn-cs"/>
                <a:hlinkClick r:id="rId76"/>
              </a:rPr>
              <a:t>Windows 7</a:t>
            </a:r>
            <a:r>
              <a:rPr lang="zh-CN" altLang="en-US" sz="1200" b="0" i="0" u="none" strike="noStrike" kern="1200" dirty="0" smtClean="0">
                <a:solidFill>
                  <a:schemeClr val="tx1"/>
                </a:solidFill>
                <a:effectLst/>
                <a:latin typeface="+mn-lt"/>
                <a:ea typeface="+mn-ea"/>
                <a:cs typeface="+mn-cs"/>
                <a:hlinkClick r:id="rId76"/>
              </a:rPr>
              <a:t>超级管理员权限为什么</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回答</a:t>
            </a:r>
            <a:r>
              <a:rPr lang="zh-CN" altLang="en-US" sz="1200" b="0" i="0" u="none" strike="noStrike" kern="1200" dirty="0" smtClean="0">
                <a:solidFill>
                  <a:schemeClr val="tx1"/>
                </a:solidFill>
                <a:effectLst/>
                <a:latin typeface="+mn-lt"/>
                <a:ea typeface="+mn-ea"/>
                <a:cs typeface="+mn-cs"/>
                <a:hlinkClick r:id="rId77"/>
              </a:rPr>
              <a:t>怎么减肥最快最有效</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回答</a:t>
            </a:r>
            <a:r>
              <a:rPr lang="zh-CN" altLang="en-US" sz="1200" b="0" i="0" u="none" strike="noStrike" kern="1200" dirty="0" smtClean="0">
                <a:solidFill>
                  <a:schemeClr val="tx1"/>
                </a:solidFill>
                <a:effectLst/>
                <a:latin typeface="+mn-lt"/>
                <a:ea typeface="+mn-ea"/>
                <a:cs typeface="+mn-cs"/>
                <a:hlinkClick r:id="rId78"/>
              </a:rPr>
              <a:t>照片管家上传的加密照片怎么恢复到本地相册</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回答</a:t>
            </a:r>
            <a:r>
              <a:rPr lang="zh-CN" altLang="en-US" sz="1200" b="0" i="0" u="none" strike="noStrike" kern="1200" dirty="0" smtClean="0">
                <a:solidFill>
                  <a:schemeClr val="tx1"/>
                </a:solidFill>
                <a:effectLst/>
                <a:latin typeface="+mn-lt"/>
                <a:ea typeface="+mn-ea"/>
                <a:cs typeface="+mn-cs"/>
                <a:hlinkClick r:id="rId79"/>
              </a:rPr>
              <a:t>宝宝在肚子里是不是吸收母体的钙</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回答</a:t>
            </a:r>
            <a:r>
              <a:rPr lang="zh-CN" altLang="en-US" sz="1200" b="0" i="0" u="none" strike="noStrike" kern="1200" dirty="0" smtClean="0">
                <a:solidFill>
                  <a:schemeClr val="tx1"/>
                </a:solidFill>
                <a:effectLst/>
                <a:latin typeface="+mn-lt"/>
                <a:ea typeface="+mn-ea"/>
                <a:cs typeface="+mn-cs"/>
                <a:hlinkClick r:id="rId80"/>
              </a:rPr>
              <a:t>蚕蛾、蜻蜓、蝗虫、蚂蚁的身体由几部分组成</a:t>
            </a:r>
            <a:r>
              <a:rPr lang="en-US" altLang="zh-CN" sz="1200" b="0" i="0" u="none" strike="noStrike" kern="1200" dirty="0" smtClean="0">
                <a:solidFill>
                  <a:schemeClr val="tx1"/>
                </a:solidFill>
                <a:effectLst/>
                <a:latin typeface="+mn-lt"/>
                <a:ea typeface="+mn-ea"/>
                <a:cs typeface="+mn-cs"/>
                <a:hlinkClick r:id="rId80"/>
              </a:rPr>
              <a:t>?</a:t>
            </a:r>
            <a:r>
              <a:rPr lang="zh-CN" altLang="en-US" sz="1200" b="0" i="0" u="none" strike="noStrike" kern="1200" dirty="0" smtClean="0">
                <a:solidFill>
                  <a:schemeClr val="tx1"/>
                </a:solidFill>
                <a:effectLst/>
                <a:latin typeface="+mn-lt"/>
                <a:ea typeface="+mn-ea"/>
                <a:cs typeface="+mn-cs"/>
                <a:hlinkClick r:id="rId80"/>
              </a:rPr>
              <a:t>每个部分是什么样</a:t>
            </a:r>
            <a:r>
              <a:rPr lang="en-US" altLang="zh-CN" sz="1200" b="0" i="0" u="none" strike="noStrike" kern="1200" dirty="0" smtClean="0">
                <a:solidFill>
                  <a:schemeClr val="tx1"/>
                </a:solidFill>
                <a:effectLst/>
                <a:latin typeface="+mn-lt"/>
                <a:ea typeface="+mn-ea"/>
                <a:cs typeface="+mn-cs"/>
                <a:hlinkClick r:id="rId80"/>
              </a:rPr>
              <a:t>...</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回答</a:t>
            </a:r>
            <a:r>
              <a:rPr lang="zh-CN" altLang="en-US" sz="1200" b="0" i="0" u="none" strike="noStrike" kern="1200" dirty="0" smtClean="0">
                <a:solidFill>
                  <a:schemeClr val="tx1"/>
                </a:solidFill>
                <a:effectLst/>
                <a:latin typeface="+mn-lt"/>
                <a:ea typeface="+mn-ea"/>
                <a:cs typeface="+mn-cs"/>
                <a:hlinkClick r:id="rId81"/>
              </a:rPr>
              <a:t>如何在</a:t>
            </a:r>
            <a:r>
              <a:rPr lang="en-US" altLang="zh-CN" sz="1200" b="0" i="0" u="none" strike="noStrike" kern="1200" dirty="0" smtClean="0">
                <a:solidFill>
                  <a:schemeClr val="tx1"/>
                </a:solidFill>
                <a:effectLst/>
                <a:latin typeface="+mn-lt"/>
                <a:ea typeface="+mn-ea"/>
                <a:cs typeface="+mn-cs"/>
                <a:hlinkClick r:id="rId81"/>
              </a:rPr>
              <a:t>Excel</a:t>
            </a:r>
            <a:r>
              <a:rPr lang="zh-CN" altLang="en-US" sz="1200" b="0" i="0" u="none" strike="noStrike" kern="1200" dirty="0" smtClean="0">
                <a:solidFill>
                  <a:schemeClr val="tx1"/>
                </a:solidFill>
                <a:effectLst/>
                <a:latin typeface="+mn-lt"/>
                <a:ea typeface="+mn-ea"/>
                <a:cs typeface="+mn-cs"/>
                <a:hlinkClick r:id="rId81"/>
              </a:rPr>
              <a:t>中使</a:t>
            </a:r>
            <a:r>
              <a:rPr lang="en-US" altLang="zh-CN" sz="1200" b="0" i="0" u="none" strike="noStrike" kern="1200" dirty="0" err="1" smtClean="0">
                <a:solidFill>
                  <a:schemeClr val="tx1"/>
                </a:solidFill>
                <a:effectLst/>
                <a:latin typeface="+mn-lt"/>
                <a:ea typeface="+mn-ea"/>
                <a:cs typeface="+mn-cs"/>
                <a:hlinkClick r:id="rId81"/>
              </a:rPr>
              <a:t>xlsx</a:t>
            </a:r>
            <a:r>
              <a:rPr lang="zh-CN" altLang="en-US" sz="1200" b="0" i="0" u="none" strike="noStrike" kern="1200" dirty="0" smtClean="0">
                <a:solidFill>
                  <a:schemeClr val="tx1"/>
                </a:solidFill>
                <a:effectLst/>
                <a:latin typeface="+mn-lt"/>
                <a:ea typeface="+mn-ea"/>
                <a:cs typeface="+mn-cs"/>
                <a:hlinkClick r:id="rId81"/>
              </a:rPr>
              <a:t>文件快速转换为</a:t>
            </a:r>
            <a:r>
              <a:rPr lang="en-US" altLang="zh-CN" sz="1200" b="0" i="0" u="none" strike="noStrike" kern="1200" dirty="0" err="1" smtClean="0">
                <a:solidFill>
                  <a:schemeClr val="tx1"/>
                </a:solidFill>
                <a:effectLst/>
                <a:latin typeface="+mn-lt"/>
                <a:ea typeface="+mn-ea"/>
                <a:cs typeface="+mn-cs"/>
                <a:hlinkClick r:id="rId81"/>
              </a:rPr>
              <a:t>xls</a:t>
            </a:r>
            <a:r>
              <a:rPr lang="zh-CN" altLang="en-US" sz="1200" b="0" i="0" u="none" strike="noStrike" kern="1200" dirty="0" smtClean="0">
                <a:solidFill>
                  <a:schemeClr val="tx1"/>
                </a:solidFill>
                <a:effectLst/>
                <a:latin typeface="+mn-lt"/>
                <a:ea typeface="+mn-ea"/>
                <a:cs typeface="+mn-cs"/>
                <a:hlinkClick r:id="rId81"/>
              </a:rPr>
              <a:t>文件</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回答</a:t>
            </a:r>
            <a:r>
              <a:rPr lang="zh-CN" altLang="en-US" sz="1200" b="0" i="0" u="none" strike="noStrike" kern="1200" dirty="0" smtClean="0">
                <a:solidFill>
                  <a:schemeClr val="tx1"/>
                </a:solidFill>
                <a:effectLst/>
                <a:latin typeface="+mn-lt"/>
                <a:ea typeface="+mn-ea"/>
                <a:cs typeface="+mn-cs"/>
                <a:hlinkClick r:id="rId82"/>
              </a:rPr>
              <a:t>防抱死制动系统在什么情况下可以最大限度发挥制动器效能</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回答</a:t>
            </a:r>
            <a:r>
              <a:rPr lang="zh-CN" altLang="en-US" sz="1200" b="0" i="0" u="none" strike="noStrike" kern="1200" dirty="0" smtClean="0">
                <a:solidFill>
                  <a:schemeClr val="tx1"/>
                </a:solidFill>
                <a:effectLst/>
                <a:latin typeface="+mn-lt"/>
                <a:ea typeface="+mn-ea"/>
                <a:cs typeface="+mn-cs"/>
                <a:hlinkClick r:id="rId83"/>
              </a:rPr>
              <a:t>手机端到底怎么弄</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回答</a:t>
            </a:r>
            <a:r>
              <a:rPr lang="zh-CN" altLang="en-US" sz="1200" b="0" i="0" u="none" strike="noStrike" kern="1200" dirty="0" smtClean="0">
                <a:solidFill>
                  <a:schemeClr val="tx1"/>
                </a:solidFill>
                <a:effectLst/>
                <a:latin typeface="+mn-lt"/>
                <a:ea typeface="+mn-ea"/>
                <a:cs typeface="+mn-cs"/>
                <a:hlinkClick r:id="rId84"/>
              </a:rPr>
              <a:t>现在在农村建房的人是不是很少，好像一般都去县城买房或更大</a:t>
            </a:r>
            <a:r>
              <a:rPr lang="en-US" altLang="zh-CN" sz="1200" b="0" i="0" u="none" strike="noStrike" kern="1200" dirty="0" smtClean="0">
                <a:solidFill>
                  <a:schemeClr val="tx1"/>
                </a:solidFill>
                <a:effectLst/>
                <a:latin typeface="+mn-lt"/>
                <a:ea typeface="+mn-ea"/>
                <a:cs typeface="+mn-cs"/>
                <a:hlinkClick r:id="rId84"/>
              </a:rPr>
              <a:t>...</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5</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回答</a:t>
            </a:r>
            <a:r>
              <a:rPr lang="zh-CN" altLang="en-US" sz="1200" b="0" i="0" u="none" strike="noStrike" kern="1200" dirty="0" smtClean="0">
                <a:solidFill>
                  <a:schemeClr val="tx1"/>
                </a:solidFill>
                <a:effectLst/>
                <a:latin typeface="+mn-lt"/>
                <a:ea typeface="+mn-ea"/>
                <a:cs typeface="+mn-cs"/>
                <a:hlinkClick r:id="rId85"/>
              </a:rPr>
              <a:t>别人问我什么我回答什么，总是说实话，说完后后悔了，我每次</a:t>
            </a:r>
            <a:r>
              <a:rPr lang="en-US" altLang="zh-CN" sz="1200" b="0" i="0" u="none" strike="noStrike" kern="1200" dirty="0" smtClean="0">
                <a:solidFill>
                  <a:schemeClr val="tx1"/>
                </a:solidFill>
                <a:effectLst/>
                <a:latin typeface="+mn-lt"/>
                <a:ea typeface="+mn-ea"/>
                <a:cs typeface="+mn-cs"/>
                <a:hlinkClick r:id="rId85"/>
              </a:rPr>
              <a:t>...</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回答</a:t>
            </a:r>
            <a:r>
              <a:rPr lang="zh-CN" altLang="en-US" sz="1200" b="0" i="0" u="none" strike="noStrike" kern="1200" dirty="0" smtClean="0">
                <a:solidFill>
                  <a:schemeClr val="tx1"/>
                </a:solidFill>
                <a:effectLst/>
                <a:latin typeface="+mn-lt"/>
                <a:ea typeface="+mn-ea"/>
                <a:cs typeface="+mn-cs"/>
                <a:hlinkClick r:id="rId86"/>
              </a:rPr>
              <a:t>和一个没谈过恋爱的汕头女生在一起了，她</a:t>
            </a:r>
            <a:r>
              <a:rPr lang="en-US" altLang="zh-CN" sz="1200" b="0" i="0" u="none" strike="noStrike" kern="1200" dirty="0" smtClean="0">
                <a:solidFill>
                  <a:schemeClr val="tx1"/>
                </a:solidFill>
                <a:effectLst/>
                <a:latin typeface="+mn-lt"/>
                <a:ea typeface="+mn-ea"/>
                <a:cs typeface="+mn-cs"/>
                <a:hlinkClick r:id="rId86"/>
              </a:rPr>
              <a:t>25</a:t>
            </a:r>
            <a:r>
              <a:rPr lang="zh-CN" altLang="en-US" sz="1200" b="0" i="0" u="none" strike="noStrike" kern="1200" dirty="0" smtClean="0">
                <a:solidFill>
                  <a:schemeClr val="tx1"/>
                </a:solidFill>
                <a:effectLst/>
                <a:latin typeface="+mn-lt"/>
                <a:ea typeface="+mn-ea"/>
                <a:cs typeface="+mn-cs"/>
                <a:hlinkClick r:id="rId86"/>
              </a:rPr>
              <a:t>岁，之前她和我说</a:t>
            </a:r>
            <a:r>
              <a:rPr lang="en-US" altLang="zh-CN" sz="1200" b="0" i="0" u="none" strike="noStrike" kern="1200" dirty="0" smtClean="0">
                <a:solidFill>
                  <a:schemeClr val="tx1"/>
                </a:solidFill>
                <a:effectLst/>
                <a:latin typeface="+mn-lt"/>
                <a:ea typeface="+mn-ea"/>
                <a:cs typeface="+mn-cs"/>
                <a:hlinkClick r:id="rId86"/>
              </a:rPr>
              <a:t>...</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5</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87"/>
              </a:rPr>
              <a:t>更多等待您来回答的问题 </a:t>
            </a:r>
            <a:r>
              <a:rPr lang="en-US" altLang="zh-CN" sz="1200" b="0" i="0" u="none" strike="noStrike" kern="1200" dirty="0" smtClean="0">
                <a:solidFill>
                  <a:schemeClr val="tx1"/>
                </a:solidFill>
                <a:effectLst/>
                <a:latin typeface="+mn-lt"/>
                <a:ea typeface="+mn-ea"/>
                <a:cs typeface="+mn-cs"/>
                <a:hlinkClick r:id="rId87"/>
              </a:rPr>
              <a:t>&gt;</a:t>
            </a:r>
            <a:endParaRPr lang="zh-CN" altLang="en-US" sz="1200" b="0" i="0" kern="1200" dirty="0" smtClean="0">
              <a:solidFill>
                <a:schemeClr val="tx1"/>
              </a:solidFill>
              <a:effectLst/>
              <a:latin typeface="+mn-lt"/>
              <a:ea typeface="+mn-ea"/>
              <a:cs typeface="+mn-cs"/>
            </a:endParaRPr>
          </a:p>
          <a:p>
            <a:pPr fontAlgn="ctr"/>
            <a:r>
              <a:rPr lang="zh-CN" altLang="en-US" sz="1200" b="0" i="0" u="none" strike="noStrike" kern="1200" dirty="0" smtClean="0">
                <a:solidFill>
                  <a:schemeClr val="tx1"/>
                </a:solidFill>
                <a:effectLst/>
                <a:latin typeface="+mn-lt"/>
                <a:ea typeface="+mn-ea"/>
                <a:cs typeface="+mn-cs"/>
              </a:rPr>
              <a:t>登录</a:t>
            </a:r>
            <a:r>
              <a:rPr lang="zh-CN" altLang="en-US" sz="1200" b="0" i="0" kern="1200" dirty="0" smtClean="0">
                <a:solidFill>
                  <a:schemeClr val="tx1"/>
                </a:solidFill>
                <a:effectLst/>
                <a:latin typeface="+mn-lt"/>
                <a:ea typeface="+mn-ea"/>
                <a:cs typeface="+mn-cs"/>
              </a:rPr>
              <a:t> 还没有百度账号？</a:t>
            </a:r>
            <a:br>
              <a:rPr lang="zh-CN" altLang="en-US" sz="1200" b="0" i="0" kern="1200" dirty="0" smtClean="0">
                <a:solidFill>
                  <a:schemeClr val="tx1"/>
                </a:solidFill>
                <a:effectLst/>
                <a:latin typeface="+mn-lt"/>
                <a:ea typeface="+mn-ea"/>
                <a:cs typeface="+mn-cs"/>
              </a:rPr>
            </a:br>
            <a:r>
              <a:rPr lang="zh-CN" altLang="en-US" sz="1200" b="0" i="0" u="none" strike="noStrike" kern="1200" dirty="0" smtClean="0">
                <a:solidFill>
                  <a:schemeClr val="tx1"/>
                </a:solidFill>
                <a:effectLst/>
                <a:latin typeface="+mn-lt"/>
                <a:ea typeface="+mn-ea"/>
                <a:cs typeface="+mn-cs"/>
                <a:hlinkClick r:id="rId4"/>
              </a:rPr>
              <a:t>立即注册</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知道日报</a:t>
            </a:r>
          </a:p>
          <a:p>
            <a:r>
              <a:rPr lang="zh-CN" altLang="en-US" sz="1200" b="0" i="0" u="none" strike="noStrike" kern="1200" dirty="0" smtClean="0">
                <a:solidFill>
                  <a:schemeClr val="tx1"/>
                </a:solidFill>
                <a:effectLst/>
                <a:latin typeface="+mn-lt"/>
                <a:ea typeface="+mn-ea"/>
                <a:cs typeface="+mn-cs"/>
                <a:hlinkClick r:id="rId88"/>
              </a:rPr>
              <a:t>全部文章</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台风天鸽、整容</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百度知道带你了</a:t>
            </a:r>
            <a:r>
              <a:rPr lang="en-US" altLang="zh-CN" sz="1200" b="0" i="0" kern="120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相关搜索</a:t>
            </a:r>
          </a:p>
          <a:p>
            <a:r>
              <a:rPr lang="zh-CN" altLang="en-US" sz="1200" b="0" i="0" u="none" strike="noStrike" kern="1200" dirty="0" smtClean="0">
                <a:solidFill>
                  <a:schemeClr val="tx1"/>
                </a:solidFill>
                <a:effectLst/>
                <a:latin typeface="+mn-lt"/>
                <a:ea typeface="+mn-ea"/>
                <a:cs typeface="+mn-cs"/>
                <a:hlinkClick r:id="rId89"/>
              </a:rPr>
              <a:t>测试自己是否有精神病</a:t>
            </a:r>
            <a:r>
              <a:rPr lang="zh-CN" altLang="en-US" sz="1200" b="0" i="0" u="none" strike="noStrike" kern="1200" dirty="0" smtClean="0">
                <a:solidFill>
                  <a:schemeClr val="tx1"/>
                </a:solidFill>
                <a:effectLst/>
                <a:latin typeface="+mn-lt"/>
                <a:ea typeface="+mn-ea"/>
                <a:cs typeface="+mn-cs"/>
                <a:hlinkClick r:id="rId90"/>
              </a:rPr>
              <a:t>免费抑郁症测试</a:t>
            </a:r>
            <a:r>
              <a:rPr lang="zh-CN" altLang="en-US" sz="1200" b="0" i="0" u="none" strike="noStrike" kern="1200" dirty="0" smtClean="0">
                <a:solidFill>
                  <a:schemeClr val="tx1"/>
                </a:solidFill>
                <a:effectLst/>
                <a:latin typeface="+mn-lt"/>
                <a:ea typeface="+mn-ea"/>
                <a:cs typeface="+mn-cs"/>
                <a:hlinkClick r:id="rId91"/>
              </a:rPr>
              <a:t>怀孕几天能测试出来吗</a:t>
            </a:r>
            <a:endParaRPr lang="zh-CN" altLang="en-US" sz="1200" b="0" i="0" kern="1200" dirty="0" smtClean="0">
              <a:solidFill>
                <a:schemeClr val="tx1"/>
              </a:solidFill>
              <a:effectLst/>
              <a:latin typeface="+mn-lt"/>
              <a:ea typeface="+mn-ea"/>
              <a:cs typeface="+mn-cs"/>
            </a:endParaRPr>
          </a:p>
          <a:p>
            <a:r>
              <a:rPr lang="zh-CN" altLang="en-US" sz="1200" b="0" i="0" u="sng" kern="1200" dirty="0" smtClean="0">
                <a:solidFill>
                  <a:schemeClr val="tx1"/>
                </a:solidFill>
                <a:effectLst/>
                <a:latin typeface="+mn-lt"/>
                <a:ea typeface="+mn-ea"/>
                <a:cs typeface="+mn-cs"/>
                <a:hlinkClick r:id="rId92"/>
              </a:rPr>
              <a:t>更多的百度推广结果</a:t>
            </a:r>
            <a:r>
              <a:rPr lang="en-US" altLang="zh-CN" sz="1200" b="0" i="0" u="sng" kern="1200" dirty="0" smtClean="0">
                <a:solidFill>
                  <a:schemeClr val="tx1"/>
                </a:solidFill>
                <a:effectLst/>
                <a:latin typeface="+mn-lt"/>
                <a:ea typeface="+mn-ea"/>
                <a:cs typeface="+mn-cs"/>
                <a:hlinkClick r:id="rId92"/>
              </a:rPr>
              <a:t>&gt;&gt;</a:t>
            </a: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关于百度为您推荐更多优质结果</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放心搜索</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有</a:t>
            </a:r>
            <a:r>
              <a:rPr lang="en-US" altLang="zh-CN" sz="1200" b="0" i="0" kern="1200" dirty="0" smtClean="0">
                <a:solidFill>
                  <a:schemeClr val="tx1"/>
                </a:solidFill>
                <a:effectLst/>
                <a:latin typeface="+mn-lt"/>
                <a:ea typeface="+mn-ea"/>
                <a:cs typeface="+mn-cs"/>
              </a:rPr>
              <a:t>V</a:t>
            </a:r>
            <a:r>
              <a:rPr lang="zh-CN" altLang="en-US" sz="1200" b="0" i="0" kern="1200" dirty="0" smtClean="0">
                <a:solidFill>
                  <a:schemeClr val="tx1"/>
                </a:solidFill>
                <a:effectLst/>
                <a:latin typeface="+mn-lt"/>
                <a:ea typeface="+mn-ea"/>
                <a:cs typeface="+mn-cs"/>
              </a:rPr>
              <a:t>有保障</a:t>
            </a:r>
            <a:r>
              <a:rPr lang="en-US" altLang="zh-CN" sz="1200" b="0" i="0" kern="120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93"/>
              </a:rPr>
              <a:t>淋巴结核的症状</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94"/>
              </a:rPr>
              <a:t>银行卡申请办理</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精彩知识在知道</a:t>
            </a:r>
          </a:p>
          <a:p>
            <a:r>
              <a:rPr lang="zh-CN" altLang="en-US" sz="1200" b="0" i="0" u="none" strike="noStrike" kern="1200" dirty="0" smtClean="0">
                <a:solidFill>
                  <a:schemeClr val="tx1"/>
                </a:solidFill>
                <a:effectLst/>
                <a:latin typeface="+mn-lt"/>
                <a:ea typeface="+mn-ea"/>
                <a:cs typeface="+mn-cs"/>
                <a:hlinkClick r:id="rId34"/>
              </a:rPr>
              <a:t>快看，旮旯里有什么！</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95"/>
              </a:rPr>
              <a:t>知道大数据，用数据解读生活点滴</a:t>
            </a:r>
            <a:endParaRPr lang="zh-CN" altLang="en-US" sz="1200" b="0" i="0" kern="1200" dirty="0" smtClean="0">
              <a:solidFill>
                <a:schemeClr val="tx1"/>
              </a:solidFill>
              <a:effectLst/>
              <a:latin typeface="+mn-lt"/>
              <a:ea typeface="+mn-ea"/>
              <a:cs typeface="+mn-cs"/>
            </a:endParaRPr>
          </a:p>
          <a:p>
            <a:r>
              <a:rPr lang="en-US" altLang="zh-CN" sz="1200" b="0" i="0" u="none" strike="noStrike" kern="1200" dirty="0" smtClean="0">
                <a:solidFill>
                  <a:schemeClr val="tx1"/>
                </a:solidFill>
                <a:effectLst/>
                <a:latin typeface="+mn-lt"/>
                <a:ea typeface="+mn-ea"/>
                <a:cs typeface="+mn-cs"/>
                <a:hlinkClick r:id="rId96"/>
              </a:rPr>
              <a:t>【</a:t>
            </a:r>
            <a:r>
              <a:rPr lang="zh-CN" altLang="en-US" sz="1200" b="0" i="0" u="none" strike="noStrike" kern="1200" dirty="0" smtClean="0">
                <a:solidFill>
                  <a:schemeClr val="tx1"/>
                </a:solidFill>
                <a:effectLst/>
                <a:latin typeface="+mn-lt"/>
                <a:ea typeface="+mn-ea"/>
                <a:cs typeface="+mn-cs"/>
                <a:hlinkClick r:id="rId96"/>
              </a:rPr>
              <a:t>真相问答机</a:t>
            </a:r>
            <a:r>
              <a:rPr lang="en-US" altLang="zh-CN" sz="1200" b="0" i="0" u="none" strike="noStrike" kern="1200" dirty="0" smtClean="0">
                <a:solidFill>
                  <a:schemeClr val="tx1"/>
                </a:solidFill>
                <a:effectLst/>
                <a:latin typeface="+mn-lt"/>
                <a:ea typeface="+mn-ea"/>
                <a:cs typeface="+mn-cs"/>
                <a:hlinkClick r:id="rId96"/>
              </a:rPr>
              <a:t>】</a:t>
            </a:r>
            <a:r>
              <a:rPr lang="zh-CN" altLang="en-US" sz="1200" b="0" i="0" u="none" strike="noStrike" kern="1200" dirty="0" smtClean="0">
                <a:solidFill>
                  <a:schemeClr val="tx1"/>
                </a:solidFill>
                <a:effectLst/>
                <a:latin typeface="+mn-lt"/>
                <a:ea typeface="+mn-ea"/>
                <a:cs typeface="+mn-cs"/>
                <a:hlinkClick r:id="rId96"/>
              </a:rPr>
              <a:t>，揭穿流言！</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新手帮助</a:t>
            </a:r>
          </a:p>
          <a:p>
            <a:pPr lvl="1"/>
            <a:r>
              <a:rPr lang="zh-CN" altLang="en-US" sz="1200" b="0" i="0" u="none" strike="noStrike" kern="1200" dirty="0" smtClean="0">
                <a:solidFill>
                  <a:schemeClr val="tx1"/>
                </a:solidFill>
                <a:effectLst/>
                <a:latin typeface="+mn-lt"/>
                <a:ea typeface="+mn-ea"/>
                <a:cs typeface="+mn-cs"/>
                <a:hlinkClick r:id="rId97"/>
              </a:rPr>
              <a:t>如何答题</a:t>
            </a:r>
            <a:endParaRPr lang="zh-CN" altLang="en-US" sz="1200" b="0" i="0" kern="1200" dirty="0" smtClean="0">
              <a:solidFill>
                <a:schemeClr val="tx1"/>
              </a:solidFill>
              <a:effectLst/>
              <a:latin typeface="+mn-lt"/>
              <a:ea typeface="+mn-ea"/>
              <a:cs typeface="+mn-cs"/>
            </a:endParaRPr>
          </a:p>
          <a:p>
            <a:pPr lvl="1"/>
            <a:r>
              <a:rPr lang="zh-CN" altLang="en-US" sz="1200" b="0" i="0" u="none" strike="noStrike" kern="1200" dirty="0" smtClean="0">
                <a:solidFill>
                  <a:schemeClr val="tx1"/>
                </a:solidFill>
                <a:effectLst/>
                <a:latin typeface="+mn-lt"/>
                <a:ea typeface="+mn-ea"/>
                <a:cs typeface="+mn-cs"/>
                <a:hlinkClick r:id="rId98"/>
              </a:rPr>
              <a:t>获取采纳</a:t>
            </a:r>
            <a:endParaRPr lang="zh-CN" altLang="en-US" sz="1200" b="0" i="0" kern="1200" dirty="0" smtClean="0">
              <a:solidFill>
                <a:schemeClr val="tx1"/>
              </a:solidFill>
              <a:effectLst/>
              <a:latin typeface="+mn-lt"/>
              <a:ea typeface="+mn-ea"/>
              <a:cs typeface="+mn-cs"/>
            </a:endParaRPr>
          </a:p>
          <a:p>
            <a:pPr lvl="1"/>
            <a:r>
              <a:rPr lang="zh-CN" altLang="en-US" sz="1200" b="0" i="0" u="none" strike="noStrike" kern="1200" dirty="0" smtClean="0">
                <a:solidFill>
                  <a:schemeClr val="tx1"/>
                </a:solidFill>
                <a:effectLst/>
                <a:latin typeface="+mn-lt"/>
                <a:ea typeface="+mn-ea"/>
                <a:cs typeface="+mn-cs"/>
                <a:hlinkClick r:id="rId99"/>
              </a:rPr>
              <a:t>使用财富值</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玩法介绍</a:t>
            </a:r>
          </a:p>
          <a:p>
            <a:pPr lvl="1"/>
            <a:r>
              <a:rPr lang="zh-CN" altLang="en-US" sz="1200" b="0" i="0" u="none" strike="noStrike" kern="1200" dirty="0" smtClean="0">
                <a:solidFill>
                  <a:schemeClr val="tx1"/>
                </a:solidFill>
                <a:effectLst/>
                <a:latin typeface="+mn-lt"/>
                <a:ea typeface="+mn-ea"/>
                <a:cs typeface="+mn-cs"/>
                <a:hlinkClick r:id="rId5"/>
              </a:rPr>
              <a:t>知道商城</a:t>
            </a:r>
            <a:endParaRPr lang="zh-CN" altLang="en-US" sz="1200" b="0" i="0" kern="1200" dirty="0" smtClean="0">
              <a:solidFill>
                <a:schemeClr val="tx1"/>
              </a:solidFill>
              <a:effectLst/>
              <a:latin typeface="+mn-lt"/>
              <a:ea typeface="+mn-ea"/>
              <a:cs typeface="+mn-cs"/>
            </a:endParaRPr>
          </a:p>
          <a:p>
            <a:pPr lvl="1"/>
            <a:r>
              <a:rPr lang="zh-CN" altLang="en-US" sz="1200" b="0" i="0" u="none" strike="noStrike" kern="1200" dirty="0" smtClean="0">
                <a:solidFill>
                  <a:schemeClr val="tx1"/>
                </a:solidFill>
                <a:effectLst/>
                <a:latin typeface="+mn-lt"/>
                <a:ea typeface="+mn-ea"/>
                <a:cs typeface="+mn-cs"/>
                <a:hlinkClick r:id="rId100"/>
              </a:rPr>
              <a:t>知道团队</a:t>
            </a:r>
            <a:endParaRPr lang="zh-CN" altLang="en-US" sz="1200" b="0" i="0" kern="1200" dirty="0" smtClean="0">
              <a:solidFill>
                <a:schemeClr val="tx1"/>
              </a:solidFill>
              <a:effectLst/>
              <a:latin typeface="+mn-lt"/>
              <a:ea typeface="+mn-ea"/>
              <a:cs typeface="+mn-cs"/>
            </a:endParaRPr>
          </a:p>
          <a:p>
            <a:pPr lvl="1"/>
            <a:r>
              <a:rPr lang="zh-CN" altLang="en-US" sz="1200" b="0" i="0" u="none" strike="noStrike" kern="1200" dirty="0" smtClean="0">
                <a:solidFill>
                  <a:schemeClr val="tx1"/>
                </a:solidFill>
                <a:effectLst/>
                <a:latin typeface="+mn-lt"/>
                <a:ea typeface="+mn-ea"/>
                <a:cs typeface="+mn-cs"/>
                <a:hlinkClick r:id="rId101"/>
              </a:rPr>
              <a:t>行家认证</a:t>
            </a:r>
            <a:endParaRPr lang="zh-CN" altLang="en-US" sz="1200" b="0" i="0" kern="1200" dirty="0" smtClean="0">
              <a:solidFill>
                <a:schemeClr val="tx1"/>
              </a:solidFill>
              <a:effectLst/>
              <a:latin typeface="+mn-lt"/>
              <a:ea typeface="+mn-ea"/>
              <a:cs typeface="+mn-cs"/>
            </a:endParaRPr>
          </a:p>
          <a:p>
            <a:pPr lvl="1"/>
            <a:r>
              <a:rPr lang="zh-CN" altLang="en-US" sz="1200" b="0" i="0" u="none" strike="noStrike" kern="1200" dirty="0" smtClean="0">
                <a:solidFill>
                  <a:schemeClr val="tx1"/>
                </a:solidFill>
                <a:effectLst/>
                <a:latin typeface="+mn-lt"/>
                <a:ea typeface="+mn-ea"/>
                <a:cs typeface="+mn-cs"/>
                <a:hlinkClick r:id="rId102"/>
              </a:rPr>
              <a:t>高质量问答</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投诉建议</a:t>
            </a:r>
          </a:p>
          <a:p>
            <a:pPr lvl="1"/>
            <a:r>
              <a:rPr lang="zh-CN" altLang="en-US" sz="1200" b="0" i="0" u="none" strike="noStrike" kern="1200" dirty="0" smtClean="0">
                <a:solidFill>
                  <a:schemeClr val="tx1"/>
                </a:solidFill>
                <a:effectLst/>
                <a:latin typeface="+mn-lt"/>
                <a:ea typeface="+mn-ea"/>
                <a:cs typeface="+mn-cs"/>
                <a:hlinkClick r:id="rId103"/>
              </a:rPr>
              <a:t>意见反馈</a:t>
            </a:r>
            <a:endParaRPr lang="zh-CN" altLang="en-US" sz="1200" b="0" i="0" kern="1200" dirty="0" smtClean="0">
              <a:solidFill>
                <a:schemeClr val="tx1"/>
              </a:solidFill>
              <a:effectLst/>
              <a:latin typeface="+mn-lt"/>
              <a:ea typeface="+mn-ea"/>
              <a:cs typeface="+mn-cs"/>
            </a:endParaRPr>
          </a:p>
          <a:p>
            <a:pPr lvl="1"/>
            <a:r>
              <a:rPr lang="zh-CN" altLang="en-US" sz="1200" b="0" i="0" u="none" strike="noStrike" kern="1200" dirty="0" smtClean="0">
                <a:solidFill>
                  <a:schemeClr val="tx1"/>
                </a:solidFill>
                <a:effectLst/>
                <a:latin typeface="+mn-lt"/>
                <a:ea typeface="+mn-ea"/>
                <a:cs typeface="+mn-cs"/>
                <a:hlinkClick r:id="rId104"/>
              </a:rPr>
              <a:t>账号申诉</a:t>
            </a:r>
            <a:endParaRPr lang="zh-CN" altLang="en-US" sz="1200" b="0" i="0" kern="1200" dirty="0" smtClean="0">
              <a:solidFill>
                <a:schemeClr val="tx1"/>
              </a:solidFill>
              <a:effectLst/>
              <a:latin typeface="+mn-lt"/>
              <a:ea typeface="+mn-ea"/>
              <a:cs typeface="+mn-cs"/>
            </a:endParaRPr>
          </a:p>
          <a:p>
            <a:pPr lvl="1"/>
            <a:r>
              <a:rPr lang="zh-CN" altLang="en-US" sz="1200" b="0" i="0" u="none" strike="noStrike" kern="1200" dirty="0" smtClean="0">
                <a:solidFill>
                  <a:schemeClr val="tx1"/>
                </a:solidFill>
                <a:effectLst/>
                <a:latin typeface="+mn-lt"/>
                <a:ea typeface="+mn-ea"/>
                <a:cs typeface="+mn-cs"/>
                <a:hlinkClick r:id="rId105"/>
              </a:rPr>
              <a:t>智能咨询</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京</a:t>
            </a:r>
            <a:r>
              <a:rPr lang="en-US" altLang="zh-CN" sz="1200" b="0" i="0" kern="1200" dirty="0" smtClean="0">
                <a:solidFill>
                  <a:schemeClr val="tx1"/>
                </a:solidFill>
                <a:effectLst/>
                <a:latin typeface="+mn-lt"/>
                <a:ea typeface="+mn-ea"/>
                <a:cs typeface="+mn-cs"/>
              </a:rPr>
              <a:t>ICP</a:t>
            </a:r>
            <a:r>
              <a:rPr lang="zh-CN" altLang="en-US" sz="1200" b="0" i="0" kern="1200" dirty="0" smtClean="0">
                <a:solidFill>
                  <a:schemeClr val="tx1"/>
                </a:solidFill>
                <a:effectLst/>
                <a:latin typeface="+mn-lt"/>
                <a:ea typeface="+mn-ea"/>
                <a:cs typeface="+mn-cs"/>
              </a:rPr>
              <a:t>证</a:t>
            </a:r>
            <a:r>
              <a:rPr lang="en-US" altLang="zh-CN" sz="1200" b="0" i="0" kern="1200" dirty="0" smtClean="0">
                <a:solidFill>
                  <a:schemeClr val="tx1"/>
                </a:solidFill>
                <a:effectLst/>
                <a:latin typeface="+mn-lt"/>
                <a:ea typeface="+mn-ea"/>
                <a:cs typeface="+mn-cs"/>
              </a:rPr>
              <a:t>030173</a:t>
            </a:r>
            <a:r>
              <a:rPr lang="zh-CN" altLang="en-US" sz="1200" b="0" i="0" kern="1200" dirty="0" smtClean="0">
                <a:solidFill>
                  <a:schemeClr val="tx1"/>
                </a:solidFill>
                <a:effectLst/>
                <a:latin typeface="+mn-lt"/>
                <a:ea typeface="+mn-ea"/>
                <a:cs typeface="+mn-cs"/>
              </a:rPr>
              <a:t>号</a:t>
            </a:r>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京网文</a:t>
            </a:r>
            <a:r>
              <a:rPr lang="en-US" altLang="zh-CN" sz="1200" b="0" i="0" kern="1200" dirty="0" smtClean="0">
                <a:solidFill>
                  <a:schemeClr val="tx1"/>
                </a:solidFill>
                <a:effectLst/>
                <a:latin typeface="+mn-lt"/>
                <a:ea typeface="+mn-ea"/>
                <a:cs typeface="+mn-cs"/>
              </a:rPr>
              <a:t>【2013】0934-983</a:t>
            </a:r>
            <a:r>
              <a:rPr lang="zh-CN" altLang="en-US" sz="1200" b="0" i="0" kern="1200" dirty="0" smtClean="0">
                <a:solidFill>
                  <a:schemeClr val="tx1"/>
                </a:solidFill>
                <a:effectLst/>
                <a:latin typeface="+mn-lt"/>
                <a:ea typeface="+mn-ea"/>
                <a:cs typeface="+mn-cs"/>
              </a:rPr>
              <a:t>号     </a:t>
            </a:r>
            <a:r>
              <a:rPr lang="en-US" altLang="zh-CN" sz="1200" b="0" i="0" kern="1200" dirty="0" smtClean="0">
                <a:solidFill>
                  <a:schemeClr val="tx1"/>
                </a:solidFill>
                <a:effectLst/>
                <a:latin typeface="+mn-lt"/>
                <a:ea typeface="+mn-ea"/>
                <a:cs typeface="+mn-cs"/>
              </a:rPr>
              <a:t>©2017Baidu  </a:t>
            </a:r>
            <a:r>
              <a:rPr lang="zh-CN" altLang="en-US" sz="1200" b="0" i="0" u="none" strike="noStrike" kern="1200" dirty="0" smtClean="0">
                <a:solidFill>
                  <a:schemeClr val="tx1"/>
                </a:solidFill>
                <a:effectLst/>
                <a:latin typeface="+mn-lt"/>
                <a:ea typeface="+mn-ea"/>
                <a:cs typeface="+mn-cs"/>
                <a:hlinkClick r:id="rId106"/>
              </a:rPr>
              <a:t>使用百度前必读</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  </a:t>
            </a:r>
            <a:r>
              <a:rPr lang="zh-CN" altLang="en-US" sz="1200" b="0" i="0" u="none" strike="noStrike" kern="1200" dirty="0" smtClean="0">
                <a:solidFill>
                  <a:schemeClr val="tx1"/>
                </a:solidFill>
                <a:effectLst/>
                <a:latin typeface="+mn-lt"/>
                <a:ea typeface="+mn-ea"/>
                <a:cs typeface="+mn-cs"/>
                <a:hlinkClick r:id="rId107"/>
              </a:rPr>
              <a:t>知道协议</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  </a:t>
            </a:r>
            <a:r>
              <a:rPr lang="zh-CN" altLang="en-US" sz="1200" b="0" i="0" u="none" strike="noStrike" kern="1200" dirty="0" smtClean="0">
                <a:solidFill>
                  <a:schemeClr val="tx1"/>
                </a:solidFill>
                <a:effectLst/>
                <a:latin typeface="+mn-lt"/>
                <a:ea typeface="+mn-ea"/>
                <a:cs typeface="+mn-cs"/>
                <a:hlinkClick r:id="rId108"/>
              </a:rPr>
              <a:t>百度知道品牌合作</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分享</a:t>
            </a:r>
          </a:p>
          <a:p>
            <a:r>
              <a:rPr lang="zh-CN" altLang="en-US" sz="1200" b="0" i="0" u="none" strike="noStrike" kern="1200" dirty="0" smtClean="0">
                <a:solidFill>
                  <a:schemeClr val="tx1"/>
                </a:solidFill>
                <a:effectLst/>
                <a:latin typeface="+mn-lt"/>
                <a:ea typeface="+mn-ea"/>
                <a:cs typeface="+mn-cs"/>
              </a:rPr>
              <a:t>任务列表</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14"/>
              </a:rPr>
              <a:t>返回顶部</a:t>
            </a:r>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29</a:t>
            </a:fld>
            <a:endParaRPr lang="zh-CN" altLang="en-US"/>
          </a:p>
        </p:txBody>
      </p:sp>
    </p:spTree>
    <p:extLst>
      <p:ext uri="{BB962C8B-B14F-4D97-AF65-F5344CB8AC3E}">
        <p14:creationId xmlns:p14="http://schemas.microsoft.com/office/powerpoint/2010/main" val="21390401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 不少新手对</a:t>
            </a:r>
            <a:r>
              <a:rPr lang="en-US" altLang="zh-CN" sz="1200" b="0" i="0" kern="1200" dirty="0" smtClean="0">
                <a:solidFill>
                  <a:schemeClr val="tx1"/>
                </a:solidFill>
                <a:effectLst/>
                <a:latin typeface="+mn-lt"/>
                <a:ea typeface="+mn-ea"/>
                <a:cs typeface="+mn-cs"/>
              </a:rPr>
              <a:t>ACPI</a:t>
            </a:r>
            <a:r>
              <a:rPr lang="zh-CN" altLang="en-US" sz="1200" b="0" i="0" kern="1200" dirty="0" smtClean="0">
                <a:solidFill>
                  <a:schemeClr val="tx1"/>
                </a:solidFill>
                <a:effectLst/>
                <a:latin typeface="+mn-lt"/>
                <a:ea typeface="+mn-ea"/>
                <a:cs typeface="+mn-cs"/>
              </a:rPr>
              <a:t>都是一头雾水，不知道这个功能有什么作用，对于</a:t>
            </a:r>
            <a:r>
              <a:rPr lang="en-US" altLang="zh-CN" sz="1200" b="0" i="0" kern="1200" dirty="0" smtClean="0">
                <a:solidFill>
                  <a:schemeClr val="tx1"/>
                </a:solidFill>
                <a:effectLst/>
                <a:latin typeface="+mn-lt"/>
                <a:ea typeface="+mn-ea"/>
                <a:cs typeface="+mn-cs"/>
              </a:rPr>
              <a:t>ACPI</a:t>
            </a:r>
            <a:r>
              <a:rPr lang="zh-CN" altLang="en-US" sz="1200" b="0" i="0" kern="1200" dirty="0" smtClean="0">
                <a:solidFill>
                  <a:schemeClr val="tx1"/>
                </a:solidFill>
                <a:effectLst/>
                <a:latin typeface="+mn-lt"/>
                <a:ea typeface="+mn-ea"/>
                <a:cs typeface="+mn-cs"/>
              </a:rPr>
              <a:t>功能最常见的实例就是，如果</a:t>
            </a:r>
            <a:r>
              <a:rPr lang="en-US" altLang="zh-CN" sz="1200" b="0" i="0" kern="1200" dirty="0" err="1" smtClean="0">
                <a:solidFill>
                  <a:schemeClr val="tx1"/>
                </a:solidFill>
                <a:effectLst/>
                <a:latin typeface="+mn-lt"/>
                <a:ea typeface="+mn-ea"/>
                <a:cs typeface="+mn-cs"/>
              </a:rPr>
              <a:t>xp</a:t>
            </a:r>
            <a:r>
              <a:rPr lang="zh-CN" altLang="en-US" sz="1200" b="0" i="0" kern="1200" dirty="0" smtClean="0">
                <a:solidFill>
                  <a:schemeClr val="tx1"/>
                </a:solidFill>
                <a:effectLst/>
                <a:latin typeface="+mn-lt"/>
                <a:ea typeface="+mn-ea"/>
                <a:cs typeface="+mn-cs"/>
              </a:rPr>
              <a:t>系统在主板</a:t>
            </a:r>
            <a:r>
              <a:rPr lang="en-US" altLang="zh-CN" sz="1200" b="0" i="0" kern="1200" dirty="0" smtClean="0">
                <a:solidFill>
                  <a:schemeClr val="tx1"/>
                </a:solidFill>
                <a:effectLst/>
                <a:latin typeface="+mn-lt"/>
                <a:ea typeface="+mn-ea"/>
                <a:cs typeface="+mn-cs"/>
              </a:rPr>
              <a:t>bios</a:t>
            </a:r>
            <a:r>
              <a:rPr lang="zh-CN" altLang="en-US" sz="1200" b="0" i="0" kern="1200" dirty="0" smtClean="0">
                <a:solidFill>
                  <a:schemeClr val="tx1"/>
                </a:solidFill>
                <a:effectLst/>
                <a:latin typeface="+mn-lt"/>
                <a:ea typeface="+mn-ea"/>
                <a:cs typeface="+mn-cs"/>
              </a:rPr>
              <a:t>硬盘模式开启</a:t>
            </a:r>
            <a:r>
              <a:rPr lang="en-US" altLang="zh-CN" sz="1200" b="0" i="0" kern="1200" dirty="0" err="1" smtClean="0">
                <a:solidFill>
                  <a:schemeClr val="tx1"/>
                </a:solidFill>
                <a:effectLst/>
                <a:latin typeface="+mn-lt"/>
                <a:ea typeface="+mn-ea"/>
                <a:cs typeface="+mn-cs"/>
              </a:rPr>
              <a:t>acpi</a:t>
            </a:r>
            <a:r>
              <a:rPr lang="zh-CN" altLang="en-US" sz="1200" b="0" i="0" kern="1200" dirty="0" smtClean="0">
                <a:solidFill>
                  <a:schemeClr val="tx1"/>
                </a:solidFill>
                <a:effectLst/>
                <a:latin typeface="+mn-lt"/>
                <a:ea typeface="+mn-ea"/>
                <a:cs typeface="+mn-cs"/>
              </a:rPr>
              <a:t>，就会出现蓝屏并无法进去系统中，只有将硬盘模式修改</a:t>
            </a:r>
            <a:r>
              <a:rPr lang="en-US" altLang="zh-CN" sz="1200" b="0" i="0" kern="1200" dirty="0" smtClean="0">
                <a:solidFill>
                  <a:schemeClr val="tx1"/>
                </a:solidFill>
                <a:effectLst/>
                <a:latin typeface="+mn-lt"/>
                <a:ea typeface="+mn-ea"/>
                <a:cs typeface="+mn-cs"/>
              </a:rPr>
              <a:t>IDE</a:t>
            </a:r>
            <a:r>
              <a:rPr lang="zh-CN" altLang="en-US" sz="1200" b="0" i="0" kern="1200" dirty="0" smtClean="0">
                <a:solidFill>
                  <a:schemeClr val="tx1"/>
                </a:solidFill>
                <a:effectLst/>
                <a:latin typeface="+mn-lt"/>
                <a:ea typeface="+mn-ea"/>
                <a:cs typeface="+mn-cs"/>
              </a:rPr>
              <a:t>才可以，那么</a:t>
            </a:r>
            <a:r>
              <a:rPr lang="en-US" altLang="zh-CN" sz="1200" b="0" i="0" kern="1200" dirty="0" smtClean="0">
                <a:solidFill>
                  <a:schemeClr val="tx1"/>
                </a:solidFill>
                <a:effectLst/>
                <a:latin typeface="+mn-lt"/>
                <a:ea typeface="+mn-ea"/>
                <a:cs typeface="+mn-cs"/>
              </a:rPr>
              <a:t>ACPI</a:t>
            </a:r>
            <a:r>
              <a:rPr lang="zh-CN" altLang="en-US" sz="1200" b="0" i="0" kern="1200" dirty="0" smtClean="0">
                <a:solidFill>
                  <a:schemeClr val="tx1"/>
                </a:solidFill>
                <a:effectLst/>
                <a:latin typeface="+mn-lt"/>
                <a:ea typeface="+mn-ea"/>
                <a:cs typeface="+mn-cs"/>
              </a:rPr>
              <a:t>是什么意思？开启</a:t>
            </a:r>
            <a:r>
              <a:rPr lang="en-US" altLang="zh-CN" sz="1200" b="0" i="0" kern="1200" dirty="0" err="1" smtClean="0">
                <a:solidFill>
                  <a:schemeClr val="tx1"/>
                </a:solidFill>
                <a:effectLst/>
                <a:latin typeface="+mn-lt"/>
                <a:ea typeface="+mn-ea"/>
                <a:cs typeface="+mn-cs"/>
              </a:rPr>
              <a:t>acpi</a:t>
            </a:r>
            <a:r>
              <a:rPr lang="zh-CN" altLang="en-US" sz="1200" b="0" i="0" kern="1200" dirty="0" smtClean="0">
                <a:solidFill>
                  <a:schemeClr val="tx1"/>
                </a:solidFill>
                <a:effectLst/>
                <a:latin typeface="+mn-lt"/>
                <a:ea typeface="+mn-ea"/>
                <a:cs typeface="+mn-cs"/>
              </a:rPr>
              <a:t>有什么作用？下面装机之家简单明了的帮助大家科普一下。</a:t>
            </a:r>
          </a:p>
          <a:p>
            <a:r>
              <a:rPr lang="zh-CN" altLang="en-US" sz="1200" b="1" i="0" kern="1200" dirty="0" smtClean="0">
                <a:solidFill>
                  <a:schemeClr val="tx1"/>
                </a:solidFill>
                <a:effectLst/>
                <a:latin typeface="+mn-lt"/>
                <a:ea typeface="+mn-ea"/>
                <a:cs typeface="+mn-cs"/>
              </a:rPr>
              <a:t>一、</a:t>
            </a:r>
            <a:r>
              <a:rPr lang="en-US" altLang="zh-CN" sz="1200" b="1" i="0" kern="1200" dirty="0" smtClean="0">
                <a:solidFill>
                  <a:schemeClr val="tx1"/>
                </a:solidFill>
                <a:effectLst/>
                <a:latin typeface="+mn-lt"/>
                <a:ea typeface="+mn-ea"/>
                <a:cs typeface="+mn-cs"/>
              </a:rPr>
              <a:t>ACPI</a:t>
            </a:r>
            <a:r>
              <a:rPr lang="zh-CN" altLang="en-US" sz="1200" b="1" i="0" kern="1200" dirty="0" smtClean="0">
                <a:solidFill>
                  <a:schemeClr val="tx1"/>
                </a:solidFill>
                <a:effectLst/>
                <a:latin typeface="+mn-lt"/>
                <a:ea typeface="+mn-ea"/>
                <a:cs typeface="+mn-cs"/>
              </a:rPr>
              <a:t>是什么？</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ACPI</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Advanced Configuration and Power Interface</a:t>
            </a:r>
            <a:r>
              <a:rPr lang="zh-CN" altLang="en-US" sz="1200" b="0" i="0" kern="1200" dirty="0" smtClean="0">
                <a:solidFill>
                  <a:schemeClr val="tx1"/>
                </a:solidFill>
                <a:effectLst/>
                <a:latin typeface="+mn-lt"/>
                <a:ea typeface="+mn-ea"/>
                <a:cs typeface="+mn-cs"/>
              </a:rPr>
              <a:t>的首字母缩写，一般翻译成高级配置与电源管理，是</a:t>
            </a:r>
            <a:r>
              <a:rPr lang="en-US" altLang="zh-CN" sz="1200" b="0" i="0" kern="1200" dirty="0" smtClean="0">
                <a:solidFill>
                  <a:schemeClr val="tx1"/>
                </a:solidFill>
                <a:effectLst/>
                <a:latin typeface="+mn-lt"/>
                <a:ea typeface="+mn-ea"/>
                <a:cs typeface="+mn-cs"/>
              </a:rPr>
              <a:t>Intel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Microsoft</a:t>
            </a:r>
            <a:r>
              <a:rPr lang="zh-CN" altLang="en-US" sz="1200" b="0" i="0" kern="1200" dirty="0" smtClean="0">
                <a:solidFill>
                  <a:schemeClr val="tx1"/>
                </a:solidFill>
                <a:effectLst/>
                <a:latin typeface="+mn-lt"/>
                <a:ea typeface="+mn-ea"/>
                <a:cs typeface="+mn-cs"/>
              </a:rPr>
              <a:t>和东芝共同开发的一种电源管理标准。</a:t>
            </a:r>
          </a:p>
          <a:p>
            <a:r>
              <a:rPr lang="zh-CN" altLang="en-US" sz="1200" b="1" i="0" kern="1200" dirty="0" smtClean="0">
                <a:solidFill>
                  <a:schemeClr val="tx1"/>
                </a:solidFill>
                <a:effectLst/>
                <a:latin typeface="+mn-lt"/>
                <a:ea typeface="+mn-ea"/>
                <a:cs typeface="+mn-cs"/>
              </a:rPr>
              <a:t>二、</a:t>
            </a:r>
            <a:r>
              <a:rPr lang="en-US" altLang="zh-CN" sz="1200" b="1" i="0" kern="1200" dirty="0" smtClean="0">
                <a:solidFill>
                  <a:schemeClr val="tx1"/>
                </a:solidFill>
                <a:effectLst/>
                <a:latin typeface="+mn-lt"/>
                <a:ea typeface="+mn-ea"/>
                <a:cs typeface="+mn-cs"/>
              </a:rPr>
              <a:t>ACPI</a:t>
            </a:r>
            <a:r>
              <a:rPr lang="zh-CN" altLang="en-US" sz="1200" b="1" i="0" kern="1200" dirty="0" smtClean="0">
                <a:solidFill>
                  <a:schemeClr val="tx1"/>
                </a:solidFill>
                <a:effectLst/>
                <a:latin typeface="+mn-lt"/>
                <a:ea typeface="+mn-ea"/>
                <a:cs typeface="+mn-cs"/>
              </a:rPr>
              <a:t>有什么用？</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ACPI</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Windows</a:t>
            </a:r>
            <a:r>
              <a:rPr lang="zh-CN" altLang="en-US" sz="1200" b="0" i="0" kern="1200" dirty="0" smtClean="0">
                <a:solidFill>
                  <a:schemeClr val="tx1"/>
                </a:solidFill>
                <a:effectLst/>
                <a:latin typeface="+mn-lt"/>
                <a:ea typeface="+mn-ea"/>
                <a:cs typeface="+mn-cs"/>
              </a:rPr>
              <a:t>的一部分</a:t>
            </a:r>
            <a:r>
              <a:rPr lang="en-US" altLang="zh-CN" sz="1200" b="0" i="0" kern="1200" dirty="0" smtClean="0">
                <a:solidFill>
                  <a:schemeClr val="tx1"/>
                </a:solidFill>
                <a:effectLst/>
                <a:latin typeface="+mn-lt"/>
                <a:ea typeface="+mn-ea"/>
                <a:cs typeface="+mn-cs"/>
              </a:rPr>
              <a:t>(Win98</a:t>
            </a:r>
            <a:r>
              <a:rPr lang="zh-CN" altLang="en-US" sz="1200" b="0" i="0" kern="1200" dirty="0" smtClean="0">
                <a:solidFill>
                  <a:schemeClr val="tx1"/>
                </a:solidFill>
                <a:effectLst/>
                <a:latin typeface="+mn-lt"/>
                <a:ea typeface="+mn-ea"/>
                <a:cs typeface="+mn-cs"/>
              </a:rPr>
              <a:t>开始</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，它帮助操作系统合理控制和分配计算机硬件设备的电量，有了</a:t>
            </a:r>
            <a:r>
              <a:rPr lang="en-US" altLang="zh-CN" sz="1200" b="0" i="0" kern="1200" dirty="0" smtClean="0">
                <a:solidFill>
                  <a:schemeClr val="tx1"/>
                </a:solidFill>
                <a:effectLst/>
                <a:latin typeface="+mn-lt"/>
                <a:ea typeface="+mn-ea"/>
                <a:cs typeface="+mn-cs"/>
              </a:rPr>
              <a:t>ACPI</a:t>
            </a:r>
            <a:r>
              <a:rPr lang="zh-CN" altLang="en-US" sz="1200" b="0" i="0" kern="1200" dirty="0" smtClean="0">
                <a:solidFill>
                  <a:schemeClr val="tx1"/>
                </a:solidFill>
                <a:effectLst/>
                <a:latin typeface="+mn-lt"/>
                <a:ea typeface="+mn-ea"/>
                <a:cs typeface="+mn-cs"/>
              </a:rPr>
              <a:t>，操作系统可以根据设备实际情况，根据需要把不同的硬件设备关闭。如</a:t>
            </a:r>
            <a:r>
              <a:rPr lang="en-US" altLang="zh-CN" sz="1200" b="0" i="0" kern="1200" dirty="0" smtClean="0">
                <a:solidFill>
                  <a:schemeClr val="tx1"/>
                </a:solidFill>
                <a:effectLst/>
                <a:latin typeface="+mn-lt"/>
                <a:ea typeface="+mn-ea"/>
                <a:cs typeface="+mn-cs"/>
              </a:rPr>
              <a:t>Win7</a:t>
            </a:r>
            <a:r>
              <a:rPr lang="zh-CN" altLang="en-US" sz="1200" b="0" i="0" kern="1200" dirty="0" smtClean="0">
                <a:solidFill>
                  <a:schemeClr val="tx1"/>
                </a:solidFill>
                <a:effectLst/>
                <a:latin typeface="+mn-lt"/>
                <a:ea typeface="+mn-ea"/>
                <a:cs typeface="+mn-cs"/>
              </a:rPr>
              <a:t>或者</a:t>
            </a:r>
            <a:r>
              <a:rPr lang="en-US" altLang="zh-CN" sz="1200" b="0" i="0" kern="1200" dirty="0" smtClean="0">
                <a:solidFill>
                  <a:schemeClr val="tx1"/>
                </a:solidFill>
                <a:effectLst/>
                <a:latin typeface="+mn-lt"/>
                <a:ea typeface="+mn-ea"/>
                <a:cs typeface="+mn-cs"/>
              </a:rPr>
              <a:t>Win8</a:t>
            </a:r>
            <a:r>
              <a:rPr lang="zh-CN" altLang="en-US" sz="1200" b="0" i="0" kern="1200" dirty="0" smtClean="0">
                <a:solidFill>
                  <a:schemeClr val="tx1"/>
                </a:solidFill>
                <a:effectLst/>
                <a:latin typeface="+mn-lt"/>
                <a:ea typeface="+mn-ea"/>
                <a:cs typeface="+mn-cs"/>
              </a:rPr>
              <a:t>系统，系统睡眠时，系统把当前信息储存在内存中，只保留内存等几个关键部件硬件的通电，使计算机处在高度节电状态。</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ACPI</a:t>
            </a:r>
            <a:r>
              <a:rPr lang="zh-CN" altLang="en-US" sz="1200" b="0" i="0" kern="1200" dirty="0" smtClean="0">
                <a:solidFill>
                  <a:schemeClr val="tx1"/>
                </a:solidFill>
                <a:effectLst/>
                <a:latin typeface="+mn-lt"/>
                <a:ea typeface="+mn-ea"/>
                <a:cs typeface="+mn-cs"/>
              </a:rPr>
              <a:t>功能强大，它还能够实现设备和处理器性能管理、配置</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即插即用设备管理、系统事件、温度管理、</a:t>
            </a:r>
          </a:p>
          <a:p>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33</a:t>
            </a:fld>
            <a:endParaRPr lang="zh-CN" altLang="en-US"/>
          </a:p>
        </p:txBody>
      </p:sp>
    </p:spTree>
    <p:extLst>
      <p:ext uri="{BB962C8B-B14F-4D97-AF65-F5344CB8AC3E}">
        <p14:creationId xmlns:p14="http://schemas.microsoft.com/office/powerpoint/2010/main" val="3901159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6</a:t>
            </a:fld>
            <a:endParaRPr lang="zh-CN" altLang="en-US"/>
          </a:p>
        </p:txBody>
      </p:sp>
    </p:spTree>
    <p:extLst>
      <p:ext uri="{BB962C8B-B14F-4D97-AF65-F5344CB8AC3E}">
        <p14:creationId xmlns:p14="http://schemas.microsoft.com/office/powerpoint/2010/main" val="2728344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Linux</a:t>
            </a:r>
            <a:r>
              <a:rPr lang="zh-CN" altLang="en-US" dirty="0" smtClean="0"/>
              <a:t>是当今互联网的关键基石</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7</a:t>
            </a:fld>
            <a:endParaRPr lang="zh-CN" altLang="en-US"/>
          </a:p>
        </p:txBody>
      </p:sp>
    </p:spTree>
    <p:extLst>
      <p:ext uri="{BB962C8B-B14F-4D97-AF65-F5344CB8AC3E}">
        <p14:creationId xmlns:p14="http://schemas.microsoft.com/office/powerpoint/2010/main" val="4091155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提到</a:t>
            </a:r>
            <a:r>
              <a:rPr lang="en-US" altLang="zh-CN" dirty="0" smtClean="0"/>
              <a:t>Linux</a:t>
            </a:r>
            <a:r>
              <a:rPr lang="zh-CN" altLang="en-US" dirty="0" smtClean="0"/>
              <a:t>起源，不得不提两个人</a:t>
            </a:r>
            <a:r>
              <a:rPr lang="en-US" altLang="zh-CN" dirty="0" smtClean="0"/>
              <a:t>……</a:t>
            </a:r>
          </a:p>
          <a:p>
            <a:r>
              <a:rPr lang="en-US" altLang="zh-CN" dirty="0" smtClean="0"/>
              <a:t>Linux</a:t>
            </a:r>
            <a:r>
              <a:rPr lang="zh-CN" altLang="en-US" dirty="0" smtClean="0"/>
              <a:t>操作系统的核心就是由</a:t>
            </a:r>
            <a:r>
              <a:rPr lang="en-US" altLang="zh-CN" dirty="0" smtClean="0"/>
              <a:t>Linux Torvalds</a:t>
            </a:r>
            <a:r>
              <a:rPr lang="zh-CN" altLang="en-US" dirty="0" smtClean="0"/>
              <a:t>开发的</a:t>
            </a:r>
            <a:endParaRPr lang="en-US" altLang="zh-CN" dirty="0" smtClean="0"/>
          </a:p>
          <a:p>
            <a:r>
              <a:rPr lang="en-US" altLang="zh-CN" dirty="0" smtClean="0"/>
              <a:t>Richard Stallman </a:t>
            </a:r>
            <a:r>
              <a:rPr lang="zh-CN" altLang="en-US" dirty="0" smtClean="0"/>
              <a:t>是自由软件软件的发起人，开发了</a:t>
            </a:r>
            <a:r>
              <a:rPr lang="en-US" altLang="zh-CN" dirty="0" smtClean="0"/>
              <a:t>Linux</a:t>
            </a:r>
            <a:r>
              <a:rPr lang="zh-CN" altLang="en-US" dirty="0" smtClean="0"/>
              <a:t>的许多重要基础应用，被称为自由软件之父</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10</a:t>
            </a:fld>
            <a:endParaRPr lang="zh-CN" altLang="en-US"/>
          </a:p>
        </p:txBody>
      </p:sp>
    </p:spTree>
    <p:extLst>
      <p:ext uri="{BB962C8B-B14F-4D97-AF65-F5344CB8AC3E}">
        <p14:creationId xmlns:p14="http://schemas.microsoft.com/office/powerpoint/2010/main" val="1275479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1983</a:t>
            </a:r>
            <a:r>
              <a:rPr lang="zh-CN" altLang="en-US" dirty="0" smtClean="0"/>
              <a:t>年</a:t>
            </a:r>
            <a:r>
              <a:rPr lang="en-US" altLang="zh-CN" dirty="0" smtClean="0"/>
              <a:t>Richard Stallman</a:t>
            </a:r>
            <a:r>
              <a:rPr lang="zh-CN" altLang="en-US" dirty="0" smtClean="0"/>
              <a:t>还是麻省理工大学人工智能实验室的程序员，他深深觉得</a:t>
            </a:r>
            <a:r>
              <a:rPr lang="en-US" altLang="zh-CN" dirty="0" smtClean="0"/>
              <a:t>Unix</a:t>
            </a:r>
            <a:r>
              <a:rPr lang="zh-CN" altLang="en-US" dirty="0" smtClean="0"/>
              <a:t>商业软件，越来越成为开发者和软件用户的束缚，有悖软件自由的本意，因此他发起开发一个自由的类</a:t>
            </a:r>
            <a:r>
              <a:rPr lang="en-US" altLang="zh-CN" dirty="0" smtClean="0"/>
              <a:t>Unix</a:t>
            </a:r>
            <a:r>
              <a:rPr lang="zh-CN" altLang="en-US" dirty="0" smtClean="0"/>
              <a:t>的操作系统，</a:t>
            </a:r>
            <a:r>
              <a:rPr lang="en-US" altLang="zh-CN" dirty="0" smtClean="0"/>
              <a:t>GNU</a:t>
            </a:r>
            <a:r>
              <a:rPr lang="zh-CN" altLang="en-US" dirty="0" smtClean="0"/>
              <a:t>软件的创立标志着自由软件运动的开始</a:t>
            </a:r>
            <a:endParaRPr lang="en-US" altLang="zh-CN" dirty="0" smtClean="0"/>
          </a:p>
          <a:p>
            <a:r>
              <a:rPr lang="en-US" altLang="zh-CN" dirty="0" smtClean="0"/>
              <a:t>1985</a:t>
            </a:r>
            <a:r>
              <a:rPr lang="zh-CN" altLang="en-US" dirty="0" smtClean="0"/>
              <a:t>年</a:t>
            </a:r>
            <a:r>
              <a:rPr lang="en-US" altLang="zh-CN" dirty="0" smtClean="0"/>
              <a:t>10</a:t>
            </a:r>
            <a:r>
              <a:rPr lang="zh-CN" altLang="en-US" dirty="0" smtClean="0"/>
              <a:t>月，他又创建了自由软件基金会，在自由软件基金会的支持下</a:t>
            </a:r>
            <a:endParaRPr lang="en-US" altLang="zh-CN" dirty="0" smtClean="0"/>
          </a:p>
          <a:p>
            <a:r>
              <a:rPr lang="en-US" altLang="zh-CN" dirty="0" smtClean="0"/>
              <a:t>1991</a:t>
            </a:r>
            <a:r>
              <a:rPr lang="zh-CN" altLang="en-US" dirty="0" smtClean="0"/>
              <a:t>年，很多</a:t>
            </a:r>
            <a:r>
              <a:rPr lang="en-US" altLang="zh-CN" dirty="0" smtClean="0"/>
              <a:t>GNU</a:t>
            </a:r>
            <a:r>
              <a:rPr lang="zh-CN" altLang="en-US" dirty="0" smtClean="0"/>
              <a:t>（开发环境、调试器、编译器、其他许多软件</a:t>
            </a:r>
            <a:r>
              <a:rPr lang="en-US" altLang="zh-CN" dirty="0" smtClean="0"/>
              <a:t>…</a:t>
            </a:r>
            <a:r>
              <a:rPr lang="zh-CN" altLang="en-US" dirty="0" smtClean="0"/>
              <a:t>）工具被开发出来</a:t>
            </a:r>
            <a:r>
              <a:rPr lang="en-US" altLang="zh-CN"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12</a:t>
            </a:fld>
            <a:endParaRPr lang="zh-CN" altLang="en-US"/>
          </a:p>
        </p:txBody>
      </p:sp>
    </p:spTree>
    <p:extLst>
      <p:ext uri="{BB962C8B-B14F-4D97-AF65-F5344CB8AC3E}">
        <p14:creationId xmlns:p14="http://schemas.microsoft.com/office/powerpoint/2010/main" val="3994569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GNU</a:t>
            </a:r>
            <a:r>
              <a:rPr lang="zh-CN" altLang="en-US" sz="1200" b="0" i="0" kern="1200" dirty="0" smtClean="0">
                <a:solidFill>
                  <a:schemeClr val="tx1"/>
                </a:solidFill>
                <a:effectLst/>
                <a:latin typeface="+mn-lt"/>
                <a:ea typeface="+mn-ea"/>
                <a:cs typeface="+mn-cs"/>
              </a:rPr>
              <a:t>通用公共许可证（</a:t>
            </a:r>
            <a:r>
              <a:rPr lang="en-US" altLang="zh-CN" sz="1200" b="0" i="0" kern="1200" dirty="0" smtClean="0">
                <a:solidFill>
                  <a:schemeClr val="tx1"/>
                </a:solidFill>
                <a:effectLst/>
                <a:latin typeface="+mn-lt"/>
                <a:ea typeface="+mn-ea"/>
                <a:cs typeface="+mn-cs"/>
              </a:rPr>
              <a:t>GNU General Public License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GPL</a:t>
            </a:r>
            <a:r>
              <a:rPr lang="zh-CN" altLang="en-US"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13</a:t>
            </a:fld>
            <a:endParaRPr lang="zh-CN" altLang="en-US"/>
          </a:p>
        </p:txBody>
      </p:sp>
    </p:spTree>
    <p:extLst>
      <p:ext uri="{BB962C8B-B14F-4D97-AF65-F5344CB8AC3E}">
        <p14:creationId xmlns:p14="http://schemas.microsoft.com/office/powerpoint/2010/main" val="2241844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en-US" altLang="zh-CN" dirty="0" smtClean="0"/>
              <a:t>V0.0.1</a:t>
            </a:r>
            <a:r>
              <a:rPr lang="zh-CN" altLang="en-US" dirty="0" smtClean="0"/>
              <a:t>版本不到</a:t>
            </a:r>
            <a:r>
              <a:rPr lang="en-US" altLang="zh-CN" dirty="0" smtClean="0"/>
              <a:t>1</a:t>
            </a:r>
            <a:r>
              <a:rPr lang="zh-CN" altLang="en-US" dirty="0" smtClean="0"/>
              <a:t>万行代码</a:t>
            </a:r>
            <a:endParaRPr lang="en-US" altLang="zh-CN" dirty="0" smtClean="0"/>
          </a:p>
          <a:p>
            <a:pPr lvl="1"/>
            <a:r>
              <a:rPr lang="en-US" altLang="zh-CN" dirty="0" smtClean="0"/>
              <a:t>V1.0.0</a:t>
            </a:r>
            <a:r>
              <a:rPr lang="zh-CN" altLang="en-US" dirty="0" smtClean="0"/>
              <a:t>版本</a:t>
            </a:r>
            <a:r>
              <a:rPr lang="en-US" altLang="zh-CN" dirty="0" smtClean="0"/>
              <a:t>17</a:t>
            </a:r>
            <a:r>
              <a:rPr lang="zh-CN" altLang="en-US" dirty="0" smtClean="0"/>
              <a:t>万行代码</a:t>
            </a:r>
            <a:endParaRPr lang="en-US" altLang="zh-CN" dirty="0" smtClean="0"/>
          </a:p>
          <a:p>
            <a:pPr lvl="1"/>
            <a:r>
              <a:rPr lang="en-US" altLang="zh-CN" dirty="0" smtClean="0"/>
              <a:t>V2.6</a:t>
            </a:r>
            <a:r>
              <a:rPr lang="zh-CN" altLang="en-US" dirty="0" smtClean="0"/>
              <a:t>版本</a:t>
            </a:r>
            <a:r>
              <a:rPr lang="en-US" altLang="zh-CN" dirty="0" smtClean="0"/>
              <a:t>6</a:t>
            </a:r>
            <a:r>
              <a:rPr lang="zh-CN" altLang="en-US" dirty="0" smtClean="0"/>
              <a:t>万行代码</a:t>
            </a:r>
            <a:endParaRPr lang="en-US" altLang="zh-CN" dirty="0" smtClean="0"/>
          </a:p>
          <a:p>
            <a:pPr lvl="1"/>
            <a:r>
              <a:rPr lang="en-US" altLang="zh-CN" dirty="0" smtClean="0"/>
              <a:t>V3.4</a:t>
            </a:r>
            <a:r>
              <a:rPr lang="zh-CN" altLang="en-US" dirty="0" smtClean="0"/>
              <a:t>版本</a:t>
            </a:r>
            <a:r>
              <a:rPr lang="en-US" altLang="zh-CN" dirty="0" smtClean="0"/>
              <a:t>1500</a:t>
            </a:r>
            <a:r>
              <a:rPr lang="zh-CN" altLang="en-US" dirty="0" smtClean="0"/>
              <a:t>万行代码</a:t>
            </a:r>
            <a:endParaRPr lang="en-US" altLang="zh-CN" dirty="0" smtClean="0"/>
          </a:p>
          <a:p>
            <a:pPr lvl="1"/>
            <a:r>
              <a:rPr lang="en-US" altLang="zh-CN" dirty="0" smtClean="0"/>
              <a:t>V4.1</a:t>
            </a:r>
            <a:r>
              <a:rPr lang="zh-CN" altLang="en-US" dirty="0" smtClean="0"/>
              <a:t>版本代码已经超过</a:t>
            </a:r>
            <a:r>
              <a:rPr lang="en-US" altLang="zh-CN" dirty="0" smtClean="0"/>
              <a:t>1800</a:t>
            </a:r>
            <a:r>
              <a:rPr lang="zh-CN" altLang="en-US" dirty="0" smtClean="0"/>
              <a:t>万行</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14</a:t>
            </a:fld>
            <a:endParaRPr lang="zh-CN" altLang="en-US"/>
          </a:p>
        </p:txBody>
      </p:sp>
    </p:spTree>
    <p:extLst>
      <p:ext uri="{BB962C8B-B14F-4D97-AF65-F5344CB8AC3E}">
        <p14:creationId xmlns:p14="http://schemas.microsoft.com/office/powerpoint/2010/main" val="4000194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硬件能看到，不需解释</a:t>
            </a:r>
            <a:endParaRPr lang="en-US" altLang="zh-CN" dirty="0" smtClean="0"/>
          </a:p>
          <a:p>
            <a:r>
              <a:rPr lang="zh-CN" altLang="en-US" dirty="0" smtClean="0"/>
              <a:t>内核：管理硬件中的</a:t>
            </a:r>
            <a:r>
              <a:rPr lang="en-US" altLang="zh-CN" dirty="0" smtClean="0"/>
              <a:t>CPU,</a:t>
            </a:r>
            <a:r>
              <a:rPr lang="zh-CN" altLang="en-US" dirty="0" smtClean="0"/>
              <a:t>内存，硬盘等等；</a:t>
            </a:r>
            <a:endParaRPr lang="en-US" altLang="zh-CN" dirty="0" smtClean="0"/>
          </a:p>
          <a:p>
            <a:r>
              <a:rPr lang="zh-CN" altLang="en-US" dirty="0" smtClean="0"/>
              <a:t>外壳：提供跟用户交互的接口，他是命令语言、命令解释程序及程序设计语言的统称，当然</a:t>
            </a:r>
            <a:r>
              <a:rPr lang="en-US" altLang="zh-CN" dirty="0" smtClean="0"/>
              <a:t>shell</a:t>
            </a:r>
            <a:r>
              <a:rPr lang="zh-CN" altLang="en-US" dirty="0" smtClean="0"/>
              <a:t>也分多种，有</a:t>
            </a:r>
            <a:r>
              <a:rPr lang="en-US" altLang="zh-CN" sz="1200" b="1" i="0" kern="1200" dirty="0" smtClean="0">
                <a:solidFill>
                  <a:schemeClr val="tx1"/>
                </a:solidFill>
                <a:effectLst/>
                <a:latin typeface="+mn-lt"/>
                <a:ea typeface="+mn-ea"/>
                <a:cs typeface="+mn-cs"/>
              </a:rPr>
              <a:t>Bourne shell</a:t>
            </a:r>
            <a:r>
              <a:rPr lang="zh-CN" altLang="en-US" sz="1200" b="1" i="0" kern="1200" dirty="0" smtClean="0">
                <a:solidFill>
                  <a:schemeClr val="tx1"/>
                </a:solidFill>
                <a:effectLst/>
                <a:latin typeface="+mn-lt"/>
                <a:ea typeface="+mn-ea"/>
                <a:cs typeface="+mn-cs"/>
              </a:rPr>
              <a:t>（</a:t>
            </a:r>
            <a:r>
              <a:rPr lang="en-US" altLang="zh-CN" sz="1200" b="1" i="0" kern="1200" dirty="0" err="1" smtClean="0">
                <a:solidFill>
                  <a:schemeClr val="tx1"/>
                </a:solidFill>
                <a:effectLst/>
                <a:latin typeface="+mn-lt"/>
                <a:ea typeface="+mn-ea"/>
                <a:cs typeface="+mn-cs"/>
              </a:rPr>
              <a:t>sh</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C shell</a:t>
            </a:r>
            <a:r>
              <a:rPr lang="zh-CN" altLang="en-US" sz="1200" b="1" i="0" kern="1200" dirty="0" smtClean="0">
                <a:solidFill>
                  <a:schemeClr val="tx1"/>
                </a:solidFill>
                <a:effectLst/>
                <a:latin typeface="+mn-lt"/>
                <a:ea typeface="+mn-ea"/>
                <a:cs typeface="+mn-cs"/>
              </a:rPr>
              <a:t>（</a:t>
            </a:r>
            <a:r>
              <a:rPr lang="en-US" altLang="zh-CN" sz="1200" b="1" i="0" kern="1200" dirty="0" err="1" smtClean="0">
                <a:solidFill>
                  <a:schemeClr val="tx1"/>
                </a:solidFill>
                <a:effectLst/>
                <a:latin typeface="+mn-lt"/>
                <a:ea typeface="+mn-ea"/>
                <a:cs typeface="+mn-cs"/>
              </a:rPr>
              <a:t>csh</a:t>
            </a:r>
            <a:r>
              <a:rPr lang="zh-CN" altLang="en-US" sz="1200" b="1" i="0" kern="1200" dirty="0" smtClean="0">
                <a:solidFill>
                  <a:schemeClr val="tx1"/>
                </a:solidFill>
                <a:effectLst/>
                <a:latin typeface="+mn-lt"/>
                <a:ea typeface="+mn-ea"/>
                <a:cs typeface="+mn-cs"/>
              </a:rPr>
              <a:t>）和</a:t>
            </a:r>
            <a:r>
              <a:rPr lang="en-US" altLang="zh-CN" sz="1200" b="1" i="0" kern="1200" dirty="0" err="1" smtClean="0">
                <a:solidFill>
                  <a:schemeClr val="tx1"/>
                </a:solidFill>
                <a:effectLst/>
                <a:latin typeface="+mn-lt"/>
                <a:ea typeface="+mn-ea"/>
                <a:cs typeface="+mn-cs"/>
              </a:rPr>
              <a:t>Korn</a:t>
            </a:r>
            <a:r>
              <a:rPr lang="en-US" altLang="zh-CN" sz="1200" b="1" i="0" kern="1200" dirty="0" smtClean="0">
                <a:solidFill>
                  <a:schemeClr val="tx1"/>
                </a:solidFill>
                <a:effectLst/>
                <a:latin typeface="+mn-lt"/>
                <a:ea typeface="+mn-ea"/>
                <a:cs typeface="+mn-cs"/>
              </a:rPr>
              <a:t> shell</a:t>
            </a:r>
            <a:r>
              <a:rPr lang="zh-CN" altLang="en-US" sz="1200" b="1" i="0" kern="1200" dirty="0" smtClean="0">
                <a:solidFill>
                  <a:schemeClr val="tx1"/>
                </a:solidFill>
                <a:effectLst/>
                <a:latin typeface="+mn-lt"/>
                <a:ea typeface="+mn-ea"/>
                <a:cs typeface="+mn-cs"/>
              </a:rPr>
              <a:t>（</a:t>
            </a:r>
            <a:r>
              <a:rPr lang="en-US" altLang="zh-CN" sz="1200" b="1" i="0" kern="1200" dirty="0" err="1" smtClean="0">
                <a:solidFill>
                  <a:schemeClr val="tx1"/>
                </a:solidFill>
                <a:effectLst/>
                <a:latin typeface="+mn-lt"/>
                <a:ea typeface="+mn-ea"/>
                <a:cs typeface="+mn-cs"/>
              </a:rPr>
              <a:t>ksh</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Bourne Again shell</a:t>
            </a:r>
            <a:r>
              <a:rPr lang="zh-CN" altLang="en-US" sz="1200" b="1" i="0" kern="1200" dirty="0" smtClean="0">
                <a:solidFill>
                  <a:schemeClr val="tx1"/>
                </a:solidFill>
                <a:effectLst/>
                <a:latin typeface="+mn-lt"/>
                <a:ea typeface="+mn-ea"/>
                <a:cs typeface="+mn-cs"/>
              </a:rPr>
              <a:t>，它是</a:t>
            </a:r>
            <a:r>
              <a:rPr lang="en-US" altLang="zh-CN" sz="1200" b="1" i="0" kern="1200" dirty="0" smtClean="0">
                <a:solidFill>
                  <a:schemeClr val="tx1"/>
                </a:solidFill>
                <a:effectLst/>
                <a:latin typeface="+mn-lt"/>
                <a:ea typeface="+mn-ea"/>
                <a:cs typeface="+mn-cs"/>
              </a:rPr>
              <a:t>Bourne shell</a:t>
            </a:r>
            <a:r>
              <a:rPr lang="zh-CN" altLang="en-US" sz="1200" b="1" i="0" kern="1200" dirty="0" smtClean="0">
                <a:solidFill>
                  <a:schemeClr val="tx1"/>
                </a:solidFill>
                <a:effectLst/>
                <a:latin typeface="+mn-lt"/>
                <a:ea typeface="+mn-ea"/>
                <a:cs typeface="+mn-cs"/>
              </a:rPr>
              <a:t>的扩展，简称</a:t>
            </a:r>
            <a:r>
              <a:rPr lang="en-US" altLang="zh-CN" sz="1200" b="1" i="0" kern="1200" dirty="0" smtClean="0">
                <a:solidFill>
                  <a:schemeClr val="tx1"/>
                </a:solidFill>
                <a:effectLst/>
                <a:latin typeface="+mn-lt"/>
                <a:ea typeface="+mn-ea"/>
                <a:cs typeface="+mn-cs"/>
              </a:rPr>
              <a:t>Bash</a:t>
            </a:r>
            <a:r>
              <a:rPr lang="zh-CN" altLang="en-US" sz="1200" b="1" i="0" kern="1200" dirty="0" smtClean="0">
                <a:solidFill>
                  <a:schemeClr val="tx1"/>
                </a:solidFill>
                <a:effectLst/>
                <a:latin typeface="+mn-lt"/>
                <a:ea typeface="+mn-ea"/>
                <a:cs typeface="+mn-cs"/>
              </a:rPr>
              <a:t>，与</a:t>
            </a:r>
            <a:r>
              <a:rPr lang="en-US" altLang="zh-CN" sz="1200" b="1" i="0" kern="1200" dirty="0" smtClean="0">
                <a:solidFill>
                  <a:schemeClr val="tx1"/>
                </a:solidFill>
                <a:effectLst/>
                <a:latin typeface="+mn-lt"/>
                <a:ea typeface="+mn-ea"/>
                <a:cs typeface="+mn-cs"/>
              </a:rPr>
              <a:t>Bourne shell</a:t>
            </a:r>
            <a:r>
              <a:rPr lang="zh-CN" altLang="en-US" sz="1200" b="1" i="0" kern="1200" dirty="0" smtClean="0">
                <a:solidFill>
                  <a:schemeClr val="tx1"/>
                </a:solidFill>
                <a:effectLst/>
                <a:latin typeface="+mn-lt"/>
                <a:ea typeface="+mn-ea"/>
                <a:cs typeface="+mn-cs"/>
              </a:rPr>
              <a:t>完全向后兼容，并且在</a:t>
            </a:r>
            <a:r>
              <a:rPr lang="en-US" altLang="zh-CN" sz="1200" b="1" i="0" kern="1200" dirty="0" smtClean="0">
                <a:solidFill>
                  <a:schemeClr val="tx1"/>
                </a:solidFill>
                <a:effectLst/>
                <a:latin typeface="+mn-lt"/>
                <a:ea typeface="+mn-ea"/>
                <a:cs typeface="+mn-cs"/>
              </a:rPr>
              <a:t>Bourne shell</a:t>
            </a:r>
            <a:r>
              <a:rPr lang="zh-CN" altLang="en-US" sz="1200" b="1" i="0" kern="1200" dirty="0" smtClean="0">
                <a:solidFill>
                  <a:schemeClr val="tx1"/>
                </a:solidFill>
                <a:effectLst/>
                <a:latin typeface="+mn-lt"/>
                <a:ea typeface="+mn-ea"/>
                <a:cs typeface="+mn-cs"/>
              </a:rPr>
              <a:t>的基础上增加、增强了很多特性。</a:t>
            </a:r>
            <a:r>
              <a:rPr lang="en-US" altLang="zh-CN" sz="1200" b="1" i="0" kern="1200" dirty="0" smtClean="0">
                <a:solidFill>
                  <a:schemeClr val="tx1"/>
                </a:solidFill>
                <a:effectLst/>
                <a:latin typeface="+mn-lt"/>
                <a:ea typeface="+mn-ea"/>
                <a:cs typeface="+mn-cs"/>
              </a:rPr>
              <a:t>Bash</a:t>
            </a:r>
            <a:r>
              <a:rPr lang="zh-CN" altLang="en-US" sz="1200" b="1" i="0" kern="1200" dirty="0" smtClean="0">
                <a:solidFill>
                  <a:schemeClr val="tx1"/>
                </a:solidFill>
                <a:effectLst/>
                <a:latin typeface="+mn-lt"/>
                <a:ea typeface="+mn-ea"/>
                <a:cs typeface="+mn-cs"/>
              </a:rPr>
              <a:t>放在</a:t>
            </a:r>
            <a:r>
              <a:rPr lang="en-US" altLang="zh-CN" sz="1200" b="1" i="0" kern="1200" dirty="0" smtClean="0">
                <a:solidFill>
                  <a:schemeClr val="tx1"/>
                </a:solidFill>
                <a:effectLst/>
                <a:latin typeface="+mn-lt"/>
                <a:ea typeface="+mn-ea"/>
                <a:cs typeface="+mn-cs"/>
              </a:rPr>
              <a:t>/bin/bash</a:t>
            </a:r>
            <a:r>
              <a:rPr lang="zh-CN" altLang="en-US" sz="1200" b="1" i="0" kern="1200" dirty="0" smtClean="0">
                <a:solidFill>
                  <a:schemeClr val="tx1"/>
                </a:solidFill>
                <a:effectLst/>
                <a:latin typeface="+mn-lt"/>
                <a:ea typeface="+mn-ea"/>
                <a:cs typeface="+mn-cs"/>
              </a:rPr>
              <a:t>中，举例：在</a:t>
            </a:r>
            <a:r>
              <a:rPr lang="en-US" altLang="zh-CN" sz="1200" b="1" i="0" kern="1200" dirty="0" smtClean="0">
                <a:solidFill>
                  <a:schemeClr val="tx1"/>
                </a:solidFill>
                <a:effectLst/>
                <a:latin typeface="+mn-lt"/>
                <a:ea typeface="+mn-ea"/>
                <a:cs typeface="+mn-cs"/>
              </a:rPr>
              <a:t>Linux</a:t>
            </a:r>
            <a:r>
              <a:rPr lang="zh-CN" altLang="en-US" sz="1200" b="1" i="0" kern="1200" dirty="0" smtClean="0">
                <a:solidFill>
                  <a:schemeClr val="tx1"/>
                </a:solidFill>
                <a:effectLst/>
                <a:latin typeface="+mn-lt"/>
                <a:ea typeface="+mn-ea"/>
                <a:cs typeface="+mn-cs"/>
              </a:rPr>
              <a:t>命令窗口中输入不存在的命令，提示信息显示：</a:t>
            </a:r>
            <a:r>
              <a:rPr lang="en-US" altLang="zh-CN" sz="1200" b="1" i="0" kern="1200" dirty="0" err="1" smtClean="0">
                <a:solidFill>
                  <a:schemeClr val="tx1"/>
                </a:solidFill>
                <a:effectLst/>
                <a:latin typeface="+mn-lt"/>
                <a:ea typeface="+mn-ea"/>
                <a:cs typeface="+mn-cs"/>
              </a:rPr>
              <a:t>Bash:myprog:command</a:t>
            </a:r>
            <a:r>
              <a:rPr lang="en-US" altLang="zh-CN" sz="1200" b="1" i="0" kern="1200" baseline="0" dirty="0" smtClean="0">
                <a:solidFill>
                  <a:schemeClr val="tx1"/>
                </a:solidFill>
                <a:effectLst/>
                <a:latin typeface="+mn-lt"/>
                <a:ea typeface="+mn-ea"/>
                <a:cs typeface="+mn-cs"/>
              </a:rPr>
              <a:t> not found;</a:t>
            </a:r>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16</a:t>
            </a:fld>
            <a:endParaRPr lang="zh-CN" altLang="en-US"/>
          </a:p>
        </p:txBody>
      </p:sp>
    </p:spTree>
    <p:extLst>
      <p:ext uri="{BB962C8B-B14F-4D97-AF65-F5344CB8AC3E}">
        <p14:creationId xmlns:p14="http://schemas.microsoft.com/office/powerpoint/2010/main" val="3627924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随着</a:t>
            </a:r>
            <a:r>
              <a:rPr lang="en-US" altLang="zh-CN" dirty="0" smtClean="0"/>
              <a:t>Linux</a:t>
            </a:r>
            <a:r>
              <a:rPr lang="zh-CN" altLang="en-US" dirty="0" smtClean="0"/>
              <a:t>的发行版本，各个公司和组织也都推出了自己的发行版本</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17</a:t>
            </a:fld>
            <a:endParaRPr lang="zh-CN" altLang="en-US"/>
          </a:p>
        </p:txBody>
      </p:sp>
    </p:spTree>
    <p:extLst>
      <p:ext uri="{BB962C8B-B14F-4D97-AF65-F5344CB8AC3E}">
        <p14:creationId xmlns:p14="http://schemas.microsoft.com/office/powerpoint/2010/main" val="3271315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801813" y="6350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017713" y="35708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8/30/2017</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8/30/2017</a:t>
            </a:fld>
            <a:endParaRPr lang="en-US" dirty="0"/>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8/30/2017</a:t>
            </a:fld>
            <a:endParaRPr lang="en-US" dirty="0"/>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8/30/2017</a:t>
            </a:fld>
            <a:endParaRPr lang="en-US" dirty="0"/>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a:prstGeom prst="rect">
            <a:avLst/>
          </a:prstGeo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8/30/2017</a:t>
            </a:fld>
            <a:endParaRPr lang="en-US" dirty="0"/>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8/30/2017</a:t>
            </a:fld>
            <a:endParaRPr lang="en-US" dirty="0"/>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a:prstGeom prst="rect">
            <a:avLst/>
          </a:prstGeo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8/30/2017</a:t>
            </a:fld>
            <a:endParaRPr lang="en-US" dirty="0"/>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8/30/2017</a:t>
            </a:fld>
            <a:endParaRPr lang="en-US" dirty="0"/>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8/30/2017</a:t>
            </a:fld>
            <a:endParaRPr lang="en-US" dirty="0"/>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目录页">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84500" y="217710"/>
            <a:ext cx="5829300" cy="772890"/>
          </a:xfrm>
        </p:spPr>
        <p:txBody>
          <a:bodyPr/>
          <a:lstStyle>
            <a:lvl1pPr algn="ctr">
              <a:defRPr/>
            </a:lvl1pPr>
          </a:lstStyle>
          <a:p>
            <a:r>
              <a:rPr lang="zh-CN" altLang="en-US" dirty="0" smtClean="0"/>
              <a:t>目录</a:t>
            </a:r>
            <a:endParaRPr lang="en-US" dirty="0"/>
          </a:p>
        </p:txBody>
      </p:sp>
      <p:sp>
        <p:nvSpPr>
          <p:cNvPr id="3" name="Content Placeholder 2"/>
          <p:cNvSpPr>
            <a:spLocks noGrp="1"/>
          </p:cNvSpPr>
          <p:nvPr>
            <p:ph idx="1"/>
          </p:nvPr>
        </p:nvSpPr>
        <p:spPr>
          <a:xfrm>
            <a:off x="2971800" y="1143000"/>
            <a:ext cx="5829300" cy="5194300"/>
          </a:xfrm>
        </p:spPr>
        <p:txBody>
          <a:bodyPr/>
          <a:lstStyle/>
          <a:p>
            <a:pPr lvl="0"/>
            <a:r>
              <a:rPr lang="zh-CN" altLang="en-US" dirty="0" smtClean="0"/>
              <a:t>单击此处编辑母版文本样式</a:t>
            </a:r>
          </a:p>
          <a:p>
            <a:pPr lvl="0"/>
            <a:r>
              <a:rPr lang="zh-CN" altLang="en-US" dirty="0" smtClean="0"/>
              <a:t>第二级</a:t>
            </a:r>
          </a:p>
          <a:p>
            <a:pPr lvl="0"/>
            <a:r>
              <a:rPr lang="zh-CN" altLang="en-US" dirty="0" smtClean="0"/>
              <a:t>第三级</a:t>
            </a:r>
          </a:p>
          <a:p>
            <a:pPr lvl="0"/>
            <a:r>
              <a:rPr lang="zh-CN" altLang="en-US" dirty="0" smtClean="0"/>
              <a:t>第四级</a:t>
            </a:r>
          </a:p>
          <a:p>
            <a:pPr lvl="0"/>
            <a:r>
              <a:rPr lang="zh-CN" altLang="en-US" dirty="0" smtClean="0"/>
              <a:t>第五级</a:t>
            </a:r>
            <a:endParaRPr lang="en-US" dirty="0"/>
          </a:p>
        </p:txBody>
      </p:sp>
    </p:spTree>
    <p:extLst>
      <p:ext uri="{BB962C8B-B14F-4D97-AF65-F5344CB8AC3E}">
        <p14:creationId xmlns:p14="http://schemas.microsoft.com/office/powerpoint/2010/main" val="1213061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 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91125" y="217710"/>
            <a:ext cx="10576975" cy="772890"/>
          </a:xfrm>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a:xfrm>
            <a:off x="900112" y="1143000"/>
            <a:ext cx="10631488" cy="519430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8/30/2017</a:t>
            </a:fld>
            <a:endParaRPr lang="en-US" dirty="0"/>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8/30/2017</a:t>
            </a:fld>
            <a:endParaRPr lang="en-US" dirty="0"/>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8/30/2017</a:t>
            </a:fld>
            <a:endParaRPr lang="en-US" dirty="0"/>
          </a:p>
        </p:txBody>
      </p:sp>
      <p:sp>
        <p:nvSpPr>
          <p:cNvPr id="8" name="Footer Placeholder 7"/>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8/30/2017</a:t>
            </a:fld>
            <a:endParaRPr lang="en-US" dirty="0"/>
          </a:p>
        </p:txBody>
      </p:sp>
      <p:sp>
        <p:nvSpPr>
          <p:cNvPr id="4" name="Footer Placeholder 3"/>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8/30/2017</a:t>
            </a:fld>
            <a:endParaRPr lang="en-US" dirty="0"/>
          </a:p>
        </p:txBody>
      </p:sp>
      <p:sp>
        <p:nvSpPr>
          <p:cNvPr id="3" name="Footer Placeholder 2"/>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8/30/2017</a:t>
            </a:fld>
            <a:endParaRPr lang="en-US" dirty="0"/>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0" y="228600"/>
            <a:ext cx="2908299"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284179"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312346" y="509810"/>
            <a:ext cx="10192265" cy="8109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08100" y="1447800"/>
            <a:ext cx="10196512" cy="486410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60" r:id="rId11"/>
    <p:sldLayoutId id="2147483661" r:id="rId12"/>
    <p:sldLayoutId id="2147483662" r:id="rId13"/>
    <p:sldLayoutId id="2147483663" r:id="rId14"/>
    <p:sldLayoutId id="2147483664" r:id="rId15"/>
    <p:sldLayoutId id="2147483658" r:id="rId16"/>
    <p:sldLayoutId id="2147483659" r:id="rId17"/>
  </p:sldLayoutIdLst>
  <p:txStyles>
    <p:titleStyle>
      <a:lvl1pPr algn="l" defTabSz="457200" rtl="0" eaLnBrk="1" latinLnBrk="0" hangingPunct="1">
        <a:spcBef>
          <a:spcPct val="0"/>
        </a:spcBef>
        <a:buNone/>
        <a:defRPr sz="3600" b="1" i="0" kern="1200" baseline="0">
          <a:solidFill>
            <a:schemeClr val="tx1">
              <a:lumMod val="85000"/>
              <a:lumOff val="15000"/>
            </a:schemeClr>
          </a:solidFill>
          <a:latin typeface="Times New Roman" panose="02020603050405020304" pitchFamily="18" charset="0"/>
          <a:ea typeface="楷体" panose="02010609060101010101" pitchFamily="49"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lnSpc>
          <a:spcPct val="130000"/>
        </a:lnSpc>
        <a:spcBef>
          <a:spcPts val="1000"/>
        </a:spcBef>
        <a:spcAft>
          <a:spcPts val="0"/>
        </a:spcAft>
        <a:buClr>
          <a:schemeClr val="accent1"/>
        </a:buClr>
        <a:buFont typeface="Wingdings" panose="05000000000000000000" pitchFamily="2" charset="2"/>
        <a:buChar char="u"/>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lnSpc>
          <a:spcPct val="130000"/>
        </a:lnSpc>
        <a:spcBef>
          <a:spcPts val="1000"/>
        </a:spcBef>
        <a:spcAft>
          <a:spcPts val="0"/>
        </a:spcAft>
        <a:buClr>
          <a:schemeClr val="accent1"/>
        </a:buClr>
        <a:buFont typeface="Wingdings" panose="05000000000000000000" pitchFamily="2" charset="2"/>
        <a:buChar char="l"/>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测试综合技能</a:t>
            </a:r>
            <a:endParaRPr lang="zh-CN" altLang="en-US" dirty="0"/>
          </a:p>
        </p:txBody>
      </p:sp>
      <p:sp>
        <p:nvSpPr>
          <p:cNvPr id="3" name="副标题 2"/>
          <p:cNvSpPr>
            <a:spLocks noGrp="1"/>
          </p:cNvSpPr>
          <p:nvPr>
            <p:ph type="subTitle" idx="1"/>
          </p:nvPr>
        </p:nvSpPr>
        <p:spPr/>
        <p:txBody>
          <a:bodyPr>
            <a:normAutofit/>
          </a:bodyPr>
          <a:lstStyle/>
          <a:p>
            <a:pPr algn="ctr"/>
            <a:r>
              <a:rPr lang="en-US" altLang="zh-CN" sz="3600" smtClean="0">
                <a:solidFill>
                  <a:schemeClr val="tx1"/>
                </a:solidFill>
              </a:rPr>
              <a:t>1</a:t>
            </a:r>
            <a:r>
              <a:rPr lang="zh-CN" altLang="en-US" sz="3600" smtClean="0">
                <a:solidFill>
                  <a:schemeClr val="tx1"/>
                </a:solidFill>
              </a:rPr>
              <a:t> </a:t>
            </a:r>
            <a:r>
              <a:rPr lang="zh-CN" altLang="en-US" sz="3600" dirty="0" smtClean="0">
                <a:solidFill>
                  <a:schemeClr val="tx1"/>
                </a:solidFill>
              </a:rPr>
              <a:t>初识</a:t>
            </a:r>
            <a:r>
              <a:rPr lang="en-US" altLang="zh-CN" sz="3600" dirty="0" smtClean="0">
                <a:solidFill>
                  <a:schemeClr val="tx1"/>
                </a:solidFill>
              </a:rPr>
              <a:t>Linux </a:t>
            </a:r>
            <a:endParaRPr lang="zh-CN" altLang="en-US" sz="3600" dirty="0">
              <a:solidFill>
                <a:schemeClr val="tx1"/>
              </a:solidFill>
            </a:endParaRPr>
          </a:p>
        </p:txBody>
      </p:sp>
      <p:pic>
        <p:nvPicPr>
          <p:cNvPr id="4" name="图片 3"/>
          <p:cNvPicPr>
            <a:picLocks noChangeAspect="1"/>
          </p:cNvPicPr>
          <p:nvPr/>
        </p:nvPicPr>
        <p:blipFill>
          <a:blip r:embed="rId3">
            <a:clrChange>
              <a:clrFrom>
                <a:srgbClr val="FFFFFF"/>
              </a:clrFrom>
              <a:clrTo>
                <a:srgbClr val="FFFFFF">
                  <a:alpha val="0"/>
                </a:srgbClr>
              </a:clrTo>
            </a:clrChange>
          </a:blip>
          <a:stretch>
            <a:fillRect/>
          </a:stretch>
        </p:blipFill>
        <p:spPr>
          <a:xfrm>
            <a:off x="7630095" y="0"/>
            <a:ext cx="4561905" cy="828571"/>
          </a:xfrm>
          <a:prstGeom prst="rect">
            <a:avLst/>
          </a:prstGeom>
        </p:spPr>
      </p:pic>
    </p:spTree>
    <p:extLst>
      <p:ext uri="{BB962C8B-B14F-4D97-AF65-F5344CB8AC3E}">
        <p14:creationId xmlns:p14="http://schemas.microsoft.com/office/powerpoint/2010/main" val="29497178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的故事</a:t>
            </a:r>
            <a:endParaRPr lang="zh-CN" altLang="en-US" dirty="0"/>
          </a:p>
        </p:txBody>
      </p:sp>
      <p:pic>
        <p:nvPicPr>
          <p:cNvPr id="4" name="内容占位符 3"/>
          <p:cNvPicPr>
            <a:picLocks noGrp="1" noChangeAspect="1"/>
          </p:cNvPicPr>
          <p:nvPr>
            <p:ph idx="1"/>
          </p:nvPr>
        </p:nvPicPr>
        <p:blipFill>
          <a:blip r:embed="rId3"/>
          <a:stretch>
            <a:fillRect/>
          </a:stretch>
        </p:blipFill>
        <p:spPr>
          <a:xfrm>
            <a:off x="2287414" y="1105705"/>
            <a:ext cx="1990476" cy="2323809"/>
          </a:xfrm>
          <a:prstGeom prst="rect">
            <a:avLst/>
          </a:prstGeom>
        </p:spPr>
      </p:pic>
      <p:pic>
        <p:nvPicPr>
          <p:cNvPr id="5" name="图片 4"/>
          <p:cNvPicPr>
            <a:picLocks noChangeAspect="1"/>
          </p:cNvPicPr>
          <p:nvPr/>
        </p:nvPicPr>
        <p:blipFill>
          <a:blip r:embed="rId4"/>
          <a:stretch>
            <a:fillRect/>
          </a:stretch>
        </p:blipFill>
        <p:spPr>
          <a:xfrm>
            <a:off x="5739206" y="1048581"/>
            <a:ext cx="2352381" cy="2409524"/>
          </a:xfrm>
          <a:prstGeom prst="rect">
            <a:avLst/>
          </a:prstGeom>
        </p:spPr>
      </p:pic>
      <p:pic>
        <p:nvPicPr>
          <p:cNvPr id="6" name="图片 5"/>
          <p:cNvPicPr>
            <a:picLocks noChangeAspect="1"/>
          </p:cNvPicPr>
          <p:nvPr/>
        </p:nvPicPr>
        <p:blipFill>
          <a:blip r:embed="rId5"/>
          <a:stretch>
            <a:fillRect/>
          </a:stretch>
        </p:blipFill>
        <p:spPr>
          <a:xfrm>
            <a:off x="2548331" y="4111239"/>
            <a:ext cx="1371429" cy="1438095"/>
          </a:xfrm>
          <a:prstGeom prst="rect">
            <a:avLst/>
          </a:prstGeom>
        </p:spPr>
      </p:pic>
      <p:sp>
        <p:nvSpPr>
          <p:cNvPr id="7" name="内容占位符 2"/>
          <p:cNvSpPr txBox="1">
            <a:spLocks/>
          </p:cNvSpPr>
          <p:nvPr/>
        </p:nvSpPr>
        <p:spPr>
          <a:xfrm>
            <a:off x="2442584" y="3426875"/>
            <a:ext cx="1678154" cy="610736"/>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altLang="zh-CN" dirty="0" smtClean="0"/>
              <a:t>Linux</a:t>
            </a:r>
            <a:r>
              <a:rPr lang="zh-CN" altLang="en-US" dirty="0" smtClean="0"/>
              <a:t>之父</a:t>
            </a:r>
            <a:endParaRPr lang="zh-CN" altLang="en-US" dirty="0"/>
          </a:p>
        </p:txBody>
      </p:sp>
      <p:pic>
        <p:nvPicPr>
          <p:cNvPr id="8" name="图片 7"/>
          <p:cNvPicPr>
            <a:picLocks noChangeAspect="1"/>
          </p:cNvPicPr>
          <p:nvPr/>
        </p:nvPicPr>
        <p:blipFill>
          <a:blip r:embed="rId6"/>
          <a:stretch>
            <a:fillRect/>
          </a:stretch>
        </p:blipFill>
        <p:spPr>
          <a:xfrm>
            <a:off x="6008519" y="3982963"/>
            <a:ext cx="1600000" cy="1457143"/>
          </a:xfrm>
          <a:prstGeom prst="rect">
            <a:avLst/>
          </a:prstGeom>
        </p:spPr>
      </p:pic>
      <p:sp>
        <p:nvSpPr>
          <p:cNvPr id="9" name="内容占位符 2"/>
          <p:cNvSpPr txBox="1">
            <a:spLocks/>
          </p:cNvSpPr>
          <p:nvPr/>
        </p:nvSpPr>
        <p:spPr>
          <a:xfrm>
            <a:off x="5922056" y="3391249"/>
            <a:ext cx="2046288" cy="610736"/>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自由软件之父</a:t>
            </a:r>
            <a:endParaRPr lang="zh-CN" altLang="en-US" dirty="0"/>
          </a:p>
        </p:txBody>
      </p:sp>
    </p:spTree>
    <p:extLst>
      <p:ext uri="{BB962C8B-B14F-4D97-AF65-F5344CB8AC3E}">
        <p14:creationId xmlns:p14="http://schemas.microsoft.com/office/powerpoint/2010/main" val="4185557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8"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par>
                                <p:cTn id="26" presetID="22" presetClass="entr" presetSubtype="8"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的故事</a:t>
            </a:r>
            <a:endParaRPr lang="zh-CN" altLang="en-US" dirty="0"/>
          </a:p>
        </p:txBody>
      </p:sp>
      <p:sp>
        <p:nvSpPr>
          <p:cNvPr id="3" name="内容占位符 2"/>
          <p:cNvSpPr>
            <a:spLocks noGrp="1"/>
          </p:cNvSpPr>
          <p:nvPr>
            <p:ph idx="1"/>
          </p:nvPr>
        </p:nvSpPr>
        <p:spPr>
          <a:xfrm>
            <a:off x="3617843" y="1143001"/>
            <a:ext cx="7924799" cy="5297556"/>
          </a:xfrm>
        </p:spPr>
        <p:txBody>
          <a:bodyPr>
            <a:normAutofit fontScale="92500" lnSpcReduction="20000"/>
          </a:bodyPr>
          <a:lstStyle/>
          <a:p>
            <a:r>
              <a:rPr lang="en-US" altLang="zh-CN" dirty="0" smtClean="0"/>
              <a:t>1991</a:t>
            </a:r>
            <a:r>
              <a:rPr lang="zh-CN" altLang="en-US" dirty="0" smtClean="0"/>
              <a:t>年</a:t>
            </a:r>
            <a:r>
              <a:rPr lang="en-US" altLang="zh-CN" dirty="0" smtClean="0"/>
              <a:t>8</a:t>
            </a:r>
            <a:r>
              <a:rPr lang="zh-CN" altLang="en-US" dirty="0" smtClean="0"/>
              <a:t>月，他还是芬兰赫尔辛基大学计算机专业的学生，对开源</a:t>
            </a:r>
            <a:r>
              <a:rPr lang="en-US" altLang="zh-CN" dirty="0" err="1" smtClean="0"/>
              <a:t>Minix</a:t>
            </a:r>
            <a:r>
              <a:rPr lang="zh-CN" altLang="en-US" dirty="0" smtClean="0"/>
              <a:t>操作系统产生兴趣</a:t>
            </a:r>
            <a:endParaRPr lang="en-US" altLang="zh-CN" dirty="0" smtClean="0"/>
          </a:p>
          <a:p>
            <a:r>
              <a:rPr lang="en-US" altLang="zh-CN" dirty="0" err="1" smtClean="0"/>
              <a:t>Minix</a:t>
            </a:r>
            <a:r>
              <a:rPr lang="zh-CN" altLang="en-US" dirty="0" smtClean="0"/>
              <a:t>操作系统是一个开源类</a:t>
            </a:r>
            <a:r>
              <a:rPr lang="en-US" altLang="zh-CN" dirty="0" smtClean="0"/>
              <a:t>Unix</a:t>
            </a:r>
            <a:r>
              <a:rPr lang="zh-CN" altLang="en-US" dirty="0" smtClean="0"/>
              <a:t>操作系统</a:t>
            </a:r>
            <a:endParaRPr lang="en-US" altLang="zh-CN" dirty="0" smtClean="0"/>
          </a:p>
          <a:p>
            <a:pPr lvl="1"/>
            <a:r>
              <a:rPr lang="zh-CN" altLang="en-US" dirty="0" smtClean="0"/>
              <a:t>是赫尔辛基大学</a:t>
            </a:r>
            <a:r>
              <a:rPr lang="en-US" altLang="zh-CN" dirty="0" smtClean="0"/>
              <a:t>Andrew Tanenbaum</a:t>
            </a:r>
            <a:r>
              <a:rPr lang="zh-CN" altLang="en-US" dirty="0" smtClean="0"/>
              <a:t>教授为课程教学而开发的</a:t>
            </a:r>
            <a:endParaRPr lang="en-US" altLang="zh-CN" dirty="0" smtClean="0"/>
          </a:p>
          <a:p>
            <a:r>
              <a:rPr lang="en-US" altLang="zh-CN" dirty="0" smtClean="0"/>
              <a:t>Linux</a:t>
            </a:r>
            <a:r>
              <a:rPr lang="zh-CN" altLang="en-US" dirty="0" smtClean="0"/>
              <a:t>想开发一个类似</a:t>
            </a:r>
            <a:r>
              <a:rPr lang="en-US" altLang="zh-CN" dirty="0" err="1" smtClean="0"/>
              <a:t>Minix</a:t>
            </a:r>
            <a:r>
              <a:rPr lang="zh-CN" altLang="en-US" dirty="0" smtClean="0"/>
              <a:t>的操作系统，用在他自己的计算机上</a:t>
            </a:r>
            <a:endParaRPr lang="en-US" altLang="zh-CN" dirty="0" smtClean="0"/>
          </a:p>
          <a:p>
            <a:r>
              <a:rPr lang="en-US" altLang="zh-CN" dirty="0" smtClean="0"/>
              <a:t>1991</a:t>
            </a:r>
            <a:r>
              <a:rPr lang="zh-CN" altLang="en-US" dirty="0" smtClean="0"/>
              <a:t>年</a:t>
            </a:r>
            <a:r>
              <a:rPr lang="en-US" altLang="zh-CN" dirty="0" smtClean="0"/>
              <a:t>9</a:t>
            </a:r>
            <a:r>
              <a:rPr lang="zh-CN" altLang="en-US" dirty="0" smtClean="0"/>
              <a:t>月，</a:t>
            </a:r>
            <a:r>
              <a:rPr lang="en-US" altLang="zh-CN" dirty="0" smtClean="0"/>
              <a:t>Linux</a:t>
            </a:r>
            <a:r>
              <a:rPr lang="zh-CN" altLang="en-US" dirty="0" smtClean="0"/>
              <a:t>在互联网上发布</a:t>
            </a:r>
            <a:r>
              <a:rPr lang="en-US" altLang="zh-CN" dirty="0" smtClean="0"/>
              <a:t>Linux 0.0.1</a:t>
            </a:r>
            <a:r>
              <a:rPr lang="zh-CN" altLang="en-US" dirty="0" smtClean="0"/>
              <a:t>版本，还不是一个完整的操作系统，而只是一个操作系统的</a:t>
            </a:r>
            <a:r>
              <a:rPr lang="en-US" altLang="zh-CN" dirty="0" smtClean="0"/>
              <a:t>Kernel</a:t>
            </a:r>
            <a:r>
              <a:rPr lang="zh-CN" altLang="en-US" dirty="0" smtClean="0"/>
              <a:t>，缺乏操作系统许多必要的外部功能</a:t>
            </a:r>
            <a:endParaRPr lang="en-US" altLang="zh-CN" dirty="0" smtClean="0"/>
          </a:p>
          <a:p>
            <a:endParaRPr lang="en-US" altLang="zh-CN" dirty="0" smtClean="0"/>
          </a:p>
          <a:p>
            <a:endParaRPr lang="en-US" altLang="zh-CN" dirty="0" smtClean="0"/>
          </a:p>
          <a:p>
            <a:endParaRPr lang="en-US" altLang="zh-CN" dirty="0" smtClean="0"/>
          </a:p>
          <a:p>
            <a:pPr marL="0" indent="0">
              <a:buNone/>
            </a:pPr>
            <a:endParaRPr lang="en-US" altLang="zh-CN" dirty="0" smtClean="0"/>
          </a:p>
          <a:p>
            <a:endParaRPr lang="zh-CN" altLang="en-US" dirty="0"/>
          </a:p>
        </p:txBody>
      </p:sp>
      <p:pic>
        <p:nvPicPr>
          <p:cNvPr id="4" name="内容占位符 3"/>
          <p:cNvPicPr>
            <a:picLocks noChangeAspect="1"/>
          </p:cNvPicPr>
          <p:nvPr/>
        </p:nvPicPr>
        <p:blipFill>
          <a:blip r:embed="rId2"/>
          <a:stretch>
            <a:fillRect/>
          </a:stretch>
        </p:blipFill>
        <p:spPr>
          <a:xfrm>
            <a:off x="1426023" y="1423757"/>
            <a:ext cx="1990476" cy="2323809"/>
          </a:xfrm>
          <a:prstGeom prst="rect">
            <a:avLst/>
          </a:prstGeom>
        </p:spPr>
      </p:pic>
      <p:sp>
        <p:nvSpPr>
          <p:cNvPr id="5" name="内容占位符 2"/>
          <p:cNvSpPr txBox="1">
            <a:spLocks/>
          </p:cNvSpPr>
          <p:nvPr/>
        </p:nvSpPr>
        <p:spPr>
          <a:xfrm>
            <a:off x="1581193" y="3744927"/>
            <a:ext cx="1678154" cy="610736"/>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altLang="zh-CN" dirty="0" smtClean="0"/>
              <a:t>Linux</a:t>
            </a:r>
            <a:r>
              <a:rPr lang="zh-CN" altLang="en-US" dirty="0" smtClean="0"/>
              <a:t>之父</a:t>
            </a:r>
            <a:endParaRPr lang="zh-CN" altLang="en-US" dirty="0"/>
          </a:p>
        </p:txBody>
      </p:sp>
    </p:spTree>
    <p:extLst>
      <p:ext uri="{BB962C8B-B14F-4D97-AF65-F5344CB8AC3E}">
        <p14:creationId xmlns:p14="http://schemas.microsoft.com/office/powerpoint/2010/main" val="3320754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的故事</a:t>
            </a:r>
            <a:endParaRPr lang="zh-CN" altLang="en-US" dirty="0"/>
          </a:p>
        </p:txBody>
      </p:sp>
      <p:sp>
        <p:nvSpPr>
          <p:cNvPr id="3" name="内容占位符 2"/>
          <p:cNvSpPr>
            <a:spLocks noGrp="1"/>
          </p:cNvSpPr>
          <p:nvPr>
            <p:ph idx="1"/>
          </p:nvPr>
        </p:nvSpPr>
        <p:spPr>
          <a:xfrm>
            <a:off x="1430197" y="1196009"/>
            <a:ext cx="7607785" cy="5443330"/>
          </a:xfrm>
        </p:spPr>
        <p:txBody>
          <a:bodyPr>
            <a:normAutofit fontScale="92500" lnSpcReduction="20000"/>
          </a:bodyPr>
          <a:lstStyle/>
          <a:p>
            <a:r>
              <a:rPr lang="en-US" altLang="zh-CN" dirty="0" smtClean="0"/>
              <a:t>1983</a:t>
            </a:r>
            <a:r>
              <a:rPr lang="zh-CN" altLang="en-US" dirty="0" smtClean="0"/>
              <a:t>年</a:t>
            </a:r>
            <a:r>
              <a:rPr lang="en-US" altLang="zh-CN" dirty="0" smtClean="0"/>
              <a:t>Richard Stallman</a:t>
            </a:r>
            <a:r>
              <a:rPr lang="zh-CN" altLang="en-US" dirty="0"/>
              <a:t>，</a:t>
            </a:r>
            <a:r>
              <a:rPr lang="zh-CN" altLang="en-US" dirty="0" smtClean="0"/>
              <a:t>麻省理工大学人工智能实验室的程序员，他深深觉得</a:t>
            </a:r>
            <a:r>
              <a:rPr lang="en-US" altLang="zh-CN" dirty="0" smtClean="0"/>
              <a:t>Unix</a:t>
            </a:r>
            <a:r>
              <a:rPr lang="zh-CN" altLang="en-US" dirty="0" smtClean="0"/>
              <a:t>商业软件，越来越成为开发者和软件用户的束缚，有悖软件自由的本意，因此他发起开发一个自由的类</a:t>
            </a:r>
            <a:r>
              <a:rPr lang="en-US" altLang="zh-CN" dirty="0" smtClean="0"/>
              <a:t>Unix</a:t>
            </a:r>
            <a:r>
              <a:rPr lang="zh-CN" altLang="en-US" dirty="0" smtClean="0"/>
              <a:t>的操作系统，</a:t>
            </a:r>
            <a:r>
              <a:rPr lang="en-US" altLang="zh-CN" dirty="0" smtClean="0"/>
              <a:t>GNU</a:t>
            </a:r>
            <a:r>
              <a:rPr lang="zh-CN" altLang="en-US" dirty="0" smtClean="0"/>
              <a:t>软件的创立标志着自由软件运动的开始</a:t>
            </a:r>
            <a:endParaRPr lang="en-US" altLang="zh-CN" dirty="0" smtClean="0"/>
          </a:p>
          <a:p>
            <a:r>
              <a:rPr lang="en-US" altLang="zh-CN" dirty="0" smtClean="0"/>
              <a:t>1985</a:t>
            </a:r>
            <a:r>
              <a:rPr lang="zh-CN" altLang="en-US" dirty="0" smtClean="0"/>
              <a:t>年</a:t>
            </a:r>
            <a:r>
              <a:rPr lang="en-US" altLang="zh-CN" dirty="0" smtClean="0"/>
              <a:t>10</a:t>
            </a:r>
            <a:r>
              <a:rPr lang="zh-CN" altLang="en-US" dirty="0" smtClean="0"/>
              <a:t>月，他又创建了自由软件基金会</a:t>
            </a:r>
            <a:endParaRPr lang="en-US" altLang="zh-CN" dirty="0" smtClean="0"/>
          </a:p>
          <a:p>
            <a:r>
              <a:rPr lang="en-US" altLang="zh-CN" dirty="0" smtClean="0"/>
              <a:t>1991</a:t>
            </a:r>
            <a:r>
              <a:rPr lang="zh-CN" altLang="en-US" dirty="0" smtClean="0"/>
              <a:t>年，很多</a:t>
            </a:r>
            <a:r>
              <a:rPr lang="en-US" altLang="zh-CN" dirty="0" smtClean="0"/>
              <a:t>GNU</a:t>
            </a:r>
            <a:r>
              <a:rPr lang="zh-CN" altLang="en-US" dirty="0" smtClean="0"/>
              <a:t>（开发环境、调试器、编译器、其他许多软件</a:t>
            </a:r>
            <a:r>
              <a:rPr lang="en-US" altLang="zh-CN" dirty="0" smtClean="0"/>
              <a:t>…</a:t>
            </a:r>
            <a:r>
              <a:rPr lang="zh-CN" altLang="en-US" dirty="0" smtClean="0"/>
              <a:t>）工具被开发出来</a:t>
            </a:r>
            <a:endParaRPr lang="en-US" altLang="zh-CN" dirty="0" smtClean="0"/>
          </a:p>
          <a:p>
            <a:pPr lvl="1"/>
            <a:r>
              <a:rPr lang="en-US" altLang="zh-CN" dirty="0" smtClean="0"/>
              <a:t>GCC</a:t>
            </a:r>
            <a:r>
              <a:rPr lang="zh-CN" altLang="en-US" dirty="0" smtClean="0"/>
              <a:t>编译器，</a:t>
            </a:r>
            <a:r>
              <a:rPr lang="en-US" altLang="zh-CN" dirty="0" smtClean="0"/>
              <a:t>GDB</a:t>
            </a:r>
            <a:r>
              <a:rPr lang="zh-CN" altLang="en-US" dirty="0" smtClean="0"/>
              <a:t>调试器，</a:t>
            </a:r>
            <a:r>
              <a:rPr lang="en-US" altLang="zh-CN" dirty="0" smtClean="0"/>
              <a:t>EMACS</a:t>
            </a:r>
            <a:r>
              <a:rPr lang="zh-CN" altLang="en-US" dirty="0" smtClean="0"/>
              <a:t>编辑器等</a:t>
            </a:r>
            <a:endParaRPr lang="en-US" altLang="zh-CN" dirty="0" smtClean="0"/>
          </a:p>
          <a:p>
            <a:r>
              <a:rPr lang="zh-CN" altLang="en-US" dirty="0" smtClean="0"/>
              <a:t>但是缺少操作系统内核</a:t>
            </a:r>
            <a:endParaRPr lang="zh-CN" altLang="en-US" dirty="0"/>
          </a:p>
        </p:txBody>
      </p:sp>
      <p:pic>
        <p:nvPicPr>
          <p:cNvPr id="4" name="图片 3"/>
          <p:cNvPicPr>
            <a:picLocks noChangeAspect="1"/>
          </p:cNvPicPr>
          <p:nvPr/>
        </p:nvPicPr>
        <p:blipFill>
          <a:blip r:embed="rId3"/>
          <a:stretch>
            <a:fillRect/>
          </a:stretch>
        </p:blipFill>
        <p:spPr>
          <a:xfrm>
            <a:off x="8985988" y="1207608"/>
            <a:ext cx="2352381" cy="2409524"/>
          </a:xfrm>
          <a:prstGeom prst="rect">
            <a:avLst/>
          </a:prstGeom>
        </p:spPr>
      </p:pic>
      <p:pic>
        <p:nvPicPr>
          <p:cNvPr id="5" name="图片 4"/>
          <p:cNvPicPr>
            <a:picLocks noChangeAspect="1"/>
          </p:cNvPicPr>
          <p:nvPr/>
        </p:nvPicPr>
        <p:blipFill>
          <a:blip r:embed="rId4"/>
          <a:stretch>
            <a:fillRect/>
          </a:stretch>
        </p:blipFill>
        <p:spPr>
          <a:xfrm>
            <a:off x="9255301" y="4181746"/>
            <a:ext cx="1600000" cy="1457143"/>
          </a:xfrm>
          <a:prstGeom prst="rect">
            <a:avLst/>
          </a:prstGeom>
        </p:spPr>
      </p:pic>
      <p:sp>
        <p:nvSpPr>
          <p:cNvPr id="6" name="内容占位符 2"/>
          <p:cNvSpPr txBox="1">
            <a:spLocks/>
          </p:cNvSpPr>
          <p:nvPr/>
        </p:nvSpPr>
        <p:spPr>
          <a:xfrm>
            <a:off x="9168838" y="3656292"/>
            <a:ext cx="2046288" cy="610736"/>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自由软件之父</a:t>
            </a:r>
            <a:endParaRPr lang="zh-CN" altLang="en-US" dirty="0"/>
          </a:p>
        </p:txBody>
      </p:sp>
    </p:spTree>
    <p:extLst>
      <p:ext uri="{BB962C8B-B14F-4D97-AF65-F5344CB8AC3E}">
        <p14:creationId xmlns:p14="http://schemas.microsoft.com/office/powerpoint/2010/main" val="389128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的故事</a:t>
            </a:r>
            <a:endParaRPr lang="zh-CN" altLang="en-US" dirty="0"/>
          </a:p>
        </p:txBody>
      </p:sp>
      <p:sp>
        <p:nvSpPr>
          <p:cNvPr id="3" name="内容占位符 2"/>
          <p:cNvSpPr>
            <a:spLocks noGrp="1"/>
          </p:cNvSpPr>
          <p:nvPr>
            <p:ph idx="1"/>
          </p:nvPr>
        </p:nvSpPr>
        <p:spPr>
          <a:xfrm>
            <a:off x="833850" y="1089990"/>
            <a:ext cx="8773975" cy="5430079"/>
          </a:xfrm>
        </p:spPr>
        <p:txBody>
          <a:bodyPr>
            <a:normAutofit fontScale="92500" lnSpcReduction="10000"/>
          </a:bodyPr>
          <a:lstStyle/>
          <a:p>
            <a:r>
              <a:rPr lang="en-US" altLang="zh-CN" dirty="0" smtClean="0"/>
              <a:t>1992</a:t>
            </a:r>
            <a:r>
              <a:rPr lang="zh-CN" altLang="en-US" dirty="0" smtClean="0"/>
              <a:t>年，结合了</a:t>
            </a:r>
            <a:r>
              <a:rPr lang="en-US" altLang="zh-CN" dirty="0" smtClean="0"/>
              <a:t>Linux</a:t>
            </a:r>
            <a:r>
              <a:rPr lang="zh-CN" altLang="en-US" dirty="0" smtClean="0"/>
              <a:t>内核和</a:t>
            </a:r>
            <a:r>
              <a:rPr lang="en-US" altLang="zh-CN" dirty="0" smtClean="0"/>
              <a:t>GNU</a:t>
            </a:r>
            <a:r>
              <a:rPr lang="zh-CN" altLang="en-US" dirty="0" smtClean="0"/>
              <a:t>软件，</a:t>
            </a:r>
            <a:r>
              <a:rPr lang="en-US" altLang="zh-CN" dirty="0" smtClean="0"/>
              <a:t>Linux</a:t>
            </a:r>
            <a:r>
              <a:rPr lang="zh-CN" altLang="en-US" dirty="0" smtClean="0"/>
              <a:t>正式诞生了，其正式的名称是“</a:t>
            </a:r>
            <a:r>
              <a:rPr lang="en-US" altLang="zh-CN" dirty="0" smtClean="0"/>
              <a:t>GNU/Linux</a:t>
            </a:r>
            <a:r>
              <a:rPr lang="zh-CN" altLang="en-US" dirty="0" smtClean="0"/>
              <a:t>”，简称“</a:t>
            </a:r>
            <a:r>
              <a:rPr lang="en-US" altLang="zh-CN" dirty="0" smtClean="0"/>
              <a:t>Linux</a:t>
            </a:r>
            <a:r>
              <a:rPr lang="zh-CN" altLang="en-US" dirty="0" smtClean="0"/>
              <a:t>”</a:t>
            </a:r>
            <a:endParaRPr lang="en-US" altLang="zh-CN" dirty="0" smtClean="0"/>
          </a:p>
          <a:p>
            <a:r>
              <a:rPr lang="en-US" altLang="zh-CN" dirty="0" smtClean="0"/>
              <a:t>Linux</a:t>
            </a:r>
            <a:r>
              <a:rPr lang="zh-CN" altLang="en-US" dirty="0" smtClean="0"/>
              <a:t>秉承自由的精神造就了今天强大的操作系统</a:t>
            </a:r>
            <a:endParaRPr lang="en-US" altLang="zh-CN" dirty="0" smtClean="0"/>
          </a:p>
          <a:p>
            <a:r>
              <a:rPr lang="zh-CN" altLang="en-US" dirty="0" smtClean="0"/>
              <a:t>他的成功是全球</a:t>
            </a:r>
            <a:r>
              <a:rPr lang="en-US" altLang="zh-CN" dirty="0" smtClean="0"/>
              <a:t>12000</a:t>
            </a:r>
            <a:r>
              <a:rPr lang="zh-CN" altLang="en-US" dirty="0" smtClean="0"/>
              <a:t>名开发者共同开发完成的，包括</a:t>
            </a:r>
            <a:endParaRPr lang="en-US" altLang="zh-CN" dirty="0" smtClean="0"/>
          </a:p>
          <a:p>
            <a:pPr lvl="1"/>
            <a:r>
              <a:rPr lang="zh-CN" altLang="en-US" dirty="0" smtClean="0"/>
              <a:t>非营利性基金会的开发者</a:t>
            </a:r>
            <a:endParaRPr lang="en-US" altLang="zh-CN" dirty="0" smtClean="0"/>
          </a:p>
          <a:p>
            <a:pPr lvl="1"/>
            <a:r>
              <a:rPr lang="zh-CN" altLang="en-US" dirty="0" smtClean="0"/>
              <a:t>相关公司（如红帽）开发者</a:t>
            </a:r>
            <a:endParaRPr lang="en-US" altLang="zh-CN" dirty="0" smtClean="0"/>
          </a:p>
          <a:p>
            <a:pPr lvl="1"/>
            <a:r>
              <a:rPr lang="en-US" altLang="zh-CN" dirty="0" smtClean="0"/>
              <a:t>Linux</a:t>
            </a:r>
            <a:r>
              <a:rPr lang="zh-CN" altLang="en-US" dirty="0" smtClean="0"/>
              <a:t>开发社区组织（</a:t>
            </a:r>
            <a:r>
              <a:rPr lang="en-US" altLang="zh-CN" dirty="0" err="1" smtClean="0"/>
              <a:t>Debian</a:t>
            </a:r>
            <a:r>
              <a:rPr lang="zh-CN" altLang="en-US" dirty="0" smtClean="0"/>
              <a:t>和</a:t>
            </a:r>
            <a:r>
              <a:rPr lang="en-US" altLang="zh-CN" dirty="0" smtClean="0"/>
              <a:t>CentOS</a:t>
            </a:r>
            <a:r>
              <a:rPr lang="zh-CN" altLang="en-US" dirty="0" smtClean="0"/>
              <a:t>）</a:t>
            </a:r>
            <a:endParaRPr lang="en-US" altLang="zh-CN" dirty="0" smtClean="0"/>
          </a:p>
          <a:p>
            <a:pPr lvl="1"/>
            <a:r>
              <a:rPr lang="zh-CN" altLang="en-US" dirty="0" smtClean="0"/>
              <a:t>全球许许多多</a:t>
            </a:r>
            <a:r>
              <a:rPr lang="en-US" altLang="zh-CN" dirty="0" smtClean="0"/>
              <a:t>Linux</a:t>
            </a:r>
            <a:r>
              <a:rPr lang="zh-CN" altLang="en-US" dirty="0" smtClean="0"/>
              <a:t>爱好者</a:t>
            </a:r>
            <a:endParaRPr lang="en-US" altLang="zh-CN" dirty="0" smtClean="0"/>
          </a:p>
          <a:p>
            <a:r>
              <a:rPr lang="zh-CN" altLang="en-US" dirty="0" smtClean="0"/>
              <a:t>是世界上最大的合作程序开发项目</a:t>
            </a:r>
            <a:endParaRPr lang="en-US" altLang="zh-CN" dirty="0" smtClean="0"/>
          </a:p>
          <a:p>
            <a:pPr lvl="1"/>
            <a:endParaRPr lang="en-US" altLang="zh-CN" dirty="0" smtClean="0"/>
          </a:p>
          <a:p>
            <a:pPr lvl="1"/>
            <a:endParaRPr lang="zh-CN" altLang="en-US" dirty="0"/>
          </a:p>
        </p:txBody>
      </p:sp>
      <p:pic>
        <p:nvPicPr>
          <p:cNvPr id="4" name="图片 3"/>
          <p:cNvPicPr>
            <a:picLocks noChangeAspect="1"/>
          </p:cNvPicPr>
          <p:nvPr/>
        </p:nvPicPr>
        <p:blipFill>
          <a:blip r:embed="rId3"/>
          <a:stretch>
            <a:fillRect/>
          </a:stretch>
        </p:blipFill>
        <p:spPr>
          <a:xfrm>
            <a:off x="10449511" y="3528143"/>
            <a:ext cx="1371429" cy="1438095"/>
          </a:xfrm>
          <a:prstGeom prst="rect">
            <a:avLst/>
          </a:prstGeom>
        </p:spPr>
      </p:pic>
      <p:sp>
        <p:nvSpPr>
          <p:cNvPr id="7" name="加号 6"/>
          <p:cNvSpPr/>
          <p:nvPr/>
        </p:nvSpPr>
        <p:spPr>
          <a:xfrm>
            <a:off x="10522225" y="2610678"/>
            <a:ext cx="861391" cy="9144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79075" y="1219200"/>
            <a:ext cx="1219200"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81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left)">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的故事</a:t>
            </a:r>
            <a:endParaRPr lang="zh-CN" altLang="en-US" dirty="0"/>
          </a:p>
        </p:txBody>
      </p:sp>
      <p:sp>
        <p:nvSpPr>
          <p:cNvPr id="3" name="内容占位符 2"/>
          <p:cNvSpPr>
            <a:spLocks noGrp="1"/>
          </p:cNvSpPr>
          <p:nvPr>
            <p:ph idx="1"/>
          </p:nvPr>
        </p:nvSpPr>
        <p:spPr>
          <a:xfrm>
            <a:off x="930482" y="1000826"/>
            <a:ext cx="10364235" cy="3907999"/>
          </a:xfrm>
        </p:spPr>
        <p:txBody>
          <a:bodyPr>
            <a:normAutofit/>
          </a:bodyPr>
          <a:lstStyle/>
          <a:p>
            <a:r>
              <a:rPr lang="zh-CN" altLang="en-US" dirty="0" smtClean="0"/>
              <a:t>如此强大的开发队伍，</a:t>
            </a:r>
            <a:r>
              <a:rPr lang="en-US" altLang="zh-CN" dirty="0" smtClean="0"/>
              <a:t>Linux</a:t>
            </a:r>
            <a:r>
              <a:rPr lang="zh-CN" altLang="en-US" dirty="0" smtClean="0"/>
              <a:t>的更新速度也是无与伦比的，平均</a:t>
            </a:r>
            <a:r>
              <a:rPr lang="en-US" altLang="zh-CN" dirty="0" smtClean="0"/>
              <a:t>2—3</a:t>
            </a:r>
            <a:r>
              <a:rPr lang="zh-CN" altLang="en-US" dirty="0" smtClean="0"/>
              <a:t>个月，</a:t>
            </a:r>
            <a:r>
              <a:rPr lang="en-US" altLang="zh-CN" dirty="0" smtClean="0"/>
              <a:t>Linux</a:t>
            </a:r>
            <a:r>
              <a:rPr lang="zh-CN" altLang="en-US" dirty="0" smtClean="0"/>
              <a:t>核心就推出一个新的版本</a:t>
            </a:r>
            <a:endParaRPr lang="en-US" altLang="zh-CN" dirty="0" smtClean="0"/>
          </a:p>
          <a:p>
            <a:pPr lvl="1"/>
            <a:endParaRPr lang="zh-CN" altLang="en-US" dirty="0"/>
          </a:p>
        </p:txBody>
      </p:sp>
      <p:graphicFrame>
        <p:nvGraphicFramePr>
          <p:cNvPr id="20" name="内容占位符 15"/>
          <p:cNvGraphicFramePr>
            <a:graphicFrameLocks/>
          </p:cNvGraphicFramePr>
          <p:nvPr>
            <p:extLst>
              <p:ext uri="{D42A27DB-BD31-4B8C-83A1-F6EECF244321}">
                <p14:modId xmlns:p14="http://schemas.microsoft.com/office/powerpoint/2010/main" val="3194897869"/>
              </p:ext>
            </p:extLst>
          </p:nvPr>
        </p:nvGraphicFramePr>
        <p:xfrm>
          <a:off x="2000044" y="2133600"/>
          <a:ext cx="7727052" cy="379288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409467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en-US" altLang="zh-CN" dirty="0" smtClean="0"/>
              <a:t>Linux</a:t>
            </a:r>
            <a:r>
              <a:rPr lang="zh-CN" altLang="en-US" dirty="0" smtClean="0"/>
              <a:t>的应用</a:t>
            </a:r>
            <a:endParaRPr lang="en-US" altLang="zh-CN" dirty="0" smtClean="0"/>
          </a:p>
          <a:p>
            <a:r>
              <a:rPr lang="en-US" altLang="zh-CN" dirty="0" smtClean="0"/>
              <a:t>Linux</a:t>
            </a:r>
            <a:r>
              <a:rPr lang="zh-CN" altLang="en-US" dirty="0" smtClean="0"/>
              <a:t>的故事</a:t>
            </a:r>
            <a:endParaRPr lang="en-US" altLang="zh-CN" dirty="0" smtClean="0"/>
          </a:p>
          <a:p>
            <a:r>
              <a:rPr lang="zh-CN" altLang="en-US" dirty="0" smtClean="0">
                <a:solidFill>
                  <a:srgbClr val="FF0000"/>
                </a:solidFill>
              </a:rPr>
              <a:t>关于</a:t>
            </a:r>
            <a:r>
              <a:rPr lang="en-US" altLang="zh-CN" dirty="0" smtClean="0">
                <a:solidFill>
                  <a:srgbClr val="FF0000"/>
                </a:solidFill>
              </a:rPr>
              <a:t>Linux</a:t>
            </a:r>
            <a:r>
              <a:rPr lang="zh-CN" altLang="en-US" dirty="0" smtClean="0">
                <a:solidFill>
                  <a:srgbClr val="FF0000"/>
                </a:solidFill>
              </a:rPr>
              <a:t>的版本</a:t>
            </a:r>
            <a:endParaRPr lang="en-US" altLang="zh-CN" dirty="0" smtClean="0">
              <a:solidFill>
                <a:srgbClr val="FF0000"/>
              </a:solidFill>
            </a:endParaRPr>
          </a:p>
          <a:p>
            <a:r>
              <a:rPr lang="zh-CN" altLang="en-US" dirty="0" smtClean="0"/>
              <a:t>虚拟机和</a:t>
            </a:r>
            <a:r>
              <a:rPr lang="en-US" altLang="zh-CN" dirty="0" smtClean="0"/>
              <a:t>CentOS 7</a:t>
            </a:r>
            <a:r>
              <a:rPr lang="zh-CN" altLang="en-US" dirty="0" smtClean="0"/>
              <a:t>的安装</a:t>
            </a:r>
            <a:endParaRPr lang="en-US" altLang="zh-CN" dirty="0" smtClean="0"/>
          </a:p>
          <a:p>
            <a:r>
              <a:rPr lang="en-US" altLang="zh-CN" dirty="0" smtClean="0"/>
              <a:t>CentOS 7</a:t>
            </a:r>
            <a:r>
              <a:rPr lang="zh-CN" altLang="en-US" dirty="0" smtClean="0"/>
              <a:t>使用初体验</a:t>
            </a:r>
            <a:endParaRPr lang="en-US" altLang="zh-CN" dirty="0" smtClean="0"/>
          </a:p>
          <a:p>
            <a:r>
              <a:rPr lang="zh-CN" altLang="en-US" dirty="0"/>
              <a:t>用</a:t>
            </a:r>
            <a:r>
              <a:rPr lang="zh-CN" altLang="en-US" dirty="0" smtClean="0"/>
              <a:t>好帮助文档</a:t>
            </a:r>
            <a:r>
              <a:rPr lang="en-US" altLang="zh-CN" dirty="0" smtClean="0"/>
              <a:t>man</a:t>
            </a:r>
          </a:p>
          <a:p>
            <a:endParaRPr lang="en-US" altLang="zh-CN" dirty="0" smtClean="0"/>
          </a:p>
          <a:p>
            <a:endParaRPr lang="en-US" altLang="zh-CN" dirty="0" smtClean="0"/>
          </a:p>
          <a:p>
            <a:endParaRPr lang="zh-CN" altLang="en-US" dirty="0"/>
          </a:p>
        </p:txBody>
      </p:sp>
      <p:sp>
        <p:nvSpPr>
          <p:cNvPr id="4" name="标题 3"/>
          <p:cNvSpPr>
            <a:spLocks noGrp="1"/>
          </p:cNvSpPr>
          <p:nvPr>
            <p:ph type="title"/>
          </p:nvPr>
        </p:nvSpPr>
        <p:spPr>
          <a:xfrm>
            <a:off x="2503854" y="229432"/>
            <a:ext cx="5829300" cy="772890"/>
          </a:xfrm>
          <a:noFill/>
        </p:spPr>
        <p:txBody>
          <a:bodyPr/>
          <a:lstStyle/>
          <a:p>
            <a:r>
              <a:rPr lang="zh-CN" altLang="en-US" dirty="0" smtClean="0"/>
              <a:t>目 录</a:t>
            </a:r>
            <a:endParaRPr lang="zh-CN" altLang="en-US" dirty="0"/>
          </a:p>
        </p:txBody>
      </p:sp>
    </p:spTree>
    <p:extLst>
      <p:ext uri="{BB962C8B-B14F-4D97-AF65-F5344CB8AC3E}">
        <p14:creationId xmlns:p14="http://schemas.microsoft.com/office/powerpoint/2010/main" val="36533140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的版本</a:t>
            </a:r>
            <a:endParaRPr lang="zh-CN" altLang="en-US" dirty="0"/>
          </a:p>
        </p:txBody>
      </p:sp>
      <p:sp>
        <p:nvSpPr>
          <p:cNvPr id="3" name="内容占位符 2"/>
          <p:cNvSpPr>
            <a:spLocks noGrp="1"/>
          </p:cNvSpPr>
          <p:nvPr>
            <p:ph idx="1"/>
          </p:nvPr>
        </p:nvSpPr>
        <p:spPr>
          <a:xfrm>
            <a:off x="847104" y="1116496"/>
            <a:ext cx="8389662" cy="5194300"/>
          </a:xfrm>
        </p:spPr>
        <p:txBody>
          <a:bodyPr>
            <a:normAutofit fontScale="92500" lnSpcReduction="20000"/>
          </a:bodyPr>
          <a:lstStyle/>
          <a:p>
            <a:r>
              <a:rPr lang="en-US" altLang="zh-CN" dirty="0" smtClean="0"/>
              <a:t>Linux </a:t>
            </a:r>
            <a:r>
              <a:rPr lang="zh-CN" altLang="en-US" dirty="0" smtClean="0"/>
              <a:t>版本分内核版本和发行版本</a:t>
            </a:r>
            <a:endParaRPr lang="en-US" altLang="zh-CN" dirty="0" smtClean="0"/>
          </a:p>
          <a:p>
            <a:pPr lvl="1"/>
            <a:r>
              <a:rPr lang="zh-CN" altLang="en-US" dirty="0" smtClean="0"/>
              <a:t>内核版本是由</a:t>
            </a:r>
            <a:r>
              <a:rPr lang="en-US" altLang="zh-CN" dirty="0" smtClean="0"/>
              <a:t>Linux</a:t>
            </a:r>
            <a:r>
              <a:rPr lang="zh-CN" altLang="en-US" dirty="0" smtClean="0"/>
              <a:t>内核基金会成员负责开发和维护的</a:t>
            </a:r>
            <a:endParaRPr lang="en-US" altLang="zh-CN" dirty="0" smtClean="0"/>
          </a:p>
          <a:p>
            <a:pPr lvl="1"/>
            <a:r>
              <a:rPr lang="zh-CN" altLang="en-US" dirty="0" smtClean="0"/>
              <a:t>发行版本是由各个公司根据不同的应用开发的操作系统</a:t>
            </a:r>
            <a:endParaRPr lang="en-US" altLang="zh-CN" dirty="0" smtClean="0"/>
          </a:p>
          <a:p>
            <a:pPr lvl="2"/>
            <a:r>
              <a:rPr lang="zh-CN" altLang="en-US" dirty="0" smtClean="0"/>
              <a:t>如：安卓手机使用</a:t>
            </a:r>
            <a:r>
              <a:rPr lang="en-US" altLang="zh-CN" dirty="0" smtClean="0"/>
              <a:t>Linux</a:t>
            </a:r>
            <a:r>
              <a:rPr lang="zh-CN" altLang="en-US" dirty="0" smtClean="0"/>
              <a:t>内核，其本质认为是一个</a:t>
            </a:r>
            <a:r>
              <a:rPr lang="en-US" altLang="zh-CN" dirty="0" smtClean="0"/>
              <a:t>Linux</a:t>
            </a:r>
            <a:r>
              <a:rPr lang="zh-CN" altLang="en-US" dirty="0" smtClean="0"/>
              <a:t>操作系统</a:t>
            </a:r>
            <a:endParaRPr lang="en-US" altLang="zh-CN" dirty="0" smtClean="0"/>
          </a:p>
          <a:p>
            <a:pPr lvl="2"/>
            <a:r>
              <a:rPr lang="zh-CN" altLang="en-US" dirty="0" smtClean="0"/>
              <a:t>“天河二号”，使用的麒麟</a:t>
            </a:r>
            <a:r>
              <a:rPr lang="en-US" altLang="zh-CN" dirty="0" smtClean="0"/>
              <a:t>Linux</a:t>
            </a:r>
            <a:r>
              <a:rPr lang="zh-CN" altLang="en-US" dirty="0" smtClean="0"/>
              <a:t>操作系统，他也被认为使用的</a:t>
            </a:r>
            <a:r>
              <a:rPr lang="en-US" altLang="zh-CN" dirty="0" smtClean="0"/>
              <a:t>Linux</a:t>
            </a:r>
            <a:r>
              <a:rPr lang="zh-CN" altLang="en-US" dirty="0" smtClean="0"/>
              <a:t>操作系统</a:t>
            </a:r>
            <a:endParaRPr lang="en-US" altLang="zh-CN" dirty="0" smtClean="0"/>
          </a:p>
          <a:p>
            <a:pPr lvl="2"/>
            <a:r>
              <a:rPr lang="zh-CN" altLang="en-US" dirty="0" smtClean="0"/>
              <a:t>不同的发行版本适用于不同用途的操作系统</a:t>
            </a:r>
            <a:endParaRPr lang="zh-CN" altLang="en-US" dirty="0"/>
          </a:p>
        </p:txBody>
      </p:sp>
      <p:pic>
        <p:nvPicPr>
          <p:cNvPr id="1026" name="Picture 2" descr="http://p.ananas.chaoxing.com/star3/origin/55ddad8c498eb08ca41672c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4873" y="1152938"/>
            <a:ext cx="3154363" cy="3154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477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 </a:t>
            </a:r>
            <a:r>
              <a:rPr lang="zh-CN" altLang="en-US" dirty="0" smtClean="0"/>
              <a:t>的版本</a:t>
            </a:r>
            <a:endParaRPr lang="zh-CN" altLang="en-US" dirty="0"/>
          </a:p>
        </p:txBody>
      </p:sp>
      <p:sp>
        <p:nvSpPr>
          <p:cNvPr id="17" name="内容占位符 16"/>
          <p:cNvSpPr>
            <a:spLocks noGrp="1"/>
          </p:cNvSpPr>
          <p:nvPr>
            <p:ph idx="1"/>
          </p:nvPr>
        </p:nvSpPr>
        <p:spPr/>
        <p:txBody>
          <a:bodyPr/>
          <a:lstStyle/>
          <a:p>
            <a:r>
              <a:rPr lang="zh-CN" altLang="en-US" dirty="0" smtClean="0"/>
              <a:t>这些版本之间可能会有较大的差异，但这些差异并非内核差异造成的，而是表现在各自的应用程序上</a:t>
            </a:r>
            <a:endParaRPr lang="en-US" altLang="zh-CN" dirty="0" smtClean="0"/>
          </a:p>
          <a:p>
            <a:r>
              <a:rPr lang="zh-CN" altLang="en-US" dirty="0" smtClean="0"/>
              <a:t>有的发行版本专注于提供良好的桌面体验</a:t>
            </a:r>
            <a:endParaRPr lang="en-US" altLang="zh-CN" dirty="0" smtClean="0"/>
          </a:p>
          <a:p>
            <a:endParaRPr lang="en-US" altLang="zh-CN" dirty="0" smtClean="0"/>
          </a:p>
          <a:p>
            <a:endParaRPr lang="en-US" altLang="zh-CN" dirty="0" smtClean="0"/>
          </a:p>
          <a:p>
            <a:endParaRPr lang="zh-CN" altLang="en-US" dirty="0"/>
          </a:p>
        </p:txBody>
      </p:sp>
      <p:pic>
        <p:nvPicPr>
          <p:cNvPr id="18" name="Picture 2" descr="ubunt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8288" y="3380716"/>
            <a:ext cx="984111" cy="973176"/>
          </a:xfrm>
          <a:prstGeom prst="rect">
            <a:avLst/>
          </a:prstGeom>
          <a:noFill/>
          <a:extLst>
            <a:ext uri="{909E8E84-426E-40DD-AFC4-6F175D3DCCD1}">
              <a14:hiddenFill xmlns:a14="http://schemas.microsoft.com/office/drawing/2010/main">
                <a:solidFill>
                  <a:srgbClr val="FFFFFF"/>
                </a:solidFill>
              </a14:hiddenFill>
            </a:ext>
          </a:extLst>
        </p:spPr>
      </p:pic>
      <p:sp>
        <p:nvSpPr>
          <p:cNvPr id="19" name="内容占位符 2"/>
          <p:cNvSpPr txBox="1">
            <a:spLocks/>
          </p:cNvSpPr>
          <p:nvPr/>
        </p:nvSpPr>
        <p:spPr>
          <a:xfrm>
            <a:off x="2451652" y="4506843"/>
            <a:ext cx="2173357" cy="489228"/>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altLang="zh-CN" dirty="0" smtClean="0"/>
              <a:t>Ubuntu</a:t>
            </a:r>
            <a:r>
              <a:rPr lang="zh-CN" altLang="en-US" dirty="0" smtClean="0"/>
              <a:t>桌面版</a:t>
            </a:r>
            <a:endParaRPr lang="zh-CN" altLang="en-US" dirty="0"/>
          </a:p>
        </p:txBody>
      </p:sp>
      <p:pic>
        <p:nvPicPr>
          <p:cNvPr id="9218" name="Picture 2" descr="Image result for linux fedora 图标"/>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3125" y="3087756"/>
            <a:ext cx="1913282" cy="2295939"/>
          </a:xfrm>
          <a:prstGeom prst="rect">
            <a:avLst/>
          </a:prstGeom>
          <a:noFill/>
          <a:extLst>
            <a:ext uri="{909E8E84-426E-40DD-AFC4-6F175D3DCCD1}">
              <a14:hiddenFill xmlns:a14="http://schemas.microsoft.com/office/drawing/2010/main">
                <a:solidFill>
                  <a:srgbClr val="FFFFFF"/>
                </a:solidFill>
              </a14:hiddenFill>
            </a:ext>
          </a:extLst>
        </p:spPr>
      </p:pic>
      <p:sp>
        <p:nvSpPr>
          <p:cNvPr id="21" name="内容占位符 2"/>
          <p:cNvSpPr txBox="1">
            <a:spLocks/>
          </p:cNvSpPr>
          <p:nvPr/>
        </p:nvSpPr>
        <p:spPr>
          <a:xfrm>
            <a:off x="6361043" y="5315225"/>
            <a:ext cx="2491409" cy="542235"/>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altLang="zh-CN" dirty="0" smtClean="0"/>
              <a:t>Fedora</a:t>
            </a:r>
            <a:r>
              <a:rPr lang="zh-CN" altLang="en-US" dirty="0" smtClean="0"/>
              <a:t>桌面版本</a:t>
            </a:r>
            <a:endParaRPr lang="zh-CN" altLang="en-US" dirty="0"/>
          </a:p>
        </p:txBody>
      </p:sp>
    </p:spTree>
    <p:extLst>
      <p:ext uri="{BB962C8B-B14F-4D97-AF65-F5344CB8AC3E}">
        <p14:creationId xmlns:p14="http://schemas.microsoft.com/office/powerpoint/2010/main" val="1361726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anim calcmode="lin" valueType="num">
                                      <p:cBhvr additive="base">
                                        <p:cTn id="7"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up)">
                                      <p:cBhvr>
                                        <p:cTn id="13" dur="1000"/>
                                        <p:tgtEl>
                                          <p:spTgt spid="19"/>
                                        </p:tgtEl>
                                      </p:cBhvr>
                                    </p:animEffect>
                                  </p:childTnLst>
                                </p:cTn>
                              </p:par>
                              <p:par>
                                <p:cTn id="14" presetID="22" presetClass="entr" presetSubtype="1"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up)">
                                      <p:cBhvr>
                                        <p:cTn id="16" dur="1000"/>
                                        <p:tgtEl>
                                          <p:spTgt spid="18"/>
                                        </p:tgtEl>
                                      </p:cBhvr>
                                    </p:animEffect>
                                  </p:childTnLst>
                                </p:cTn>
                              </p:par>
                              <p:par>
                                <p:cTn id="17" presetID="22" presetClass="entr" presetSubtype="1" fill="hold" nodeType="withEffect">
                                  <p:stCondLst>
                                    <p:cond delay="0"/>
                                  </p:stCondLst>
                                  <p:childTnLst>
                                    <p:set>
                                      <p:cBhvr>
                                        <p:cTn id="18" dur="1" fill="hold">
                                          <p:stCondLst>
                                            <p:cond delay="0"/>
                                          </p:stCondLst>
                                        </p:cTn>
                                        <p:tgtEl>
                                          <p:spTgt spid="9218"/>
                                        </p:tgtEl>
                                        <p:attrNameLst>
                                          <p:attrName>style.visibility</p:attrName>
                                        </p:attrNameLst>
                                      </p:cBhvr>
                                      <p:to>
                                        <p:strVal val="visible"/>
                                      </p:to>
                                    </p:set>
                                    <p:animEffect transition="in" filter="wipe(up)">
                                      <p:cBhvr>
                                        <p:cTn id="19" dur="1000"/>
                                        <p:tgtEl>
                                          <p:spTgt spid="9218"/>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up)">
                                      <p:cBhvr>
                                        <p:cTn id="22"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9" grpId="0"/>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的版本</a:t>
            </a:r>
            <a:endParaRPr lang="zh-CN" altLang="en-US" dirty="0"/>
          </a:p>
        </p:txBody>
      </p:sp>
      <p:pic>
        <p:nvPicPr>
          <p:cNvPr id="4098" name="Picture 2" descr="ubunt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6584" y="4844636"/>
            <a:ext cx="857250" cy="847725"/>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3"/>
          <a:stretch>
            <a:fillRect/>
          </a:stretch>
        </p:blipFill>
        <p:spPr>
          <a:xfrm>
            <a:off x="5534316" y="2792306"/>
            <a:ext cx="1361905" cy="504762"/>
          </a:xfrm>
          <a:prstGeom prst="rect">
            <a:avLst/>
          </a:prstGeom>
        </p:spPr>
      </p:pic>
      <p:pic>
        <p:nvPicPr>
          <p:cNvPr id="6" name="图片 5"/>
          <p:cNvPicPr>
            <a:picLocks noChangeAspect="1"/>
          </p:cNvPicPr>
          <p:nvPr/>
        </p:nvPicPr>
        <p:blipFill>
          <a:blip r:embed="rId4"/>
          <a:stretch>
            <a:fillRect/>
          </a:stretch>
        </p:blipFill>
        <p:spPr>
          <a:xfrm>
            <a:off x="2733347" y="3027522"/>
            <a:ext cx="1371429" cy="510808"/>
          </a:xfrm>
          <a:prstGeom prst="rect">
            <a:avLst/>
          </a:prstGeom>
        </p:spPr>
      </p:pic>
      <p:pic>
        <p:nvPicPr>
          <p:cNvPr id="7" name="图片 6"/>
          <p:cNvPicPr>
            <a:picLocks noChangeAspect="1"/>
          </p:cNvPicPr>
          <p:nvPr/>
        </p:nvPicPr>
        <p:blipFill>
          <a:blip r:embed="rId5"/>
          <a:stretch>
            <a:fillRect/>
          </a:stretch>
        </p:blipFill>
        <p:spPr>
          <a:xfrm>
            <a:off x="7305124" y="3856836"/>
            <a:ext cx="1133333" cy="628571"/>
          </a:xfrm>
          <a:prstGeom prst="rect">
            <a:avLst/>
          </a:prstGeom>
        </p:spPr>
      </p:pic>
      <p:sp>
        <p:nvSpPr>
          <p:cNvPr id="9" name="内容占位符 2"/>
          <p:cNvSpPr txBox="1">
            <a:spLocks/>
          </p:cNvSpPr>
          <p:nvPr/>
        </p:nvSpPr>
        <p:spPr>
          <a:xfrm>
            <a:off x="834112" y="1105842"/>
            <a:ext cx="10631488" cy="5194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dirty="0" smtClean="0"/>
              <a:t>有的发行版本专注于提供良好的开发工作站</a:t>
            </a:r>
            <a:endParaRPr lang="en-US" altLang="zh-CN" dirty="0" smtClean="0"/>
          </a:p>
          <a:p>
            <a:r>
              <a:rPr lang="zh-CN" altLang="en-US" dirty="0" smtClean="0"/>
              <a:t>有的发行版本有良好的稳定性和安全性，可以作为网络服务器的操作系统</a:t>
            </a:r>
            <a:endParaRPr lang="en-US" altLang="zh-CN" dirty="0" smtClean="0"/>
          </a:p>
          <a:p>
            <a:endParaRPr lang="zh-CN" altLang="en-US" b="0" dirty="0"/>
          </a:p>
        </p:txBody>
      </p:sp>
      <p:pic>
        <p:nvPicPr>
          <p:cNvPr id="8" name="图片 7"/>
          <p:cNvPicPr>
            <a:picLocks noChangeAspect="1"/>
          </p:cNvPicPr>
          <p:nvPr/>
        </p:nvPicPr>
        <p:blipFill>
          <a:blip r:embed="rId6"/>
          <a:stretch>
            <a:fillRect/>
          </a:stretch>
        </p:blipFill>
        <p:spPr>
          <a:xfrm>
            <a:off x="5114343" y="3880461"/>
            <a:ext cx="638095" cy="952381"/>
          </a:xfrm>
          <a:prstGeom prst="rect">
            <a:avLst/>
          </a:prstGeom>
        </p:spPr>
      </p:pic>
      <p:pic>
        <p:nvPicPr>
          <p:cNvPr id="11" name="Picture 2" descr="Image result for centos logo transparen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7775" y="4676775"/>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20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22" presetClass="entr" presetSubtype="8"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098"/>
                                        </p:tgtEl>
                                        <p:attrNameLst>
                                          <p:attrName>style.visibility</p:attrName>
                                        </p:attrNameLst>
                                      </p:cBhvr>
                                      <p:to>
                                        <p:strVal val="visible"/>
                                      </p:to>
                                    </p:set>
                                    <p:animEffect transition="in" filter="wipe(left)">
                                      <p:cBhvr>
                                        <p:cTn id="20" dur="500"/>
                                        <p:tgtEl>
                                          <p:spTgt spid="409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的版本</a:t>
            </a:r>
            <a:endParaRPr lang="zh-CN" altLang="en-US" dirty="0"/>
          </a:p>
        </p:txBody>
      </p:sp>
      <p:sp>
        <p:nvSpPr>
          <p:cNvPr id="3" name="内容占位符 2"/>
          <p:cNvSpPr>
            <a:spLocks noGrp="1"/>
          </p:cNvSpPr>
          <p:nvPr>
            <p:ph idx="1"/>
          </p:nvPr>
        </p:nvSpPr>
        <p:spPr>
          <a:xfrm>
            <a:off x="2782957" y="1046922"/>
            <a:ext cx="9172713" cy="1842052"/>
          </a:xfrm>
        </p:spPr>
        <p:txBody>
          <a:bodyPr>
            <a:normAutofit fontScale="92500" lnSpcReduction="10000"/>
          </a:bodyPr>
          <a:lstStyle/>
          <a:p>
            <a:pPr marL="0" indent="0">
              <a:buNone/>
            </a:pPr>
            <a:r>
              <a:rPr lang="zh-CN" altLang="en-US" dirty="0"/>
              <a:t>易</a:t>
            </a:r>
            <a:r>
              <a:rPr lang="zh-CN" altLang="en-US" dirty="0" smtClean="0"/>
              <a:t>用、可靠</a:t>
            </a:r>
            <a:endParaRPr lang="en-US" altLang="zh-CN" dirty="0" smtClean="0"/>
          </a:p>
          <a:p>
            <a:pPr marL="0" indent="0">
              <a:buNone/>
            </a:pPr>
            <a:r>
              <a:rPr lang="en-US" altLang="zh-CN" dirty="0" smtClean="0"/>
              <a:t>Ubuntu Enterprise Linux</a:t>
            </a:r>
          </a:p>
          <a:p>
            <a:pPr marL="0" indent="0">
              <a:buNone/>
            </a:pPr>
            <a:r>
              <a:rPr lang="zh-CN" altLang="en-US" dirty="0" smtClean="0"/>
              <a:t>服务需要付费</a:t>
            </a:r>
            <a:endParaRPr lang="zh-CN" altLang="en-US" dirty="0"/>
          </a:p>
        </p:txBody>
      </p:sp>
      <p:pic>
        <p:nvPicPr>
          <p:cNvPr id="5" name="Picture 2" descr="ubunt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4950" y="1154350"/>
            <a:ext cx="1365483" cy="1350310"/>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4"/>
          <a:stretch>
            <a:fillRect/>
          </a:stretch>
        </p:blipFill>
        <p:spPr>
          <a:xfrm>
            <a:off x="1412890" y="3348897"/>
            <a:ext cx="1361905" cy="504762"/>
          </a:xfrm>
          <a:prstGeom prst="rect">
            <a:avLst/>
          </a:prstGeom>
        </p:spPr>
      </p:pic>
      <p:sp>
        <p:nvSpPr>
          <p:cNvPr id="7" name="内容占位符 2"/>
          <p:cNvSpPr txBox="1">
            <a:spLocks/>
          </p:cNvSpPr>
          <p:nvPr/>
        </p:nvSpPr>
        <p:spPr>
          <a:xfrm>
            <a:off x="2796210" y="2981739"/>
            <a:ext cx="9130748" cy="21336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zh-CN" altLang="en-US" dirty="0"/>
              <a:t>极为精简和稳定的发行版本</a:t>
            </a:r>
            <a:endParaRPr lang="en-US" altLang="zh-CN" dirty="0"/>
          </a:p>
          <a:p>
            <a:pPr marL="0" indent="0">
              <a:buFont typeface="Wingdings 3" charset="2"/>
              <a:buNone/>
            </a:pPr>
            <a:r>
              <a:rPr lang="en-US" altLang="zh-CN" dirty="0" err="1" smtClean="0"/>
              <a:t>Debian</a:t>
            </a:r>
            <a:r>
              <a:rPr lang="en-US" altLang="zh-CN" dirty="0" smtClean="0"/>
              <a:t> GNU/Linux</a:t>
            </a:r>
          </a:p>
          <a:p>
            <a:pPr marL="0" indent="0">
              <a:buFont typeface="Wingdings 3" charset="2"/>
              <a:buNone/>
            </a:pPr>
            <a:r>
              <a:rPr lang="zh-CN" altLang="en-US" dirty="0" smtClean="0"/>
              <a:t>更新速度慢，不提供专门的技术支持，发行周期长，企业不太用</a:t>
            </a:r>
            <a:endParaRPr lang="en-US" altLang="zh-CN" dirty="0" smtClean="0"/>
          </a:p>
          <a:p>
            <a:pPr marL="0" indent="0">
              <a:buFont typeface="Wingdings 3" charset="2"/>
              <a:buNone/>
            </a:pPr>
            <a:endParaRPr lang="zh-CN" altLang="en-US" dirty="0"/>
          </a:p>
        </p:txBody>
      </p:sp>
      <p:pic>
        <p:nvPicPr>
          <p:cNvPr id="8" name="图片 7"/>
          <p:cNvPicPr>
            <a:picLocks noChangeAspect="1"/>
          </p:cNvPicPr>
          <p:nvPr/>
        </p:nvPicPr>
        <p:blipFill>
          <a:blip r:embed="rId5"/>
          <a:stretch>
            <a:fillRect/>
          </a:stretch>
        </p:blipFill>
        <p:spPr>
          <a:xfrm>
            <a:off x="1301889" y="5301323"/>
            <a:ext cx="1133333" cy="628571"/>
          </a:xfrm>
          <a:prstGeom prst="rect">
            <a:avLst/>
          </a:prstGeom>
        </p:spPr>
      </p:pic>
      <p:sp>
        <p:nvSpPr>
          <p:cNvPr id="9" name="内容占位符 2"/>
          <p:cNvSpPr txBox="1">
            <a:spLocks/>
          </p:cNvSpPr>
          <p:nvPr/>
        </p:nvSpPr>
        <p:spPr>
          <a:xfrm>
            <a:off x="2756452" y="5015948"/>
            <a:ext cx="9172713" cy="18420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a:t>非常</a:t>
            </a:r>
            <a:r>
              <a:rPr lang="zh-CN" altLang="en-US" dirty="0" smtClean="0"/>
              <a:t>可靠、更新速度快</a:t>
            </a:r>
            <a:endParaRPr lang="en-US" altLang="zh-CN" dirty="0" smtClean="0"/>
          </a:p>
          <a:p>
            <a:pPr marL="0" indent="0">
              <a:buFont typeface="Wingdings 3" charset="2"/>
              <a:buNone/>
            </a:pPr>
            <a:r>
              <a:rPr lang="en-US" altLang="zh-CN" dirty="0" err="1" smtClean="0"/>
              <a:t>Suse</a:t>
            </a:r>
            <a:r>
              <a:rPr lang="en-US" altLang="zh-CN" dirty="0" smtClean="0"/>
              <a:t> </a:t>
            </a:r>
            <a:r>
              <a:rPr lang="en-US" altLang="zh-CN" dirty="0" err="1" smtClean="0"/>
              <a:t>Linu</a:t>
            </a:r>
            <a:r>
              <a:rPr lang="en-US" altLang="zh-CN" dirty="0" smtClean="0"/>
              <a:t> Enterprise Server</a:t>
            </a:r>
            <a:r>
              <a:rPr lang="zh-CN" altLang="en-US" dirty="0" smtClean="0"/>
              <a:t>（市场占用率仅次于红帽）</a:t>
            </a:r>
            <a:endParaRPr lang="en-US" altLang="zh-CN" dirty="0" smtClean="0"/>
          </a:p>
          <a:p>
            <a:pPr marL="0" indent="0">
              <a:buFont typeface="Wingdings 3" charset="2"/>
              <a:buNone/>
            </a:pPr>
            <a:r>
              <a:rPr lang="zh-CN" altLang="en-US" dirty="0" smtClean="0"/>
              <a:t>付费较高，中国企业很少用</a:t>
            </a:r>
            <a:endParaRPr lang="zh-CN" altLang="en-US" dirty="0"/>
          </a:p>
        </p:txBody>
      </p:sp>
    </p:spTree>
    <p:extLst>
      <p:ext uri="{BB962C8B-B14F-4D97-AF65-F5344CB8AC3E}">
        <p14:creationId xmlns:p14="http://schemas.microsoft.com/office/powerpoint/2010/main" val="154387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wipe(down)">
                                      <p:cBhvr>
                                        <p:cTn id="32" dur="500"/>
                                        <p:tgtEl>
                                          <p:spTgt spid="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wipe(down)">
                                      <p:cBhvr>
                                        <p:cTn id="37" dur="500"/>
                                        <p:tgtEl>
                                          <p:spTgt spid="7">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7">
                                            <p:txEl>
                                              <p:pRg st="2" end="2"/>
                                            </p:txEl>
                                          </p:spTgt>
                                        </p:tgtEl>
                                        <p:attrNameLst>
                                          <p:attrName>style.visibility</p:attrName>
                                        </p:attrNameLst>
                                      </p:cBhvr>
                                      <p:to>
                                        <p:strVal val="visible"/>
                                      </p:to>
                                    </p:set>
                                    <p:animEffect transition="in" filter="wipe(down)">
                                      <p:cBhvr>
                                        <p:cTn id="42" dur="500"/>
                                        <p:tgtEl>
                                          <p:spTgt spid="7">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9">
                                            <p:txEl>
                                              <p:pRg st="1" end="1"/>
                                            </p:txEl>
                                          </p:spTgt>
                                        </p:tgtEl>
                                        <p:attrNameLst>
                                          <p:attrName>style.visibility</p:attrName>
                                        </p:attrNameLst>
                                      </p:cBhvr>
                                      <p:to>
                                        <p:strVal val="visible"/>
                                      </p:to>
                                    </p:set>
                                    <p:animEffect transition="in" filter="wipe(down)">
                                      <p:cBhvr>
                                        <p:cTn id="52" dur="500"/>
                                        <p:tgtEl>
                                          <p:spTgt spid="9">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9">
                                            <p:txEl>
                                              <p:pRg st="0" end="0"/>
                                            </p:txEl>
                                          </p:spTgt>
                                        </p:tgtEl>
                                        <p:attrNameLst>
                                          <p:attrName>style.visibility</p:attrName>
                                        </p:attrNameLst>
                                      </p:cBhvr>
                                      <p:to>
                                        <p:strVal val="visible"/>
                                      </p:to>
                                    </p:set>
                                    <p:animEffect transition="in" filter="wipe(down)">
                                      <p:cBhvr>
                                        <p:cTn id="57" dur="500"/>
                                        <p:tgtEl>
                                          <p:spTgt spid="9">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9">
                                            <p:txEl>
                                              <p:pRg st="2" end="2"/>
                                            </p:txEl>
                                          </p:spTgt>
                                        </p:tgtEl>
                                        <p:attrNameLst>
                                          <p:attrName>style.visibility</p:attrName>
                                        </p:attrNameLst>
                                      </p:cBhvr>
                                      <p:to>
                                        <p:strVal val="visible"/>
                                      </p:to>
                                    </p:set>
                                    <p:animEffect transition="in" filter="wipe(down)">
                                      <p:cBhvr>
                                        <p:cTn id="62"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教学目标</a:t>
            </a:r>
            <a:endParaRPr lang="zh-CN" altLang="en-US" dirty="0"/>
          </a:p>
        </p:txBody>
      </p:sp>
      <p:sp>
        <p:nvSpPr>
          <p:cNvPr id="3" name="内容占位符 2"/>
          <p:cNvSpPr>
            <a:spLocks noGrp="1"/>
          </p:cNvSpPr>
          <p:nvPr>
            <p:ph idx="1"/>
          </p:nvPr>
        </p:nvSpPr>
        <p:spPr/>
        <p:txBody>
          <a:bodyPr/>
          <a:lstStyle/>
          <a:p>
            <a:r>
              <a:rPr lang="zh-CN" altLang="en-US" dirty="0"/>
              <a:t>了解</a:t>
            </a:r>
            <a:r>
              <a:rPr lang="en-US" altLang="zh-CN" dirty="0"/>
              <a:t>Linux</a:t>
            </a:r>
            <a:r>
              <a:rPr lang="zh-CN" altLang="en-US" dirty="0" smtClean="0"/>
              <a:t>的应用</a:t>
            </a:r>
            <a:endParaRPr lang="zh-CN" altLang="en-US" dirty="0"/>
          </a:p>
          <a:p>
            <a:r>
              <a:rPr lang="zh-CN" altLang="en-US" dirty="0" smtClean="0"/>
              <a:t>了解</a:t>
            </a:r>
            <a:r>
              <a:rPr lang="en-US" altLang="zh-CN" dirty="0" smtClean="0"/>
              <a:t>Linux</a:t>
            </a:r>
            <a:r>
              <a:rPr lang="zh-CN" altLang="en-US" dirty="0" smtClean="0"/>
              <a:t>的来历</a:t>
            </a:r>
            <a:endParaRPr lang="en-US" altLang="zh-CN" dirty="0" smtClean="0"/>
          </a:p>
          <a:p>
            <a:r>
              <a:rPr lang="zh-CN" altLang="en-US" dirty="0" smtClean="0"/>
              <a:t>了解</a:t>
            </a:r>
            <a:r>
              <a:rPr lang="en-US" altLang="zh-CN" dirty="0" smtClean="0"/>
              <a:t>Linux</a:t>
            </a:r>
            <a:r>
              <a:rPr lang="zh-CN" altLang="en-US" dirty="0" smtClean="0"/>
              <a:t>的发行版本</a:t>
            </a:r>
            <a:endParaRPr lang="en-US" altLang="zh-CN" dirty="0" smtClean="0"/>
          </a:p>
          <a:p>
            <a:r>
              <a:rPr lang="zh-CN" altLang="en-US" dirty="0" smtClean="0"/>
              <a:t>掌握</a:t>
            </a:r>
            <a:r>
              <a:rPr lang="en-US" altLang="zh-CN" dirty="0" smtClean="0"/>
              <a:t>CentOS 7 </a:t>
            </a:r>
            <a:r>
              <a:rPr lang="zh-CN" altLang="en-US" dirty="0" smtClean="0"/>
              <a:t>的安装</a:t>
            </a:r>
            <a:endParaRPr lang="en-US" altLang="zh-CN" dirty="0" smtClean="0"/>
          </a:p>
          <a:p>
            <a:r>
              <a:rPr lang="zh-CN" altLang="en-US" dirty="0" smtClean="0"/>
              <a:t>掌握</a:t>
            </a:r>
            <a:r>
              <a:rPr lang="en-US" altLang="zh-CN" dirty="0" smtClean="0"/>
              <a:t>CentOS 7 </a:t>
            </a:r>
            <a:r>
              <a:rPr lang="zh-CN" altLang="en-US" dirty="0" smtClean="0"/>
              <a:t>的基本使用</a:t>
            </a:r>
            <a:endParaRPr lang="en-US" altLang="zh-CN" dirty="0" smtClean="0"/>
          </a:p>
        </p:txBody>
      </p:sp>
    </p:spTree>
    <p:extLst>
      <p:ext uri="{BB962C8B-B14F-4D97-AF65-F5344CB8AC3E}">
        <p14:creationId xmlns:p14="http://schemas.microsoft.com/office/powerpoint/2010/main" val="5634144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的版本</a:t>
            </a:r>
            <a:endParaRPr lang="zh-CN" altLang="en-US" dirty="0"/>
          </a:p>
        </p:txBody>
      </p:sp>
      <p:pic>
        <p:nvPicPr>
          <p:cNvPr id="4" name="图片 3"/>
          <p:cNvPicPr>
            <a:picLocks noChangeAspect="1"/>
          </p:cNvPicPr>
          <p:nvPr/>
        </p:nvPicPr>
        <p:blipFill>
          <a:blip r:embed="rId3"/>
          <a:stretch>
            <a:fillRect/>
          </a:stretch>
        </p:blipFill>
        <p:spPr>
          <a:xfrm>
            <a:off x="1381625" y="1649296"/>
            <a:ext cx="1371429" cy="510808"/>
          </a:xfrm>
          <a:prstGeom prst="rect">
            <a:avLst/>
          </a:prstGeom>
        </p:spPr>
      </p:pic>
      <p:sp>
        <p:nvSpPr>
          <p:cNvPr id="5" name="内容占位符 2"/>
          <p:cNvSpPr txBox="1">
            <a:spLocks/>
          </p:cNvSpPr>
          <p:nvPr/>
        </p:nvSpPr>
        <p:spPr>
          <a:xfrm>
            <a:off x="3019287" y="1166191"/>
            <a:ext cx="9172713" cy="18420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a:t>稳定</a:t>
            </a:r>
            <a:r>
              <a:rPr lang="zh-CN" altLang="en-US" dirty="0" smtClean="0"/>
              <a:t>可靠、更新及时、用户极多</a:t>
            </a:r>
            <a:endParaRPr lang="en-US" altLang="zh-CN" dirty="0" smtClean="0"/>
          </a:p>
          <a:p>
            <a:pPr marL="0" indent="0">
              <a:buFont typeface="Wingdings 3" charset="2"/>
              <a:buNone/>
            </a:pPr>
            <a:r>
              <a:rPr lang="en-US" altLang="zh-CN" dirty="0" err="1" smtClean="0"/>
              <a:t>RedHat</a:t>
            </a:r>
            <a:r>
              <a:rPr lang="en-US" altLang="zh-CN" dirty="0" smtClean="0"/>
              <a:t> Enterprise Linux</a:t>
            </a:r>
          </a:p>
          <a:p>
            <a:pPr marL="0" indent="0">
              <a:buFont typeface="Wingdings 3" charset="2"/>
              <a:buNone/>
            </a:pPr>
            <a:r>
              <a:rPr lang="zh-CN" altLang="en-US" dirty="0" smtClean="0"/>
              <a:t>服务需要付费</a:t>
            </a:r>
            <a:endParaRPr lang="zh-CN" altLang="en-US" dirty="0"/>
          </a:p>
        </p:txBody>
      </p:sp>
      <p:sp>
        <p:nvSpPr>
          <p:cNvPr id="7" name="内容占位符 2"/>
          <p:cNvSpPr txBox="1">
            <a:spLocks/>
          </p:cNvSpPr>
          <p:nvPr/>
        </p:nvSpPr>
        <p:spPr>
          <a:xfrm>
            <a:off x="2880140" y="3319669"/>
            <a:ext cx="9172713" cy="18420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免费更新、红帽品质、社区支持良好</a:t>
            </a:r>
            <a:endParaRPr lang="en-US" altLang="zh-CN" dirty="0" smtClean="0"/>
          </a:p>
          <a:p>
            <a:pPr marL="0" indent="0">
              <a:buFont typeface="Wingdings 3" charset="2"/>
              <a:buNone/>
            </a:pPr>
            <a:r>
              <a:rPr lang="en-US" altLang="zh-CN" dirty="0" smtClean="0"/>
              <a:t>Community </a:t>
            </a:r>
            <a:r>
              <a:rPr lang="en-US" altLang="zh-CN" dirty="0" err="1" smtClean="0"/>
              <a:t>ENTerprise</a:t>
            </a:r>
            <a:r>
              <a:rPr lang="en-US" altLang="zh-CN" dirty="0" smtClean="0"/>
              <a:t> Operating System</a:t>
            </a:r>
          </a:p>
          <a:p>
            <a:pPr marL="0" indent="0">
              <a:buFont typeface="Wingdings 3" charset="2"/>
              <a:buNone/>
            </a:pPr>
            <a:r>
              <a:rPr lang="zh-CN" altLang="en-US" dirty="0" smtClean="0"/>
              <a:t>无专门技术支持、更新相对滞后</a:t>
            </a:r>
            <a:endParaRPr lang="zh-CN" altLang="en-US" dirty="0"/>
          </a:p>
        </p:txBody>
      </p:sp>
      <p:pic>
        <p:nvPicPr>
          <p:cNvPr id="8" name="Picture 2" descr="Image result for centos logo transparent"/>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091406" y="3289300"/>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64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down)">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down)">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wipe(left)">
                                      <p:cBhvr>
                                        <p:cTn id="32" dur="500"/>
                                        <p:tgtEl>
                                          <p:spTgt spid="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wipe(left)">
                                      <p:cBhvr>
                                        <p:cTn id="37" dur="500"/>
                                        <p:tgtEl>
                                          <p:spTgt spid="7">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
                                            <p:txEl>
                                              <p:pRg st="2" end="2"/>
                                            </p:txEl>
                                          </p:spTgt>
                                        </p:tgtEl>
                                        <p:attrNameLst>
                                          <p:attrName>style.visibility</p:attrName>
                                        </p:attrNameLst>
                                      </p:cBhvr>
                                      <p:to>
                                        <p:strVal val="visible"/>
                                      </p:to>
                                    </p:set>
                                    <p:animEffect transition="in" filter="wipe(left)">
                                      <p:cBhvr>
                                        <p:cTn id="4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选择合适的</a:t>
            </a:r>
            <a:r>
              <a:rPr lang="en-US" altLang="zh-CN" dirty="0" smtClean="0"/>
              <a:t>Linux</a:t>
            </a:r>
            <a:r>
              <a:rPr lang="zh-CN" altLang="en-US" dirty="0" smtClean="0"/>
              <a:t>版本</a:t>
            </a:r>
            <a:endParaRPr lang="zh-CN" altLang="en-US" dirty="0"/>
          </a:p>
        </p:txBody>
      </p:sp>
      <p:sp>
        <p:nvSpPr>
          <p:cNvPr id="3" name="内容占位符 2"/>
          <p:cNvSpPr>
            <a:spLocks noGrp="1"/>
          </p:cNvSpPr>
          <p:nvPr>
            <p:ph idx="1"/>
          </p:nvPr>
        </p:nvSpPr>
        <p:spPr>
          <a:xfrm>
            <a:off x="3379304" y="1143000"/>
            <a:ext cx="8152295" cy="5194300"/>
          </a:xfrm>
        </p:spPr>
        <p:txBody>
          <a:bodyPr/>
          <a:lstStyle/>
          <a:p>
            <a:r>
              <a:rPr lang="zh-CN" altLang="en-US" dirty="0" smtClean="0"/>
              <a:t>免费</a:t>
            </a:r>
            <a:endParaRPr lang="en-US" altLang="zh-CN" dirty="0" smtClean="0"/>
          </a:p>
          <a:p>
            <a:r>
              <a:rPr lang="zh-CN" altLang="en-US" dirty="0" smtClean="0"/>
              <a:t>用户量多</a:t>
            </a:r>
            <a:endParaRPr lang="en-US" altLang="zh-CN" dirty="0" smtClean="0"/>
          </a:p>
          <a:p>
            <a:r>
              <a:rPr lang="zh-CN" altLang="en-US" dirty="0" smtClean="0"/>
              <a:t>资料丰富</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1307945" y="1411683"/>
            <a:ext cx="1942857" cy="1914286"/>
          </a:xfrm>
          <a:prstGeom prst="rect">
            <a:avLst/>
          </a:prstGeom>
        </p:spPr>
      </p:pic>
      <p:pic>
        <p:nvPicPr>
          <p:cNvPr id="3074" name="Picture 2" descr="Image result for centos logo transpar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5575" y="3838575"/>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96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074"/>
                                        </p:tgtEl>
                                        <p:attrNameLst>
                                          <p:attrName>style.visibility</p:attrName>
                                        </p:attrNameLst>
                                      </p:cBhvr>
                                      <p:to>
                                        <p:strVal val="visible"/>
                                      </p:to>
                                    </p:set>
                                    <p:animEffect transition="in" filter="fade">
                                      <p:cBhvr>
                                        <p:cTn id="25"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en-US" altLang="zh-CN" dirty="0" smtClean="0"/>
              <a:t>Linux</a:t>
            </a:r>
            <a:r>
              <a:rPr lang="zh-CN" altLang="en-US" dirty="0" smtClean="0"/>
              <a:t>的应用</a:t>
            </a:r>
            <a:endParaRPr lang="en-US" altLang="zh-CN" dirty="0" smtClean="0"/>
          </a:p>
          <a:p>
            <a:r>
              <a:rPr lang="en-US" altLang="zh-CN" dirty="0" smtClean="0"/>
              <a:t>Linux</a:t>
            </a:r>
            <a:r>
              <a:rPr lang="zh-CN" altLang="en-US" dirty="0" smtClean="0"/>
              <a:t>的故事</a:t>
            </a:r>
            <a:endParaRPr lang="en-US" altLang="zh-CN" dirty="0" smtClean="0"/>
          </a:p>
          <a:p>
            <a:r>
              <a:rPr lang="zh-CN" altLang="en-US" dirty="0" smtClean="0"/>
              <a:t>关于</a:t>
            </a:r>
            <a:r>
              <a:rPr lang="en-US" altLang="zh-CN" dirty="0" smtClean="0"/>
              <a:t>Linux</a:t>
            </a:r>
            <a:r>
              <a:rPr lang="zh-CN" altLang="en-US" dirty="0" smtClean="0"/>
              <a:t>的版本</a:t>
            </a:r>
            <a:endParaRPr lang="en-US" altLang="zh-CN" dirty="0" smtClean="0"/>
          </a:p>
          <a:p>
            <a:r>
              <a:rPr lang="zh-CN" altLang="en-US" dirty="0" smtClean="0">
                <a:solidFill>
                  <a:srgbClr val="FF0000"/>
                </a:solidFill>
              </a:rPr>
              <a:t>虚拟机和</a:t>
            </a:r>
            <a:r>
              <a:rPr lang="en-US" altLang="zh-CN" dirty="0" smtClean="0">
                <a:solidFill>
                  <a:srgbClr val="FF0000"/>
                </a:solidFill>
              </a:rPr>
              <a:t>CentOS 7</a:t>
            </a:r>
            <a:r>
              <a:rPr lang="zh-CN" altLang="en-US" dirty="0" smtClean="0">
                <a:solidFill>
                  <a:srgbClr val="FF0000"/>
                </a:solidFill>
              </a:rPr>
              <a:t>的安装</a:t>
            </a:r>
            <a:endParaRPr lang="en-US" altLang="zh-CN" dirty="0" smtClean="0">
              <a:solidFill>
                <a:srgbClr val="FF0000"/>
              </a:solidFill>
            </a:endParaRPr>
          </a:p>
          <a:p>
            <a:r>
              <a:rPr lang="en-US" altLang="zh-CN" dirty="0" smtClean="0">
                <a:solidFill>
                  <a:schemeClr val="tx1"/>
                </a:solidFill>
              </a:rPr>
              <a:t>CentOS 7</a:t>
            </a:r>
            <a:r>
              <a:rPr lang="zh-CN" altLang="en-US" dirty="0" smtClean="0">
                <a:solidFill>
                  <a:schemeClr val="tx1"/>
                </a:solidFill>
              </a:rPr>
              <a:t>使用初体验</a:t>
            </a:r>
            <a:endParaRPr lang="en-US" altLang="zh-CN" dirty="0" smtClean="0">
              <a:solidFill>
                <a:schemeClr val="tx1"/>
              </a:solidFill>
            </a:endParaRPr>
          </a:p>
          <a:p>
            <a:r>
              <a:rPr lang="zh-CN" altLang="en-US" dirty="0"/>
              <a:t>用</a:t>
            </a:r>
            <a:r>
              <a:rPr lang="zh-CN" altLang="en-US" dirty="0" smtClean="0"/>
              <a:t>好帮助文档</a:t>
            </a:r>
            <a:r>
              <a:rPr lang="en-US" altLang="zh-CN" dirty="0" smtClean="0"/>
              <a:t>man</a:t>
            </a:r>
          </a:p>
          <a:p>
            <a:endParaRPr lang="en-US" altLang="zh-CN" dirty="0" smtClean="0"/>
          </a:p>
          <a:p>
            <a:endParaRPr lang="en-US" altLang="zh-CN" dirty="0" smtClean="0"/>
          </a:p>
          <a:p>
            <a:endParaRPr lang="zh-CN" altLang="en-US" dirty="0"/>
          </a:p>
        </p:txBody>
      </p:sp>
      <p:sp>
        <p:nvSpPr>
          <p:cNvPr id="4" name="标题 3"/>
          <p:cNvSpPr>
            <a:spLocks noGrp="1"/>
          </p:cNvSpPr>
          <p:nvPr>
            <p:ph type="title"/>
          </p:nvPr>
        </p:nvSpPr>
        <p:spPr>
          <a:xfrm>
            <a:off x="2503854" y="229432"/>
            <a:ext cx="5829300" cy="772890"/>
          </a:xfrm>
          <a:noFill/>
        </p:spPr>
        <p:txBody>
          <a:bodyPr/>
          <a:lstStyle/>
          <a:p>
            <a:r>
              <a:rPr lang="zh-CN" altLang="en-US" dirty="0" smtClean="0"/>
              <a:t>目 录</a:t>
            </a:r>
            <a:endParaRPr lang="zh-CN" altLang="en-US" dirty="0"/>
          </a:p>
        </p:txBody>
      </p:sp>
    </p:spTree>
    <p:extLst>
      <p:ext uri="{BB962C8B-B14F-4D97-AF65-F5344CB8AC3E}">
        <p14:creationId xmlns:p14="http://schemas.microsoft.com/office/powerpoint/2010/main" val="32645713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建立虚拟机并安装</a:t>
            </a:r>
            <a:r>
              <a:rPr lang="en-US" altLang="zh-CN" b="0" dirty="0"/>
              <a:t>CentOS</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 </a:t>
            </a:r>
            <a:r>
              <a:rPr lang="zh-CN" altLang="en-US" dirty="0" smtClean="0"/>
              <a:t>获取虚拟机文件</a:t>
            </a:r>
            <a:r>
              <a:rPr lang="en-US" altLang="zh-CN" dirty="0" smtClean="0"/>
              <a:t>VMware</a:t>
            </a:r>
            <a:r>
              <a:rPr lang="zh-CN" altLang="en-US" dirty="0" smtClean="0"/>
              <a:t>或</a:t>
            </a:r>
            <a:r>
              <a:rPr lang="en-US" altLang="zh-CN" dirty="0" err="1" smtClean="0"/>
              <a:t>Virtubox</a:t>
            </a:r>
            <a:endParaRPr lang="en-US" altLang="zh-CN" dirty="0" smtClean="0"/>
          </a:p>
          <a:p>
            <a:pPr marL="0" indent="0">
              <a:buNone/>
            </a:pPr>
            <a:r>
              <a:rPr lang="en-US" altLang="zh-CN" dirty="0" smtClean="0"/>
              <a:t>2 </a:t>
            </a:r>
            <a:r>
              <a:rPr lang="zh-CN" altLang="en-US" dirty="0" smtClean="0"/>
              <a:t>安装</a:t>
            </a:r>
            <a:r>
              <a:rPr lang="en-US" altLang="zh-CN" dirty="0" err="1" smtClean="0"/>
              <a:t>Vmware</a:t>
            </a:r>
            <a:r>
              <a:rPr lang="en-US" altLang="zh-CN" dirty="0" smtClean="0"/>
              <a:t> </a:t>
            </a:r>
            <a:r>
              <a:rPr lang="zh-CN" altLang="en-US" dirty="0" smtClean="0"/>
              <a:t>或</a:t>
            </a:r>
            <a:r>
              <a:rPr lang="en-US" altLang="zh-CN" dirty="0" err="1" smtClean="0"/>
              <a:t>Virtubox</a:t>
            </a:r>
            <a:endParaRPr lang="en-US" altLang="zh-CN" dirty="0" smtClean="0"/>
          </a:p>
          <a:p>
            <a:pPr marL="0" indent="0">
              <a:buNone/>
            </a:pPr>
            <a:r>
              <a:rPr lang="en-US" altLang="zh-CN" dirty="0" smtClean="0"/>
              <a:t>3 </a:t>
            </a:r>
            <a:r>
              <a:rPr lang="zh-CN" altLang="en-US" dirty="0" smtClean="0"/>
              <a:t>在虚拟机软件中安装</a:t>
            </a:r>
            <a:r>
              <a:rPr lang="en-US" altLang="zh-CN" dirty="0" smtClean="0"/>
              <a:t>CentOS 7 </a:t>
            </a:r>
          </a:p>
          <a:p>
            <a:pPr marL="0" indent="0">
              <a:buNone/>
            </a:pPr>
            <a:endParaRPr lang="zh-CN" altLang="en-US" dirty="0"/>
          </a:p>
        </p:txBody>
      </p:sp>
    </p:spTree>
    <p:extLst>
      <p:ext uri="{BB962C8B-B14F-4D97-AF65-F5344CB8AC3E}">
        <p14:creationId xmlns:p14="http://schemas.microsoft.com/office/powerpoint/2010/main" val="36572146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en-US" altLang="zh-CN" dirty="0" smtClean="0"/>
              <a:t>Linux</a:t>
            </a:r>
            <a:r>
              <a:rPr lang="zh-CN" altLang="en-US" dirty="0" smtClean="0"/>
              <a:t>的应用</a:t>
            </a:r>
            <a:endParaRPr lang="en-US" altLang="zh-CN" dirty="0" smtClean="0"/>
          </a:p>
          <a:p>
            <a:r>
              <a:rPr lang="en-US" altLang="zh-CN" dirty="0" smtClean="0"/>
              <a:t>Linux</a:t>
            </a:r>
            <a:r>
              <a:rPr lang="zh-CN" altLang="en-US" dirty="0" smtClean="0"/>
              <a:t>的故事</a:t>
            </a:r>
            <a:endParaRPr lang="en-US" altLang="zh-CN" dirty="0" smtClean="0"/>
          </a:p>
          <a:p>
            <a:r>
              <a:rPr lang="zh-CN" altLang="en-US" dirty="0" smtClean="0"/>
              <a:t>关于</a:t>
            </a:r>
            <a:r>
              <a:rPr lang="en-US" altLang="zh-CN" dirty="0" smtClean="0"/>
              <a:t>Linux</a:t>
            </a:r>
            <a:r>
              <a:rPr lang="zh-CN" altLang="en-US" dirty="0" smtClean="0"/>
              <a:t>的版本</a:t>
            </a:r>
            <a:endParaRPr lang="en-US" altLang="zh-CN" dirty="0" smtClean="0"/>
          </a:p>
          <a:p>
            <a:r>
              <a:rPr lang="zh-CN" altLang="en-US" dirty="0" smtClean="0"/>
              <a:t>虚拟机和</a:t>
            </a:r>
            <a:r>
              <a:rPr lang="en-US" altLang="zh-CN" dirty="0" smtClean="0"/>
              <a:t>CentOS 7</a:t>
            </a:r>
            <a:r>
              <a:rPr lang="zh-CN" altLang="en-US" dirty="0" smtClean="0"/>
              <a:t>的安装</a:t>
            </a:r>
            <a:endParaRPr lang="en-US" altLang="zh-CN" dirty="0" smtClean="0"/>
          </a:p>
          <a:p>
            <a:r>
              <a:rPr lang="en-US" altLang="zh-CN" dirty="0" smtClean="0">
                <a:solidFill>
                  <a:srgbClr val="FF0000"/>
                </a:solidFill>
              </a:rPr>
              <a:t>CentOS 7</a:t>
            </a:r>
            <a:r>
              <a:rPr lang="zh-CN" altLang="en-US" dirty="0" smtClean="0">
                <a:solidFill>
                  <a:srgbClr val="FF0000"/>
                </a:solidFill>
              </a:rPr>
              <a:t>使用初体验</a:t>
            </a:r>
            <a:endParaRPr lang="en-US" altLang="zh-CN" dirty="0" smtClean="0">
              <a:solidFill>
                <a:srgbClr val="FF0000"/>
              </a:solidFill>
            </a:endParaRPr>
          </a:p>
          <a:p>
            <a:r>
              <a:rPr lang="zh-CN" altLang="en-US" dirty="0"/>
              <a:t>用</a:t>
            </a:r>
            <a:r>
              <a:rPr lang="zh-CN" altLang="en-US" dirty="0" smtClean="0"/>
              <a:t>好帮助文档</a:t>
            </a:r>
            <a:r>
              <a:rPr lang="en-US" altLang="zh-CN" dirty="0" smtClean="0"/>
              <a:t>man</a:t>
            </a:r>
          </a:p>
          <a:p>
            <a:endParaRPr lang="en-US" altLang="zh-CN" dirty="0" smtClean="0"/>
          </a:p>
          <a:p>
            <a:endParaRPr lang="en-US" altLang="zh-CN" dirty="0" smtClean="0"/>
          </a:p>
          <a:p>
            <a:endParaRPr lang="zh-CN" altLang="en-US" dirty="0"/>
          </a:p>
        </p:txBody>
      </p:sp>
      <p:sp>
        <p:nvSpPr>
          <p:cNvPr id="4" name="标题 3"/>
          <p:cNvSpPr>
            <a:spLocks noGrp="1"/>
          </p:cNvSpPr>
          <p:nvPr>
            <p:ph type="title"/>
          </p:nvPr>
        </p:nvSpPr>
        <p:spPr>
          <a:xfrm>
            <a:off x="2503854" y="229432"/>
            <a:ext cx="5829300" cy="772890"/>
          </a:xfrm>
          <a:noFill/>
        </p:spPr>
        <p:txBody>
          <a:bodyPr/>
          <a:lstStyle/>
          <a:p>
            <a:r>
              <a:rPr lang="zh-CN" altLang="en-US" dirty="0" smtClean="0"/>
              <a:t>目 录</a:t>
            </a:r>
            <a:endParaRPr lang="zh-CN" altLang="en-US" dirty="0"/>
          </a:p>
        </p:txBody>
      </p:sp>
    </p:spTree>
    <p:extLst>
      <p:ext uri="{BB962C8B-B14F-4D97-AF65-F5344CB8AC3E}">
        <p14:creationId xmlns:p14="http://schemas.microsoft.com/office/powerpoint/2010/main" val="2333096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使用初体验</a:t>
            </a:r>
            <a:endParaRPr lang="zh-CN" altLang="en-US" dirty="0"/>
          </a:p>
        </p:txBody>
      </p:sp>
      <p:sp>
        <p:nvSpPr>
          <p:cNvPr id="3" name="内容占位符 2"/>
          <p:cNvSpPr>
            <a:spLocks noGrp="1"/>
          </p:cNvSpPr>
          <p:nvPr>
            <p:ph idx="1"/>
          </p:nvPr>
        </p:nvSpPr>
        <p:spPr/>
        <p:txBody>
          <a:bodyPr/>
          <a:lstStyle/>
          <a:p>
            <a:r>
              <a:rPr lang="zh-CN" altLang="en-US" dirty="0" smtClean="0"/>
              <a:t>认识初始信息</a:t>
            </a:r>
            <a:endParaRPr lang="en-US" altLang="zh-CN" dirty="0" smtClean="0"/>
          </a:p>
          <a:p>
            <a:endParaRPr lang="en-US" altLang="zh-CN" dirty="0" smtClean="0"/>
          </a:p>
          <a:p>
            <a:endParaRPr lang="en-US" altLang="zh-CN" dirty="0" smtClean="0"/>
          </a:p>
          <a:p>
            <a:endParaRPr lang="en-US" altLang="zh-CN" dirty="0" smtClean="0"/>
          </a:p>
          <a:p>
            <a:r>
              <a:rPr lang="zh-CN" altLang="en-US" dirty="0" smtClean="0"/>
              <a:t>登录系统</a:t>
            </a:r>
            <a:endParaRPr lang="en-US" altLang="zh-CN" dirty="0" smtClean="0"/>
          </a:p>
          <a:p>
            <a:endParaRPr lang="zh-CN" altLang="en-US" dirty="0"/>
          </a:p>
        </p:txBody>
      </p:sp>
      <p:pic>
        <p:nvPicPr>
          <p:cNvPr id="6" name="图片 5"/>
          <p:cNvPicPr>
            <a:picLocks noChangeAspect="1"/>
          </p:cNvPicPr>
          <p:nvPr/>
        </p:nvPicPr>
        <p:blipFill>
          <a:blip r:embed="rId2"/>
          <a:stretch>
            <a:fillRect/>
          </a:stretch>
        </p:blipFill>
        <p:spPr>
          <a:xfrm>
            <a:off x="1456214" y="4443538"/>
            <a:ext cx="7628571" cy="2009524"/>
          </a:xfrm>
          <a:prstGeom prst="rect">
            <a:avLst/>
          </a:prstGeom>
        </p:spPr>
      </p:pic>
      <p:pic>
        <p:nvPicPr>
          <p:cNvPr id="8" name="图片 7"/>
          <p:cNvPicPr>
            <a:picLocks noChangeAspect="1"/>
          </p:cNvPicPr>
          <p:nvPr/>
        </p:nvPicPr>
        <p:blipFill>
          <a:blip r:embed="rId3"/>
          <a:stretch>
            <a:fillRect/>
          </a:stretch>
        </p:blipFill>
        <p:spPr>
          <a:xfrm>
            <a:off x="1235766" y="1694417"/>
            <a:ext cx="8579195" cy="1111210"/>
          </a:xfrm>
          <a:prstGeom prst="rect">
            <a:avLst/>
          </a:prstGeom>
        </p:spPr>
      </p:pic>
      <p:sp>
        <p:nvSpPr>
          <p:cNvPr id="9" name="文本框 8"/>
          <p:cNvSpPr txBox="1"/>
          <p:nvPr/>
        </p:nvSpPr>
        <p:spPr>
          <a:xfrm>
            <a:off x="2519433" y="3358165"/>
            <a:ext cx="3353337" cy="523220"/>
          </a:xfrm>
          <a:prstGeom prst="rect">
            <a:avLst/>
          </a:prstGeom>
          <a:noFill/>
        </p:spPr>
        <p:txBody>
          <a:bodyPr wrap="square" rtlCol="0">
            <a:spAutoFit/>
          </a:bodyPr>
          <a:lstStyle/>
          <a:p>
            <a:r>
              <a:rPr lang="zh-CN" altLang="en-US" sz="2800" b="1" dirty="0" smtClean="0">
                <a:latin typeface="楷体" panose="02010609060101010101" pitchFamily="49" charset="-122"/>
                <a:ea typeface="楷体" panose="02010609060101010101" pitchFamily="49" charset="-122"/>
              </a:rPr>
              <a:t>内核版本号</a:t>
            </a:r>
            <a:endParaRPr lang="zh-CN" altLang="en-US" sz="2800" b="1" dirty="0">
              <a:latin typeface="楷体" panose="02010609060101010101" pitchFamily="49" charset="-122"/>
              <a:ea typeface="楷体" panose="02010609060101010101" pitchFamily="49" charset="-122"/>
            </a:endParaRPr>
          </a:p>
        </p:txBody>
      </p:sp>
      <p:cxnSp>
        <p:nvCxnSpPr>
          <p:cNvPr id="10" name="直接箭头连接符 9"/>
          <p:cNvCxnSpPr/>
          <p:nvPr/>
        </p:nvCxnSpPr>
        <p:spPr>
          <a:xfrm flipH="1" flipV="1">
            <a:off x="3777624" y="2572555"/>
            <a:ext cx="8765" cy="840346"/>
          </a:xfrm>
          <a:prstGeom prst="straightConnector1">
            <a:avLst/>
          </a:prstGeom>
          <a:ln w="57150">
            <a:solidFill>
              <a:srgbClr val="FF0000"/>
            </a:solidFill>
            <a:tailEnd type="triangle"/>
          </a:ln>
        </p:spPr>
        <p:style>
          <a:lnRef idx="2">
            <a:schemeClr val="accent2"/>
          </a:lnRef>
          <a:fillRef idx="0">
            <a:schemeClr val="accent2"/>
          </a:fillRef>
          <a:effectRef idx="1">
            <a:schemeClr val="accent2"/>
          </a:effectRef>
          <a:fontRef idx="minor">
            <a:schemeClr val="tx1"/>
          </a:fontRef>
        </p:style>
      </p:cxnSp>
      <p:sp>
        <p:nvSpPr>
          <p:cNvPr id="12" name="文本框 11"/>
          <p:cNvSpPr txBox="1"/>
          <p:nvPr/>
        </p:nvSpPr>
        <p:spPr>
          <a:xfrm>
            <a:off x="7542193" y="3293770"/>
            <a:ext cx="3353337" cy="523220"/>
          </a:xfrm>
          <a:prstGeom prst="rect">
            <a:avLst/>
          </a:prstGeom>
          <a:noFill/>
        </p:spPr>
        <p:txBody>
          <a:bodyPr wrap="square" rtlCol="0">
            <a:spAutoFit/>
          </a:bodyPr>
          <a:lstStyle/>
          <a:p>
            <a:r>
              <a:rPr lang="zh-CN" altLang="en-US" sz="2800" b="1" dirty="0" smtClean="0">
                <a:latin typeface="楷体" panose="02010609060101010101" pitchFamily="49" charset="-122"/>
                <a:ea typeface="楷体" panose="02010609060101010101" pitchFamily="49" charset="-122"/>
              </a:rPr>
              <a:t>操作系统位数</a:t>
            </a:r>
            <a:endParaRPr lang="zh-CN" altLang="en-US" sz="2800" b="1" dirty="0">
              <a:latin typeface="楷体" panose="02010609060101010101" pitchFamily="49" charset="-122"/>
              <a:ea typeface="楷体" panose="02010609060101010101" pitchFamily="49" charset="-122"/>
            </a:endParaRPr>
          </a:p>
        </p:txBody>
      </p:sp>
      <p:cxnSp>
        <p:nvCxnSpPr>
          <p:cNvPr id="13" name="直接箭头连接符 12"/>
          <p:cNvCxnSpPr/>
          <p:nvPr/>
        </p:nvCxnSpPr>
        <p:spPr>
          <a:xfrm flipH="1" flipV="1">
            <a:off x="8796270" y="2640169"/>
            <a:ext cx="1" cy="643944"/>
          </a:xfrm>
          <a:prstGeom prst="straightConnector1">
            <a:avLst/>
          </a:prstGeom>
          <a:ln w="57150">
            <a:solidFill>
              <a:srgbClr val="FF000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04952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down)">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wipe(left)">
                                      <p:cBhvr>
                                        <p:cTn id="35" dur="5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 </a:t>
            </a:r>
            <a:r>
              <a:rPr lang="zh-CN" altLang="en-US" dirty="0" smtClean="0"/>
              <a:t>使用初体验</a:t>
            </a:r>
            <a:endParaRPr lang="zh-CN" altLang="en-US" dirty="0"/>
          </a:p>
        </p:txBody>
      </p:sp>
      <p:sp>
        <p:nvSpPr>
          <p:cNvPr id="3" name="内容占位符 2"/>
          <p:cNvSpPr>
            <a:spLocks noGrp="1"/>
          </p:cNvSpPr>
          <p:nvPr>
            <p:ph idx="1"/>
          </p:nvPr>
        </p:nvSpPr>
        <p:spPr>
          <a:xfrm>
            <a:off x="7085012" y="3302000"/>
            <a:ext cx="3113088" cy="673100"/>
          </a:xfrm>
        </p:spPr>
        <p:txBody>
          <a:bodyPr>
            <a:normAutofit/>
          </a:bodyPr>
          <a:lstStyle/>
          <a:p>
            <a:pPr marL="0" indent="0">
              <a:buNone/>
            </a:pPr>
            <a:r>
              <a:rPr lang="zh-CN" altLang="en-US" dirty="0" smtClean="0"/>
              <a:t>最后一次登录时间</a:t>
            </a:r>
            <a:endParaRPr lang="zh-CN" altLang="en-US" dirty="0"/>
          </a:p>
        </p:txBody>
      </p:sp>
      <p:pic>
        <p:nvPicPr>
          <p:cNvPr id="4" name="图片 3"/>
          <p:cNvPicPr>
            <a:picLocks noChangeAspect="1"/>
          </p:cNvPicPr>
          <p:nvPr/>
        </p:nvPicPr>
        <p:blipFill>
          <a:blip r:embed="rId2"/>
          <a:stretch>
            <a:fillRect/>
          </a:stretch>
        </p:blipFill>
        <p:spPr>
          <a:xfrm>
            <a:off x="998928" y="1217656"/>
            <a:ext cx="10608872" cy="1211059"/>
          </a:xfrm>
          <a:prstGeom prst="rect">
            <a:avLst/>
          </a:prstGeom>
        </p:spPr>
      </p:pic>
      <p:sp>
        <p:nvSpPr>
          <p:cNvPr id="5" name="内容占位符 2"/>
          <p:cNvSpPr txBox="1">
            <a:spLocks/>
          </p:cNvSpPr>
          <p:nvPr/>
        </p:nvSpPr>
        <p:spPr>
          <a:xfrm>
            <a:off x="9561512" y="2501900"/>
            <a:ext cx="2389188" cy="647700"/>
          </a:xfrm>
          <a:prstGeom prst="rect">
            <a:avLst/>
          </a:prstGeom>
        </p:spPr>
        <p:txBody>
          <a:bodyPr vert="horz" lIns="91440" tIns="45720" rIns="91440" bIns="45720" rtlCol="0">
            <a:normAutofit/>
          </a:bodyPr>
          <a:lstStyle>
            <a:lvl1pPr marL="342900" indent="-3429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登录的终端名</a:t>
            </a:r>
            <a:endParaRPr lang="zh-CN" altLang="en-US" dirty="0"/>
          </a:p>
        </p:txBody>
      </p:sp>
      <p:cxnSp>
        <p:nvCxnSpPr>
          <p:cNvPr id="7" name="直接箭头连接符 6"/>
          <p:cNvCxnSpPr/>
          <p:nvPr/>
        </p:nvCxnSpPr>
        <p:spPr>
          <a:xfrm flipH="1" flipV="1">
            <a:off x="8242300" y="1587500"/>
            <a:ext cx="25400" cy="1714500"/>
          </a:xfrm>
          <a:prstGeom prst="straightConnector1">
            <a:avLst/>
          </a:prstGeom>
          <a:ln w="57150">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8" name="直接箭头连接符 7"/>
          <p:cNvCxnSpPr/>
          <p:nvPr/>
        </p:nvCxnSpPr>
        <p:spPr>
          <a:xfrm flipV="1">
            <a:off x="10223500" y="1676400"/>
            <a:ext cx="12700" cy="1041400"/>
          </a:xfrm>
          <a:prstGeom prst="straightConnector1">
            <a:avLst/>
          </a:prstGeom>
          <a:ln w="57150">
            <a:solidFill>
              <a:srgbClr val="FF0000"/>
            </a:solidFill>
            <a:tailEnd type="triangle"/>
          </a:ln>
        </p:spPr>
        <p:style>
          <a:lnRef idx="2">
            <a:schemeClr val="accent2"/>
          </a:lnRef>
          <a:fillRef idx="0">
            <a:schemeClr val="accent2"/>
          </a:fillRef>
          <a:effectRef idx="1">
            <a:schemeClr val="accent2"/>
          </a:effectRef>
          <a:fontRef idx="minor">
            <a:schemeClr val="tx1"/>
          </a:fontRef>
        </p:style>
      </p:cxnSp>
      <p:sp>
        <p:nvSpPr>
          <p:cNvPr id="11" name="内容占位符 2"/>
          <p:cNvSpPr txBox="1">
            <a:spLocks/>
          </p:cNvSpPr>
          <p:nvPr/>
        </p:nvSpPr>
        <p:spPr>
          <a:xfrm>
            <a:off x="392112" y="2895600"/>
            <a:ext cx="1982788" cy="673100"/>
          </a:xfrm>
          <a:prstGeom prst="rect">
            <a:avLst/>
          </a:prstGeom>
        </p:spPr>
        <p:txBody>
          <a:bodyPr vert="horz" lIns="91440" tIns="45720" rIns="91440" bIns="45720" rtlCol="0">
            <a:normAutofit/>
          </a:bodyPr>
          <a:lstStyle>
            <a:lvl1pPr marL="342900" indent="-3429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登录用户名</a:t>
            </a:r>
            <a:endParaRPr lang="zh-CN" altLang="en-US" dirty="0"/>
          </a:p>
        </p:txBody>
      </p:sp>
      <p:sp>
        <p:nvSpPr>
          <p:cNvPr id="12" name="内容占位符 2"/>
          <p:cNvSpPr txBox="1">
            <a:spLocks/>
          </p:cNvSpPr>
          <p:nvPr/>
        </p:nvSpPr>
        <p:spPr>
          <a:xfrm>
            <a:off x="2690812" y="3390900"/>
            <a:ext cx="1982788" cy="673100"/>
          </a:xfrm>
          <a:prstGeom prst="rect">
            <a:avLst/>
          </a:prstGeom>
        </p:spPr>
        <p:txBody>
          <a:bodyPr vert="horz" lIns="91440" tIns="45720" rIns="91440" bIns="45720" rtlCol="0">
            <a:normAutofit/>
          </a:bodyPr>
          <a:lstStyle>
            <a:lvl1pPr marL="342900" indent="-3429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登录的主机</a:t>
            </a:r>
            <a:endParaRPr lang="zh-CN" altLang="en-US" dirty="0"/>
          </a:p>
        </p:txBody>
      </p:sp>
      <p:sp>
        <p:nvSpPr>
          <p:cNvPr id="13" name="内容占位符 2"/>
          <p:cNvSpPr txBox="1">
            <a:spLocks/>
          </p:cNvSpPr>
          <p:nvPr/>
        </p:nvSpPr>
        <p:spPr>
          <a:xfrm>
            <a:off x="4711700" y="2603500"/>
            <a:ext cx="1181100" cy="1244600"/>
          </a:xfrm>
          <a:prstGeom prst="rect">
            <a:avLst/>
          </a:prstGeom>
        </p:spPr>
        <p:txBody>
          <a:bodyPr vert="horz" lIns="91440" tIns="45720" rIns="91440" bIns="45720" rtlCol="0">
            <a:normAutofit fontScale="92500"/>
          </a:bodyPr>
          <a:lstStyle>
            <a:lvl1pPr marL="342900" indent="-3429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用户所在目录</a:t>
            </a:r>
            <a:endParaRPr lang="zh-CN" altLang="en-US" dirty="0"/>
          </a:p>
        </p:txBody>
      </p:sp>
      <p:sp>
        <p:nvSpPr>
          <p:cNvPr id="14" name="内容占位符 2"/>
          <p:cNvSpPr txBox="1">
            <a:spLocks/>
          </p:cNvSpPr>
          <p:nvPr/>
        </p:nvSpPr>
        <p:spPr>
          <a:xfrm>
            <a:off x="5713412" y="3619500"/>
            <a:ext cx="1246188" cy="749300"/>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用户类型</a:t>
            </a:r>
            <a:endParaRPr lang="zh-CN" altLang="en-US" dirty="0"/>
          </a:p>
        </p:txBody>
      </p:sp>
      <p:cxnSp>
        <p:nvCxnSpPr>
          <p:cNvPr id="16" name="直接箭头连接符 15"/>
          <p:cNvCxnSpPr/>
          <p:nvPr/>
        </p:nvCxnSpPr>
        <p:spPr>
          <a:xfrm flipV="1">
            <a:off x="1524000" y="2057400"/>
            <a:ext cx="12700" cy="1041400"/>
          </a:xfrm>
          <a:prstGeom prst="straightConnector1">
            <a:avLst/>
          </a:prstGeom>
          <a:ln w="57150">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7" name="直接箭头连接符 16"/>
          <p:cNvCxnSpPr/>
          <p:nvPr/>
        </p:nvCxnSpPr>
        <p:spPr>
          <a:xfrm flipH="1" flipV="1">
            <a:off x="3556000" y="2184400"/>
            <a:ext cx="12700" cy="1282700"/>
          </a:xfrm>
          <a:prstGeom prst="straightConnector1">
            <a:avLst/>
          </a:prstGeom>
          <a:ln w="57150">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8" name="直接箭头连接符 17"/>
          <p:cNvCxnSpPr/>
          <p:nvPr/>
        </p:nvCxnSpPr>
        <p:spPr>
          <a:xfrm flipV="1">
            <a:off x="5194300" y="1866900"/>
            <a:ext cx="0" cy="660400"/>
          </a:xfrm>
          <a:prstGeom prst="straightConnector1">
            <a:avLst/>
          </a:prstGeom>
          <a:ln w="57150">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9" name="直接箭头连接符 18"/>
          <p:cNvCxnSpPr>
            <a:stCxn id="14" idx="0"/>
          </p:cNvCxnSpPr>
          <p:nvPr/>
        </p:nvCxnSpPr>
        <p:spPr>
          <a:xfrm flipH="1" flipV="1">
            <a:off x="5892800" y="2057400"/>
            <a:ext cx="443706" cy="1562100"/>
          </a:xfrm>
          <a:prstGeom prst="straightConnector1">
            <a:avLst/>
          </a:prstGeom>
          <a:ln w="57150">
            <a:solidFill>
              <a:srgbClr val="FF0000"/>
            </a:solidFill>
            <a:tailEnd type="triangle"/>
          </a:ln>
        </p:spPr>
        <p:style>
          <a:lnRef idx="2">
            <a:schemeClr val="accent2"/>
          </a:lnRef>
          <a:fillRef idx="0">
            <a:schemeClr val="accent2"/>
          </a:fillRef>
          <a:effectRef idx="1">
            <a:schemeClr val="accent2"/>
          </a:effectRef>
          <a:fontRef idx="minor">
            <a:schemeClr val="tx1"/>
          </a:fontRef>
        </p:style>
      </p:cxnSp>
      <p:sp>
        <p:nvSpPr>
          <p:cNvPr id="23" name="内容占位符 2"/>
          <p:cNvSpPr txBox="1">
            <a:spLocks/>
          </p:cNvSpPr>
          <p:nvPr/>
        </p:nvSpPr>
        <p:spPr>
          <a:xfrm>
            <a:off x="1485900" y="4204648"/>
            <a:ext cx="3657600" cy="2286000"/>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目录类型：</a:t>
            </a:r>
            <a:endParaRPr lang="en-US" altLang="zh-CN" dirty="0" smtClean="0"/>
          </a:p>
          <a:p>
            <a:pPr marL="0" indent="0">
              <a:buFont typeface="Wingdings 3" charset="2"/>
              <a:buNone/>
            </a:pPr>
            <a:r>
              <a:rPr lang="en-US" altLang="zh-CN" dirty="0"/>
              <a:t>	</a:t>
            </a:r>
            <a:r>
              <a:rPr lang="zh-CN" altLang="en-US" dirty="0" smtClean="0"/>
              <a:t>“</a:t>
            </a:r>
            <a:r>
              <a:rPr lang="en-US" altLang="zh-CN" dirty="0"/>
              <a:t>~</a:t>
            </a:r>
            <a:r>
              <a:rPr lang="zh-CN" altLang="en-US" dirty="0" smtClean="0"/>
              <a:t>”家目录</a:t>
            </a:r>
            <a:endParaRPr lang="en-US" altLang="zh-CN" dirty="0" smtClean="0"/>
          </a:p>
          <a:p>
            <a:pPr marL="0" indent="0">
              <a:buFont typeface="Wingdings 3" charset="2"/>
              <a:buNone/>
            </a:pPr>
            <a:r>
              <a:rPr lang="en-US" altLang="zh-CN" dirty="0" smtClean="0"/>
              <a:t>	</a:t>
            </a:r>
            <a:r>
              <a:rPr lang="zh-CN" altLang="en-US" dirty="0" smtClean="0"/>
              <a:t>“</a:t>
            </a:r>
            <a:r>
              <a:rPr lang="en-US" altLang="zh-CN" dirty="0" smtClean="0"/>
              <a:t>/</a:t>
            </a:r>
            <a:r>
              <a:rPr lang="zh-CN" altLang="en-US" dirty="0" smtClean="0"/>
              <a:t>”根目录</a:t>
            </a:r>
            <a:endParaRPr lang="en-US" altLang="zh-CN" dirty="0" smtClean="0"/>
          </a:p>
          <a:p>
            <a:pPr marL="0" indent="0">
              <a:buFont typeface="Wingdings 3" charset="2"/>
              <a:buNone/>
            </a:pPr>
            <a:r>
              <a:rPr lang="en-US" altLang="zh-CN" dirty="0" smtClean="0"/>
              <a:t>	</a:t>
            </a:r>
            <a:r>
              <a:rPr lang="zh-CN" altLang="en-US" dirty="0" smtClean="0"/>
              <a:t>“</a:t>
            </a:r>
            <a:r>
              <a:rPr lang="en-US" altLang="zh-CN" dirty="0" smtClean="0"/>
              <a:t>bin</a:t>
            </a:r>
            <a:r>
              <a:rPr lang="zh-CN" altLang="en-US" dirty="0" smtClean="0"/>
              <a:t>” </a:t>
            </a:r>
            <a:r>
              <a:rPr lang="en-US" altLang="zh-CN" dirty="0" smtClean="0"/>
              <a:t>bin</a:t>
            </a:r>
            <a:r>
              <a:rPr lang="zh-CN" altLang="en-US" dirty="0" smtClean="0"/>
              <a:t>目录</a:t>
            </a:r>
            <a:endParaRPr lang="zh-CN" altLang="en-US" dirty="0"/>
          </a:p>
        </p:txBody>
      </p:sp>
      <p:sp>
        <p:nvSpPr>
          <p:cNvPr id="28" name="内容占位符 2"/>
          <p:cNvSpPr txBox="1">
            <a:spLocks/>
          </p:cNvSpPr>
          <p:nvPr/>
        </p:nvSpPr>
        <p:spPr>
          <a:xfrm>
            <a:off x="5473700" y="4522148"/>
            <a:ext cx="2806700" cy="2159000"/>
          </a:xfrm>
          <a:prstGeom prst="rect">
            <a:avLst/>
          </a:prstGeom>
        </p:spPr>
        <p:txBody>
          <a:bodyPr vert="horz" lIns="91440" tIns="45720" rIns="91440" bIns="45720" rtlCol="0">
            <a:normAutofit fontScale="92500"/>
          </a:bodyPr>
          <a:lstStyle>
            <a:lvl1pPr marL="342900" indent="-3429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用户类型：</a:t>
            </a:r>
            <a:endParaRPr lang="en-US" altLang="zh-CN" dirty="0" smtClean="0"/>
          </a:p>
          <a:p>
            <a:pPr marL="0" indent="0">
              <a:buFont typeface="Wingdings 3" charset="2"/>
              <a:buNone/>
            </a:pPr>
            <a:r>
              <a:rPr lang="en-US" altLang="zh-CN" dirty="0"/>
              <a:t>	</a:t>
            </a:r>
            <a:r>
              <a:rPr lang="zh-CN" altLang="en-US" dirty="0" smtClean="0"/>
              <a:t>“</a:t>
            </a:r>
            <a:r>
              <a:rPr lang="en-US" altLang="zh-CN" dirty="0" smtClean="0"/>
              <a:t>#</a:t>
            </a:r>
            <a:r>
              <a:rPr lang="zh-CN" altLang="en-US" dirty="0" smtClean="0"/>
              <a:t>”根用户</a:t>
            </a:r>
            <a:endParaRPr lang="en-US" altLang="zh-CN" dirty="0" smtClean="0"/>
          </a:p>
          <a:p>
            <a:pPr marL="0" indent="0">
              <a:buFont typeface="Wingdings 3" charset="2"/>
              <a:buNone/>
            </a:pPr>
            <a:r>
              <a:rPr lang="en-US" altLang="zh-CN" dirty="0" smtClean="0"/>
              <a:t>	</a:t>
            </a:r>
            <a:r>
              <a:rPr lang="zh-CN" altLang="en-US" dirty="0" smtClean="0"/>
              <a:t>“</a:t>
            </a:r>
            <a:r>
              <a:rPr lang="en-US" altLang="zh-CN" dirty="0" smtClean="0"/>
              <a:t>$</a:t>
            </a:r>
            <a:r>
              <a:rPr lang="zh-CN" altLang="en-US" dirty="0" smtClean="0"/>
              <a:t>”普通用户</a:t>
            </a:r>
            <a:endParaRPr lang="en-US" altLang="zh-CN" dirty="0" smtClean="0"/>
          </a:p>
        </p:txBody>
      </p:sp>
    </p:spTree>
    <p:extLst>
      <p:ext uri="{BB962C8B-B14F-4D97-AF65-F5344CB8AC3E}">
        <p14:creationId xmlns:p14="http://schemas.microsoft.com/office/powerpoint/2010/main" val="41933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down)">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down)">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down)">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down)">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ipe(down)">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wipe(down)">
                                      <p:cBhvr>
                                        <p:cTn id="62" dur="5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wipe(up)">
                                      <p:cBhvr>
                                        <p:cTn id="67" dur="500"/>
                                        <p:tgtEl>
                                          <p:spTgt spid="23"/>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wipe(up)">
                                      <p:cBhvr>
                                        <p:cTn id="7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11" grpId="0"/>
      <p:bldP spid="12" grpId="0"/>
      <p:bldP spid="13" grpId="0"/>
      <p:bldP spid="14" grpId="0"/>
      <p:bldP spid="23" grpId="0"/>
      <p:bldP spid="2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使用初体验</a:t>
            </a:r>
            <a:r>
              <a:rPr lang="en-US" altLang="zh-CN" dirty="0" smtClean="0"/>
              <a:t>——</a:t>
            </a:r>
            <a:r>
              <a:rPr lang="zh-CN" altLang="en-US" dirty="0" smtClean="0"/>
              <a:t>目录结构</a:t>
            </a:r>
            <a:endParaRPr lang="zh-CN" altLang="en-US" dirty="0"/>
          </a:p>
        </p:txBody>
      </p:sp>
      <p:sp>
        <p:nvSpPr>
          <p:cNvPr id="3" name="内容占位符 2"/>
          <p:cNvSpPr>
            <a:spLocks noGrp="1"/>
          </p:cNvSpPr>
          <p:nvPr>
            <p:ph idx="1"/>
          </p:nvPr>
        </p:nvSpPr>
        <p:spPr>
          <a:xfrm>
            <a:off x="872816" y="1033818"/>
            <a:ext cx="10631488" cy="5194300"/>
          </a:xfrm>
        </p:spPr>
        <p:txBody>
          <a:bodyPr>
            <a:normAutofit fontScale="85000" lnSpcReduction="10000"/>
          </a:bodyPr>
          <a:lstStyle/>
          <a:p>
            <a:r>
              <a:rPr lang="en-US" altLang="zh-CN" dirty="0" smtClean="0"/>
              <a:t>/boot</a:t>
            </a:r>
            <a:r>
              <a:rPr lang="zh-CN" altLang="en-US" dirty="0" smtClean="0">
                <a:solidFill>
                  <a:schemeClr val="tx1"/>
                </a:solidFill>
              </a:rPr>
              <a:t>存放</a:t>
            </a:r>
            <a:r>
              <a:rPr lang="en-US" altLang="zh-CN" dirty="0">
                <a:solidFill>
                  <a:schemeClr val="tx1"/>
                </a:solidFill>
              </a:rPr>
              <a:t>Linux</a:t>
            </a:r>
            <a:r>
              <a:rPr lang="zh-CN" altLang="en-US" dirty="0">
                <a:solidFill>
                  <a:schemeClr val="tx1"/>
                </a:solidFill>
              </a:rPr>
              <a:t>的启动文件和内核</a:t>
            </a:r>
            <a:r>
              <a:rPr lang="zh-CN" altLang="en-US" dirty="0" smtClean="0">
                <a:solidFill>
                  <a:schemeClr val="tx1"/>
                </a:solidFill>
              </a:rPr>
              <a:t>文件</a:t>
            </a:r>
            <a:endParaRPr lang="en-US" altLang="zh-CN" dirty="0" smtClean="0">
              <a:solidFill>
                <a:schemeClr val="tx1"/>
              </a:solidFill>
            </a:endParaRPr>
          </a:p>
          <a:p>
            <a:r>
              <a:rPr lang="en-US" altLang="zh-CN" dirty="0">
                <a:solidFill>
                  <a:schemeClr val="tx1"/>
                </a:solidFill>
              </a:rPr>
              <a:t>/bin</a:t>
            </a:r>
            <a:r>
              <a:rPr lang="zh-CN" altLang="en-US" dirty="0">
                <a:solidFill>
                  <a:schemeClr val="tx1"/>
                </a:solidFill>
              </a:rPr>
              <a:t> </a:t>
            </a:r>
            <a:r>
              <a:rPr lang="zh-CN" altLang="en-US" dirty="0" smtClean="0">
                <a:solidFill>
                  <a:schemeClr val="tx1"/>
                </a:solidFill>
              </a:rPr>
              <a:t>存放标准</a:t>
            </a:r>
            <a:r>
              <a:rPr lang="zh-CN" altLang="en-US" dirty="0">
                <a:solidFill>
                  <a:schemeClr val="tx1"/>
                </a:solidFill>
              </a:rPr>
              <a:t>的</a:t>
            </a:r>
            <a:r>
              <a:rPr lang="en-US" altLang="zh-CN" dirty="0">
                <a:solidFill>
                  <a:schemeClr val="tx1"/>
                </a:solidFill>
              </a:rPr>
              <a:t>(</a:t>
            </a:r>
            <a:r>
              <a:rPr lang="zh-CN" altLang="en-US" dirty="0">
                <a:solidFill>
                  <a:schemeClr val="tx1"/>
                </a:solidFill>
              </a:rPr>
              <a:t>或者说是缺省的</a:t>
            </a:r>
            <a:r>
              <a:rPr lang="en-US" altLang="zh-CN" dirty="0">
                <a:solidFill>
                  <a:schemeClr val="tx1"/>
                </a:solidFill>
              </a:rPr>
              <a:t>)</a:t>
            </a:r>
            <a:r>
              <a:rPr lang="en-US" altLang="zh-CN" dirty="0" err="1">
                <a:solidFill>
                  <a:schemeClr val="tx1"/>
                </a:solidFill>
              </a:rPr>
              <a:t>linux</a:t>
            </a:r>
            <a:r>
              <a:rPr lang="zh-CN" altLang="en-US" dirty="0">
                <a:solidFill>
                  <a:schemeClr val="tx1"/>
                </a:solidFill>
              </a:rPr>
              <a:t>的工具，比如像“</a:t>
            </a:r>
            <a:r>
              <a:rPr lang="en-US" altLang="zh-CN" dirty="0">
                <a:solidFill>
                  <a:schemeClr val="tx1"/>
                </a:solidFill>
              </a:rPr>
              <a:t>ls”</a:t>
            </a:r>
            <a:r>
              <a:rPr lang="zh-CN" altLang="en-US" dirty="0">
                <a:solidFill>
                  <a:schemeClr val="tx1"/>
                </a:solidFill>
              </a:rPr>
              <a:t>、“</a:t>
            </a:r>
            <a:r>
              <a:rPr lang="en-US" altLang="zh-CN" dirty="0" smtClean="0">
                <a:solidFill>
                  <a:schemeClr val="tx1"/>
                </a:solidFill>
              </a:rPr>
              <a:t>vi”</a:t>
            </a:r>
            <a:r>
              <a:rPr lang="zh-CN" altLang="en-US" dirty="0" smtClean="0">
                <a:solidFill>
                  <a:schemeClr val="tx1"/>
                </a:solidFill>
              </a:rPr>
              <a:t>等等</a:t>
            </a:r>
            <a:endParaRPr lang="en-US" altLang="zh-CN" dirty="0" smtClean="0">
              <a:solidFill>
                <a:schemeClr val="tx1"/>
              </a:solidFill>
            </a:endParaRPr>
          </a:p>
          <a:p>
            <a:r>
              <a:rPr lang="en-US" altLang="zh-CN" dirty="0">
                <a:solidFill>
                  <a:schemeClr val="tx1"/>
                </a:solidFill>
              </a:rPr>
              <a:t>/</a:t>
            </a:r>
            <a:r>
              <a:rPr lang="en-US" altLang="zh-CN" dirty="0" err="1">
                <a:solidFill>
                  <a:schemeClr val="tx1"/>
                </a:solidFill>
              </a:rPr>
              <a:t>etc</a:t>
            </a:r>
            <a:r>
              <a:rPr lang="zh-CN" altLang="en-US" dirty="0">
                <a:solidFill>
                  <a:schemeClr val="tx1"/>
                </a:solidFill>
              </a:rPr>
              <a:t> 该目录存放系统管理时要用到的各种配置文件和子目录</a:t>
            </a:r>
            <a:endParaRPr lang="en-US" altLang="zh-CN" dirty="0" smtClean="0">
              <a:solidFill>
                <a:schemeClr val="tx1"/>
              </a:solidFill>
            </a:endParaRPr>
          </a:p>
          <a:p>
            <a:r>
              <a:rPr lang="en-US" altLang="zh-CN" dirty="0">
                <a:solidFill>
                  <a:schemeClr val="tx1"/>
                </a:solidFill>
              </a:rPr>
              <a:t>/root</a:t>
            </a:r>
            <a:r>
              <a:rPr lang="zh-CN" altLang="en-US" dirty="0">
                <a:solidFill>
                  <a:schemeClr val="tx1"/>
                </a:solidFill>
              </a:rPr>
              <a:t> 这个就是超级管理员的主目录。</a:t>
            </a:r>
          </a:p>
          <a:p>
            <a:r>
              <a:rPr lang="en-US" altLang="zh-CN" dirty="0">
                <a:solidFill>
                  <a:schemeClr val="tx1"/>
                </a:solidFill>
              </a:rPr>
              <a:t>/home</a:t>
            </a:r>
            <a:r>
              <a:rPr lang="zh-CN" altLang="en-US" dirty="0">
                <a:solidFill>
                  <a:schemeClr val="tx1"/>
                </a:solidFill>
              </a:rPr>
              <a:t> 普通用户的目录，一般新建用户会在这个目录下建立一个同样名字的子目录，作为新用户的</a:t>
            </a:r>
            <a:r>
              <a:rPr lang="zh-CN" altLang="en-US" dirty="0" smtClean="0">
                <a:solidFill>
                  <a:schemeClr val="tx1"/>
                </a:solidFill>
              </a:rPr>
              <a:t>主目录</a:t>
            </a:r>
            <a:endParaRPr lang="en-US" altLang="zh-CN" dirty="0" smtClean="0">
              <a:solidFill>
                <a:schemeClr val="tx1"/>
              </a:solidFill>
            </a:endParaRPr>
          </a:p>
          <a:p>
            <a:r>
              <a:rPr lang="en-US" altLang="zh-CN" dirty="0">
                <a:solidFill>
                  <a:schemeClr val="tx1"/>
                </a:solidFill>
              </a:rPr>
              <a:t>/</a:t>
            </a:r>
            <a:r>
              <a:rPr lang="en-US" altLang="zh-CN" dirty="0" err="1">
                <a:solidFill>
                  <a:schemeClr val="tx1"/>
                </a:solidFill>
              </a:rPr>
              <a:t>tmp</a:t>
            </a:r>
            <a:r>
              <a:rPr lang="zh-CN" altLang="en-US" dirty="0">
                <a:solidFill>
                  <a:schemeClr val="tx1"/>
                </a:solidFill>
              </a:rPr>
              <a:t> 存放临时</a:t>
            </a:r>
            <a:r>
              <a:rPr lang="zh-CN" altLang="en-US" dirty="0" smtClean="0">
                <a:solidFill>
                  <a:schemeClr val="tx1"/>
                </a:solidFill>
              </a:rPr>
              <a:t>文件</a:t>
            </a:r>
            <a:endParaRPr lang="en-US" altLang="zh-CN" dirty="0" smtClean="0">
              <a:solidFill>
                <a:schemeClr val="tx1"/>
              </a:solidFill>
            </a:endParaRPr>
          </a:p>
          <a:p>
            <a:r>
              <a:rPr lang="en-US" altLang="zh-CN" dirty="0">
                <a:solidFill>
                  <a:schemeClr val="tx1"/>
                </a:solidFill>
              </a:rPr>
              <a:t>/lost</a:t>
            </a:r>
            <a:r>
              <a:rPr lang="zh-CN" altLang="en-US" dirty="0">
                <a:solidFill>
                  <a:schemeClr val="tx1"/>
                </a:solidFill>
              </a:rPr>
              <a:t>＋</a:t>
            </a:r>
            <a:r>
              <a:rPr lang="en-US" altLang="zh-CN" dirty="0">
                <a:solidFill>
                  <a:schemeClr val="tx1"/>
                </a:solidFill>
              </a:rPr>
              <a:t>found</a:t>
            </a:r>
            <a:r>
              <a:rPr lang="zh-CN" altLang="en-US" dirty="0">
                <a:solidFill>
                  <a:schemeClr val="tx1"/>
                </a:solidFill>
              </a:rPr>
              <a:t> 突然停电、或者非正常关机后，有些文件就临时存放 在这里</a:t>
            </a:r>
            <a:endParaRPr lang="zh-CN" altLang="en-US" dirty="0"/>
          </a:p>
        </p:txBody>
      </p:sp>
    </p:spTree>
    <p:extLst>
      <p:ext uri="{BB962C8B-B14F-4D97-AF65-F5344CB8AC3E}">
        <p14:creationId xmlns:p14="http://schemas.microsoft.com/office/powerpoint/2010/main" val="3224074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使用初体验</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远程连接</a:t>
            </a:r>
            <a:endParaRPr lang="en-US" altLang="zh-CN" dirty="0" smtClean="0"/>
          </a:p>
          <a:p>
            <a:pPr lvl="1"/>
            <a:r>
              <a:rPr lang="zh-CN" altLang="en-US" dirty="0" smtClean="0"/>
              <a:t>在实际使用中，通常不会直接在服务器上操作，而是使用客户端连接</a:t>
            </a:r>
            <a:endParaRPr lang="en-US" altLang="zh-CN" dirty="0" smtClean="0"/>
          </a:p>
          <a:p>
            <a:pPr lvl="1"/>
            <a:r>
              <a:rPr lang="zh-CN" altLang="en-US" dirty="0" smtClean="0"/>
              <a:t>客户端</a:t>
            </a:r>
            <a:r>
              <a:rPr lang="zh-CN" altLang="en-US" dirty="0"/>
              <a:t>工具</a:t>
            </a:r>
            <a:endParaRPr lang="en-US" altLang="zh-CN" dirty="0" smtClean="0"/>
          </a:p>
          <a:p>
            <a:pPr lvl="2"/>
            <a:r>
              <a:rPr lang="en-US" altLang="zh-CN" dirty="0" smtClean="0"/>
              <a:t>x-shell</a:t>
            </a:r>
          </a:p>
          <a:p>
            <a:pPr lvl="2"/>
            <a:r>
              <a:rPr lang="en-US" altLang="zh-CN" dirty="0" smtClean="0"/>
              <a:t>putty</a:t>
            </a:r>
          </a:p>
          <a:p>
            <a:pPr lvl="2"/>
            <a:r>
              <a:rPr lang="en-US" altLang="zh-CN" dirty="0" err="1" smtClean="0"/>
              <a:t>ssh</a:t>
            </a:r>
            <a:endParaRPr lang="en-US" altLang="zh-CN" dirty="0" smtClean="0"/>
          </a:p>
          <a:p>
            <a:pPr lvl="2"/>
            <a:r>
              <a:rPr lang="en-US" altLang="zh-CN" dirty="0" smtClean="0"/>
              <a:t>……</a:t>
            </a:r>
            <a:endParaRPr lang="zh-CN" altLang="en-US" dirty="0"/>
          </a:p>
        </p:txBody>
      </p:sp>
    </p:spTree>
    <p:extLst>
      <p:ext uri="{BB962C8B-B14F-4D97-AF65-F5344CB8AC3E}">
        <p14:creationId xmlns:p14="http://schemas.microsoft.com/office/powerpoint/2010/main" val="1124421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使用初体验</a:t>
            </a:r>
            <a:endParaRPr lang="zh-CN" altLang="en-US" dirty="0"/>
          </a:p>
        </p:txBody>
      </p:sp>
      <p:sp>
        <p:nvSpPr>
          <p:cNvPr id="3" name="内容占位符 2"/>
          <p:cNvSpPr>
            <a:spLocks noGrp="1"/>
          </p:cNvSpPr>
          <p:nvPr>
            <p:ph idx="1"/>
          </p:nvPr>
        </p:nvSpPr>
        <p:spPr/>
        <p:txBody>
          <a:bodyPr/>
          <a:lstStyle/>
          <a:p>
            <a:r>
              <a:rPr lang="en-US" altLang="zh-CN" dirty="0" smtClean="0"/>
              <a:t>SSH  </a:t>
            </a:r>
            <a:r>
              <a:rPr lang="zh-CN" altLang="en-US" dirty="0" smtClean="0"/>
              <a:t>相比其他最安全的通信协议</a:t>
            </a:r>
            <a:endParaRPr lang="en-US" altLang="zh-CN" dirty="0" smtClean="0"/>
          </a:p>
          <a:p>
            <a:r>
              <a:rPr lang="en-US" altLang="zh-CN" dirty="0" smtClean="0"/>
              <a:t>Telnet   TCP/IP</a:t>
            </a:r>
            <a:r>
              <a:rPr lang="zh-CN" altLang="en-US" dirty="0" smtClean="0"/>
              <a:t>协议族中的一员，是</a:t>
            </a:r>
            <a:r>
              <a:rPr lang="en-US" altLang="zh-CN" dirty="0" smtClean="0"/>
              <a:t>Internet</a:t>
            </a:r>
            <a:r>
              <a:rPr lang="zh-CN" altLang="en-US" dirty="0" smtClean="0"/>
              <a:t>远程登录的标准协议和主要方式</a:t>
            </a:r>
            <a:endParaRPr lang="en-US" altLang="zh-CN" dirty="0" smtClean="0"/>
          </a:p>
          <a:p>
            <a:r>
              <a:rPr lang="en-US" altLang="zh-CN" dirty="0" smtClean="0"/>
              <a:t>Raw   </a:t>
            </a:r>
            <a:r>
              <a:rPr lang="zh-CN" altLang="en-US" dirty="0" smtClean="0"/>
              <a:t>大多数打印设备的默认协议</a:t>
            </a:r>
            <a:endParaRPr lang="en-US" altLang="zh-CN" dirty="0" smtClean="0"/>
          </a:p>
          <a:p>
            <a:r>
              <a:rPr lang="en-US" altLang="zh-CN" dirty="0" smtClean="0"/>
              <a:t>Rlogin   </a:t>
            </a:r>
            <a:r>
              <a:rPr lang="zh-CN" altLang="en-US" dirty="0" smtClean="0"/>
              <a:t>与</a:t>
            </a:r>
            <a:r>
              <a:rPr lang="en-US" altLang="zh-CN" dirty="0" smtClean="0"/>
              <a:t>Telnet</a:t>
            </a:r>
            <a:r>
              <a:rPr lang="zh-CN" altLang="en-US" dirty="0" smtClean="0"/>
              <a:t>功能用法相似</a:t>
            </a:r>
            <a:endParaRPr lang="en-US" altLang="zh-CN" dirty="0" smtClean="0"/>
          </a:p>
          <a:p>
            <a:r>
              <a:rPr lang="en-US" altLang="zh-CN" dirty="0" smtClean="0"/>
              <a:t>Serial   </a:t>
            </a:r>
            <a:r>
              <a:rPr lang="zh-CN" altLang="en-US" dirty="0" smtClean="0"/>
              <a:t>串行方式发送数据</a:t>
            </a:r>
            <a:endParaRPr lang="zh-CN" altLang="en-US" dirty="0"/>
          </a:p>
        </p:txBody>
      </p:sp>
    </p:spTree>
    <p:extLst>
      <p:ext uri="{BB962C8B-B14F-4D97-AF65-F5344CB8AC3E}">
        <p14:creationId xmlns:p14="http://schemas.microsoft.com/office/powerpoint/2010/main" val="834743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en-US" altLang="zh-CN" dirty="0" smtClean="0"/>
              <a:t>Linux</a:t>
            </a:r>
            <a:r>
              <a:rPr lang="zh-CN" altLang="en-US" dirty="0" smtClean="0"/>
              <a:t>的应用</a:t>
            </a:r>
            <a:endParaRPr lang="en-US" altLang="zh-CN" dirty="0" smtClean="0"/>
          </a:p>
          <a:p>
            <a:r>
              <a:rPr lang="en-US" altLang="zh-CN" dirty="0" smtClean="0"/>
              <a:t>Linux</a:t>
            </a:r>
            <a:r>
              <a:rPr lang="zh-CN" altLang="en-US" dirty="0" smtClean="0"/>
              <a:t>的故事</a:t>
            </a:r>
            <a:endParaRPr lang="en-US" altLang="zh-CN" dirty="0" smtClean="0"/>
          </a:p>
          <a:p>
            <a:r>
              <a:rPr lang="zh-CN" altLang="en-US" dirty="0" smtClean="0"/>
              <a:t>关于</a:t>
            </a:r>
            <a:r>
              <a:rPr lang="en-US" altLang="zh-CN" dirty="0" smtClean="0"/>
              <a:t>Linux</a:t>
            </a:r>
            <a:r>
              <a:rPr lang="zh-CN" altLang="en-US" dirty="0" smtClean="0"/>
              <a:t>的版本</a:t>
            </a:r>
            <a:endParaRPr lang="en-US" altLang="zh-CN" dirty="0" smtClean="0"/>
          </a:p>
          <a:p>
            <a:r>
              <a:rPr lang="zh-CN" altLang="en-US" dirty="0" smtClean="0"/>
              <a:t>虚拟机和</a:t>
            </a:r>
            <a:r>
              <a:rPr lang="en-US" altLang="zh-CN" dirty="0" smtClean="0"/>
              <a:t>CentOS 7</a:t>
            </a:r>
            <a:r>
              <a:rPr lang="zh-CN" altLang="en-US" dirty="0" smtClean="0"/>
              <a:t>的安装</a:t>
            </a:r>
            <a:endParaRPr lang="en-US" altLang="zh-CN" dirty="0" smtClean="0"/>
          </a:p>
          <a:p>
            <a:r>
              <a:rPr lang="en-US" altLang="zh-CN" dirty="0" smtClean="0"/>
              <a:t>CentOS 7</a:t>
            </a:r>
            <a:r>
              <a:rPr lang="zh-CN" altLang="en-US" dirty="0" smtClean="0"/>
              <a:t>使用初体验</a:t>
            </a:r>
            <a:endParaRPr lang="en-US" altLang="zh-CN" dirty="0" smtClean="0"/>
          </a:p>
          <a:p>
            <a:r>
              <a:rPr lang="zh-CN" altLang="en-US" dirty="0"/>
              <a:t>用</a:t>
            </a:r>
            <a:r>
              <a:rPr lang="zh-CN" altLang="en-US" dirty="0" smtClean="0"/>
              <a:t>好帮助文档</a:t>
            </a:r>
            <a:r>
              <a:rPr lang="en-US" altLang="zh-CN" dirty="0" smtClean="0"/>
              <a:t>man</a:t>
            </a:r>
          </a:p>
          <a:p>
            <a:endParaRPr lang="en-US" altLang="zh-CN" dirty="0" smtClean="0"/>
          </a:p>
          <a:p>
            <a:endParaRPr lang="en-US" altLang="zh-CN" dirty="0" smtClean="0"/>
          </a:p>
          <a:p>
            <a:endParaRPr lang="zh-CN" altLang="en-US" dirty="0"/>
          </a:p>
        </p:txBody>
      </p:sp>
      <p:sp>
        <p:nvSpPr>
          <p:cNvPr id="4" name="标题 3"/>
          <p:cNvSpPr>
            <a:spLocks noGrp="1"/>
          </p:cNvSpPr>
          <p:nvPr>
            <p:ph type="title"/>
          </p:nvPr>
        </p:nvSpPr>
        <p:spPr>
          <a:xfrm>
            <a:off x="2503854" y="229432"/>
            <a:ext cx="5829300" cy="772890"/>
          </a:xfrm>
          <a:noFill/>
        </p:spPr>
        <p:txBody>
          <a:bodyPr/>
          <a:lstStyle/>
          <a:p>
            <a:r>
              <a:rPr lang="zh-CN" altLang="en-US" dirty="0" smtClean="0"/>
              <a:t>目 录</a:t>
            </a:r>
            <a:endParaRPr lang="zh-CN" altLang="en-US" dirty="0"/>
          </a:p>
        </p:txBody>
      </p:sp>
    </p:spTree>
    <p:extLst>
      <p:ext uri="{BB962C8B-B14F-4D97-AF65-F5344CB8AC3E}">
        <p14:creationId xmlns:p14="http://schemas.microsoft.com/office/powerpoint/2010/main" val="1402190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750" fill="hold"/>
                                        <p:tgtEl>
                                          <p:spTgt spid="5">
                                            <p:txEl>
                                              <p:pRg st="0" end="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无法启动</a:t>
            </a:r>
            <a:r>
              <a:rPr lang="en-US" altLang="zh-CN" dirty="0" err="1" smtClean="0"/>
              <a:t>sshd</a:t>
            </a:r>
            <a:r>
              <a:rPr lang="zh-CN" altLang="en-US" dirty="0" smtClean="0"/>
              <a:t>服务</a:t>
            </a:r>
            <a:endParaRPr lang="zh-CN" altLang="en-US" dirty="0"/>
          </a:p>
        </p:txBody>
      </p:sp>
      <p:pic>
        <p:nvPicPr>
          <p:cNvPr id="4" name="图片 3"/>
          <p:cNvPicPr>
            <a:picLocks noChangeAspect="1"/>
          </p:cNvPicPr>
          <p:nvPr/>
        </p:nvPicPr>
        <p:blipFill>
          <a:blip r:embed="rId2"/>
          <a:stretch>
            <a:fillRect/>
          </a:stretch>
        </p:blipFill>
        <p:spPr>
          <a:xfrm>
            <a:off x="158267" y="2626023"/>
            <a:ext cx="12033733" cy="1788321"/>
          </a:xfrm>
          <a:prstGeom prst="rect">
            <a:avLst/>
          </a:prstGeom>
        </p:spPr>
      </p:pic>
      <p:pic>
        <p:nvPicPr>
          <p:cNvPr id="5" name="图片 4"/>
          <p:cNvPicPr>
            <a:picLocks noChangeAspect="1"/>
          </p:cNvPicPr>
          <p:nvPr/>
        </p:nvPicPr>
        <p:blipFill>
          <a:blip r:embed="rId3"/>
          <a:stretch>
            <a:fillRect/>
          </a:stretch>
        </p:blipFill>
        <p:spPr>
          <a:xfrm>
            <a:off x="1741569" y="5140934"/>
            <a:ext cx="7447619" cy="990476"/>
          </a:xfrm>
          <a:prstGeom prst="rect">
            <a:avLst/>
          </a:prstGeom>
        </p:spPr>
      </p:pic>
    </p:spTree>
    <p:extLst>
      <p:ext uri="{BB962C8B-B14F-4D97-AF65-F5344CB8AC3E}">
        <p14:creationId xmlns:p14="http://schemas.microsoft.com/office/powerpoint/2010/main" val="560420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使用初体验</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关于关机：</a:t>
            </a:r>
            <a:endParaRPr lang="en-US" altLang="zh-CN" dirty="0" smtClean="0"/>
          </a:p>
          <a:p>
            <a:pPr lvl="1"/>
            <a:r>
              <a:rPr lang="zh-CN" altLang="en-US" dirty="0" smtClean="0"/>
              <a:t>如果是服务器端使用，切不可随意关机，因为同一时间有多个组同时使用</a:t>
            </a:r>
            <a:endParaRPr lang="en-US" altLang="zh-CN" dirty="0" smtClean="0"/>
          </a:p>
          <a:p>
            <a:pPr lvl="1"/>
            <a:r>
              <a:rPr lang="zh-CN" altLang="en-US" dirty="0" smtClean="0"/>
              <a:t>如果是自己的本机，关机也是有讲究的</a:t>
            </a:r>
            <a:endParaRPr lang="en-US" altLang="zh-CN" dirty="0" smtClean="0"/>
          </a:p>
          <a:p>
            <a:pPr lvl="2"/>
            <a:r>
              <a:rPr lang="en-US" altLang="zh-CN" dirty="0" smtClean="0"/>
              <a:t>shutdown </a:t>
            </a:r>
            <a:r>
              <a:rPr lang="en-US" altLang="zh-CN" dirty="0"/>
              <a:t>[</a:t>
            </a:r>
            <a:r>
              <a:rPr lang="zh-CN" altLang="en-US" dirty="0"/>
              <a:t>选项</a:t>
            </a:r>
            <a:r>
              <a:rPr lang="en-US" altLang="zh-CN" dirty="0"/>
              <a:t>] </a:t>
            </a:r>
            <a:r>
              <a:rPr lang="zh-CN" altLang="en-US" dirty="0"/>
              <a:t>时间 </a:t>
            </a:r>
            <a:r>
              <a:rPr lang="en-US" altLang="zh-CN" dirty="0"/>
              <a:t>[</a:t>
            </a:r>
            <a:r>
              <a:rPr lang="zh-CN" altLang="en-US" dirty="0"/>
              <a:t>警告消息</a:t>
            </a:r>
            <a:r>
              <a:rPr lang="en-US" altLang="zh-CN" dirty="0" smtClean="0"/>
              <a:t>]</a:t>
            </a:r>
          </a:p>
          <a:p>
            <a:pPr lvl="2"/>
            <a:r>
              <a:rPr lang="zh-CN" altLang="en-US" dirty="0" smtClean="0"/>
              <a:t>例如：</a:t>
            </a:r>
            <a:r>
              <a:rPr lang="en-US" altLang="zh-CN" dirty="0" smtClean="0"/>
              <a:t>shutdown –h 10 :10 </a:t>
            </a:r>
            <a:r>
              <a:rPr lang="zh-CN" altLang="en-US" dirty="0" smtClean="0"/>
              <a:t>“</a:t>
            </a:r>
            <a:r>
              <a:rPr lang="en-US" altLang="zh-CN" dirty="0" smtClean="0"/>
              <a:t>10:10</a:t>
            </a:r>
            <a:r>
              <a:rPr lang="zh-CN" altLang="en-US" dirty="0" smtClean="0"/>
              <a:t>将关机”</a:t>
            </a:r>
            <a:endParaRPr lang="en-US" altLang="zh-CN" dirty="0" smtClean="0"/>
          </a:p>
          <a:p>
            <a:pPr lvl="3"/>
            <a:r>
              <a:rPr lang="zh-CN" altLang="en-US" dirty="0" smtClean="0"/>
              <a:t>表示系统将在</a:t>
            </a:r>
            <a:r>
              <a:rPr lang="en-US" altLang="zh-CN" dirty="0" smtClean="0"/>
              <a:t>10:10</a:t>
            </a:r>
            <a:r>
              <a:rPr lang="zh-CN" altLang="en-US" dirty="0" smtClean="0"/>
              <a:t>分关机，并且给各终端发警告信息</a:t>
            </a:r>
            <a:endParaRPr lang="en-US" altLang="zh-CN" dirty="0" smtClean="0"/>
          </a:p>
          <a:p>
            <a:pPr lvl="3"/>
            <a:r>
              <a:rPr lang="en-US" altLang="zh-CN" dirty="0" err="1" smtClean="0">
                <a:solidFill>
                  <a:srgbClr val="00B0F0"/>
                </a:solidFill>
              </a:rPr>
              <a:t>Ctrl+c</a:t>
            </a:r>
            <a:r>
              <a:rPr lang="zh-CN" altLang="en-US" dirty="0" smtClean="0">
                <a:solidFill>
                  <a:srgbClr val="00B0F0"/>
                </a:solidFill>
              </a:rPr>
              <a:t>可以取消关机</a:t>
            </a:r>
            <a:endParaRPr lang="en-US" altLang="zh-CN" dirty="0" smtClean="0">
              <a:solidFill>
                <a:srgbClr val="00B0F0"/>
              </a:solidFill>
            </a:endParaRPr>
          </a:p>
          <a:p>
            <a:pPr lvl="3"/>
            <a:endParaRPr lang="zh-CN" altLang="en-US" dirty="0"/>
          </a:p>
        </p:txBody>
      </p:sp>
    </p:spTree>
    <p:extLst>
      <p:ext uri="{BB962C8B-B14F-4D97-AF65-F5344CB8AC3E}">
        <p14:creationId xmlns:p14="http://schemas.microsoft.com/office/powerpoint/2010/main" val="1867599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使用初体验</a:t>
            </a:r>
          </a:p>
        </p:txBody>
      </p:sp>
      <p:sp>
        <p:nvSpPr>
          <p:cNvPr id="3" name="内容占位符 2"/>
          <p:cNvSpPr>
            <a:spLocks noGrp="1"/>
          </p:cNvSpPr>
          <p:nvPr>
            <p:ph idx="1"/>
          </p:nvPr>
        </p:nvSpPr>
        <p:spPr>
          <a:xfrm>
            <a:off x="863536" y="923544"/>
            <a:ext cx="10804208" cy="5830824"/>
          </a:xfrm>
        </p:spPr>
        <p:txBody>
          <a:bodyPr>
            <a:normAutofit fontScale="77500" lnSpcReduction="20000"/>
          </a:bodyPr>
          <a:lstStyle/>
          <a:p>
            <a:r>
              <a:rPr lang="en-US" altLang="zh-CN" dirty="0" smtClean="0"/>
              <a:t>shutdown </a:t>
            </a:r>
            <a:r>
              <a:rPr lang="en-US" altLang="zh-CN" dirty="0"/>
              <a:t>[</a:t>
            </a:r>
            <a:r>
              <a:rPr lang="zh-CN" altLang="en-US" dirty="0"/>
              <a:t>选项</a:t>
            </a:r>
            <a:r>
              <a:rPr lang="en-US" altLang="zh-CN" dirty="0"/>
              <a:t>] </a:t>
            </a:r>
            <a:r>
              <a:rPr lang="zh-CN" altLang="en-US" dirty="0"/>
              <a:t>时间 </a:t>
            </a:r>
            <a:r>
              <a:rPr lang="en-US" altLang="zh-CN" dirty="0"/>
              <a:t>[</a:t>
            </a:r>
            <a:r>
              <a:rPr lang="zh-CN" altLang="en-US" dirty="0"/>
              <a:t>警告消息</a:t>
            </a:r>
            <a:r>
              <a:rPr lang="en-US" altLang="zh-CN" dirty="0" smtClean="0"/>
              <a:t>]</a:t>
            </a:r>
          </a:p>
          <a:p>
            <a:pPr lvl="1"/>
            <a:r>
              <a:rPr lang="zh-CN" altLang="en-US" dirty="0" smtClean="0"/>
              <a:t>选项 </a:t>
            </a:r>
            <a:r>
              <a:rPr lang="en-US" altLang="zh-CN" dirty="0" smtClean="0"/>
              <a:t>–h</a:t>
            </a:r>
            <a:r>
              <a:rPr lang="zh-CN" altLang="en-US" dirty="0" smtClean="0"/>
              <a:t>代表：</a:t>
            </a:r>
            <a:r>
              <a:rPr lang="zh-CN" altLang="en-US" dirty="0"/>
              <a:t>关闭系统所有服务后直接关机</a:t>
            </a:r>
            <a:endParaRPr lang="en-US" altLang="zh-CN" dirty="0" smtClean="0"/>
          </a:p>
          <a:p>
            <a:pPr lvl="1"/>
            <a:r>
              <a:rPr lang="zh-CN" altLang="en-US" dirty="0" smtClean="0"/>
              <a:t>选项还可以是：</a:t>
            </a:r>
            <a:endParaRPr lang="en-US" altLang="zh-CN" dirty="0" smtClean="0"/>
          </a:p>
          <a:p>
            <a:pPr lvl="2"/>
            <a:r>
              <a:rPr lang="zh-CN" altLang="en-US" dirty="0"/>
              <a:t> </a:t>
            </a:r>
            <a:r>
              <a:rPr lang="en-US" altLang="zh-CN" dirty="0"/>
              <a:t>-f </a:t>
            </a:r>
            <a:r>
              <a:rPr lang="zh-CN" altLang="en-US" dirty="0"/>
              <a:t>重新启动时不执行</a:t>
            </a:r>
            <a:r>
              <a:rPr lang="en-US" altLang="zh-CN" dirty="0" err="1"/>
              <a:t>fsck</a:t>
            </a:r>
            <a:r>
              <a:rPr lang="zh-CN" altLang="en-US" dirty="0"/>
              <a:t>（注：</a:t>
            </a:r>
            <a:r>
              <a:rPr lang="en-US" altLang="zh-CN" dirty="0" err="1"/>
              <a:t>fsck</a:t>
            </a:r>
            <a:r>
              <a:rPr lang="zh-CN" altLang="en-US" dirty="0"/>
              <a:t>是</a:t>
            </a:r>
            <a:r>
              <a:rPr lang="en-US" altLang="zh-CN" dirty="0"/>
              <a:t>Linux</a:t>
            </a:r>
            <a:r>
              <a:rPr lang="zh-CN" altLang="en-US" dirty="0"/>
              <a:t>下的一个检查和修复文件系统的程序</a:t>
            </a:r>
            <a:r>
              <a:rPr lang="zh-CN" altLang="en-US" dirty="0" smtClean="0"/>
              <a:t>）</a:t>
            </a:r>
            <a:endParaRPr lang="en-US" altLang="zh-CN" dirty="0" smtClean="0"/>
          </a:p>
          <a:p>
            <a:pPr lvl="2"/>
            <a:r>
              <a:rPr lang="en-US" altLang="zh-CN" dirty="0"/>
              <a:t>-k </a:t>
            </a:r>
            <a:r>
              <a:rPr lang="zh-CN" altLang="en-US" dirty="0"/>
              <a:t>只是送出信息给所有用户，但并不会真正</a:t>
            </a:r>
            <a:r>
              <a:rPr lang="zh-CN" altLang="en-US" dirty="0" smtClean="0"/>
              <a:t>关机</a:t>
            </a:r>
            <a:endParaRPr lang="en-US" altLang="zh-CN" dirty="0" smtClean="0"/>
          </a:p>
          <a:p>
            <a:pPr lvl="2"/>
            <a:r>
              <a:rPr lang="zh-CN" altLang="en-US" dirty="0"/>
              <a:t> </a:t>
            </a:r>
            <a:r>
              <a:rPr lang="en-US" altLang="zh-CN" dirty="0"/>
              <a:t>-r</a:t>
            </a:r>
            <a:r>
              <a:rPr lang="zh-CN" altLang="en-US" dirty="0"/>
              <a:t>重新启动</a:t>
            </a:r>
            <a:r>
              <a:rPr lang="zh-CN" altLang="en-US" dirty="0" smtClean="0"/>
              <a:t>系统</a:t>
            </a:r>
            <a:endParaRPr lang="en-US" altLang="zh-CN" dirty="0" smtClean="0"/>
          </a:p>
          <a:p>
            <a:pPr lvl="1"/>
            <a:r>
              <a:rPr lang="zh-CN" altLang="en-US" dirty="0" smtClean="0"/>
              <a:t>时间格式：</a:t>
            </a:r>
            <a:endParaRPr lang="en-US" altLang="zh-CN" dirty="0" smtClean="0"/>
          </a:p>
          <a:p>
            <a:pPr lvl="2"/>
            <a:r>
              <a:rPr lang="en-US" altLang="zh-CN" dirty="0" err="1" smtClean="0"/>
              <a:t>hh:mm</a:t>
            </a:r>
            <a:r>
              <a:rPr lang="en-US" altLang="zh-CN" dirty="0" smtClean="0"/>
              <a:t> </a:t>
            </a:r>
            <a:r>
              <a:rPr lang="zh-CN" altLang="en-US" dirty="0" smtClean="0"/>
              <a:t>将在几点几分关机   </a:t>
            </a:r>
            <a:r>
              <a:rPr lang="en-US" altLang="zh-CN" dirty="0" smtClean="0"/>
              <a:t>shutdown –h  10:10</a:t>
            </a:r>
            <a:endParaRPr lang="en-US" altLang="zh-CN" dirty="0"/>
          </a:p>
          <a:p>
            <a:pPr lvl="2"/>
            <a:r>
              <a:rPr lang="zh-CN" altLang="en-US" dirty="0" smtClean="0"/>
              <a:t>分钟数  将在几分钟后关机   </a:t>
            </a:r>
            <a:r>
              <a:rPr lang="en-US" altLang="zh-CN" dirty="0" smtClean="0"/>
              <a:t>shutdown –h  10</a:t>
            </a:r>
          </a:p>
          <a:p>
            <a:pPr lvl="2"/>
            <a:r>
              <a:rPr lang="en-US" altLang="zh-CN" dirty="0" smtClean="0"/>
              <a:t>now  </a:t>
            </a:r>
            <a:r>
              <a:rPr lang="zh-CN" altLang="en-US" dirty="0" smtClean="0"/>
              <a:t>立即关机 </a:t>
            </a:r>
            <a:r>
              <a:rPr lang="en-US" altLang="zh-CN" dirty="0" smtClean="0"/>
              <a:t>shutdown –h now</a:t>
            </a:r>
          </a:p>
          <a:p>
            <a:r>
              <a:rPr lang="zh-CN" altLang="en-US" dirty="0" smtClean="0"/>
              <a:t>关机命令还可以是：</a:t>
            </a:r>
            <a:r>
              <a:rPr lang="en-US" altLang="zh-CN" dirty="0" smtClean="0"/>
              <a:t>half</a:t>
            </a:r>
            <a:r>
              <a:rPr lang="zh-CN" altLang="en-US" dirty="0" smtClean="0"/>
              <a:t>和</a:t>
            </a:r>
            <a:r>
              <a:rPr lang="en-US" altLang="zh-CN" dirty="0" smtClean="0"/>
              <a:t>power off </a:t>
            </a:r>
          </a:p>
          <a:p>
            <a:pPr lvl="2"/>
            <a:endParaRPr lang="zh-CN" altLang="en-US" dirty="0"/>
          </a:p>
        </p:txBody>
      </p:sp>
    </p:spTree>
    <p:extLst>
      <p:ext uri="{BB962C8B-B14F-4D97-AF65-F5344CB8AC3E}">
        <p14:creationId xmlns:p14="http://schemas.microsoft.com/office/powerpoint/2010/main" val="113626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使用初体验</a:t>
            </a:r>
          </a:p>
        </p:txBody>
      </p:sp>
      <p:sp>
        <p:nvSpPr>
          <p:cNvPr id="3" name="内容占位符 2"/>
          <p:cNvSpPr>
            <a:spLocks noGrp="1"/>
          </p:cNvSpPr>
          <p:nvPr>
            <p:ph idx="1"/>
          </p:nvPr>
        </p:nvSpPr>
        <p:spPr/>
        <p:txBody>
          <a:bodyPr>
            <a:normAutofit fontScale="92500" lnSpcReduction="10000"/>
          </a:bodyPr>
          <a:lstStyle/>
          <a:p>
            <a:r>
              <a:rPr lang="zh-CN" altLang="en-US" dirty="0"/>
              <a:t>重</a:t>
            </a:r>
            <a:r>
              <a:rPr lang="zh-CN" altLang="en-US" dirty="0" smtClean="0"/>
              <a:t>启命令：</a:t>
            </a:r>
            <a:endParaRPr lang="en-US" altLang="zh-CN" dirty="0" smtClean="0"/>
          </a:p>
          <a:p>
            <a:pPr lvl="1"/>
            <a:r>
              <a:rPr lang="en-US" altLang="zh-CN" dirty="0"/>
              <a:t>s</a:t>
            </a:r>
            <a:r>
              <a:rPr lang="en-US" altLang="zh-CN" dirty="0" smtClean="0"/>
              <a:t>hutdown – r now  </a:t>
            </a:r>
            <a:r>
              <a:rPr lang="zh-CN" altLang="en-US" dirty="0" smtClean="0"/>
              <a:t>可以重启</a:t>
            </a:r>
            <a:endParaRPr lang="en-US" altLang="zh-CN" dirty="0" smtClean="0"/>
          </a:p>
          <a:p>
            <a:pPr lvl="1"/>
            <a:r>
              <a:rPr lang="en-US" altLang="zh-CN" dirty="0" smtClean="0"/>
              <a:t>reboot</a:t>
            </a:r>
          </a:p>
          <a:p>
            <a:pPr marL="0" indent="0">
              <a:buNone/>
            </a:pPr>
            <a:r>
              <a:rPr lang="zh-CN" altLang="en-US" dirty="0" smtClean="0">
                <a:solidFill>
                  <a:srgbClr val="FF0000"/>
                </a:solidFill>
              </a:rPr>
              <a:t>***</a:t>
            </a:r>
            <a:r>
              <a:rPr lang="zh-CN" altLang="en-US" dirty="0" smtClean="0"/>
              <a:t>注意：</a:t>
            </a:r>
            <a:r>
              <a:rPr lang="en-US" altLang="zh-CN" dirty="0" err="1" smtClean="0"/>
              <a:t>half,power</a:t>
            </a:r>
            <a:r>
              <a:rPr lang="en-US" altLang="zh-CN" dirty="0" smtClean="0"/>
              <a:t> off </a:t>
            </a:r>
            <a:r>
              <a:rPr lang="zh-CN" altLang="en-US" dirty="0" smtClean="0"/>
              <a:t>和 </a:t>
            </a:r>
            <a:r>
              <a:rPr lang="en-US" altLang="zh-CN" dirty="0" smtClean="0"/>
              <a:t>reboot </a:t>
            </a:r>
            <a:r>
              <a:rPr lang="zh-CN" altLang="en-US" dirty="0" smtClean="0"/>
              <a:t>不安全，不可以随意使用，这些命令发送关机命令后，还会发送</a:t>
            </a:r>
            <a:r>
              <a:rPr lang="en-US" altLang="zh-CN" dirty="0" smtClean="0"/>
              <a:t>ACPI</a:t>
            </a:r>
            <a:r>
              <a:rPr lang="en-US" altLang="zh-CN" dirty="0">
                <a:solidFill>
                  <a:schemeClr val="tx1"/>
                </a:solidFill>
              </a:rPr>
              <a:t> </a:t>
            </a:r>
            <a:r>
              <a:rPr lang="zh-CN" altLang="en-US" dirty="0" smtClean="0">
                <a:solidFill>
                  <a:schemeClr val="tx1"/>
                </a:solidFill>
              </a:rPr>
              <a:t>（</a:t>
            </a:r>
            <a:r>
              <a:rPr lang="en-US" altLang="zh-CN" dirty="0" smtClean="0">
                <a:solidFill>
                  <a:schemeClr val="tx1"/>
                </a:solidFill>
              </a:rPr>
              <a:t>Advanced </a:t>
            </a:r>
            <a:r>
              <a:rPr lang="en-US" altLang="zh-CN" dirty="0">
                <a:solidFill>
                  <a:schemeClr val="tx1"/>
                </a:solidFill>
              </a:rPr>
              <a:t>Configuration and Power </a:t>
            </a:r>
            <a:r>
              <a:rPr lang="en-US" altLang="zh-CN" dirty="0" smtClean="0">
                <a:solidFill>
                  <a:schemeClr val="tx1"/>
                </a:solidFill>
              </a:rPr>
              <a:t>Interface</a:t>
            </a:r>
            <a:r>
              <a:rPr lang="zh-CN" altLang="en-US" dirty="0">
                <a:solidFill>
                  <a:schemeClr val="tx1"/>
                </a:solidFill>
              </a:rPr>
              <a:t>）</a:t>
            </a:r>
            <a:r>
              <a:rPr lang="zh-CN" altLang="en-US" dirty="0" smtClean="0"/>
              <a:t>命令，通知电源切断电源供应，如果系统不支持</a:t>
            </a:r>
            <a:r>
              <a:rPr lang="en-US" altLang="zh-CN" dirty="0" smtClean="0"/>
              <a:t>ACPI</a:t>
            </a:r>
            <a:r>
              <a:rPr lang="zh-CN" altLang="en-US" dirty="0" smtClean="0"/>
              <a:t>命令，系统会删除所有进程，而不是平稳关闭，如果有其他用户工作，会造成数据丢失，一般情况使用</a:t>
            </a:r>
            <a:r>
              <a:rPr lang="en-US" altLang="zh-CN" dirty="0" smtClean="0"/>
              <a:t>shutdown + </a:t>
            </a:r>
            <a:r>
              <a:rPr lang="zh-CN" altLang="en-US" dirty="0" smtClean="0"/>
              <a:t>选项的方式关机或重启</a:t>
            </a:r>
            <a:endParaRPr lang="en-US" altLang="zh-CN" dirty="0" smtClean="0"/>
          </a:p>
          <a:p>
            <a:r>
              <a:rPr lang="zh-CN" altLang="en-US" dirty="0" smtClean="0"/>
              <a:t>注销当前用户：</a:t>
            </a:r>
            <a:r>
              <a:rPr lang="en-US" altLang="zh-CN" dirty="0" smtClean="0"/>
              <a:t>logoff  </a:t>
            </a:r>
            <a:endParaRPr lang="zh-CN" altLang="en-US" dirty="0"/>
          </a:p>
        </p:txBody>
      </p:sp>
    </p:spTree>
    <p:extLst>
      <p:ext uri="{BB962C8B-B14F-4D97-AF65-F5344CB8AC3E}">
        <p14:creationId xmlns:p14="http://schemas.microsoft.com/office/powerpoint/2010/main" val="3811781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使用初体验</a:t>
            </a:r>
          </a:p>
        </p:txBody>
      </p:sp>
      <p:sp>
        <p:nvSpPr>
          <p:cNvPr id="3" name="内容占位符 2"/>
          <p:cNvSpPr>
            <a:spLocks noGrp="1"/>
          </p:cNvSpPr>
          <p:nvPr>
            <p:ph idx="1"/>
          </p:nvPr>
        </p:nvSpPr>
        <p:spPr/>
        <p:txBody>
          <a:bodyPr/>
          <a:lstStyle/>
          <a:p>
            <a:r>
              <a:rPr lang="zh-CN" altLang="en-US" dirty="0" smtClean="0">
                <a:solidFill>
                  <a:srgbClr val="FF0000"/>
                </a:solidFill>
              </a:rPr>
              <a:t>注意</a:t>
            </a:r>
            <a:r>
              <a:rPr lang="zh-CN" altLang="en-US" dirty="0" smtClean="0"/>
              <a:t>：普通用户关机或重启命令都需要使用管理员权限</a:t>
            </a:r>
            <a:endParaRPr lang="zh-CN" altLang="en-US" dirty="0"/>
          </a:p>
        </p:txBody>
      </p:sp>
    </p:spTree>
    <p:extLst>
      <p:ext uri="{BB962C8B-B14F-4D97-AF65-F5344CB8AC3E}">
        <p14:creationId xmlns:p14="http://schemas.microsoft.com/office/powerpoint/2010/main" val="8848134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en-US" altLang="zh-CN" dirty="0" smtClean="0"/>
              <a:t>Linux</a:t>
            </a:r>
            <a:r>
              <a:rPr lang="zh-CN" altLang="en-US" dirty="0" smtClean="0"/>
              <a:t>的应用</a:t>
            </a:r>
            <a:endParaRPr lang="en-US" altLang="zh-CN" dirty="0" smtClean="0"/>
          </a:p>
          <a:p>
            <a:r>
              <a:rPr lang="en-US" altLang="zh-CN" dirty="0" smtClean="0"/>
              <a:t>Linux</a:t>
            </a:r>
            <a:r>
              <a:rPr lang="zh-CN" altLang="en-US" dirty="0" smtClean="0"/>
              <a:t>的故事</a:t>
            </a:r>
            <a:endParaRPr lang="en-US" altLang="zh-CN" dirty="0" smtClean="0"/>
          </a:p>
          <a:p>
            <a:r>
              <a:rPr lang="zh-CN" altLang="en-US" dirty="0" smtClean="0"/>
              <a:t>关于</a:t>
            </a:r>
            <a:r>
              <a:rPr lang="en-US" altLang="zh-CN" dirty="0" smtClean="0"/>
              <a:t>Linux</a:t>
            </a:r>
            <a:r>
              <a:rPr lang="zh-CN" altLang="en-US" dirty="0" smtClean="0"/>
              <a:t>的版本</a:t>
            </a:r>
            <a:endParaRPr lang="en-US" altLang="zh-CN" dirty="0" smtClean="0"/>
          </a:p>
          <a:p>
            <a:r>
              <a:rPr lang="zh-CN" altLang="en-US" dirty="0" smtClean="0"/>
              <a:t>虚拟机和</a:t>
            </a:r>
            <a:r>
              <a:rPr lang="en-US" altLang="zh-CN" dirty="0" smtClean="0"/>
              <a:t>CentOS 7</a:t>
            </a:r>
            <a:r>
              <a:rPr lang="zh-CN" altLang="en-US" dirty="0" smtClean="0"/>
              <a:t>的安装</a:t>
            </a:r>
            <a:endParaRPr lang="en-US" altLang="zh-CN" dirty="0" smtClean="0"/>
          </a:p>
          <a:p>
            <a:r>
              <a:rPr lang="en-US" altLang="zh-CN" dirty="0" smtClean="0"/>
              <a:t>CentOS 7</a:t>
            </a:r>
            <a:r>
              <a:rPr lang="zh-CN" altLang="en-US" dirty="0" smtClean="0"/>
              <a:t>使用初体验</a:t>
            </a:r>
            <a:endParaRPr lang="en-US" altLang="zh-CN" dirty="0" smtClean="0"/>
          </a:p>
          <a:p>
            <a:r>
              <a:rPr lang="zh-CN" altLang="en-US" dirty="0">
                <a:solidFill>
                  <a:srgbClr val="FF0000"/>
                </a:solidFill>
              </a:rPr>
              <a:t>用</a:t>
            </a:r>
            <a:r>
              <a:rPr lang="zh-CN" altLang="en-US" dirty="0" smtClean="0">
                <a:solidFill>
                  <a:srgbClr val="FF0000"/>
                </a:solidFill>
              </a:rPr>
              <a:t>好帮助文档</a:t>
            </a:r>
            <a:r>
              <a:rPr lang="en-US" altLang="zh-CN" dirty="0" smtClean="0">
                <a:solidFill>
                  <a:srgbClr val="FF0000"/>
                </a:solidFill>
              </a:rPr>
              <a:t>man</a:t>
            </a:r>
          </a:p>
          <a:p>
            <a:endParaRPr lang="en-US" altLang="zh-CN" dirty="0" smtClean="0"/>
          </a:p>
          <a:p>
            <a:endParaRPr lang="en-US" altLang="zh-CN" dirty="0" smtClean="0"/>
          </a:p>
          <a:p>
            <a:endParaRPr lang="zh-CN" altLang="en-US" dirty="0"/>
          </a:p>
        </p:txBody>
      </p:sp>
      <p:sp>
        <p:nvSpPr>
          <p:cNvPr id="4" name="标题 3"/>
          <p:cNvSpPr>
            <a:spLocks noGrp="1"/>
          </p:cNvSpPr>
          <p:nvPr>
            <p:ph type="title"/>
          </p:nvPr>
        </p:nvSpPr>
        <p:spPr>
          <a:xfrm>
            <a:off x="2503854" y="229432"/>
            <a:ext cx="5829300" cy="772890"/>
          </a:xfrm>
          <a:noFill/>
        </p:spPr>
        <p:txBody>
          <a:bodyPr/>
          <a:lstStyle/>
          <a:p>
            <a:r>
              <a:rPr lang="zh-CN" altLang="en-US" dirty="0" smtClean="0"/>
              <a:t>目 录</a:t>
            </a:r>
            <a:endParaRPr lang="zh-CN" altLang="en-US" dirty="0"/>
          </a:p>
        </p:txBody>
      </p:sp>
    </p:spTree>
    <p:extLst>
      <p:ext uri="{BB962C8B-B14F-4D97-AF65-F5344CB8AC3E}">
        <p14:creationId xmlns:p14="http://schemas.microsoft.com/office/powerpoint/2010/main" val="14747342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用好帮助文档</a:t>
            </a:r>
            <a:r>
              <a:rPr lang="en-US" altLang="zh-CN" dirty="0" smtClean="0"/>
              <a:t>man</a:t>
            </a:r>
            <a:endParaRPr lang="zh-CN" altLang="en-US" dirty="0"/>
          </a:p>
        </p:txBody>
      </p:sp>
      <p:sp>
        <p:nvSpPr>
          <p:cNvPr id="3" name="内容占位符 2"/>
          <p:cNvSpPr>
            <a:spLocks noGrp="1"/>
          </p:cNvSpPr>
          <p:nvPr>
            <p:ph idx="1"/>
          </p:nvPr>
        </p:nvSpPr>
        <p:spPr/>
        <p:txBody>
          <a:bodyPr>
            <a:normAutofit/>
          </a:bodyPr>
          <a:lstStyle/>
          <a:p>
            <a:r>
              <a:rPr lang="zh-CN" altLang="en-US" dirty="0" smtClean="0"/>
              <a:t>“授</a:t>
            </a:r>
            <a:r>
              <a:rPr lang="zh-CN" altLang="en-US" dirty="0"/>
              <a:t>之</a:t>
            </a:r>
            <a:r>
              <a:rPr lang="zh-CN" altLang="en-US" dirty="0" smtClean="0"/>
              <a:t>于渔不如</a:t>
            </a:r>
            <a:r>
              <a:rPr lang="zh-CN" altLang="en-US" dirty="0"/>
              <a:t>授之于</a:t>
            </a:r>
            <a:r>
              <a:rPr lang="zh-CN" altLang="en-US" dirty="0" smtClean="0"/>
              <a:t>鱼</a:t>
            </a:r>
            <a:r>
              <a:rPr lang="zh-CN" altLang="en-US" dirty="0"/>
              <a:t>”</a:t>
            </a:r>
            <a:endParaRPr lang="en-US" altLang="zh-CN" dirty="0" smtClean="0"/>
          </a:p>
          <a:p>
            <a:r>
              <a:rPr lang="zh-CN" altLang="en-US" dirty="0" smtClean="0"/>
              <a:t>在</a:t>
            </a:r>
            <a:r>
              <a:rPr lang="en-US" altLang="zh-CN" dirty="0" smtClean="0"/>
              <a:t>Linux</a:t>
            </a:r>
            <a:r>
              <a:rPr lang="zh-CN" altLang="en-US" dirty="0" smtClean="0"/>
              <a:t>中最常用的帮助文档 </a:t>
            </a:r>
            <a:r>
              <a:rPr lang="en-US" altLang="zh-CN" dirty="0" smtClean="0"/>
              <a:t>man</a:t>
            </a:r>
            <a:r>
              <a:rPr lang="zh-CN" altLang="en-US" dirty="0" smtClean="0"/>
              <a:t>命令</a:t>
            </a:r>
            <a:endParaRPr lang="en-US" altLang="zh-CN" dirty="0" smtClean="0"/>
          </a:p>
          <a:p>
            <a:endParaRPr lang="zh-CN" altLang="en-US" dirty="0"/>
          </a:p>
        </p:txBody>
      </p:sp>
    </p:spTree>
    <p:extLst>
      <p:ext uri="{BB962C8B-B14F-4D97-AF65-F5344CB8AC3E}">
        <p14:creationId xmlns:p14="http://schemas.microsoft.com/office/powerpoint/2010/main" val="3318078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用好帮助文档</a:t>
            </a:r>
            <a:r>
              <a:rPr lang="en-US" altLang="zh-CN" dirty="0"/>
              <a:t>man</a:t>
            </a:r>
            <a:endParaRPr lang="zh-CN" altLang="en-US" dirty="0"/>
          </a:p>
        </p:txBody>
      </p:sp>
      <p:sp>
        <p:nvSpPr>
          <p:cNvPr id="3" name="内容占位符 2"/>
          <p:cNvSpPr>
            <a:spLocks noGrp="1"/>
          </p:cNvSpPr>
          <p:nvPr>
            <p:ph idx="1"/>
          </p:nvPr>
        </p:nvSpPr>
        <p:spPr/>
        <p:txBody>
          <a:bodyPr>
            <a:normAutofit fontScale="92500"/>
          </a:bodyPr>
          <a:lstStyle/>
          <a:p>
            <a:r>
              <a:rPr lang="zh-CN" altLang="en-US" dirty="0"/>
              <a:t>例如 </a:t>
            </a:r>
            <a:r>
              <a:rPr lang="en-US" altLang="zh-CN" dirty="0"/>
              <a:t>man </a:t>
            </a:r>
            <a:r>
              <a:rPr lang="en-US" altLang="zh-CN" dirty="0" smtClean="0"/>
              <a:t>who</a:t>
            </a:r>
            <a:r>
              <a:rPr lang="zh-CN" altLang="en-US" dirty="0" smtClean="0"/>
              <a:t>，其中</a:t>
            </a:r>
            <a:r>
              <a:rPr lang="zh-CN" altLang="en-US" dirty="0"/>
              <a:t>的项目意义如下所示：</a:t>
            </a:r>
          </a:p>
          <a:p>
            <a:pPr lvl="1">
              <a:buFont typeface="Wingdings" panose="05000000000000000000" pitchFamily="2" charset="2"/>
              <a:buChar char="u"/>
            </a:pPr>
            <a:r>
              <a:rPr lang="en-US" altLang="zh-CN" dirty="0"/>
              <a:t>NAME   </a:t>
            </a:r>
            <a:r>
              <a:rPr lang="zh-CN" altLang="en-US" dirty="0"/>
              <a:t>这个命令</a:t>
            </a:r>
            <a:r>
              <a:rPr lang="en-US" altLang="zh-CN" dirty="0"/>
              <a:t>(</a:t>
            </a:r>
            <a:r>
              <a:rPr lang="zh-CN" altLang="en-US" dirty="0"/>
              <a:t>程序</a:t>
            </a:r>
            <a:r>
              <a:rPr lang="en-US" altLang="zh-CN" dirty="0"/>
              <a:t>)</a:t>
            </a:r>
            <a:r>
              <a:rPr lang="zh-CN" altLang="en-US" dirty="0"/>
              <a:t>的名称和简单用途的说明</a:t>
            </a:r>
          </a:p>
          <a:p>
            <a:pPr lvl="1">
              <a:buFont typeface="Wingdings" panose="05000000000000000000" pitchFamily="2" charset="2"/>
              <a:buChar char="u"/>
            </a:pPr>
            <a:r>
              <a:rPr lang="en-US" altLang="zh-CN" dirty="0"/>
              <a:t>SYNOPSIS   </a:t>
            </a:r>
            <a:r>
              <a:rPr lang="zh-CN" altLang="en-US" dirty="0"/>
              <a:t>命令</a:t>
            </a:r>
            <a:r>
              <a:rPr lang="en-US" altLang="zh-CN" dirty="0"/>
              <a:t>(</a:t>
            </a:r>
            <a:r>
              <a:rPr lang="zh-CN" altLang="en-US" dirty="0"/>
              <a:t>程序</a:t>
            </a:r>
            <a:r>
              <a:rPr lang="en-US" altLang="zh-CN" dirty="0"/>
              <a:t>)</a:t>
            </a:r>
            <a:r>
              <a:rPr lang="zh-CN" altLang="en-US" dirty="0"/>
              <a:t>语法</a:t>
            </a:r>
          </a:p>
          <a:p>
            <a:pPr lvl="1">
              <a:buFont typeface="Wingdings" panose="05000000000000000000" pitchFamily="2" charset="2"/>
              <a:buChar char="u"/>
            </a:pPr>
            <a:r>
              <a:rPr lang="en-US" altLang="zh-CN" dirty="0"/>
              <a:t>DESCRIPTION  </a:t>
            </a:r>
            <a:r>
              <a:rPr lang="zh-CN" altLang="en-US" dirty="0"/>
              <a:t>命令</a:t>
            </a:r>
            <a:r>
              <a:rPr lang="en-US" altLang="zh-CN" dirty="0"/>
              <a:t>(</a:t>
            </a:r>
            <a:r>
              <a:rPr lang="zh-CN" altLang="en-US" dirty="0"/>
              <a:t>程序</a:t>
            </a:r>
            <a:r>
              <a:rPr lang="en-US" altLang="zh-CN" dirty="0"/>
              <a:t>)</a:t>
            </a:r>
            <a:r>
              <a:rPr lang="zh-CN" altLang="en-US" dirty="0"/>
              <a:t>详细说明，包括选项与参数的用法</a:t>
            </a:r>
          </a:p>
          <a:p>
            <a:pPr lvl="1">
              <a:buFont typeface="Wingdings" panose="05000000000000000000" pitchFamily="2" charset="2"/>
              <a:buChar char="u"/>
            </a:pPr>
            <a:r>
              <a:rPr lang="en-US" altLang="zh-CN" dirty="0"/>
              <a:t>AUTHOR  </a:t>
            </a:r>
            <a:r>
              <a:rPr lang="zh-CN" altLang="en-US" dirty="0"/>
              <a:t>命令</a:t>
            </a:r>
            <a:r>
              <a:rPr lang="en-US" altLang="zh-CN" dirty="0"/>
              <a:t>(</a:t>
            </a:r>
            <a:r>
              <a:rPr lang="zh-CN" altLang="en-US" dirty="0"/>
              <a:t>程序</a:t>
            </a:r>
            <a:r>
              <a:rPr lang="en-US" altLang="zh-CN" dirty="0"/>
              <a:t>)</a:t>
            </a:r>
            <a:r>
              <a:rPr lang="zh-CN" altLang="en-US" dirty="0"/>
              <a:t>的作者</a:t>
            </a:r>
          </a:p>
          <a:p>
            <a:pPr lvl="1">
              <a:buFont typeface="Wingdings" panose="05000000000000000000" pitchFamily="2" charset="2"/>
              <a:buChar char="u"/>
            </a:pPr>
            <a:r>
              <a:rPr lang="en-US" altLang="zh-CN" dirty="0"/>
              <a:t>REPORTINGBUGS  </a:t>
            </a:r>
            <a:r>
              <a:rPr lang="zh-CN" altLang="en-US" dirty="0"/>
              <a:t>如果发现</a:t>
            </a:r>
            <a:r>
              <a:rPr lang="en-US" altLang="zh-CN" dirty="0"/>
              <a:t>bug</a:t>
            </a:r>
            <a:r>
              <a:rPr lang="zh-CN" altLang="en-US" dirty="0"/>
              <a:t>可以联系的电子邮件</a:t>
            </a:r>
          </a:p>
          <a:p>
            <a:pPr lvl="1">
              <a:buFont typeface="Wingdings" panose="05000000000000000000" pitchFamily="2" charset="2"/>
              <a:buChar char="u"/>
            </a:pPr>
            <a:r>
              <a:rPr lang="en-US" altLang="zh-CN" dirty="0"/>
              <a:t>COPYRIGHT  </a:t>
            </a:r>
            <a:r>
              <a:rPr lang="zh-CN" altLang="en-US" dirty="0"/>
              <a:t>命令</a:t>
            </a:r>
            <a:r>
              <a:rPr lang="en-US" altLang="zh-CN" dirty="0"/>
              <a:t>(</a:t>
            </a:r>
            <a:r>
              <a:rPr lang="zh-CN" altLang="en-US" dirty="0"/>
              <a:t>程序</a:t>
            </a:r>
            <a:r>
              <a:rPr lang="en-US" altLang="zh-CN" dirty="0"/>
              <a:t>)</a:t>
            </a:r>
            <a:r>
              <a:rPr lang="zh-CN" altLang="en-US" dirty="0"/>
              <a:t>版权协议</a:t>
            </a:r>
          </a:p>
          <a:p>
            <a:pPr lvl="1">
              <a:buFont typeface="Wingdings" panose="05000000000000000000" pitchFamily="2" charset="2"/>
              <a:buChar char="u"/>
            </a:pPr>
            <a:r>
              <a:rPr lang="en-US" altLang="zh-CN" dirty="0"/>
              <a:t>SEE ALSO  </a:t>
            </a:r>
            <a:r>
              <a:rPr lang="zh-CN" altLang="en-US" dirty="0"/>
              <a:t>还可以参考哪些文档</a:t>
            </a:r>
          </a:p>
          <a:p>
            <a:pPr>
              <a:buFont typeface="Wingdings" panose="05000000000000000000" pitchFamily="2" charset="2"/>
              <a:buChar char="u"/>
            </a:pPr>
            <a:endParaRPr lang="zh-CN" altLang="en-US" dirty="0"/>
          </a:p>
        </p:txBody>
      </p:sp>
    </p:spTree>
    <p:extLst>
      <p:ext uri="{BB962C8B-B14F-4D97-AF65-F5344CB8AC3E}">
        <p14:creationId xmlns:p14="http://schemas.microsoft.com/office/powerpoint/2010/main" val="892258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用好帮助文档</a:t>
            </a:r>
            <a:r>
              <a:rPr lang="en-US" altLang="zh-CN" dirty="0" smtClean="0"/>
              <a:t>man</a:t>
            </a:r>
            <a:endParaRPr lang="zh-CN" altLang="en-US" dirty="0"/>
          </a:p>
        </p:txBody>
      </p:sp>
      <p:sp>
        <p:nvSpPr>
          <p:cNvPr id="3" name="内容占位符 2"/>
          <p:cNvSpPr>
            <a:spLocks noGrp="1"/>
          </p:cNvSpPr>
          <p:nvPr>
            <p:ph idx="1"/>
          </p:nvPr>
        </p:nvSpPr>
        <p:spPr/>
        <p:txBody>
          <a:bodyPr/>
          <a:lstStyle/>
          <a:p>
            <a:r>
              <a:rPr lang="zh-CN" altLang="en-US" dirty="0" smtClean="0"/>
              <a:t>不同的命令</a:t>
            </a:r>
            <a:r>
              <a:rPr lang="en-US" altLang="zh-CN" dirty="0" smtClean="0"/>
              <a:t>(</a:t>
            </a:r>
            <a:r>
              <a:rPr lang="zh-CN" altLang="en-US" dirty="0" smtClean="0"/>
              <a:t>程序</a:t>
            </a:r>
            <a:r>
              <a:rPr lang="en-US" altLang="zh-CN" dirty="0" smtClean="0"/>
              <a:t>)</a:t>
            </a:r>
            <a:r>
              <a:rPr lang="zh-CN" altLang="en-US" dirty="0" smtClean="0"/>
              <a:t>的文档格式可能有些微区别，文档中还可能包括的项目有：</a:t>
            </a:r>
          </a:p>
          <a:p>
            <a:pPr lvl="1">
              <a:buFont typeface="Wingdings" panose="05000000000000000000" pitchFamily="2" charset="2"/>
              <a:buChar char="u"/>
            </a:pPr>
            <a:r>
              <a:rPr lang="zh-CN" altLang="en-US" dirty="0" smtClean="0"/>
              <a:t> </a:t>
            </a:r>
            <a:r>
              <a:rPr lang="en-US" altLang="zh-CN" dirty="0" smtClean="0"/>
              <a:t>COMMANDS</a:t>
            </a:r>
            <a:r>
              <a:rPr lang="zh-CN" altLang="en-US" dirty="0" smtClean="0"/>
              <a:t> 当命令</a:t>
            </a:r>
            <a:r>
              <a:rPr lang="en-US" altLang="zh-CN" dirty="0" smtClean="0"/>
              <a:t>(</a:t>
            </a:r>
            <a:r>
              <a:rPr lang="zh-CN" altLang="en-US" dirty="0" smtClean="0"/>
              <a:t>程序</a:t>
            </a:r>
            <a:r>
              <a:rPr lang="en-US" altLang="zh-CN" dirty="0" smtClean="0"/>
              <a:t>)</a:t>
            </a:r>
            <a:r>
              <a:rPr lang="zh-CN" altLang="en-US" dirty="0" smtClean="0"/>
              <a:t>在运行的时候，可以在此命令</a:t>
            </a:r>
            <a:r>
              <a:rPr lang="en-US" altLang="zh-CN" dirty="0" smtClean="0"/>
              <a:t>(</a:t>
            </a:r>
            <a:r>
              <a:rPr lang="zh-CN" altLang="en-US" dirty="0" smtClean="0"/>
              <a:t>程序</a:t>
            </a:r>
            <a:r>
              <a:rPr lang="en-US" altLang="zh-CN" dirty="0" smtClean="0"/>
              <a:t>)</a:t>
            </a:r>
            <a:r>
              <a:rPr lang="zh-CN" altLang="en-US" dirty="0" smtClean="0"/>
              <a:t>中下执行内部命令</a:t>
            </a:r>
          </a:p>
          <a:p>
            <a:pPr lvl="1">
              <a:buFont typeface="Wingdings" panose="05000000000000000000" pitchFamily="2" charset="2"/>
              <a:buChar char="u"/>
            </a:pPr>
            <a:r>
              <a:rPr lang="zh-CN" altLang="en-US" dirty="0" smtClean="0"/>
              <a:t> </a:t>
            </a:r>
            <a:r>
              <a:rPr lang="en-US" altLang="zh-CN" dirty="0" smtClean="0"/>
              <a:t>FILES</a:t>
            </a:r>
            <a:r>
              <a:rPr lang="zh-CN" altLang="en-US" dirty="0" smtClean="0"/>
              <a:t> 这个命令</a:t>
            </a:r>
            <a:r>
              <a:rPr lang="en-US" altLang="zh-CN" dirty="0" smtClean="0"/>
              <a:t>(</a:t>
            </a:r>
            <a:r>
              <a:rPr lang="zh-CN" altLang="en-US" dirty="0" smtClean="0"/>
              <a:t>程序</a:t>
            </a:r>
            <a:r>
              <a:rPr lang="en-US" altLang="zh-CN" dirty="0" smtClean="0"/>
              <a:t>)</a:t>
            </a:r>
            <a:r>
              <a:rPr lang="zh-CN" altLang="en-US" dirty="0" smtClean="0"/>
              <a:t>或数据所使用或者相关的某些文件</a:t>
            </a:r>
          </a:p>
          <a:p>
            <a:pPr lvl="1">
              <a:buFont typeface="Wingdings" panose="05000000000000000000" pitchFamily="2" charset="2"/>
              <a:buChar char="u"/>
            </a:pPr>
            <a:r>
              <a:rPr lang="zh-CN" altLang="en-US" dirty="0" smtClean="0"/>
              <a:t> </a:t>
            </a:r>
            <a:r>
              <a:rPr lang="en-US" altLang="zh-CN" dirty="0" smtClean="0"/>
              <a:t>EXAMPLE</a:t>
            </a:r>
            <a:r>
              <a:rPr lang="zh-CN" altLang="en-US" dirty="0" smtClean="0"/>
              <a:t> 这个命令</a:t>
            </a:r>
            <a:r>
              <a:rPr lang="en-US" altLang="zh-CN" dirty="0" smtClean="0"/>
              <a:t>(</a:t>
            </a:r>
            <a:r>
              <a:rPr lang="zh-CN" altLang="en-US" dirty="0" smtClean="0"/>
              <a:t>程序</a:t>
            </a:r>
            <a:r>
              <a:rPr lang="en-US" altLang="zh-CN" dirty="0" smtClean="0"/>
              <a:t>)</a:t>
            </a:r>
            <a:r>
              <a:rPr lang="zh-CN" altLang="en-US" dirty="0" smtClean="0"/>
              <a:t>执行的一些参考的样例  </a:t>
            </a:r>
          </a:p>
          <a:p>
            <a:endParaRPr lang="zh-CN" altLang="en-US" dirty="0"/>
          </a:p>
        </p:txBody>
      </p:sp>
    </p:spTree>
    <p:extLst>
      <p:ext uri="{BB962C8B-B14F-4D97-AF65-F5344CB8AC3E}">
        <p14:creationId xmlns:p14="http://schemas.microsoft.com/office/powerpoint/2010/main" val="81648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man</a:t>
            </a:r>
            <a:r>
              <a:rPr lang="zh-CN" altLang="en-US" dirty="0" smtClean="0"/>
              <a:t>界面中如何操作</a:t>
            </a:r>
            <a:endParaRPr lang="zh-CN" altLang="en-US" dirty="0"/>
          </a:p>
        </p:txBody>
      </p:sp>
      <p:sp>
        <p:nvSpPr>
          <p:cNvPr id="3" name="内容占位符 2"/>
          <p:cNvSpPr>
            <a:spLocks noGrp="1"/>
          </p:cNvSpPr>
          <p:nvPr>
            <p:ph idx="1"/>
          </p:nvPr>
        </p:nvSpPr>
        <p:spPr>
          <a:xfrm>
            <a:off x="900111" y="1085849"/>
            <a:ext cx="10744201" cy="5514975"/>
          </a:xfrm>
        </p:spPr>
        <p:txBody>
          <a:bodyPr>
            <a:normAutofit fontScale="77500" lnSpcReduction="20000"/>
          </a:bodyPr>
          <a:lstStyle/>
          <a:p>
            <a:r>
              <a:rPr lang="zh-CN" altLang="en-US" dirty="0"/>
              <a:t> </a:t>
            </a:r>
            <a:r>
              <a:rPr lang="zh-CN" altLang="en-US" dirty="0" smtClean="0"/>
              <a:t>上</a:t>
            </a:r>
            <a:r>
              <a:rPr lang="en-US" altLang="zh-CN" dirty="0"/>
              <a:t>/</a:t>
            </a:r>
            <a:r>
              <a:rPr lang="zh-CN" altLang="en-US" dirty="0"/>
              <a:t>下箭头  向上</a:t>
            </a:r>
            <a:r>
              <a:rPr lang="en-US" altLang="zh-CN" dirty="0"/>
              <a:t>/</a:t>
            </a:r>
            <a:r>
              <a:rPr lang="zh-CN" altLang="en-US" dirty="0"/>
              <a:t>下滚动一行</a:t>
            </a:r>
          </a:p>
          <a:p>
            <a:r>
              <a:rPr lang="zh-CN" altLang="en-US" dirty="0"/>
              <a:t>  </a:t>
            </a:r>
            <a:r>
              <a:rPr lang="en-US" altLang="zh-CN" dirty="0"/>
              <a:t>[Space]   </a:t>
            </a:r>
            <a:r>
              <a:rPr lang="zh-CN" altLang="en-US" dirty="0"/>
              <a:t>向下翻一页</a:t>
            </a:r>
          </a:p>
          <a:p>
            <a:r>
              <a:rPr lang="zh-CN" altLang="en-US" dirty="0"/>
              <a:t>  </a:t>
            </a:r>
            <a:r>
              <a:rPr lang="en-US" altLang="zh-CN" dirty="0"/>
              <a:t>[Page Down</a:t>
            </a:r>
            <a:r>
              <a:rPr lang="en-US" altLang="zh-CN" dirty="0" smtClean="0"/>
              <a:t>]</a:t>
            </a:r>
            <a:r>
              <a:rPr lang="en-US" altLang="zh-CN" dirty="0"/>
              <a:t> </a:t>
            </a:r>
            <a:r>
              <a:rPr lang="zh-CN" altLang="en-US" dirty="0"/>
              <a:t>向下翻一页</a:t>
            </a:r>
          </a:p>
          <a:p>
            <a:r>
              <a:rPr lang="zh-CN" altLang="en-US" dirty="0"/>
              <a:t> </a:t>
            </a:r>
            <a:r>
              <a:rPr lang="en-US" altLang="zh-CN" dirty="0"/>
              <a:t>[Page Up</a:t>
            </a:r>
            <a:r>
              <a:rPr lang="en-US" altLang="zh-CN" dirty="0" smtClean="0"/>
              <a:t>]</a:t>
            </a:r>
            <a:r>
              <a:rPr lang="en-US" altLang="zh-CN" dirty="0"/>
              <a:t> </a:t>
            </a:r>
            <a:r>
              <a:rPr lang="zh-CN" altLang="en-US" dirty="0"/>
              <a:t>向上翻一页</a:t>
            </a:r>
          </a:p>
          <a:p>
            <a:r>
              <a:rPr lang="zh-CN" altLang="en-US" dirty="0"/>
              <a:t> </a:t>
            </a:r>
            <a:r>
              <a:rPr lang="en-US" altLang="zh-CN" dirty="0" smtClean="0"/>
              <a:t>[Home] </a:t>
            </a:r>
            <a:r>
              <a:rPr lang="zh-CN" altLang="en-US" dirty="0" smtClean="0"/>
              <a:t>回退到第一页</a:t>
            </a:r>
          </a:p>
          <a:p>
            <a:r>
              <a:rPr lang="zh-CN" altLang="en-US" dirty="0" smtClean="0"/>
              <a:t> </a:t>
            </a:r>
            <a:r>
              <a:rPr lang="en-US" altLang="zh-CN" dirty="0" smtClean="0"/>
              <a:t>[End] </a:t>
            </a:r>
            <a:r>
              <a:rPr lang="zh-CN" altLang="en-US" dirty="0" smtClean="0"/>
              <a:t>前进到最后一页 </a:t>
            </a:r>
            <a:endParaRPr lang="en-US" altLang="zh-CN" dirty="0" smtClean="0"/>
          </a:p>
          <a:p>
            <a:r>
              <a:rPr lang="en-US" altLang="zh-CN" dirty="0" smtClean="0"/>
              <a:t>/string   </a:t>
            </a:r>
            <a:r>
              <a:rPr lang="zh-CN" altLang="en-US" dirty="0" smtClean="0"/>
              <a:t>向下搜寻 </a:t>
            </a:r>
            <a:r>
              <a:rPr lang="en-US" altLang="zh-CN" dirty="0" smtClean="0"/>
              <a:t>string </a:t>
            </a:r>
            <a:r>
              <a:rPr lang="zh-CN" altLang="en-US" dirty="0" smtClean="0"/>
              <a:t>这个字符串</a:t>
            </a:r>
          </a:p>
          <a:p>
            <a:r>
              <a:rPr lang="zh-CN" altLang="en-US" dirty="0"/>
              <a:t> </a:t>
            </a:r>
            <a:r>
              <a:rPr lang="en-US" altLang="zh-CN" dirty="0"/>
              <a:t>?string   </a:t>
            </a:r>
            <a:r>
              <a:rPr lang="zh-CN" altLang="en-US" dirty="0"/>
              <a:t>向上搜寻 </a:t>
            </a:r>
            <a:r>
              <a:rPr lang="en-US" altLang="zh-CN" dirty="0"/>
              <a:t>string </a:t>
            </a:r>
            <a:r>
              <a:rPr lang="zh-CN" altLang="en-US" dirty="0"/>
              <a:t>这个字符串</a:t>
            </a:r>
          </a:p>
          <a:p>
            <a:r>
              <a:rPr lang="zh-CN" altLang="en-US" dirty="0"/>
              <a:t> </a:t>
            </a:r>
            <a:r>
              <a:rPr lang="en-US" altLang="zh-CN" dirty="0"/>
              <a:t>n, N </a:t>
            </a:r>
            <a:r>
              <a:rPr lang="zh-CN" altLang="en-US" dirty="0"/>
              <a:t>利用 </a:t>
            </a:r>
            <a:r>
              <a:rPr lang="en-US" altLang="zh-CN" dirty="0"/>
              <a:t>/ </a:t>
            </a:r>
            <a:r>
              <a:rPr lang="zh-CN" altLang="en-US" dirty="0"/>
              <a:t>或 </a:t>
            </a:r>
            <a:r>
              <a:rPr lang="en-US" altLang="zh-CN" dirty="0"/>
              <a:t>? </a:t>
            </a:r>
            <a:r>
              <a:rPr lang="zh-CN" altLang="en-US" dirty="0"/>
              <a:t>来搜寻字符串时，可以用 </a:t>
            </a:r>
            <a:r>
              <a:rPr lang="en-US" altLang="zh-CN" dirty="0"/>
              <a:t>n </a:t>
            </a:r>
            <a:r>
              <a:rPr lang="zh-CN" altLang="en-US" dirty="0"/>
              <a:t>来跳转至下一个匹配处，可以利用 </a:t>
            </a:r>
            <a:r>
              <a:rPr lang="en-US" altLang="zh-CN" dirty="0"/>
              <a:t>N </a:t>
            </a:r>
            <a:r>
              <a:rPr lang="zh-CN" altLang="en-US" dirty="0"/>
              <a:t>来跳转至上一个匹配处。</a:t>
            </a:r>
          </a:p>
          <a:p>
            <a:r>
              <a:rPr lang="zh-CN" altLang="en-US" dirty="0"/>
              <a:t> </a:t>
            </a:r>
            <a:r>
              <a:rPr lang="en-US" altLang="zh-CN" dirty="0"/>
              <a:t>[q]  </a:t>
            </a:r>
            <a:r>
              <a:rPr lang="zh-CN" altLang="en-US" dirty="0" smtClean="0"/>
              <a:t>退出</a:t>
            </a:r>
            <a:endParaRPr lang="zh-CN" altLang="en-US" dirty="0"/>
          </a:p>
        </p:txBody>
      </p:sp>
    </p:spTree>
    <p:extLst>
      <p:ext uri="{BB962C8B-B14F-4D97-AF65-F5344CB8AC3E}">
        <p14:creationId xmlns:p14="http://schemas.microsoft.com/office/powerpoint/2010/main" val="135064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 </a:t>
            </a:r>
            <a:r>
              <a:rPr lang="zh-CN" altLang="en-US" dirty="0" smtClean="0"/>
              <a:t>是什么</a:t>
            </a:r>
            <a:endParaRPr lang="zh-CN" altLang="en-US" dirty="0"/>
          </a:p>
        </p:txBody>
      </p:sp>
      <p:sp>
        <p:nvSpPr>
          <p:cNvPr id="3" name="内容占位符 2"/>
          <p:cNvSpPr>
            <a:spLocks noGrp="1"/>
          </p:cNvSpPr>
          <p:nvPr>
            <p:ph idx="1"/>
          </p:nvPr>
        </p:nvSpPr>
        <p:spPr/>
        <p:txBody>
          <a:bodyPr/>
          <a:lstStyle/>
          <a:p>
            <a:r>
              <a:rPr lang="en-US" altLang="zh-CN" dirty="0" smtClean="0"/>
              <a:t>Linux </a:t>
            </a:r>
            <a:r>
              <a:rPr lang="zh-CN" altLang="en-US" dirty="0" smtClean="0"/>
              <a:t>是一种自由和开放源代码的操作系统，是当前运用最广泛，使用最多的操作系统</a:t>
            </a:r>
            <a:endParaRPr lang="zh-CN" altLang="en-US" dirty="0"/>
          </a:p>
        </p:txBody>
      </p:sp>
      <p:pic>
        <p:nvPicPr>
          <p:cNvPr id="4" name="Picture 2" descr="Image result for Windows  图标"/>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0066" y="3362632"/>
            <a:ext cx="2047611" cy="204761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MacOS 图标"/>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5032" t="19335" r="26500" b="24813"/>
          <a:stretch/>
        </p:blipFill>
        <p:spPr bwMode="auto">
          <a:xfrm>
            <a:off x="6038645" y="3513755"/>
            <a:ext cx="1508655" cy="1738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20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left)">
                                      <p:cBhvr>
                                        <p:cTn id="2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内容总结</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Linux</a:t>
            </a:r>
            <a:r>
              <a:rPr lang="zh-CN" altLang="en-US" dirty="0" smtClean="0"/>
              <a:t>的应用</a:t>
            </a:r>
            <a:endParaRPr lang="en-US" altLang="zh-CN" dirty="0" smtClean="0"/>
          </a:p>
          <a:p>
            <a:pPr lvl="1"/>
            <a:r>
              <a:rPr lang="zh-CN" altLang="en-US" dirty="0"/>
              <a:t>移动</a:t>
            </a:r>
            <a:r>
              <a:rPr lang="zh-CN" altLang="en-US" dirty="0" smtClean="0"/>
              <a:t>端、大型服务器、家庭娱乐设施等等</a:t>
            </a:r>
            <a:endParaRPr lang="en-US" altLang="zh-CN" dirty="0" smtClean="0"/>
          </a:p>
          <a:p>
            <a:r>
              <a:rPr lang="en-US" altLang="zh-CN" dirty="0" smtClean="0"/>
              <a:t>Linux</a:t>
            </a:r>
            <a:r>
              <a:rPr lang="zh-CN" altLang="en-US" dirty="0" smtClean="0"/>
              <a:t>的故事</a:t>
            </a:r>
            <a:endParaRPr lang="en-US" altLang="zh-CN" dirty="0" smtClean="0"/>
          </a:p>
          <a:p>
            <a:pPr lvl="1"/>
            <a:r>
              <a:rPr lang="zh-CN" altLang="en-US" dirty="0" smtClean="0"/>
              <a:t>有</a:t>
            </a:r>
            <a:r>
              <a:rPr lang="en-US" altLang="zh-CN" dirty="0" smtClean="0"/>
              <a:t>Linux</a:t>
            </a:r>
            <a:r>
              <a:rPr lang="zh-CN" altLang="en-US" dirty="0" smtClean="0"/>
              <a:t>发明</a:t>
            </a:r>
            <a:r>
              <a:rPr lang="en-US" altLang="zh-CN" dirty="0"/>
              <a:t>+ Richard </a:t>
            </a:r>
            <a:r>
              <a:rPr lang="en-US" altLang="zh-CN" dirty="0" smtClean="0"/>
              <a:t>Stallman </a:t>
            </a:r>
            <a:r>
              <a:rPr lang="zh-CN" altLang="en-US" dirty="0" smtClean="0"/>
              <a:t>自由软件</a:t>
            </a:r>
            <a:endParaRPr lang="en-US" altLang="zh-CN" dirty="0" smtClean="0"/>
          </a:p>
          <a:p>
            <a:r>
              <a:rPr lang="en-US" altLang="zh-CN" dirty="0" smtClean="0"/>
              <a:t>Linux</a:t>
            </a:r>
            <a:r>
              <a:rPr lang="zh-CN" altLang="en-US" dirty="0" smtClean="0"/>
              <a:t>的版本</a:t>
            </a:r>
            <a:endParaRPr lang="en-US" altLang="zh-CN" dirty="0" smtClean="0"/>
          </a:p>
          <a:p>
            <a:r>
              <a:rPr lang="en-US" altLang="zh-CN" dirty="0" smtClean="0"/>
              <a:t>Linux</a:t>
            </a:r>
            <a:r>
              <a:rPr lang="zh-CN" altLang="en-US" dirty="0" smtClean="0"/>
              <a:t>的安装</a:t>
            </a:r>
            <a:endParaRPr lang="en-US" altLang="zh-CN" dirty="0" smtClean="0"/>
          </a:p>
          <a:p>
            <a:r>
              <a:rPr lang="en-US" altLang="zh-CN" dirty="0" smtClean="0"/>
              <a:t>Linux</a:t>
            </a:r>
            <a:r>
              <a:rPr lang="zh-CN" altLang="en-US" dirty="0" smtClean="0"/>
              <a:t>使用初体验</a:t>
            </a:r>
            <a:endParaRPr lang="en-US" altLang="zh-CN" dirty="0" smtClean="0"/>
          </a:p>
          <a:p>
            <a:r>
              <a:rPr lang="en-US" altLang="zh-CN" dirty="0" smtClean="0"/>
              <a:t>man </a:t>
            </a:r>
            <a:r>
              <a:rPr lang="zh-CN" altLang="en-US" dirty="0" smtClean="0"/>
              <a:t>帮助文档的使用</a:t>
            </a:r>
            <a:endParaRPr lang="en-US" altLang="zh-CN" dirty="0" smtClean="0"/>
          </a:p>
          <a:p>
            <a:endParaRPr lang="zh-CN" altLang="en-US" dirty="0"/>
          </a:p>
        </p:txBody>
      </p:sp>
    </p:spTree>
    <p:extLst>
      <p:ext uri="{BB962C8B-B14F-4D97-AF65-F5344CB8AC3E}">
        <p14:creationId xmlns:p14="http://schemas.microsoft.com/office/powerpoint/2010/main" val="276582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644469" y="2632363"/>
            <a:ext cx="6497060" cy="833454"/>
          </a:xfrm>
        </p:spPr>
        <p:txBody>
          <a:bodyPr>
            <a:normAutofit fontScale="90000"/>
          </a:bodyPr>
          <a:lstStyle/>
          <a:p>
            <a:r>
              <a:rPr lang="en-US" altLang="zh-CN" dirty="0" smtClean="0"/>
              <a:t>Question</a:t>
            </a:r>
            <a:endParaRPr lang="zh-CN" altLang="en-US" dirty="0"/>
          </a:p>
        </p:txBody>
      </p:sp>
    </p:spTree>
    <p:extLst>
      <p:ext uri="{BB962C8B-B14F-4D97-AF65-F5344CB8AC3E}">
        <p14:creationId xmlns:p14="http://schemas.microsoft.com/office/powerpoint/2010/main" val="18353901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a:t>应用</a:t>
            </a:r>
          </a:p>
        </p:txBody>
      </p:sp>
      <p:sp>
        <p:nvSpPr>
          <p:cNvPr id="6" name="内容占位符 2"/>
          <p:cNvSpPr txBox="1">
            <a:spLocks/>
          </p:cNvSpPr>
          <p:nvPr/>
        </p:nvSpPr>
        <p:spPr>
          <a:xfrm>
            <a:off x="719490" y="1072443"/>
            <a:ext cx="8249698" cy="23297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dirty="0" smtClean="0"/>
              <a:t>其实每一天，我们生活中每一天都在使用</a:t>
            </a:r>
            <a:r>
              <a:rPr lang="en-US" altLang="zh-CN" dirty="0" smtClean="0"/>
              <a:t>Linux</a:t>
            </a:r>
          </a:p>
          <a:p>
            <a:r>
              <a:rPr lang="zh-CN" altLang="en-US" dirty="0" smtClean="0"/>
              <a:t>全世界有超过</a:t>
            </a:r>
            <a:r>
              <a:rPr lang="en-US" altLang="zh-CN" dirty="0" smtClean="0"/>
              <a:t>10</a:t>
            </a:r>
            <a:r>
              <a:rPr lang="zh-CN" altLang="en-US" dirty="0" smtClean="0"/>
              <a:t>万亿的安卓移动设备用户</a:t>
            </a:r>
            <a:endParaRPr lang="en-US" altLang="zh-CN" dirty="0" smtClean="0"/>
          </a:p>
          <a:p>
            <a:r>
              <a:rPr lang="zh-CN" altLang="en-US" dirty="0" smtClean="0"/>
              <a:t>安卓操作系统使用的是</a:t>
            </a:r>
            <a:r>
              <a:rPr lang="en-US" altLang="zh-CN" dirty="0" smtClean="0"/>
              <a:t>Linux</a:t>
            </a:r>
            <a:r>
              <a:rPr lang="zh-CN" altLang="en-US" dirty="0" smtClean="0"/>
              <a:t>操作内核，正是</a:t>
            </a:r>
            <a:r>
              <a:rPr lang="en-US" altLang="zh-CN" dirty="0" smtClean="0"/>
              <a:t>Linux</a:t>
            </a:r>
            <a:r>
              <a:rPr lang="zh-CN" altLang="en-US" dirty="0" smtClean="0"/>
              <a:t>系统中的一员</a:t>
            </a:r>
            <a:endParaRPr lang="en-US" altLang="zh-CN" dirty="0" smtClean="0"/>
          </a:p>
          <a:p>
            <a:endParaRPr lang="en-US" altLang="zh-CN" dirty="0" smtClean="0"/>
          </a:p>
          <a:p>
            <a:pPr marL="0" indent="0">
              <a:buNone/>
            </a:pPr>
            <a:endParaRPr lang="en-US" altLang="zh-CN" dirty="0" smtClean="0"/>
          </a:p>
          <a:p>
            <a:endParaRPr lang="zh-CN" altLang="en-US" dirty="0"/>
          </a:p>
        </p:txBody>
      </p:sp>
      <p:pic>
        <p:nvPicPr>
          <p:cNvPr id="1032" name="Picture 8" descr="Image result for 安卓 图标"/>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4180" t="4262" r="21281" b="28926"/>
          <a:stretch/>
        </p:blipFill>
        <p:spPr bwMode="auto">
          <a:xfrm>
            <a:off x="9533371" y="2149318"/>
            <a:ext cx="2348089" cy="259644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安卓 手机图标"/>
          <p:cNvPicPr>
            <a:picLocks noChangeAspect="1" noChangeArrowheads="1"/>
          </p:cNvPicPr>
          <p:nvPr/>
        </p:nvPicPr>
        <p:blipFill rotWithShape="1">
          <a:blip r:embed="rId3">
            <a:extLst>
              <a:ext uri="{28A0092B-C50C-407E-A947-70E740481C1C}">
                <a14:useLocalDpi xmlns:a14="http://schemas.microsoft.com/office/drawing/2010/main" val="0"/>
              </a:ext>
            </a:extLst>
          </a:blip>
          <a:srcRect l="20379" t="4629" r="18051" b="7691"/>
          <a:stretch/>
        </p:blipFill>
        <p:spPr bwMode="auto">
          <a:xfrm>
            <a:off x="2249829" y="3405110"/>
            <a:ext cx="2156178" cy="2889956"/>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12" descr="Image result for iphone手机图标"/>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p:cNvPicPr>
            <a:picLocks noChangeAspect="1"/>
          </p:cNvPicPr>
          <p:nvPr/>
        </p:nvPicPr>
        <p:blipFill rotWithShape="1">
          <a:blip r:embed="rId4"/>
          <a:srcRect l="15587" t="6432" r="27058" b="3091"/>
          <a:stretch/>
        </p:blipFill>
        <p:spPr>
          <a:xfrm>
            <a:off x="5147733" y="3558382"/>
            <a:ext cx="1727199" cy="2460980"/>
          </a:xfrm>
          <a:prstGeom prst="rect">
            <a:avLst/>
          </a:prstGeom>
        </p:spPr>
      </p:pic>
      <p:sp>
        <p:nvSpPr>
          <p:cNvPr id="12" name="内容占位符 2"/>
          <p:cNvSpPr txBox="1">
            <a:spLocks/>
          </p:cNvSpPr>
          <p:nvPr/>
        </p:nvSpPr>
        <p:spPr>
          <a:xfrm>
            <a:off x="5370511" y="6428585"/>
            <a:ext cx="1380245" cy="448733"/>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低于</a:t>
            </a:r>
            <a:r>
              <a:rPr lang="en-US" altLang="zh-CN" dirty="0" smtClean="0"/>
              <a:t>25%</a:t>
            </a:r>
            <a:endParaRPr lang="zh-CN" altLang="en-US" dirty="0"/>
          </a:p>
        </p:txBody>
      </p:sp>
      <p:sp>
        <p:nvSpPr>
          <p:cNvPr id="13" name="内容占位符 2"/>
          <p:cNvSpPr txBox="1">
            <a:spLocks/>
          </p:cNvSpPr>
          <p:nvPr/>
        </p:nvSpPr>
        <p:spPr>
          <a:xfrm>
            <a:off x="3050645" y="6377786"/>
            <a:ext cx="928688" cy="471311"/>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altLang="zh-CN" dirty="0" smtClean="0"/>
              <a:t>75%</a:t>
            </a:r>
            <a:endParaRPr lang="zh-CN" altLang="en-US" dirty="0"/>
          </a:p>
        </p:txBody>
      </p:sp>
      <p:pic>
        <p:nvPicPr>
          <p:cNvPr id="7" name="图片 6"/>
          <p:cNvPicPr>
            <a:picLocks noChangeAspect="1"/>
          </p:cNvPicPr>
          <p:nvPr/>
        </p:nvPicPr>
        <p:blipFill>
          <a:blip r:embed="rId5"/>
          <a:stretch>
            <a:fillRect/>
          </a:stretch>
        </p:blipFill>
        <p:spPr>
          <a:xfrm>
            <a:off x="7241549" y="4208666"/>
            <a:ext cx="1276190" cy="1809524"/>
          </a:xfrm>
          <a:prstGeom prst="rect">
            <a:avLst/>
          </a:prstGeom>
        </p:spPr>
      </p:pic>
      <p:sp>
        <p:nvSpPr>
          <p:cNvPr id="15" name="内容占位符 2"/>
          <p:cNvSpPr txBox="1">
            <a:spLocks/>
          </p:cNvSpPr>
          <p:nvPr/>
        </p:nvSpPr>
        <p:spPr>
          <a:xfrm>
            <a:off x="7272689" y="6343918"/>
            <a:ext cx="1380245" cy="448733"/>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忽略不计</a:t>
            </a:r>
            <a:endParaRPr lang="zh-CN" altLang="en-US" dirty="0"/>
          </a:p>
        </p:txBody>
      </p:sp>
    </p:spTree>
    <p:extLst>
      <p:ext uri="{BB962C8B-B14F-4D97-AF65-F5344CB8AC3E}">
        <p14:creationId xmlns:p14="http://schemas.microsoft.com/office/powerpoint/2010/main" val="291390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032"/>
                                        </p:tgtEl>
                                        <p:attrNameLst>
                                          <p:attrName>style.visibility</p:attrName>
                                        </p:attrNameLst>
                                      </p:cBhvr>
                                      <p:to>
                                        <p:strVal val="visible"/>
                                      </p:to>
                                    </p:set>
                                    <p:animEffect transition="in" filter="wheel(1)">
                                      <p:cBhvr>
                                        <p:cTn id="12" dur="2000"/>
                                        <p:tgtEl>
                                          <p:spTgt spid="10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down)">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 calcmode="lin" valueType="num">
                                      <p:cBhvr additive="base">
                                        <p:cTn id="22"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nodeType="clickEffect">
                                  <p:stCondLst>
                                    <p:cond delay="0"/>
                                  </p:stCondLst>
                                  <p:childTnLst>
                                    <p:set>
                                      <p:cBhvr>
                                        <p:cTn id="27" dur="1" fill="hold">
                                          <p:stCondLst>
                                            <p:cond delay="0"/>
                                          </p:stCondLst>
                                        </p:cTn>
                                        <p:tgtEl>
                                          <p:spTgt spid="1034"/>
                                        </p:tgtEl>
                                        <p:attrNameLst>
                                          <p:attrName>style.visibility</p:attrName>
                                        </p:attrNameLst>
                                      </p:cBhvr>
                                      <p:to>
                                        <p:strVal val="visible"/>
                                      </p:to>
                                    </p:set>
                                    <p:anim calcmode="lin" valueType="num">
                                      <p:cBhvr>
                                        <p:cTn id="28" dur="1000" fill="hold"/>
                                        <p:tgtEl>
                                          <p:spTgt spid="1034"/>
                                        </p:tgtEl>
                                        <p:attrNameLst>
                                          <p:attrName>ppt_w</p:attrName>
                                        </p:attrNameLst>
                                      </p:cBhvr>
                                      <p:tavLst>
                                        <p:tav tm="0">
                                          <p:val>
                                            <p:fltVal val="0"/>
                                          </p:val>
                                        </p:tav>
                                        <p:tav tm="100000">
                                          <p:val>
                                            <p:strVal val="#ppt_w"/>
                                          </p:val>
                                        </p:tav>
                                      </p:tavLst>
                                    </p:anim>
                                    <p:anim calcmode="lin" valueType="num">
                                      <p:cBhvr>
                                        <p:cTn id="29" dur="1000" fill="hold"/>
                                        <p:tgtEl>
                                          <p:spTgt spid="1034"/>
                                        </p:tgtEl>
                                        <p:attrNameLst>
                                          <p:attrName>ppt_h</p:attrName>
                                        </p:attrNameLst>
                                      </p:cBhvr>
                                      <p:tavLst>
                                        <p:tav tm="0">
                                          <p:val>
                                            <p:fltVal val="0"/>
                                          </p:val>
                                        </p:tav>
                                        <p:tav tm="100000">
                                          <p:val>
                                            <p:strVal val="#ppt_h"/>
                                          </p:val>
                                        </p:tav>
                                      </p:tavLst>
                                    </p:anim>
                                    <p:anim calcmode="lin" valueType="num">
                                      <p:cBhvr>
                                        <p:cTn id="30" dur="1000" fill="hold"/>
                                        <p:tgtEl>
                                          <p:spTgt spid="1034"/>
                                        </p:tgtEl>
                                        <p:attrNameLst>
                                          <p:attrName>style.rotation</p:attrName>
                                        </p:attrNameLst>
                                      </p:cBhvr>
                                      <p:tavLst>
                                        <p:tav tm="0">
                                          <p:val>
                                            <p:fltVal val="90"/>
                                          </p:val>
                                        </p:tav>
                                        <p:tav tm="100000">
                                          <p:val>
                                            <p:fltVal val="0"/>
                                          </p:val>
                                        </p:tav>
                                      </p:tavLst>
                                    </p:anim>
                                    <p:animEffect transition="in" filter="fade">
                                      <p:cBhvr>
                                        <p:cTn id="31" dur="1000"/>
                                        <p:tgtEl>
                                          <p:spTgt spid="1034"/>
                                        </p:tgtEl>
                                      </p:cBhvr>
                                    </p:animEffect>
                                  </p:childTnLst>
                                </p:cTn>
                              </p:par>
                              <p:par>
                                <p:cTn id="32" presetID="31"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1000" fill="hold"/>
                                        <p:tgtEl>
                                          <p:spTgt spid="13"/>
                                        </p:tgtEl>
                                        <p:attrNameLst>
                                          <p:attrName>ppt_w</p:attrName>
                                        </p:attrNameLst>
                                      </p:cBhvr>
                                      <p:tavLst>
                                        <p:tav tm="0">
                                          <p:val>
                                            <p:fltVal val="0"/>
                                          </p:val>
                                        </p:tav>
                                        <p:tav tm="100000">
                                          <p:val>
                                            <p:strVal val="#ppt_w"/>
                                          </p:val>
                                        </p:tav>
                                      </p:tavLst>
                                    </p:anim>
                                    <p:anim calcmode="lin" valueType="num">
                                      <p:cBhvr>
                                        <p:cTn id="35" dur="1000" fill="hold"/>
                                        <p:tgtEl>
                                          <p:spTgt spid="13"/>
                                        </p:tgtEl>
                                        <p:attrNameLst>
                                          <p:attrName>ppt_h</p:attrName>
                                        </p:attrNameLst>
                                      </p:cBhvr>
                                      <p:tavLst>
                                        <p:tav tm="0">
                                          <p:val>
                                            <p:fltVal val="0"/>
                                          </p:val>
                                        </p:tav>
                                        <p:tav tm="100000">
                                          <p:val>
                                            <p:strVal val="#ppt_h"/>
                                          </p:val>
                                        </p:tav>
                                      </p:tavLst>
                                    </p:anim>
                                    <p:anim calcmode="lin" valueType="num">
                                      <p:cBhvr>
                                        <p:cTn id="36" dur="1000" fill="hold"/>
                                        <p:tgtEl>
                                          <p:spTgt spid="13"/>
                                        </p:tgtEl>
                                        <p:attrNameLst>
                                          <p:attrName>style.rotation</p:attrName>
                                        </p:attrNameLst>
                                      </p:cBhvr>
                                      <p:tavLst>
                                        <p:tav tm="0">
                                          <p:val>
                                            <p:fltVal val="90"/>
                                          </p:val>
                                        </p:tav>
                                        <p:tav tm="100000">
                                          <p:val>
                                            <p:fltVal val="0"/>
                                          </p:val>
                                        </p:tav>
                                      </p:tavLst>
                                    </p:anim>
                                    <p:animEffect transition="in" filter="fade">
                                      <p:cBhvr>
                                        <p:cTn id="37" dur="1000"/>
                                        <p:tgtEl>
                                          <p:spTgt spid="13"/>
                                        </p:tgtEl>
                                      </p:cBhvr>
                                    </p:animEffect>
                                  </p:childTnLst>
                                </p:cTn>
                              </p:par>
                              <p:par>
                                <p:cTn id="38" presetID="31" presetClass="entr" presetSubtype="0" fill="hold" nodeType="with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p:cTn id="40" dur="1000" fill="hold"/>
                                        <p:tgtEl>
                                          <p:spTgt spid="5"/>
                                        </p:tgtEl>
                                        <p:attrNameLst>
                                          <p:attrName>ppt_w</p:attrName>
                                        </p:attrNameLst>
                                      </p:cBhvr>
                                      <p:tavLst>
                                        <p:tav tm="0">
                                          <p:val>
                                            <p:fltVal val="0"/>
                                          </p:val>
                                        </p:tav>
                                        <p:tav tm="100000">
                                          <p:val>
                                            <p:strVal val="#ppt_w"/>
                                          </p:val>
                                        </p:tav>
                                      </p:tavLst>
                                    </p:anim>
                                    <p:anim calcmode="lin" valueType="num">
                                      <p:cBhvr>
                                        <p:cTn id="41" dur="1000" fill="hold"/>
                                        <p:tgtEl>
                                          <p:spTgt spid="5"/>
                                        </p:tgtEl>
                                        <p:attrNameLst>
                                          <p:attrName>ppt_h</p:attrName>
                                        </p:attrNameLst>
                                      </p:cBhvr>
                                      <p:tavLst>
                                        <p:tav tm="0">
                                          <p:val>
                                            <p:fltVal val="0"/>
                                          </p:val>
                                        </p:tav>
                                        <p:tav tm="100000">
                                          <p:val>
                                            <p:strVal val="#ppt_h"/>
                                          </p:val>
                                        </p:tav>
                                      </p:tavLst>
                                    </p:anim>
                                    <p:anim calcmode="lin" valueType="num">
                                      <p:cBhvr>
                                        <p:cTn id="42" dur="1000" fill="hold"/>
                                        <p:tgtEl>
                                          <p:spTgt spid="5"/>
                                        </p:tgtEl>
                                        <p:attrNameLst>
                                          <p:attrName>style.rotation</p:attrName>
                                        </p:attrNameLst>
                                      </p:cBhvr>
                                      <p:tavLst>
                                        <p:tav tm="0">
                                          <p:val>
                                            <p:fltVal val="90"/>
                                          </p:val>
                                        </p:tav>
                                        <p:tav tm="100000">
                                          <p:val>
                                            <p:fltVal val="0"/>
                                          </p:val>
                                        </p:tav>
                                      </p:tavLst>
                                    </p:anim>
                                    <p:animEffect transition="in" filter="fade">
                                      <p:cBhvr>
                                        <p:cTn id="43" dur="1000"/>
                                        <p:tgtEl>
                                          <p:spTgt spid="5"/>
                                        </p:tgtEl>
                                      </p:cBhvr>
                                    </p:animEffect>
                                  </p:childTnLst>
                                </p:cTn>
                              </p:par>
                              <p:par>
                                <p:cTn id="44" presetID="31"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p:cTn id="46" dur="1000" fill="hold"/>
                                        <p:tgtEl>
                                          <p:spTgt spid="12"/>
                                        </p:tgtEl>
                                        <p:attrNameLst>
                                          <p:attrName>ppt_w</p:attrName>
                                        </p:attrNameLst>
                                      </p:cBhvr>
                                      <p:tavLst>
                                        <p:tav tm="0">
                                          <p:val>
                                            <p:fltVal val="0"/>
                                          </p:val>
                                        </p:tav>
                                        <p:tav tm="100000">
                                          <p:val>
                                            <p:strVal val="#ppt_w"/>
                                          </p:val>
                                        </p:tav>
                                      </p:tavLst>
                                    </p:anim>
                                    <p:anim calcmode="lin" valueType="num">
                                      <p:cBhvr>
                                        <p:cTn id="47" dur="1000" fill="hold"/>
                                        <p:tgtEl>
                                          <p:spTgt spid="12"/>
                                        </p:tgtEl>
                                        <p:attrNameLst>
                                          <p:attrName>ppt_h</p:attrName>
                                        </p:attrNameLst>
                                      </p:cBhvr>
                                      <p:tavLst>
                                        <p:tav tm="0">
                                          <p:val>
                                            <p:fltVal val="0"/>
                                          </p:val>
                                        </p:tav>
                                        <p:tav tm="100000">
                                          <p:val>
                                            <p:strVal val="#ppt_h"/>
                                          </p:val>
                                        </p:tav>
                                      </p:tavLst>
                                    </p:anim>
                                    <p:anim calcmode="lin" valueType="num">
                                      <p:cBhvr>
                                        <p:cTn id="48" dur="1000" fill="hold"/>
                                        <p:tgtEl>
                                          <p:spTgt spid="12"/>
                                        </p:tgtEl>
                                        <p:attrNameLst>
                                          <p:attrName>style.rotation</p:attrName>
                                        </p:attrNameLst>
                                      </p:cBhvr>
                                      <p:tavLst>
                                        <p:tav tm="0">
                                          <p:val>
                                            <p:fltVal val="90"/>
                                          </p:val>
                                        </p:tav>
                                        <p:tav tm="100000">
                                          <p:val>
                                            <p:fltVal val="0"/>
                                          </p:val>
                                        </p:tav>
                                      </p:tavLst>
                                    </p:anim>
                                    <p:animEffect transition="in" filter="fade">
                                      <p:cBhvr>
                                        <p:cTn id="49" dur="1000"/>
                                        <p:tgtEl>
                                          <p:spTgt spid="12"/>
                                        </p:tgtEl>
                                      </p:cBhvr>
                                    </p:animEffect>
                                  </p:childTnLst>
                                </p:cTn>
                              </p:par>
                              <p:par>
                                <p:cTn id="50" presetID="31" presetClass="entr" presetSubtype="0" fill="hold" nodeType="withEffect">
                                  <p:stCondLst>
                                    <p:cond delay="0"/>
                                  </p:stCondLst>
                                  <p:childTnLst>
                                    <p:set>
                                      <p:cBhvr>
                                        <p:cTn id="51" dur="1" fill="hold">
                                          <p:stCondLst>
                                            <p:cond delay="0"/>
                                          </p:stCondLst>
                                        </p:cTn>
                                        <p:tgtEl>
                                          <p:spTgt spid="7"/>
                                        </p:tgtEl>
                                        <p:attrNameLst>
                                          <p:attrName>style.visibility</p:attrName>
                                        </p:attrNameLst>
                                      </p:cBhvr>
                                      <p:to>
                                        <p:strVal val="visible"/>
                                      </p:to>
                                    </p:set>
                                    <p:anim calcmode="lin" valueType="num">
                                      <p:cBhvr>
                                        <p:cTn id="52" dur="1000" fill="hold"/>
                                        <p:tgtEl>
                                          <p:spTgt spid="7"/>
                                        </p:tgtEl>
                                        <p:attrNameLst>
                                          <p:attrName>ppt_w</p:attrName>
                                        </p:attrNameLst>
                                      </p:cBhvr>
                                      <p:tavLst>
                                        <p:tav tm="0">
                                          <p:val>
                                            <p:fltVal val="0"/>
                                          </p:val>
                                        </p:tav>
                                        <p:tav tm="100000">
                                          <p:val>
                                            <p:strVal val="#ppt_w"/>
                                          </p:val>
                                        </p:tav>
                                      </p:tavLst>
                                    </p:anim>
                                    <p:anim calcmode="lin" valueType="num">
                                      <p:cBhvr>
                                        <p:cTn id="53" dur="1000" fill="hold"/>
                                        <p:tgtEl>
                                          <p:spTgt spid="7"/>
                                        </p:tgtEl>
                                        <p:attrNameLst>
                                          <p:attrName>ppt_h</p:attrName>
                                        </p:attrNameLst>
                                      </p:cBhvr>
                                      <p:tavLst>
                                        <p:tav tm="0">
                                          <p:val>
                                            <p:fltVal val="0"/>
                                          </p:val>
                                        </p:tav>
                                        <p:tav tm="100000">
                                          <p:val>
                                            <p:strVal val="#ppt_h"/>
                                          </p:val>
                                        </p:tav>
                                      </p:tavLst>
                                    </p:anim>
                                    <p:anim calcmode="lin" valueType="num">
                                      <p:cBhvr>
                                        <p:cTn id="54" dur="1000" fill="hold"/>
                                        <p:tgtEl>
                                          <p:spTgt spid="7"/>
                                        </p:tgtEl>
                                        <p:attrNameLst>
                                          <p:attrName>style.rotation</p:attrName>
                                        </p:attrNameLst>
                                      </p:cBhvr>
                                      <p:tavLst>
                                        <p:tav tm="0">
                                          <p:val>
                                            <p:fltVal val="90"/>
                                          </p:val>
                                        </p:tav>
                                        <p:tav tm="100000">
                                          <p:val>
                                            <p:fltVal val="0"/>
                                          </p:val>
                                        </p:tav>
                                      </p:tavLst>
                                    </p:anim>
                                    <p:animEffect transition="in" filter="fade">
                                      <p:cBhvr>
                                        <p:cTn id="55" dur="1000"/>
                                        <p:tgtEl>
                                          <p:spTgt spid="7"/>
                                        </p:tgtEl>
                                      </p:cBhvr>
                                    </p:animEffect>
                                  </p:childTnLst>
                                </p:cTn>
                              </p:par>
                              <p:par>
                                <p:cTn id="56" presetID="31"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 calcmode="lin" valueType="num">
                                      <p:cBhvr>
                                        <p:cTn id="58" dur="1000" fill="hold"/>
                                        <p:tgtEl>
                                          <p:spTgt spid="15"/>
                                        </p:tgtEl>
                                        <p:attrNameLst>
                                          <p:attrName>ppt_w</p:attrName>
                                        </p:attrNameLst>
                                      </p:cBhvr>
                                      <p:tavLst>
                                        <p:tav tm="0">
                                          <p:val>
                                            <p:fltVal val="0"/>
                                          </p:val>
                                        </p:tav>
                                        <p:tav tm="100000">
                                          <p:val>
                                            <p:strVal val="#ppt_w"/>
                                          </p:val>
                                        </p:tav>
                                      </p:tavLst>
                                    </p:anim>
                                    <p:anim calcmode="lin" valueType="num">
                                      <p:cBhvr>
                                        <p:cTn id="59" dur="1000" fill="hold"/>
                                        <p:tgtEl>
                                          <p:spTgt spid="15"/>
                                        </p:tgtEl>
                                        <p:attrNameLst>
                                          <p:attrName>ppt_h</p:attrName>
                                        </p:attrNameLst>
                                      </p:cBhvr>
                                      <p:tavLst>
                                        <p:tav tm="0">
                                          <p:val>
                                            <p:fltVal val="0"/>
                                          </p:val>
                                        </p:tav>
                                        <p:tav tm="100000">
                                          <p:val>
                                            <p:strVal val="#ppt_h"/>
                                          </p:val>
                                        </p:tav>
                                      </p:tavLst>
                                    </p:anim>
                                    <p:anim calcmode="lin" valueType="num">
                                      <p:cBhvr>
                                        <p:cTn id="60" dur="1000" fill="hold"/>
                                        <p:tgtEl>
                                          <p:spTgt spid="15"/>
                                        </p:tgtEl>
                                        <p:attrNameLst>
                                          <p:attrName>style.rotation</p:attrName>
                                        </p:attrNameLst>
                                      </p:cBhvr>
                                      <p:tavLst>
                                        <p:tav tm="0">
                                          <p:val>
                                            <p:fltVal val="90"/>
                                          </p:val>
                                        </p:tav>
                                        <p:tav tm="100000">
                                          <p:val>
                                            <p:fltVal val="0"/>
                                          </p:val>
                                        </p:tav>
                                      </p:tavLst>
                                    </p:anim>
                                    <p:animEffect transition="in" filter="fade">
                                      <p:cBhvr>
                                        <p:cTn id="61"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应用</a:t>
            </a:r>
            <a:endParaRPr lang="zh-CN" altLang="en-US" dirty="0"/>
          </a:p>
        </p:txBody>
      </p:sp>
      <p:sp>
        <p:nvSpPr>
          <p:cNvPr id="3" name="内容占位符 2"/>
          <p:cNvSpPr>
            <a:spLocks noGrp="1"/>
          </p:cNvSpPr>
          <p:nvPr>
            <p:ph idx="1"/>
          </p:nvPr>
        </p:nvSpPr>
        <p:spPr>
          <a:xfrm>
            <a:off x="900112" y="1143000"/>
            <a:ext cx="7826199" cy="5194300"/>
          </a:xfrm>
        </p:spPr>
        <p:txBody>
          <a:bodyPr/>
          <a:lstStyle/>
          <a:p>
            <a:r>
              <a:rPr lang="zh-CN" altLang="en-US" dirty="0" smtClean="0"/>
              <a:t>全球每天售出</a:t>
            </a:r>
            <a:r>
              <a:rPr lang="en-US" altLang="zh-CN" dirty="0" smtClean="0"/>
              <a:t>70</a:t>
            </a:r>
            <a:r>
              <a:rPr lang="zh-CN" altLang="en-US" dirty="0" smtClean="0"/>
              <a:t>万台平板电视，其中</a:t>
            </a:r>
            <a:r>
              <a:rPr lang="en-US" altLang="zh-CN" dirty="0" smtClean="0"/>
              <a:t>95%</a:t>
            </a:r>
            <a:r>
              <a:rPr lang="zh-CN" altLang="en-US" dirty="0" smtClean="0"/>
              <a:t>以上使用</a:t>
            </a:r>
            <a:r>
              <a:rPr lang="en-US" altLang="zh-CN" dirty="0" smtClean="0"/>
              <a:t>Linux</a:t>
            </a:r>
            <a:r>
              <a:rPr lang="zh-CN" altLang="en-US" dirty="0" smtClean="0"/>
              <a:t>或安卓操作系统</a:t>
            </a:r>
            <a:endParaRPr lang="en-US" altLang="zh-CN" dirty="0" smtClean="0"/>
          </a:p>
          <a:p>
            <a:r>
              <a:rPr lang="zh-CN" altLang="en-US" dirty="0" smtClean="0"/>
              <a:t>全世界</a:t>
            </a:r>
            <a:r>
              <a:rPr lang="en-US" altLang="zh-CN" dirty="0" smtClean="0"/>
              <a:t>90%</a:t>
            </a:r>
            <a:r>
              <a:rPr lang="zh-CN" altLang="en-US" dirty="0" smtClean="0"/>
              <a:t>的超级计算机使用</a:t>
            </a:r>
            <a:r>
              <a:rPr lang="en-US" altLang="zh-CN" dirty="0" smtClean="0"/>
              <a:t>Linux</a:t>
            </a:r>
            <a:r>
              <a:rPr lang="zh-CN" altLang="en-US" dirty="0" smtClean="0"/>
              <a:t>操作系统，其中包括，我国最快，也是世界运行最快的“天河二号”</a:t>
            </a:r>
            <a:endParaRPr lang="en-US" altLang="zh-CN" dirty="0" smtClean="0"/>
          </a:p>
          <a:p>
            <a:r>
              <a:rPr lang="zh-CN" altLang="en-US" dirty="0" smtClean="0"/>
              <a:t>我们每天浏览的腾讯、百度、淘宝、亚马逊、</a:t>
            </a:r>
            <a:r>
              <a:rPr lang="en-US" altLang="zh-CN" dirty="0" smtClean="0"/>
              <a:t>google</a:t>
            </a:r>
            <a:r>
              <a:rPr lang="zh-CN" altLang="en-US" dirty="0" smtClean="0"/>
              <a:t>等，其服务器大多使用</a:t>
            </a:r>
            <a:r>
              <a:rPr lang="en-US" altLang="zh-CN" dirty="0" smtClean="0"/>
              <a:t>Linux</a:t>
            </a:r>
            <a:r>
              <a:rPr lang="zh-CN" altLang="en-US" dirty="0" smtClean="0"/>
              <a:t>操作系统</a:t>
            </a:r>
            <a:endParaRPr lang="en-US" altLang="zh-CN" dirty="0" smtClean="0"/>
          </a:p>
          <a:p>
            <a:endParaRPr lang="en-US" altLang="zh-CN" dirty="0" smtClean="0"/>
          </a:p>
          <a:p>
            <a:endParaRPr lang="en-US" altLang="zh-CN" dirty="0" smtClean="0"/>
          </a:p>
          <a:p>
            <a:endParaRPr lang="zh-CN" altLang="en-US" dirty="0"/>
          </a:p>
        </p:txBody>
      </p:sp>
      <p:sp>
        <p:nvSpPr>
          <p:cNvPr id="4" name="AutoShape 2" descr="Image result for 平板电视"/>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2" name="Picture 4" descr="Image result for 平板电视"/>
          <p:cNvPicPr>
            <a:picLocks noChangeAspect="1" noChangeArrowheads="1"/>
          </p:cNvPicPr>
          <p:nvPr/>
        </p:nvPicPr>
        <p:blipFill rotWithShape="1">
          <a:blip r:embed="rId3">
            <a:extLst>
              <a:ext uri="{28A0092B-C50C-407E-A947-70E740481C1C}">
                <a14:useLocalDpi xmlns:a14="http://schemas.microsoft.com/office/drawing/2010/main" val="0"/>
              </a:ext>
            </a:extLst>
          </a:blip>
          <a:srcRect l="10007" t="16954" r="10585" b="22979"/>
          <a:stretch/>
        </p:blipFill>
        <p:spPr bwMode="auto">
          <a:xfrm>
            <a:off x="8534400" y="1495062"/>
            <a:ext cx="3517461" cy="1952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709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52"/>
                                        </p:tgtEl>
                                        <p:attrNameLst>
                                          <p:attrName>style.visibility</p:attrName>
                                        </p:attrNameLst>
                                      </p:cBhvr>
                                      <p:to>
                                        <p:strVal val="visible"/>
                                      </p:to>
                                    </p:set>
                                    <p:animEffect transition="in" filter="fade">
                                      <p:cBhvr>
                                        <p:cTn id="10" dur="500"/>
                                        <p:tgtEl>
                                          <p:spTgt spid="205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left)">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应用</a:t>
            </a:r>
            <a:endParaRPr lang="zh-CN" altLang="en-US" dirty="0"/>
          </a:p>
        </p:txBody>
      </p:sp>
      <p:pic>
        <p:nvPicPr>
          <p:cNvPr id="4" name="图片 3"/>
          <p:cNvPicPr>
            <a:picLocks noChangeAspect="1"/>
          </p:cNvPicPr>
          <p:nvPr/>
        </p:nvPicPr>
        <p:blipFill>
          <a:blip r:embed="rId3"/>
          <a:stretch>
            <a:fillRect/>
          </a:stretch>
        </p:blipFill>
        <p:spPr>
          <a:xfrm>
            <a:off x="1754164" y="1260035"/>
            <a:ext cx="1314286" cy="2000000"/>
          </a:xfrm>
          <a:prstGeom prst="rect">
            <a:avLst/>
          </a:prstGeom>
        </p:spPr>
      </p:pic>
      <p:pic>
        <p:nvPicPr>
          <p:cNvPr id="5" name="图片 4"/>
          <p:cNvPicPr>
            <a:picLocks noChangeAspect="1"/>
          </p:cNvPicPr>
          <p:nvPr/>
        </p:nvPicPr>
        <p:blipFill rotWithShape="1">
          <a:blip r:embed="rId4"/>
          <a:srcRect l="12941" t="19676" r="12942" b="19538"/>
          <a:stretch/>
        </p:blipFill>
        <p:spPr>
          <a:xfrm>
            <a:off x="4804974" y="1305944"/>
            <a:ext cx="2736004" cy="2212944"/>
          </a:xfrm>
          <a:prstGeom prst="rect">
            <a:avLst/>
          </a:prstGeom>
        </p:spPr>
      </p:pic>
      <p:pic>
        <p:nvPicPr>
          <p:cNvPr id="3074" name="Picture 2" descr="Image result for 多台电脑用网线相连"/>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8569625" y="1232676"/>
            <a:ext cx="2333625" cy="19621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数据中心图标"/>
          <p:cNvPicPr>
            <a:picLocks noChangeAspect="1" noChangeArrowheads="1"/>
          </p:cNvPicPr>
          <p:nvPr/>
        </p:nvPicPr>
        <p:blipFill rotWithShape="1">
          <a:blip r:embed="rId6">
            <a:extLst>
              <a:ext uri="{28A0092B-C50C-407E-A947-70E740481C1C}">
                <a14:useLocalDpi xmlns:a14="http://schemas.microsoft.com/office/drawing/2010/main" val="0"/>
              </a:ext>
            </a:extLst>
          </a:blip>
          <a:srcRect l="19981" t="27274" r="20369" b="27266"/>
          <a:stretch/>
        </p:blipFill>
        <p:spPr bwMode="auto">
          <a:xfrm>
            <a:off x="1149068" y="4278489"/>
            <a:ext cx="2738594" cy="208717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Image result for 天河二号"/>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99449" y="4305525"/>
            <a:ext cx="2891474" cy="1542119"/>
          </a:xfrm>
          <a:prstGeom prst="rect">
            <a:avLst/>
          </a:prstGeom>
          <a:noFill/>
          <a:extLst>
            <a:ext uri="{909E8E84-426E-40DD-AFC4-6F175D3DCCD1}">
              <a14:hiddenFill xmlns:a14="http://schemas.microsoft.com/office/drawing/2010/main">
                <a:solidFill>
                  <a:srgbClr val="FFFFFF"/>
                </a:solidFill>
              </a14:hiddenFill>
            </a:ext>
          </a:extLst>
        </p:spPr>
      </p:pic>
      <p:sp>
        <p:nvSpPr>
          <p:cNvPr id="11" name="内容占位符 2"/>
          <p:cNvSpPr txBox="1">
            <a:spLocks/>
          </p:cNvSpPr>
          <p:nvPr/>
        </p:nvSpPr>
        <p:spPr>
          <a:xfrm>
            <a:off x="1611312" y="3355623"/>
            <a:ext cx="1414110" cy="505178"/>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移动设备</a:t>
            </a:r>
            <a:endParaRPr lang="zh-CN" altLang="en-US" dirty="0"/>
          </a:p>
        </p:txBody>
      </p:sp>
      <p:sp>
        <p:nvSpPr>
          <p:cNvPr id="12" name="内容占位符 2"/>
          <p:cNvSpPr txBox="1">
            <a:spLocks/>
          </p:cNvSpPr>
          <p:nvPr/>
        </p:nvSpPr>
        <p:spPr>
          <a:xfrm>
            <a:off x="5246334" y="3637845"/>
            <a:ext cx="1414110" cy="505178"/>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企业应用</a:t>
            </a:r>
            <a:endParaRPr lang="zh-CN" altLang="en-US" dirty="0"/>
          </a:p>
        </p:txBody>
      </p:sp>
      <p:sp>
        <p:nvSpPr>
          <p:cNvPr id="13" name="内容占位符 2"/>
          <p:cNvSpPr txBox="1">
            <a:spLocks/>
          </p:cNvSpPr>
          <p:nvPr/>
        </p:nvSpPr>
        <p:spPr>
          <a:xfrm>
            <a:off x="8768468" y="3378200"/>
            <a:ext cx="2102732" cy="708378"/>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通信基础设施</a:t>
            </a:r>
            <a:endParaRPr lang="zh-CN" altLang="en-US" dirty="0"/>
          </a:p>
        </p:txBody>
      </p:sp>
      <p:sp>
        <p:nvSpPr>
          <p:cNvPr id="14" name="内容占位符 2"/>
          <p:cNvSpPr txBox="1">
            <a:spLocks/>
          </p:cNvSpPr>
          <p:nvPr/>
        </p:nvSpPr>
        <p:spPr>
          <a:xfrm>
            <a:off x="1825616" y="6352822"/>
            <a:ext cx="1414110" cy="505178"/>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数据中心</a:t>
            </a:r>
            <a:endParaRPr lang="zh-CN" altLang="en-US" dirty="0"/>
          </a:p>
        </p:txBody>
      </p:sp>
      <p:sp>
        <p:nvSpPr>
          <p:cNvPr id="15" name="内容占位符 2"/>
          <p:cNvSpPr txBox="1">
            <a:spLocks/>
          </p:cNvSpPr>
          <p:nvPr/>
        </p:nvSpPr>
        <p:spPr>
          <a:xfrm>
            <a:off x="5630158" y="6070598"/>
            <a:ext cx="1718909" cy="663223"/>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超级计算机</a:t>
            </a:r>
            <a:endParaRPr lang="zh-CN" altLang="en-US" dirty="0"/>
          </a:p>
        </p:txBody>
      </p:sp>
      <p:sp>
        <p:nvSpPr>
          <p:cNvPr id="16" name="内容占位符 2"/>
          <p:cNvSpPr txBox="1">
            <a:spLocks/>
          </p:cNvSpPr>
          <p:nvPr/>
        </p:nvSpPr>
        <p:spPr>
          <a:xfrm>
            <a:off x="8813624" y="6025444"/>
            <a:ext cx="1685043" cy="567267"/>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家庭娱乐设施</a:t>
            </a:r>
            <a:endParaRPr lang="zh-CN" altLang="en-US" dirty="0"/>
          </a:p>
        </p:txBody>
      </p:sp>
      <p:pic>
        <p:nvPicPr>
          <p:cNvPr id="3082" name="Picture 10" descr="Image result for 智能电视"/>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86776" y="3911070"/>
            <a:ext cx="2619375" cy="1743076"/>
          </a:xfrm>
          <a:prstGeom prst="rect">
            <a:avLst/>
          </a:prstGeom>
          <a:noFill/>
          <a:extLst>
            <a:ext uri="{909E8E84-426E-40DD-AFC4-6F175D3DCCD1}">
              <a14:hiddenFill xmlns:a14="http://schemas.microsoft.com/office/drawing/2010/main">
                <a:solidFill>
                  <a:srgbClr val="FFFFFF"/>
                </a:solidFill>
              </a14:hiddenFill>
            </a:ext>
          </a:extLst>
        </p:spPr>
      </p:pic>
      <p:sp>
        <p:nvSpPr>
          <p:cNvPr id="18" name="内容占位符 2"/>
          <p:cNvSpPr txBox="1">
            <a:spLocks/>
          </p:cNvSpPr>
          <p:nvPr/>
        </p:nvSpPr>
        <p:spPr>
          <a:xfrm>
            <a:off x="10619846" y="5918200"/>
            <a:ext cx="1685043" cy="56726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altLang="zh-CN" dirty="0" smtClean="0"/>
              <a:t>……</a:t>
            </a:r>
            <a:endParaRPr lang="zh-CN" altLang="en-US" dirty="0"/>
          </a:p>
        </p:txBody>
      </p:sp>
    </p:spTree>
    <p:extLst>
      <p:ext uri="{BB962C8B-B14F-4D97-AF65-F5344CB8AC3E}">
        <p14:creationId xmlns:p14="http://schemas.microsoft.com/office/powerpoint/2010/main" val="175789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2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1)">
                                      <p:cBhvr>
                                        <p:cTn id="15" dur="2000"/>
                                        <p:tgtEl>
                                          <p:spTgt spid="5"/>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heel(1)">
                                      <p:cBhvr>
                                        <p:cTn id="18" dur="20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nodeType="clickEffect">
                                  <p:stCondLst>
                                    <p:cond delay="0"/>
                                  </p:stCondLst>
                                  <p:childTnLst>
                                    <p:set>
                                      <p:cBhvr>
                                        <p:cTn id="22" dur="1" fill="hold">
                                          <p:stCondLst>
                                            <p:cond delay="0"/>
                                          </p:stCondLst>
                                        </p:cTn>
                                        <p:tgtEl>
                                          <p:spTgt spid="3074"/>
                                        </p:tgtEl>
                                        <p:attrNameLst>
                                          <p:attrName>style.visibility</p:attrName>
                                        </p:attrNameLst>
                                      </p:cBhvr>
                                      <p:to>
                                        <p:strVal val="visible"/>
                                      </p:to>
                                    </p:set>
                                    <p:animEffect transition="in" filter="wheel(1)">
                                      <p:cBhvr>
                                        <p:cTn id="23" dur="2000"/>
                                        <p:tgtEl>
                                          <p:spTgt spid="3074"/>
                                        </p:tgtEl>
                                      </p:cBhvr>
                                    </p:animEffect>
                                  </p:childTnLst>
                                </p:cTn>
                              </p:par>
                              <p:par>
                                <p:cTn id="24" presetID="21" presetClass="entr" presetSubtype="1"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heel(1)">
                                      <p:cBhvr>
                                        <p:cTn id="26" dur="20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nodeType="clickEffect">
                                  <p:stCondLst>
                                    <p:cond delay="0"/>
                                  </p:stCondLst>
                                  <p:childTnLst>
                                    <p:set>
                                      <p:cBhvr>
                                        <p:cTn id="30" dur="1" fill="hold">
                                          <p:stCondLst>
                                            <p:cond delay="0"/>
                                          </p:stCondLst>
                                        </p:cTn>
                                        <p:tgtEl>
                                          <p:spTgt spid="3078"/>
                                        </p:tgtEl>
                                        <p:attrNameLst>
                                          <p:attrName>style.visibility</p:attrName>
                                        </p:attrNameLst>
                                      </p:cBhvr>
                                      <p:to>
                                        <p:strVal val="visible"/>
                                      </p:to>
                                    </p:set>
                                    <p:animEffect transition="in" filter="wheel(1)">
                                      <p:cBhvr>
                                        <p:cTn id="31" dur="2000"/>
                                        <p:tgtEl>
                                          <p:spTgt spid="3078"/>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heel(1)">
                                      <p:cBhvr>
                                        <p:cTn id="34" dur="20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nodeType="clickEffect">
                                  <p:stCondLst>
                                    <p:cond delay="0"/>
                                  </p:stCondLst>
                                  <p:childTnLst>
                                    <p:set>
                                      <p:cBhvr>
                                        <p:cTn id="38" dur="1" fill="hold">
                                          <p:stCondLst>
                                            <p:cond delay="0"/>
                                          </p:stCondLst>
                                        </p:cTn>
                                        <p:tgtEl>
                                          <p:spTgt spid="3080"/>
                                        </p:tgtEl>
                                        <p:attrNameLst>
                                          <p:attrName>style.visibility</p:attrName>
                                        </p:attrNameLst>
                                      </p:cBhvr>
                                      <p:to>
                                        <p:strVal val="visible"/>
                                      </p:to>
                                    </p:set>
                                    <p:animEffect transition="in" filter="wheel(1)">
                                      <p:cBhvr>
                                        <p:cTn id="39" dur="2000"/>
                                        <p:tgtEl>
                                          <p:spTgt spid="3080"/>
                                        </p:tgtEl>
                                      </p:cBhvr>
                                    </p:animEffect>
                                  </p:childTnLst>
                                </p:cTn>
                              </p:par>
                              <p:par>
                                <p:cTn id="40" presetID="21" presetClass="entr" presetSubtype="1"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heel(1)">
                                      <p:cBhvr>
                                        <p:cTn id="42" dur="20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nodeType="clickEffect">
                                  <p:stCondLst>
                                    <p:cond delay="0"/>
                                  </p:stCondLst>
                                  <p:childTnLst>
                                    <p:set>
                                      <p:cBhvr>
                                        <p:cTn id="46" dur="1" fill="hold">
                                          <p:stCondLst>
                                            <p:cond delay="0"/>
                                          </p:stCondLst>
                                        </p:cTn>
                                        <p:tgtEl>
                                          <p:spTgt spid="3082"/>
                                        </p:tgtEl>
                                        <p:attrNameLst>
                                          <p:attrName>style.visibility</p:attrName>
                                        </p:attrNameLst>
                                      </p:cBhvr>
                                      <p:to>
                                        <p:strVal val="visible"/>
                                      </p:to>
                                    </p:set>
                                    <p:animEffect transition="in" filter="wheel(1)">
                                      <p:cBhvr>
                                        <p:cTn id="47" dur="2000"/>
                                        <p:tgtEl>
                                          <p:spTgt spid="3082"/>
                                        </p:tgtEl>
                                      </p:cBhvr>
                                    </p:animEffect>
                                  </p:childTnLst>
                                </p:cTn>
                              </p:par>
                              <p:par>
                                <p:cTn id="48" presetID="21" presetClass="entr" presetSubtype="1"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heel(1)">
                                      <p:cBhvr>
                                        <p:cTn id="50" dur="20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21" presetClass="entr" presetSubtype="1"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heel(1)">
                                      <p:cBhvr>
                                        <p:cTn id="55"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en-US" altLang="zh-CN" dirty="0" smtClean="0"/>
              <a:t>Linux</a:t>
            </a:r>
            <a:r>
              <a:rPr lang="zh-CN" altLang="en-US" dirty="0" smtClean="0"/>
              <a:t>的应用</a:t>
            </a:r>
            <a:endParaRPr lang="en-US" altLang="zh-CN" dirty="0" smtClean="0"/>
          </a:p>
          <a:p>
            <a:r>
              <a:rPr lang="en-US" altLang="zh-CN" dirty="0" smtClean="0">
                <a:solidFill>
                  <a:srgbClr val="FF0000"/>
                </a:solidFill>
              </a:rPr>
              <a:t>Linux</a:t>
            </a:r>
            <a:r>
              <a:rPr lang="zh-CN" altLang="en-US" dirty="0" smtClean="0">
                <a:solidFill>
                  <a:srgbClr val="FF0000"/>
                </a:solidFill>
              </a:rPr>
              <a:t>的故事</a:t>
            </a:r>
            <a:endParaRPr lang="en-US" altLang="zh-CN" dirty="0" smtClean="0">
              <a:solidFill>
                <a:srgbClr val="FF0000"/>
              </a:solidFill>
            </a:endParaRPr>
          </a:p>
          <a:p>
            <a:r>
              <a:rPr lang="zh-CN" altLang="en-US" dirty="0" smtClean="0"/>
              <a:t>关于</a:t>
            </a:r>
            <a:r>
              <a:rPr lang="en-US" altLang="zh-CN" dirty="0" smtClean="0"/>
              <a:t>Linux</a:t>
            </a:r>
            <a:r>
              <a:rPr lang="zh-CN" altLang="en-US" dirty="0" smtClean="0"/>
              <a:t>的版本</a:t>
            </a:r>
            <a:endParaRPr lang="en-US" altLang="zh-CN" dirty="0" smtClean="0"/>
          </a:p>
          <a:p>
            <a:r>
              <a:rPr lang="zh-CN" altLang="en-US" dirty="0" smtClean="0"/>
              <a:t>虚拟机和</a:t>
            </a:r>
            <a:r>
              <a:rPr lang="en-US" altLang="zh-CN" dirty="0" smtClean="0"/>
              <a:t>CentOS 7</a:t>
            </a:r>
            <a:r>
              <a:rPr lang="zh-CN" altLang="en-US" dirty="0" smtClean="0"/>
              <a:t>的安装</a:t>
            </a:r>
            <a:endParaRPr lang="en-US" altLang="zh-CN" dirty="0" smtClean="0"/>
          </a:p>
          <a:p>
            <a:r>
              <a:rPr lang="en-US" altLang="zh-CN" dirty="0" smtClean="0"/>
              <a:t>CentOS 7</a:t>
            </a:r>
            <a:r>
              <a:rPr lang="zh-CN" altLang="en-US" dirty="0" smtClean="0"/>
              <a:t>使用初体验</a:t>
            </a:r>
            <a:endParaRPr lang="en-US" altLang="zh-CN" dirty="0" smtClean="0"/>
          </a:p>
          <a:p>
            <a:r>
              <a:rPr lang="zh-CN" altLang="en-US" dirty="0"/>
              <a:t>用</a:t>
            </a:r>
            <a:r>
              <a:rPr lang="zh-CN" altLang="en-US" dirty="0" smtClean="0"/>
              <a:t>好帮助文档</a:t>
            </a:r>
            <a:r>
              <a:rPr lang="en-US" altLang="zh-CN" dirty="0" smtClean="0"/>
              <a:t>man</a:t>
            </a:r>
          </a:p>
          <a:p>
            <a:endParaRPr lang="en-US" altLang="zh-CN" dirty="0" smtClean="0"/>
          </a:p>
          <a:p>
            <a:endParaRPr lang="en-US" altLang="zh-CN" dirty="0" smtClean="0"/>
          </a:p>
          <a:p>
            <a:endParaRPr lang="zh-CN" altLang="en-US" dirty="0"/>
          </a:p>
        </p:txBody>
      </p:sp>
      <p:sp>
        <p:nvSpPr>
          <p:cNvPr id="4" name="标题 3"/>
          <p:cNvSpPr>
            <a:spLocks noGrp="1"/>
          </p:cNvSpPr>
          <p:nvPr>
            <p:ph type="title"/>
          </p:nvPr>
        </p:nvSpPr>
        <p:spPr>
          <a:xfrm>
            <a:off x="2503854" y="229432"/>
            <a:ext cx="5829300" cy="772890"/>
          </a:xfrm>
          <a:noFill/>
        </p:spPr>
        <p:txBody>
          <a:bodyPr/>
          <a:lstStyle/>
          <a:p>
            <a:r>
              <a:rPr lang="zh-CN" altLang="en-US" dirty="0" smtClean="0"/>
              <a:t>目 录</a:t>
            </a:r>
            <a:endParaRPr lang="zh-CN" altLang="en-US" dirty="0"/>
          </a:p>
        </p:txBody>
      </p:sp>
    </p:spTree>
    <p:extLst>
      <p:ext uri="{BB962C8B-B14F-4D97-AF65-F5344CB8AC3E}">
        <p14:creationId xmlns:p14="http://schemas.microsoft.com/office/powerpoint/2010/main" val="18619892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的故事</a:t>
            </a:r>
            <a:endParaRPr lang="zh-CN" altLang="en-US" dirty="0"/>
          </a:p>
        </p:txBody>
      </p:sp>
      <p:sp>
        <p:nvSpPr>
          <p:cNvPr id="3" name="内容占位符 2"/>
          <p:cNvSpPr>
            <a:spLocks noGrp="1"/>
          </p:cNvSpPr>
          <p:nvPr>
            <p:ph idx="1"/>
          </p:nvPr>
        </p:nvSpPr>
        <p:spPr/>
        <p:txBody>
          <a:bodyPr>
            <a:normAutofit/>
          </a:bodyPr>
          <a:lstStyle/>
          <a:p>
            <a:r>
              <a:rPr lang="en-US" altLang="zh-CN" dirty="0" smtClean="0"/>
              <a:t>Linux </a:t>
            </a:r>
            <a:r>
              <a:rPr lang="zh-CN" altLang="en-US" dirty="0" smtClean="0"/>
              <a:t>∈ </a:t>
            </a:r>
            <a:r>
              <a:rPr lang="en-US" altLang="zh-CN" dirty="0" smtClean="0"/>
              <a:t>Free Software</a:t>
            </a:r>
          </a:p>
          <a:p>
            <a:r>
              <a:rPr lang="en-US" altLang="zh-CN" dirty="0" smtClean="0"/>
              <a:t>Free </a:t>
            </a:r>
            <a:r>
              <a:rPr lang="zh-CN" altLang="en-US" dirty="0" smtClean="0"/>
              <a:t>不仅仅指免费，还指自由、分享、互惠</a:t>
            </a:r>
            <a:endParaRPr lang="en-US" altLang="zh-CN" dirty="0" smtClean="0"/>
          </a:p>
          <a:p>
            <a:r>
              <a:rPr lang="zh-CN" altLang="en-US" dirty="0" smtClean="0"/>
              <a:t>也就是</a:t>
            </a:r>
            <a:r>
              <a:rPr lang="en-US" altLang="zh-CN" dirty="0" smtClean="0"/>
              <a:t>Linux</a:t>
            </a:r>
            <a:r>
              <a:rPr lang="zh-CN" altLang="en-US" dirty="0" smtClean="0"/>
              <a:t>源代码是开放的，可以被任何人获取和使用，可以根据个人的要求重新定制，并可以重新发布</a:t>
            </a:r>
            <a:endParaRPr lang="en-US" altLang="zh-CN" dirty="0" smtClean="0"/>
          </a:p>
          <a:p>
            <a:r>
              <a:rPr lang="zh-CN" altLang="en-US" dirty="0" smtClean="0"/>
              <a:t>更不可思议的是：</a:t>
            </a:r>
            <a:r>
              <a:rPr lang="en-US" altLang="zh-CN" dirty="0" smtClean="0"/>
              <a:t>Linux</a:t>
            </a:r>
            <a:r>
              <a:rPr lang="zh-CN" altLang="en-US" dirty="0"/>
              <a:t>不属于某个商业公司的产品，也不属于个人</a:t>
            </a:r>
            <a:endParaRPr lang="en-US" altLang="zh-CN" dirty="0"/>
          </a:p>
          <a:p>
            <a:r>
              <a:rPr lang="zh-CN" altLang="en-US" dirty="0" smtClean="0"/>
              <a:t>到底是谁创造了</a:t>
            </a:r>
            <a:r>
              <a:rPr lang="en-US" altLang="zh-CN" dirty="0" smtClean="0"/>
              <a:t>Linux</a:t>
            </a:r>
            <a:r>
              <a:rPr lang="zh-CN" altLang="en-US" dirty="0" smtClean="0"/>
              <a:t>？</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075710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2965</TotalTime>
  <Words>2027</Words>
  <Application>Microsoft Office PowerPoint</Application>
  <PresentationFormat>宽屏</PresentationFormat>
  <Paragraphs>458</Paragraphs>
  <Slides>41</Slides>
  <Notes>14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41</vt:i4>
      </vt:variant>
    </vt:vector>
  </HeadingPairs>
  <TitlesOfParts>
    <vt:vector size="51" baseType="lpstr">
      <vt:lpstr>楷体</vt:lpstr>
      <vt:lpstr>宋体</vt:lpstr>
      <vt:lpstr>幼圆</vt:lpstr>
      <vt:lpstr>Arial</vt:lpstr>
      <vt:lpstr>Calibri</vt:lpstr>
      <vt:lpstr>Century Gothic</vt:lpstr>
      <vt:lpstr>Times New Roman</vt:lpstr>
      <vt:lpstr>Wingdings</vt:lpstr>
      <vt:lpstr>Wingdings 3</vt:lpstr>
      <vt:lpstr>丝状</vt:lpstr>
      <vt:lpstr>测试综合技能</vt:lpstr>
      <vt:lpstr>教学目标</vt:lpstr>
      <vt:lpstr>目 录</vt:lpstr>
      <vt:lpstr>Linux 是什么</vt:lpstr>
      <vt:lpstr>Linux应用</vt:lpstr>
      <vt:lpstr>Linux应用</vt:lpstr>
      <vt:lpstr>Linux应用</vt:lpstr>
      <vt:lpstr>目 录</vt:lpstr>
      <vt:lpstr>Linux的故事</vt:lpstr>
      <vt:lpstr>Linux的故事</vt:lpstr>
      <vt:lpstr>Linux的故事</vt:lpstr>
      <vt:lpstr>Linux的故事</vt:lpstr>
      <vt:lpstr>Linux的故事</vt:lpstr>
      <vt:lpstr>Linux的故事</vt:lpstr>
      <vt:lpstr>目 录</vt:lpstr>
      <vt:lpstr>Linux的版本</vt:lpstr>
      <vt:lpstr>Linux 的版本</vt:lpstr>
      <vt:lpstr>Linux的版本</vt:lpstr>
      <vt:lpstr>Linux的版本</vt:lpstr>
      <vt:lpstr>Linux的版本</vt:lpstr>
      <vt:lpstr>选择合适的Linux版本</vt:lpstr>
      <vt:lpstr>目 录</vt:lpstr>
      <vt:lpstr>建立虚拟机并安装CentOS</vt:lpstr>
      <vt:lpstr>目 录</vt:lpstr>
      <vt:lpstr>Linux使用初体验</vt:lpstr>
      <vt:lpstr>Linux 使用初体验</vt:lpstr>
      <vt:lpstr>Linux使用初体验——目录结构</vt:lpstr>
      <vt:lpstr>Linux使用初体验</vt:lpstr>
      <vt:lpstr>Linux使用初体验</vt:lpstr>
      <vt:lpstr>PowerPoint 演示文稿</vt:lpstr>
      <vt:lpstr>Linux使用初体验</vt:lpstr>
      <vt:lpstr>Linux使用初体验</vt:lpstr>
      <vt:lpstr>Linux使用初体验</vt:lpstr>
      <vt:lpstr>Linux使用初体验</vt:lpstr>
      <vt:lpstr>目 录</vt:lpstr>
      <vt:lpstr>用好帮助文档man</vt:lpstr>
      <vt:lpstr>用好帮助文档man</vt:lpstr>
      <vt:lpstr>用好帮助文档man</vt:lpstr>
      <vt:lpstr>man界面中如何操作</vt:lpstr>
      <vt:lpstr>内容总结</vt:lpstr>
      <vt:lpstr>Question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128</cp:revision>
  <dcterms:created xsi:type="dcterms:W3CDTF">2017-06-13T01:11:38Z</dcterms:created>
  <dcterms:modified xsi:type="dcterms:W3CDTF">2017-08-30T09:06:31Z</dcterms:modified>
</cp:coreProperties>
</file>