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59" r:id="rId4"/>
    <p:sldId id="288" r:id="rId5"/>
    <p:sldId id="277" r:id="rId6"/>
    <p:sldId id="287" r:id="rId7"/>
    <p:sldId id="289" r:id="rId8"/>
    <p:sldId id="290" r:id="rId9"/>
    <p:sldId id="293" r:id="rId10"/>
    <p:sldId id="318" r:id="rId11"/>
    <p:sldId id="311" r:id="rId12"/>
    <p:sldId id="312" r:id="rId13"/>
    <p:sldId id="313" r:id="rId14"/>
    <p:sldId id="314" r:id="rId15"/>
    <p:sldId id="319" r:id="rId16"/>
    <p:sldId id="316" r:id="rId17"/>
    <p:sldId id="317" r:id="rId18"/>
    <p:sldId id="320" r:id="rId19"/>
    <p:sldId id="295" r:id="rId20"/>
    <p:sldId id="296" r:id="rId21"/>
    <p:sldId id="297" r:id="rId22"/>
    <p:sldId id="321" r:id="rId23"/>
    <p:sldId id="300" r:id="rId24"/>
    <p:sldId id="301" r:id="rId25"/>
    <p:sldId id="302" r:id="rId26"/>
    <p:sldId id="303" r:id="rId27"/>
    <p:sldId id="304" r:id="rId28"/>
    <p:sldId id="305" r:id="rId29"/>
    <p:sldId id="306" r:id="rId30"/>
    <p:sldId id="307" r:id="rId31"/>
    <p:sldId id="308" r:id="rId32"/>
    <p:sldId id="309" r:id="rId33"/>
    <p:sldId id="291" r:id="rId34"/>
    <p:sldId id="298" r:id="rId35"/>
    <p:sldId id="310" r:id="rId36"/>
    <p:sldId id="28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32" autoAdjust="0"/>
    <p:restoredTop sz="89736" autoAdjust="0"/>
  </p:normalViewPr>
  <p:slideViewPr>
    <p:cSldViewPr snapToGrid="0">
      <p:cViewPr varScale="1">
        <p:scale>
          <a:sx n="63" d="100"/>
          <a:sy n="63" d="100"/>
        </p:scale>
        <p:origin x="-46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1DF01-E9E9-4B0D-8D31-8F1887D834E2}" type="datetimeFigureOut">
              <a:rPr lang="zh-CN" altLang="en-US" smtClean="0"/>
              <a:t>2017/9/4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0303F-C514-4A94-9AD4-87C2E815A9CA}" type="slidenum">
              <a:rPr lang="zh-CN" altLang="en-US" smtClean="0"/>
              <a:t>‹#›</a:t>
            </a:fld>
            <a:endParaRPr lang="zh-CN" altLang="en-US"/>
          </a:p>
        </p:txBody>
      </p:sp>
    </p:spTree>
    <p:extLst>
      <p:ext uri="{BB962C8B-B14F-4D97-AF65-F5344CB8AC3E}">
        <p14:creationId xmlns:p14="http://schemas.microsoft.com/office/powerpoint/2010/main" val="181761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当服务器需要进行一些日常系统管理员无法执行的高级维护时，往往就要用到 </a:t>
            </a:r>
            <a:r>
              <a:rPr lang="en-US" altLang="zh-CN" sz="1200" b="0" i="0" kern="1200" dirty="0" smtClean="0">
                <a:solidFill>
                  <a:schemeClr val="tx1"/>
                </a:solidFill>
                <a:effectLst/>
                <a:latin typeface="+mn-lt"/>
                <a:ea typeface="+mn-ea"/>
                <a:cs typeface="+mn-cs"/>
              </a:rPr>
              <a:t>root </a:t>
            </a:r>
            <a:r>
              <a:rPr lang="zh-CN" altLang="en-US" sz="1200" b="0" i="0" kern="1200" dirty="0" smtClean="0">
                <a:solidFill>
                  <a:schemeClr val="tx1"/>
                </a:solidFill>
                <a:effectLst/>
                <a:latin typeface="+mn-lt"/>
                <a:ea typeface="+mn-ea"/>
                <a:cs typeface="+mn-cs"/>
              </a:rPr>
              <a:t>权限；而“</a:t>
            </a:r>
            <a:r>
              <a:rPr lang="en-US" altLang="zh-CN" sz="1200" b="0" i="0" kern="1200" dirty="0" smtClean="0">
                <a:solidFill>
                  <a:schemeClr val="tx1"/>
                </a:solidFill>
                <a:effectLst/>
                <a:latin typeface="+mn-lt"/>
                <a:ea typeface="+mn-ea"/>
                <a:cs typeface="+mn-cs"/>
              </a:rPr>
              <a:t>wheel” </a:t>
            </a:r>
            <a:r>
              <a:rPr lang="zh-CN" altLang="en-US" sz="1200" b="0" i="0" kern="1200" dirty="0" smtClean="0">
                <a:solidFill>
                  <a:schemeClr val="tx1"/>
                </a:solidFill>
                <a:effectLst/>
                <a:latin typeface="+mn-lt"/>
                <a:ea typeface="+mn-ea"/>
                <a:cs typeface="+mn-cs"/>
              </a:rPr>
              <a:t>组就是一个包含这些特殊权限的用户池；也就是说，如果你不是“</a:t>
            </a:r>
            <a:r>
              <a:rPr lang="en-US" altLang="zh-CN" sz="1200" b="0" i="0" kern="1200" dirty="0" smtClean="0">
                <a:solidFill>
                  <a:schemeClr val="tx1"/>
                </a:solidFill>
                <a:effectLst/>
                <a:latin typeface="+mn-lt"/>
                <a:ea typeface="+mn-ea"/>
                <a:cs typeface="+mn-cs"/>
              </a:rPr>
              <a:t>wheel”</a:t>
            </a:r>
            <a:r>
              <a:rPr lang="zh-CN" altLang="en-US" sz="1200" b="0" i="0" kern="1200" dirty="0" smtClean="0">
                <a:solidFill>
                  <a:schemeClr val="tx1"/>
                </a:solidFill>
                <a:effectLst/>
                <a:latin typeface="+mn-lt"/>
                <a:ea typeface="+mn-ea"/>
                <a:cs typeface="+mn-cs"/>
              </a:rPr>
              <a:t>组的成员，就无法取得 </a:t>
            </a:r>
            <a:r>
              <a:rPr lang="en-US" altLang="zh-CN" sz="1200" b="0" i="0" kern="1200" dirty="0" smtClean="0">
                <a:solidFill>
                  <a:schemeClr val="tx1"/>
                </a:solidFill>
                <a:effectLst/>
                <a:latin typeface="+mn-lt"/>
                <a:ea typeface="+mn-ea"/>
                <a:cs typeface="+mn-cs"/>
              </a:rPr>
              <a:t>root </a:t>
            </a:r>
            <a:r>
              <a:rPr lang="zh-CN" altLang="en-US" sz="1200" b="0" i="0" kern="1200" dirty="0" smtClean="0">
                <a:solidFill>
                  <a:schemeClr val="tx1"/>
                </a:solidFill>
                <a:effectLst/>
                <a:latin typeface="+mn-lt"/>
                <a:ea typeface="+mn-ea"/>
                <a:cs typeface="+mn-cs"/>
              </a:rPr>
              <a:t>权限进行一些特权的操作；</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4</a:t>
            </a:fld>
            <a:endParaRPr lang="zh-CN" altLang="en-US"/>
          </a:p>
        </p:txBody>
      </p:sp>
    </p:spTree>
    <p:extLst>
      <p:ext uri="{BB962C8B-B14F-4D97-AF65-F5344CB8AC3E}">
        <p14:creationId xmlns:p14="http://schemas.microsoft.com/office/powerpoint/2010/main" val="2781063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27</a:t>
            </a:fld>
            <a:endParaRPr lang="zh-CN" altLang="en-US"/>
          </a:p>
        </p:txBody>
      </p:sp>
    </p:spTree>
    <p:extLst>
      <p:ext uri="{BB962C8B-B14F-4D97-AF65-F5344CB8AC3E}">
        <p14:creationId xmlns:p14="http://schemas.microsoft.com/office/powerpoint/2010/main" val="1606680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28</a:t>
            </a:fld>
            <a:endParaRPr lang="zh-CN" altLang="en-US"/>
          </a:p>
        </p:txBody>
      </p:sp>
    </p:spTree>
    <p:extLst>
      <p:ext uri="{BB962C8B-B14F-4D97-AF65-F5344CB8AC3E}">
        <p14:creationId xmlns:p14="http://schemas.microsoft.com/office/powerpoint/2010/main" val="1196038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29</a:t>
            </a:fld>
            <a:endParaRPr lang="zh-CN" altLang="en-US"/>
          </a:p>
        </p:txBody>
      </p:sp>
    </p:spTree>
    <p:extLst>
      <p:ext uri="{BB962C8B-B14F-4D97-AF65-F5344CB8AC3E}">
        <p14:creationId xmlns:p14="http://schemas.microsoft.com/office/powerpoint/2010/main" val="1248232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30</a:t>
            </a:fld>
            <a:endParaRPr lang="zh-CN" altLang="en-US"/>
          </a:p>
        </p:txBody>
      </p:sp>
    </p:spTree>
    <p:extLst>
      <p:ext uri="{BB962C8B-B14F-4D97-AF65-F5344CB8AC3E}">
        <p14:creationId xmlns:p14="http://schemas.microsoft.com/office/powerpoint/2010/main" val="2683378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33</a:t>
            </a:fld>
            <a:endParaRPr lang="zh-CN" altLang="en-US"/>
          </a:p>
        </p:txBody>
      </p:sp>
    </p:spTree>
    <p:extLst>
      <p:ext uri="{BB962C8B-B14F-4D97-AF65-F5344CB8AC3E}">
        <p14:creationId xmlns:p14="http://schemas.microsoft.com/office/powerpoint/2010/main" val="1158512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35</a:t>
            </a:fld>
            <a:endParaRPr lang="zh-CN" altLang="en-US"/>
          </a:p>
        </p:txBody>
      </p:sp>
    </p:spTree>
    <p:extLst>
      <p:ext uri="{BB962C8B-B14F-4D97-AF65-F5344CB8AC3E}">
        <p14:creationId xmlns:p14="http://schemas.microsoft.com/office/powerpoint/2010/main" val="10669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切换用户   </a:t>
            </a:r>
            <a:r>
              <a:rPr lang="en-US" altLang="zh-CN" dirty="0" err="1" smtClean="0"/>
              <a:t>su</a:t>
            </a:r>
            <a:r>
              <a:rPr lang="en-US" altLang="zh-CN" dirty="0" smtClean="0"/>
              <a:t>   test1,</a:t>
            </a:r>
            <a:r>
              <a:rPr lang="zh-CN" altLang="en-US" dirty="0" smtClean="0"/>
              <a:t>填入密码，我刚才没有设置密码，是不是密码为空呢？不是</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6</a:t>
            </a:fld>
            <a:endParaRPr lang="zh-CN" altLang="en-US"/>
          </a:p>
        </p:txBody>
      </p:sp>
    </p:spTree>
    <p:extLst>
      <p:ext uri="{BB962C8B-B14F-4D97-AF65-F5344CB8AC3E}">
        <p14:creationId xmlns:p14="http://schemas.microsoft.com/office/powerpoint/2010/main" val="1637168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8</a:t>
            </a:fld>
            <a:endParaRPr lang="zh-CN" altLang="en-US"/>
          </a:p>
        </p:txBody>
      </p:sp>
    </p:spTree>
    <p:extLst>
      <p:ext uri="{BB962C8B-B14F-4D97-AF65-F5344CB8AC3E}">
        <p14:creationId xmlns:p14="http://schemas.microsoft.com/office/powerpoint/2010/main" val="12349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谈到用户，就不得不谈用户管理，用户配置文件，以及用户查询和管理的控制工具；用户管理主要通过修改用户配置文件完成；用户管理控制工具最终目的也是为了修改用户配置文件。什么是用户查询和管理控制工具呢？用户查询和控制工具是查询、添加、修改和删除用户等系统管理工具，比如查询用户的</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finger</a:t>
            </a:r>
            <a:r>
              <a:rPr lang="zh-CN" altLang="en-US" sz="1200" b="0" i="0" kern="1200" dirty="0" smtClean="0">
                <a:solidFill>
                  <a:schemeClr val="tx1"/>
                </a:solidFill>
                <a:effectLst/>
                <a:latin typeface="+mn-lt"/>
                <a:ea typeface="+mn-ea"/>
                <a:cs typeface="+mn-cs"/>
              </a:rPr>
              <a:t>命令，添加用户的</a:t>
            </a:r>
            <a:r>
              <a:rPr lang="en-US" altLang="zh-CN" sz="1200" b="0" i="0" kern="1200" dirty="0" err="1" smtClean="0">
                <a:solidFill>
                  <a:schemeClr val="tx1"/>
                </a:solidFill>
                <a:effectLst/>
                <a:latin typeface="+mn-lt"/>
                <a:ea typeface="+mn-ea"/>
                <a:cs typeface="+mn-cs"/>
              </a:rPr>
              <a:t>useradd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或</a:t>
            </a:r>
            <a:r>
              <a:rPr lang="en-US" altLang="zh-CN" sz="1200" b="0" i="0" kern="1200" dirty="0" err="1" smtClean="0">
                <a:solidFill>
                  <a:schemeClr val="tx1"/>
                </a:solidFill>
                <a:effectLst/>
                <a:latin typeface="+mn-lt"/>
                <a:ea typeface="+mn-ea"/>
                <a:cs typeface="+mn-cs"/>
              </a:rPr>
              <a:t>adduser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userdel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用户的删除 、设置密码的</a:t>
            </a:r>
            <a:r>
              <a:rPr lang="en-US" altLang="zh-CN" sz="1200" b="0" i="0" kern="1200" dirty="0" err="1" smtClean="0">
                <a:solidFill>
                  <a:schemeClr val="tx1"/>
                </a:solidFill>
                <a:effectLst/>
                <a:latin typeface="+mn-lt"/>
                <a:ea typeface="+mn-ea"/>
                <a:cs typeface="+mn-cs"/>
              </a:rPr>
              <a:t>passwd</a:t>
            </a:r>
            <a:r>
              <a:rPr lang="zh-CN" altLang="en-US" sz="1200" b="0" i="0" kern="1200" dirty="0" smtClean="0">
                <a:solidFill>
                  <a:schemeClr val="tx1"/>
                </a:solidFill>
                <a:effectLst/>
                <a:latin typeface="+mn-lt"/>
                <a:ea typeface="+mn-ea"/>
                <a:cs typeface="+mn-cs"/>
              </a:rPr>
              <a:t>命令 、修改用户</a:t>
            </a:r>
            <a:r>
              <a:rPr lang="en-US" altLang="zh-CN" sz="1200" b="0" i="0" kern="1200" dirty="0" err="1" smtClean="0">
                <a:solidFill>
                  <a:schemeClr val="tx1"/>
                </a:solidFill>
                <a:effectLst/>
                <a:latin typeface="+mn-lt"/>
                <a:ea typeface="+mn-ea"/>
                <a:cs typeface="+mn-cs"/>
              </a:rPr>
              <a:t>usermod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等；我们需要知道的是通过用户查询和控制工具所进行的动作的最终目的也是修改用户配置文件；所以我们进行用户管理的时候，直接修改用户配置文件一样可以达到用户管理的目的；通过上面的解说，我们能实实在在的感觉到用户（</a:t>
            </a:r>
            <a:r>
              <a:rPr lang="en-US" altLang="zh-CN" sz="1200" b="0" i="0" kern="1200" dirty="0" smtClean="0">
                <a:solidFill>
                  <a:schemeClr val="tx1"/>
                </a:solidFill>
                <a:effectLst/>
                <a:latin typeface="+mn-lt"/>
                <a:ea typeface="+mn-ea"/>
                <a:cs typeface="+mn-cs"/>
              </a:rPr>
              <a:t>User</a:t>
            </a:r>
            <a:r>
              <a:rPr lang="zh-CN" altLang="en-US" sz="1200" b="0" i="0" kern="1200" dirty="0" smtClean="0">
                <a:solidFill>
                  <a:schemeClr val="tx1"/>
                </a:solidFill>
                <a:effectLst/>
                <a:latin typeface="+mn-lt"/>
                <a:ea typeface="+mn-ea"/>
                <a:cs typeface="+mn-cs"/>
              </a:rPr>
              <a:t>）配置文件的重要性；其实用户和用户组在系统管理中是不可分割的，但为了说明问题，我们还是得把用户（</a:t>
            </a:r>
            <a:r>
              <a:rPr lang="en-US" altLang="zh-CN" sz="1200" b="0" i="0" kern="1200" dirty="0" smtClean="0">
                <a:solidFill>
                  <a:schemeClr val="tx1"/>
                </a:solidFill>
                <a:effectLst/>
                <a:latin typeface="+mn-lt"/>
                <a:ea typeface="+mn-ea"/>
                <a:cs typeface="+mn-cs"/>
              </a:rPr>
              <a:t>User</a:t>
            </a:r>
            <a:r>
              <a:rPr lang="zh-CN" altLang="en-US" sz="1200" b="0" i="0" kern="1200" dirty="0" smtClean="0">
                <a:solidFill>
                  <a:schemeClr val="tx1"/>
                </a:solidFill>
                <a:effectLst/>
                <a:latin typeface="+mn-lt"/>
                <a:ea typeface="+mn-ea"/>
                <a:cs typeface="+mn-cs"/>
              </a:rPr>
              <a:t>）的配置文件单列出来解说，其中包括</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passwd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/shadow </a:t>
            </a:r>
            <a:r>
              <a:rPr lang="zh-CN" altLang="en-US" sz="1200" b="0" i="0" kern="1200" dirty="0" smtClean="0">
                <a:solidFill>
                  <a:schemeClr val="tx1"/>
                </a:solidFill>
                <a:effectLst/>
                <a:latin typeface="+mn-lt"/>
                <a:ea typeface="+mn-ea"/>
                <a:cs typeface="+mn-cs"/>
              </a:rPr>
              <a:t>文件；在这之中，你还能了解</a:t>
            </a:r>
            <a:r>
              <a:rPr lang="en-US" altLang="zh-CN" sz="1200" b="0" i="0" kern="1200" dirty="0" smtClean="0">
                <a:solidFill>
                  <a:schemeClr val="tx1"/>
                </a:solidFill>
                <a:effectLst/>
                <a:latin typeface="+mn-lt"/>
                <a:ea typeface="+mn-ea"/>
                <a:cs typeface="+mn-cs"/>
              </a:rPr>
              <a:t>UID</a:t>
            </a:r>
            <a:r>
              <a:rPr lang="zh-CN" altLang="en-US" sz="1200" b="0" i="0" kern="1200" dirty="0" smtClean="0">
                <a:solidFill>
                  <a:schemeClr val="tx1"/>
                </a:solidFill>
                <a:effectLst/>
                <a:latin typeface="+mn-lt"/>
                <a:ea typeface="+mn-ea"/>
                <a:cs typeface="+mn-cs"/>
              </a:rPr>
              <a:t>的重要性；通过本标题，您可以了解或掌握的内容有：了解</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passwd</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/shadow</a:t>
            </a:r>
            <a:r>
              <a:rPr lang="zh-CN" altLang="en-US" sz="1200" b="0" i="0" kern="1200" dirty="0" smtClean="0">
                <a:solidFill>
                  <a:schemeClr val="tx1"/>
                </a:solidFill>
                <a:effectLst/>
                <a:latin typeface="+mn-lt"/>
                <a:ea typeface="+mn-ea"/>
                <a:cs typeface="+mn-cs"/>
              </a:rPr>
              <a:t>；什么</a:t>
            </a:r>
            <a:r>
              <a:rPr lang="en-US" altLang="zh-CN" sz="1200" b="0" i="0" kern="1200" dirty="0" smtClean="0">
                <a:solidFill>
                  <a:schemeClr val="tx1"/>
                </a:solidFill>
                <a:effectLst/>
                <a:latin typeface="+mn-lt"/>
                <a:ea typeface="+mn-ea"/>
                <a:cs typeface="+mn-cs"/>
              </a:rPr>
              <a:t>UID </a:t>
            </a:r>
            <a:r>
              <a:rPr lang="zh-CN" altLang="en-US" sz="1200" b="0" i="0" kern="1200" dirty="0" smtClean="0">
                <a:solidFill>
                  <a:schemeClr val="tx1"/>
                </a:solidFill>
                <a:effectLst/>
                <a:latin typeface="+mn-lt"/>
                <a:ea typeface="+mn-ea"/>
                <a:cs typeface="+mn-cs"/>
              </a:rPr>
              <a:t>；与用户相关的系统配置文件主要有</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passwd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/shadow</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/shadow</a:t>
            </a:r>
            <a:r>
              <a:rPr lang="zh-CN" altLang="en-US" sz="1200" b="0" i="0" kern="1200" dirty="0" smtClean="0">
                <a:solidFill>
                  <a:schemeClr val="tx1"/>
                </a:solidFill>
                <a:effectLst/>
                <a:latin typeface="+mn-lt"/>
                <a:ea typeface="+mn-ea"/>
                <a:cs typeface="+mn-cs"/>
              </a:rPr>
              <a:t>是用户资讯的加密文件，比如用户的密码口令的加密保存等；</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passwd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/shadow </a:t>
            </a:r>
            <a:r>
              <a:rPr lang="zh-CN" altLang="en-US" sz="1200" b="0" i="0" kern="1200" dirty="0" smtClean="0">
                <a:solidFill>
                  <a:schemeClr val="tx1"/>
                </a:solidFill>
                <a:effectLst/>
                <a:latin typeface="+mn-lt"/>
                <a:ea typeface="+mn-ea"/>
                <a:cs typeface="+mn-cs"/>
              </a:rPr>
              <a:t>文件是互补的；我们可以通过对比两个文件来差看他们的区别；</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9</a:t>
            </a:fld>
            <a:endParaRPr lang="zh-CN" altLang="en-US"/>
          </a:p>
        </p:txBody>
      </p:sp>
    </p:spTree>
    <p:extLst>
      <p:ext uri="{BB962C8B-B14F-4D97-AF65-F5344CB8AC3E}">
        <p14:creationId xmlns:p14="http://schemas.microsoft.com/office/powerpoint/2010/main" val="350943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11</a:t>
            </a:fld>
            <a:endParaRPr lang="zh-CN" altLang="en-US"/>
          </a:p>
        </p:txBody>
      </p:sp>
    </p:spTree>
    <p:extLst>
      <p:ext uri="{BB962C8B-B14F-4D97-AF65-F5344CB8AC3E}">
        <p14:creationId xmlns:p14="http://schemas.microsoft.com/office/powerpoint/2010/main" val="2154095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20</a:t>
            </a:fld>
            <a:endParaRPr lang="zh-CN" altLang="en-US"/>
          </a:p>
        </p:txBody>
      </p:sp>
    </p:spTree>
    <p:extLst>
      <p:ext uri="{BB962C8B-B14F-4D97-AF65-F5344CB8AC3E}">
        <p14:creationId xmlns:p14="http://schemas.microsoft.com/office/powerpoint/2010/main" val="539244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当服务器需要进行一些日常系统管理员无法执行的高级维护时，往往就要用到 </a:t>
            </a:r>
            <a:r>
              <a:rPr lang="en-US" altLang="zh-CN" sz="1200" b="0" i="0" kern="1200" dirty="0" smtClean="0">
                <a:solidFill>
                  <a:schemeClr val="tx1"/>
                </a:solidFill>
                <a:effectLst/>
                <a:latin typeface="+mn-lt"/>
                <a:ea typeface="+mn-ea"/>
                <a:cs typeface="+mn-cs"/>
              </a:rPr>
              <a:t>root </a:t>
            </a:r>
            <a:r>
              <a:rPr lang="zh-CN" altLang="en-US" sz="1200" b="0" i="0" kern="1200" dirty="0" smtClean="0">
                <a:solidFill>
                  <a:schemeClr val="tx1"/>
                </a:solidFill>
                <a:effectLst/>
                <a:latin typeface="+mn-lt"/>
                <a:ea typeface="+mn-ea"/>
                <a:cs typeface="+mn-cs"/>
              </a:rPr>
              <a:t>权限；而“</a:t>
            </a:r>
            <a:r>
              <a:rPr lang="en-US" altLang="zh-CN" sz="1200" b="0" i="0" kern="1200" dirty="0" smtClean="0">
                <a:solidFill>
                  <a:schemeClr val="tx1"/>
                </a:solidFill>
                <a:effectLst/>
                <a:latin typeface="+mn-lt"/>
                <a:ea typeface="+mn-ea"/>
                <a:cs typeface="+mn-cs"/>
              </a:rPr>
              <a:t>wheel” </a:t>
            </a:r>
            <a:r>
              <a:rPr lang="zh-CN" altLang="en-US" sz="1200" b="0" i="0" kern="1200" dirty="0" smtClean="0">
                <a:solidFill>
                  <a:schemeClr val="tx1"/>
                </a:solidFill>
                <a:effectLst/>
                <a:latin typeface="+mn-lt"/>
                <a:ea typeface="+mn-ea"/>
                <a:cs typeface="+mn-cs"/>
              </a:rPr>
              <a:t>组就是一个包含这些特殊权限的用户池；也就是说，如果你不是“</a:t>
            </a:r>
            <a:r>
              <a:rPr lang="en-US" altLang="zh-CN" sz="1200" b="0" i="0" kern="1200" dirty="0" smtClean="0">
                <a:solidFill>
                  <a:schemeClr val="tx1"/>
                </a:solidFill>
                <a:effectLst/>
                <a:latin typeface="+mn-lt"/>
                <a:ea typeface="+mn-ea"/>
                <a:cs typeface="+mn-cs"/>
              </a:rPr>
              <a:t>wheel”</a:t>
            </a:r>
            <a:r>
              <a:rPr lang="zh-CN" altLang="en-US" sz="1200" b="0" i="0" kern="1200" dirty="0" smtClean="0">
                <a:solidFill>
                  <a:schemeClr val="tx1"/>
                </a:solidFill>
                <a:effectLst/>
                <a:latin typeface="+mn-lt"/>
                <a:ea typeface="+mn-ea"/>
                <a:cs typeface="+mn-cs"/>
              </a:rPr>
              <a:t>组的成员，就无法取得 </a:t>
            </a:r>
            <a:r>
              <a:rPr lang="en-US" altLang="zh-CN" sz="1200" b="0" i="0" kern="1200" dirty="0" smtClean="0">
                <a:solidFill>
                  <a:schemeClr val="tx1"/>
                </a:solidFill>
                <a:effectLst/>
                <a:latin typeface="+mn-lt"/>
                <a:ea typeface="+mn-ea"/>
                <a:cs typeface="+mn-cs"/>
              </a:rPr>
              <a:t>root </a:t>
            </a:r>
            <a:r>
              <a:rPr lang="zh-CN" altLang="en-US" sz="1200" b="0" i="0" kern="1200" dirty="0" smtClean="0">
                <a:solidFill>
                  <a:schemeClr val="tx1"/>
                </a:solidFill>
                <a:effectLst/>
                <a:latin typeface="+mn-lt"/>
                <a:ea typeface="+mn-ea"/>
                <a:cs typeface="+mn-cs"/>
              </a:rPr>
              <a:t>权限进行一些特权的操作；</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24</a:t>
            </a:fld>
            <a:endParaRPr lang="zh-CN" altLang="en-US"/>
          </a:p>
        </p:txBody>
      </p:sp>
    </p:spTree>
    <p:extLst>
      <p:ext uri="{BB962C8B-B14F-4D97-AF65-F5344CB8AC3E}">
        <p14:creationId xmlns:p14="http://schemas.microsoft.com/office/powerpoint/2010/main" val="2515566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25</a:t>
            </a:fld>
            <a:endParaRPr lang="zh-CN" altLang="en-US"/>
          </a:p>
        </p:txBody>
      </p:sp>
    </p:spTree>
    <p:extLst>
      <p:ext uri="{BB962C8B-B14F-4D97-AF65-F5344CB8AC3E}">
        <p14:creationId xmlns:p14="http://schemas.microsoft.com/office/powerpoint/2010/main" val="849378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26</a:t>
            </a:fld>
            <a:endParaRPr lang="zh-CN" altLang="en-US"/>
          </a:p>
        </p:txBody>
      </p:sp>
    </p:spTree>
    <p:extLst>
      <p:ext uri="{BB962C8B-B14F-4D97-AF65-F5344CB8AC3E}">
        <p14:creationId xmlns:p14="http://schemas.microsoft.com/office/powerpoint/2010/main" val="204558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801813" y="6350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017713" y="35708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目录页">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84500" y="217710"/>
            <a:ext cx="5829300" cy="772890"/>
          </a:xfrm>
        </p:spPr>
        <p:txBody>
          <a:bodyPr/>
          <a:lstStyle>
            <a:lvl1pPr algn="ctr">
              <a:defRPr/>
            </a:lvl1pPr>
          </a:lstStyle>
          <a:p>
            <a:r>
              <a:rPr lang="zh-CN" altLang="en-US" dirty="0" smtClean="0"/>
              <a:t>目录</a:t>
            </a:r>
            <a:endParaRPr lang="en-US" dirty="0"/>
          </a:p>
        </p:txBody>
      </p:sp>
      <p:sp>
        <p:nvSpPr>
          <p:cNvPr id="3" name="Content Placeholder 2"/>
          <p:cNvSpPr>
            <a:spLocks noGrp="1"/>
          </p:cNvSpPr>
          <p:nvPr>
            <p:ph idx="1"/>
          </p:nvPr>
        </p:nvSpPr>
        <p:spPr>
          <a:xfrm>
            <a:off x="2971800" y="1143000"/>
            <a:ext cx="5829300" cy="5194300"/>
          </a:xfrm>
        </p:spPr>
        <p:txBody>
          <a:bodyPr/>
          <a:lstStyle/>
          <a:p>
            <a:pPr lvl="0"/>
            <a:r>
              <a:rPr lang="zh-CN" altLang="en-US" dirty="0" smtClean="0"/>
              <a:t>单击此处编辑母版文本样式</a:t>
            </a:r>
          </a:p>
          <a:p>
            <a:pPr lvl="0"/>
            <a:r>
              <a:rPr lang="zh-CN" altLang="en-US" dirty="0" smtClean="0"/>
              <a:t>第二级</a:t>
            </a:r>
          </a:p>
          <a:p>
            <a:pPr lvl="0"/>
            <a:r>
              <a:rPr lang="zh-CN" altLang="en-US" dirty="0" smtClean="0"/>
              <a:t>第三级</a:t>
            </a:r>
          </a:p>
          <a:p>
            <a:pPr lvl="0"/>
            <a:r>
              <a:rPr lang="zh-CN" altLang="en-US" dirty="0" smtClean="0"/>
              <a:t>第四级</a:t>
            </a:r>
          </a:p>
          <a:p>
            <a:pPr lvl="0"/>
            <a:r>
              <a:rPr lang="zh-CN" altLang="en-US" dirty="0" smtClean="0"/>
              <a:t>第五级</a:t>
            </a:r>
            <a:endParaRPr lang="en-US" dirty="0"/>
          </a:p>
        </p:txBody>
      </p:sp>
    </p:spTree>
    <p:extLst>
      <p:ext uri="{BB962C8B-B14F-4D97-AF65-F5344CB8AC3E}">
        <p14:creationId xmlns:p14="http://schemas.microsoft.com/office/powerpoint/2010/main" val="121306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91125" y="217710"/>
            <a:ext cx="10576975" cy="772890"/>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900112" y="1143000"/>
            <a:ext cx="10631488" cy="51943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
        <p:nvSpPr>
          <p:cNvPr id="8" name="Footer Placeholder 7"/>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
        <p:nvSpPr>
          <p:cNvPr id="3" name="Footer Placeholder 2"/>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9/4/2017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0" y="228600"/>
            <a:ext cx="2908299"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284179"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312346" y="509810"/>
            <a:ext cx="10192265" cy="8109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8100" y="1447800"/>
            <a:ext cx="10196512" cy="48641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 id="2147483662" r:id="rId13"/>
    <p:sldLayoutId id="2147483663" r:id="rId14"/>
    <p:sldLayoutId id="2147483664" r:id="rId15"/>
    <p:sldLayoutId id="2147483658" r:id="rId16"/>
    <p:sldLayoutId id="2147483659" r:id="rId17"/>
  </p:sldLayoutIdLst>
  <p:txStyles>
    <p:titleStyle>
      <a:lvl1pPr algn="l" defTabSz="457200" rtl="0" eaLnBrk="1" latinLnBrk="0" hangingPunct="1">
        <a:spcBef>
          <a:spcPct val="0"/>
        </a:spcBef>
        <a:buNone/>
        <a:defRPr sz="3600" b="1" i="0" kern="1200" baseline="0">
          <a:solidFill>
            <a:schemeClr val="tx1">
              <a:lumMod val="85000"/>
              <a:lumOff val="15000"/>
            </a:schemeClr>
          </a:solidFill>
          <a:latin typeface="Times New Roman" panose="02020603050405020304" pitchFamily="18" charset="0"/>
          <a:ea typeface="楷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测试综合技能</a:t>
            </a:r>
            <a:endParaRPr lang="zh-CN" altLang="en-US" dirty="0"/>
          </a:p>
        </p:txBody>
      </p:sp>
      <p:sp>
        <p:nvSpPr>
          <p:cNvPr id="3" name="副标题 2"/>
          <p:cNvSpPr>
            <a:spLocks noGrp="1"/>
          </p:cNvSpPr>
          <p:nvPr>
            <p:ph type="subTitle" idx="1"/>
          </p:nvPr>
        </p:nvSpPr>
        <p:spPr/>
        <p:txBody>
          <a:bodyPr>
            <a:normAutofit/>
          </a:bodyPr>
          <a:lstStyle/>
          <a:p>
            <a:pPr algn="ctr"/>
            <a:r>
              <a:rPr lang="en-US" altLang="zh-CN" sz="3600" dirty="0" smtClean="0"/>
              <a:t>2   Linux </a:t>
            </a:r>
            <a:r>
              <a:rPr lang="zh-CN" altLang="en-US" sz="3600" dirty="0" smtClean="0"/>
              <a:t>用户管理</a:t>
            </a:r>
            <a:endParaRPr lang="zh-CN" altLang="en-US" sz="3600"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7615581" y="-14518"/>
            <a:ext cx="4561905" cy="828571"/>
          </a:xfrm>
          <a:prstGeom prst="rect">
            <a:avLst/>
          </a:prstGeom>
        </p:spPr>
      </p:pic>
    </p:spTree>
    <p:extLst>
      <p:ext uri="{BB962C8B-B14F-4D97-AF65-F5344CB8AC3E}">
        <p14:creationId xmlns:p14="http://schemas.microsoft.com/office/powerpoint/2010/main" val="2949717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 </a:t>
            </a:r>
            <a:r>
              <a:rPr lang="zh-CN" altLang="en-US" dirty="0" smtClean="0"/>
              <a:t>添加、切换、删除用户</a:t>
            </a:r>
            <a:endParaRPr lang="en-US" altLang="zh-CN" dirty="0"/>
          </a:p>
          <a:p>
            <a:r>
              <a:rPr lang="zh-CN" altLang="en-US" dirty="0" smtClean="0">
                <a:solidFill>
                  <a:srgbClr val="FF0000"/>
                </a:solidFill>
              </a:rPr>
              <a:t>切换用户</a:t>
            </a:r>
            <a:endParaRPr lang="en-US" altLang="zh-CN" dirty="0" smtClean="0">
              <a:solidFill>
                <a:srgbClr val="FF0000"/>
              </a:solidFill>
            </a:endParaRPr>
          </a:p>
          <a:p>
            <a:r>
              <a:rPr lang="en-US" altLang="zh-CN" dirty="0" err="1" smtClean="0"/>
              <a:t>sudo</a:t>
            </a:r>
            <a:r>
              <a:rPr lang="en-US" altLang="zh-CN" dirty="0" smtClean="0"/>
              <a:t> </a:t>
            </a:r>
            <a:r>
              <a:rPr lang="zh-CN" altLang="en-US" dirty="0"/>
              <a:t>命令使用</a:t>
            </a:r>
            <a:endParaRPr lang="en-US" altLang="zh-CN" dirty="0"/>
          </a:p>
          <a:p>
            <a:r>
              <a:rPr lang="zh-CN" altLang="en-US" dirty="0">
                <a:solidFill>
                  <a:schemeClr val="tx1"/>
                </a:solidFill>
              </a:rPr>
              <a:t>给用户赋予</a:t>
            </a:r>
            <a:r>
              <a:rPr lang="en-US" altLang="zh-CN" dirty="0" err="1">
                <a:solidFill>
                  <a:schemeClr val="tx1"/>
                </a:solidFill>
              </a:rPr>
              <a:t>sudo</a:t>
            </a:r>
            <a:r>
              <a:rPr lang="zh-CN" altLang="en-US" dirty="0" smtClean="0">
                <a:solidFill>
                  <a:schemeClr val="tx1"/>
                </a:solidFill>
              </a:rPr>
              <a:t>权限</a:t>
            </a:r>
            <a:endParaRPr lang="en-US" altLang="zh-CN" dirty="0" smtClean="0">
              <a:solidFill>
                <a:schemeClr val="tx1"/>
              </a:solidFill>
            </a:endParaRPr>
          </a:p>
          <a:p>
            <a:r>
              <a:rPr lang="en-US" altLang="zh-CN" dirty="0" smtClean="0">
                <a:solidFill>
                  <a:schemeClr val="tx1"/>
                </a:solidFill>
              </a:rPr>
              <a:t>Linux</a:t>
            </a:r>
            <a:r>
              <a:rPr lang="zh-CN" altLang="en-US" dirty="0" smtClean="0">
                <a:solidFill>
                  <a:schemeClr val="tx1"/>
                </a:solidFill>
              </a:rPr>
              <a:t>用户组管理</a:t>
            </a:r>
            <a:endParaRPr lang="en-US" altLang="zh-CN" dirty="0">
              <a:solidFill>
                <a:schemeClr val="tx1"/>
              </a:solidFill>
            </a:endParaRPr>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4182923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场景分析</a:t>
            </a:r>
            <a:endParaRPr lang="zh-CN" altLang="en-US" dirty="0"/>
          </a:p>
        </p:txBody>
      </p:sp>
      <p:sp>
        <p:nvSpPr>
          <p:cNvPr id="3" name="内容占位符 2"/>
          <p:cNvSpPr>
            <a:spLocks noGrp="1"/>
          </p:cNvSpPr>
          <p:nvPr>
            <p:ph idx="1"/>
          </p:nvPr>
        </p:nvSpPr>
        <p:spPr>
          <a:xfrm>
            <a:off x="979625" y="1089991"/>
            <a:ext cx="10631488" cy="5194300"/>
          </a:xfrm>
        </p:spPr>
        <p:txBody>
          <a:bodyPr/>
          <a:lstStyle/>
          <a:p>
            <a:r>
              <a:rPr lang="zh-CN" altLang="en-US" dirty="0" smtClean="0"/>
              <a:t>小</a:t>
            </a:r>
            <a:r>
              <a:rPr lang="en-US" altLang="zh-CN" dirty="0" smtClean="0"/>
              <a:t>A</a:t>
            </a:r>
            <a:r>
              <a:rPr lang="zh-CN" altLang="en-US" dirty="0" smtClean="0"/>
              <a:t>是某互联网公司大型服务器维护组的一员，其账号为</a:t>
            </a:r>
            <a:r>
              <a:rPr lang="en-US" altLang="zh-CN" dirty="0" smtClean="0"/>
              <a:t>test1</a:t>
            </a:r>
            <a:r>
              <a:rPr lang="zh-CN" altLang="en-US" dirty="0" smtClean="0"/>
              <a:t>。某天他需要为新来到该部门的一批员工创建用户名，但是他的帐号是普通用户，没有管理其他用户的权限，他该怎么做呢？</a:t>
            </a:r>
            <a:endParaRPr lang="en-US" altLang="zh-CN" dirty="0" smtClean="0"/>
          </a:p>
          <a:p>
            <a:r>
              <a:rPr lang="zh-CN" altLang="en-US" dirty="0" smtClean="0"/>
              <a:t>分析</a:t>
            </a:r>
            <a:endParaRPr lang="en-US" altLang="zh-CN" dirty="0" smtClean="0"/>
          </a:p>
          <a:p>
            <a:pPr lvl="1"/>
            <a:r>
              <a:rPr lang="zh-CN" altLang="en-US" dirty="0" smtClean="0"/>
              <a:t>需要管理员权限</a:t>
            </a:r>
            <a:endParaRPr lang="en-US" altLang="zh-CN" dirty="0" smtClean="0"/>
          </a:p>
          <a:p>
            <a:pPr lvl="1"/>
            <a:r>
              <a:rPr lang="zh-CN" altLang="en-US" dirty="0" smtClean="0"/>
              <a:t>怎样获得管理员权限</a:t>
            </a:r>
            <a:endParaRPr lang="zh-CN" altLang="en-US" dirty="0"/>
          </a:p>
        </p:txBody>
      </p:sp>
    </p:spTree>
    <p:extLst>
      <p:ext uri="{BB962C8B-B14F-4D97-AF65-F5344CB8AC3E}">
        <p14:creationId xmlns:p14="http://schemas.microsoft.com/office/powerpoint/2010/main" val="3495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a:t>
            </a:r>
            <a:r>
              <a:rPr lang="zh-CN" altLang="en-US" dirty="0" smtClean="0"/>
              <a:t>命令</a:t>
            </a:r>
            <a:endParaRPr lang="zh-CN" altLang="en-US" dirty="0"/>
          </a:p>
        </p:txBody>
      </p:sp>
      <p:sp>
        <p:nvSpPr>
          <p:cNvPr id="3" name="内容占位符 2"/>
          <p:cNvSpPr>
            <a:spLocks noGrp="1"/>
          </p:cNvSpPr>
          <p:nvPr>
            <p:ph idx="1"/>
          </p:nvPr>
        </p:nvSpPr>
        <p:spPr/>
        <p:txBody>
          <a:bodyPr/>
          <a:lstStyle/>
          <a:p>
            <a:r>
              <a:rPr lang="zh-CN" altLang="en-US" dirty="0" smtClean="0"/>
              <a:t>解决方法一：注销该帐号，使用</a:t>
            </a:r>
            <a:r>
              <a:rPr lang="en-US" altLang="zh-CN" dirty="0" smtClean="0"/>
              <a:t>root</a:t>
            </a:r>
            <a:r>
              <a:rPr lang="zh-CN" altLang="en-US" dirty="0" smtClean="0"/>
              <a:t>登录</a:t>
            </a:r>
            <a:endParaRPr lang="en-US" altLang="zh-CN" dirty="0" smtClean="0"/>
          </a:p>
          <a:p>
            <a:pPr lvl="1"/>
            <a:r>
              <a:rPr lang="zh-CN" altLang="en-US" dirty="0" smtClean="0"/>
              <a:t>评价：此方法不方便，需要等待注销和重新登录的时间</a:t>
            </a:r>
            <a:endParaRPr lang="en-US" altLang="zh-CN" dirty="0" smtClean="0"/>
          </a:p>
          <a:p>
            <a:r>
              <a:rPr lang="zh-CN" altLang="en-US" dirty="0" smtClean="0"/>
              <a:t>解决方法二：切换账号</a:t>
            </a:r>
            <a:endParaRPr lang="en-US" altLang="zh-CN" dirty="0" smtClean="0"/>
          </a:p>
          <a:p>
            <a:pPr lvl="1"/>
            <a:r>
              <a:rPr lang="zh-CN" altLang="en-US" dirty="0" smtClean="0"/>
              <a:t>使用</a:t>
            </a:r>
            <a:r>
              <a:rPr lang="en-US" altLang="zh-CN" dirty="0" err="1" smtClean="0"/>
              <a:t>su</a:t>
            </a:r>
            <a:r>
              <a:rPr lang="zh-CN" altLang="en-US" dirty="0"/>
              <a:t> </a:t>
            </a:r>
            <a:r>
              <a:rPr lang="en-US" altLang="zh-CN" dirty="0" smtClean="0"/>
              <a:t>+ </a:t>
            </a:r>
            <a:r>
              <a:rPr lang="zh-CN" altLang="en-US" dirty="0" smtClean="0"/>
              <a:t>用户帐号   的方式</a:t>
            </a:r>
            <a:endParaRPr lang="en-US" altLang="zh-CN" dirty="0" smtClean="0"/>
          </a:p>
          <a:p>
            <a:pPr lvl="1"/>
            <a:r>
              <a:rPr lang="zh-CN" altLang="en-US" dirty="0" smtClean="0"/>
              <a:t>评价：此方法较为快捷，方便</a:t>
            </a:r>
            <a:endParaRPr lang="en-US" altLang="zh-CN" dirty="0" smtClean="0"/>
          </a:p>
        </p:txBody>
      </p:sp>
    </p:spTree>
    <p:extLst>
      <p:ext uri="{BB962C8B-B14F-4D97-AF65-F5344CB8AC3E}">
        <p14:creationId xmlns:p14="http://schemas.microsoft.com/office/powerpoint/2010/main" val="228022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left)">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a:t>
            </a:r>
            <a:r>
              <a:rPr lang="zh-CN" altLang="en-US" dirty="0" smtClean="0"/>
              <a:t>命令</a:t>
            </a:r>
            <a:endParaRPr lang="zh-CN" altLang="en-US" dirty="0"/>
          </a:p>
        </p:txBody>
      </p:sp>
      <p:sp>
        <p:nvSpPr>
          <p:cNvPr id="3" name="内容占位符 2"/>
          <p:cNvSpPr>
            <a:spLocks noGrp="1"/>
          </p:cNvSpPr>
          <p:nvPr>
            <p:ph idx="1"/>
          </p:nvPr>
        </p:nvSpPr>
        <p:spPr>
          <a:xfrm>
            <a:off x="829773" y="1013376"/>
            <a:ext cx="10631488" cy="5194300"/>
          </a:xfrm>
        </p:spPr>
        <p:txBody>
          <a:bodyPr>
            <a:normAutofit/>
          </a:bodyPr>
          <a:lstStyle/>
          <a:p>
            <a:r>
              <a:rPr lang="en-US" altLang="zh-CN" dirty="0" err="1" smtClean="0"/>
              <a:t>su</a:t>
            </a:r>
            <a:r>
              <a:rPr lang="zh-CN" altLang="en-US" dirty="0" smtClean="0"/>
              <a:t>（</a:t>
            </a:r>
            <a:r>
              <a:rPr lang="en-US" altLang="zh-CN" dirty="0" err="1" smtClean="0">
                <a:solidFill>
                  <a:srgbClr val="FF0000"/>
                </a:solidFill>
              </a:rPr>
              <a:t>S</a:t>
            </a:r>
            <a:r>
              <a:rPr lang="en-US" altLang="zh-CN" dirty="0" err="1" smtClean="0"/>
              <a:t>with</a:t>
            </a:r>
            <a:r>
              <a:rPr lang="en-US" altLang="zh-CN" dirty="0" smtClean="0"/>
              <a:t> </a:t>
            </a:r>
            <a:r>
              <a:rPr lang="en-US" altLang="zh-CN" dirty="0" smtClean="0">
                <a:solidFill>
                  <a:srgbClr val="FF0000"/>
                </a:solidFill>
              </a:rPr>
              <a:t>U</a:t>
            </a:r>
            <a:r>
              <a:rPr lang="en-US" altLang="zh-CN" dirty="0" smtClean="0"/>
              <a:t>ser</a:t>
            </a:r>
            <a:r>
              <a:rPr lang="zh-CN" altLang="en-US" dirty="0" smtClean="0"/>
              <a:t>的缩写）</a:t>
            </a:r>
            <a:endParaRPr lang="en-US" altLang="zh-CN" dirty="0" smtClean="0"/>
          </a:p>
          <a:p>
            <a:r>
              <a:rPr lang="zh-CN" altLang="en-US" dirty="0" smtClean="0"/>
              <a:t>使用方法 </a:t>
            </a:r>
            <a:r>
              <a:rPr lang="en-US" altLang="zh-CN" dirty="0" err="1" smtClean="0"/>
              <a:t>su</a:t>
            </a:r>
            <a:r>
              <a:rPr lang="en-US" altLang="zh-CN" dirty="0" smtClean="0"/>
              <a:t>  【</a:t>
            </a:r>
            <a:r>
              <a:rPr lang="zh-CN" altLang="en-US" dirty="0" smtClean="0"/>
              <a:t>参数</a:t>
            </a:r>
            <a:r>
              <a:rPr lang="en-US" altLang="zh-CN" dirty="0"/>
              <a:t>】</a:t>
            </a:r>
            <a:r>
              <a:rPr lang="en-US" altLang="zh-CN" dirty="0" smtClean="0"/>
              <a:t>  【</a:t>
            </a:r>
            <a:r>
              <a:rPr lang="zh-CN" altLang="en-US" dirty="0" smtClean="0"/>
              <a:t>需要切换到的用户名</a:t>
            </a:r>
            <a:r>
              <a:rPr lang="en-US" altLang="zh-CN" dirty="0" smtClean="0"/>
              <a:t>】</a:t>
            </a:r>
          </a:p>
          <a:p>
            <a:r>
              <a:rPr lang="zh-CN" altLang="en-US" dirty="0" smtClean="0"/>
              <a:t>例如，切换</a:t>
            </a:r>
            <a:r>
              <a:rPr lang="en-US" altLang="zh-CN" dirty="0" smtClean="0"/>
              <a:t>root</a:t>
            </a:r>
            <a:r>
              <a:rPr lang="zh-CN" altLang="en-US" dirty="0" smtClean="0"/>
              <a:t>用户：</a:t>
            </a:r>
            <a:r>
              <a:rPr lang="en-US" altLang="zh-CN" dirty="0" err="1" smtClean="0"/>
              <a:t>su</a:t>
            </a:r>
            <a:r>
              <a:rPr lang="en-US" altLang="zh-CN" dirty="0" smtClean="0"/>
              <a:t> root</a:t>
            </a:r>
          </a:p>
          <a:p>
            <a:pPr lvl="1">
              <a:buFont typeface="Wingdings" panose="05000000000000000000" pitchFamily="2" charset="2"/>
              <a:buChar char="u"/>
            </a:pPr>
            <a:r>
              <a:rPr lang="zh-CN" altLang="en-US" dirty="0" smtClean="0"/>
              <a:t>输入</a:t>
            </a:r>
            <a:r>
              <a:rPr lang="en-US" altLang="zh-CN" dirty="0" smtClean="0"/>
              <a:t>root</a:t>
            </a:r>
            <a:r>
              <a:rPr lang="zh-CN" altLang="en-US" dirty="0" smtClean="0"/>
              <a:t>用户的登录密码</a:t>
            </a:r>
            <a:endParaRPr lang="en-US" altLang="zh-CN" dirty="0" smtClean="0"/>
          </a:p>
          <a:p>
            <a:pPr lvl="1">
              <a:buFont typeface="Wingdings" panose="05000000000000000000" pitchFamily="2" charset="2"/>
              <a:buChar char="u"/>
            </a:pPr>
            <a:r>
              <a:rPr lang="zh-CN" altLang="en-US" dirty="0" smtClean="0"/>
              <a:t>如果使用 </a:t>
            </a:r>
            <a:r>
              <a:rPr lang="en-US" altLang="zh-CN" dirty="0" err="1" smtClean="0"/>
              <a:t>su</a:t>
            </a:r>
            <a:r>
              <a:rPr lang="en-US" altLang="zh-CN" dirty="0" smtClean="0"/>
              <a:t> –l root ,</a:t>
            </a:r>
            <a:r>
              <a:rPr lang="zh-CN" altLang="en-US" dirty="0" smtClean="0"/>
              <a:t>则切换用户的同时，也将工作目录切换过去</a:t>
            </a:r>
            <a:endParaRPr lang="en-US" altLang="zh-CN" dirty="0" smtClean="0"/>
          </a:p>
          <a:p>
            <a:pPr marL="0" indent="0">
              <a:buNone/>
            </a:pPr>
            <a:r>
              <a:rPr lang="zh-CN" altLang="en-US" dirty="0" smtClean="0">
                <a:solidFill>
                  <a:srgbClr val="FF0000"/>
                </a:solidFill>
              </a:rPr>
              <a:t>***</a:t>
            </a:r>
            <a:r>
              <a:rPr lang="zh-CN" altLang="en-US" dirty="0" smtClean="0"/>
              <a:t>注意：普通用户切换到</a:t>
            </a:r>
            <a:r>
              <a:rPr lang="en-US" altLang="zh-CN" dirty="0" smtClean="0"/>
              <a:t>root</a:t>
            </a:r>
            <a:r>
              <a:rPr lang="zh-CN" altLang="en-US" dirty="0" smtClean="0"/>
              <a:t>用户需要使用密码，</a:t>
            </a:r>
            <a:r>
              <a:rPr lang="en-US" altLang="zh-CN" dirty="0" smtClean="0"/>
              <a:t>root</a:t>
            </a:r>
            <a:r>
              <a:rPr lang="zh-CN" altLang="en-US" dirty="0" smtClean="0"/>
              <a:t>切换到普通用户则不需要</a:t>
            </a:r>
            <a:endParaRPr lang="en-US" altLang="zh-CN" dirty="0" smtClean="0"/>
          </a:p>
        </p:txBody>
      </p:sp>
    </p:spTree>
    <p:extLst>
      <p:ext uri="{BB962C8B-B14F-4D97-AF65-F5344CB8AC3E}">
        <p14:creationId xmlns:p14="http://schemas.microsoft.com/office/powerpoint/2010/main" val="93201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a:t>
            </a:r>
            <a:r>
              <a:rPr lang="zh-CN" altLang="en-US" dirty="0" smtClean="0"/>
              <a:t>命令</a:t>
            </a:r>
            <a:endParaRPr lang="zh-CN" altLang="en-US" dirty="0"/>
          </a:p>
        </p:txBody>
      </p:sp>
      <p:sp>
        <p:nvSpPr>
          <p:cNvPr id="3" name="内容占位符 2"/>
          <p:cNvSpPr>
            <a:spLocks noGrp="1"/>
          </p:cNvSpPr>
          <p:nvPr>
            <p:ph idx="1"/>
          </p:nvPr>
        </p:nvSpPr>
        <p:spPr/>
        <p:txBody>
          <a:bodyPr/>
          <a:lstStyle/>
          <a:p>
            <a:r>
              <a:rPr lang="zh-CN" altLang="en-US" dirty="0"/>
              <a:t>思考：</a:t>
            </a:r>
            <a:r>
              <a:rPr lang="zh-CN" altLang="en-US" dirty="0" smtClean="0"/>
              <a:t>如果有十名用户</a:t>
            </a:r>
            <a:r>
              <a:rPr lang="zh-CN" altLang="en-US" dirty="0"/>
              <a:t>都需要使用</a:t>
            </a:r>
            <a:r>
              <a:rPr lang="en-US" altLang="zh-CN" dirty="0"/>
              <a:t>root</a:t>
            </a:r>
            <a:r>
              <a:rPr lang="zh-CN" altLang="en-US" dirty="0"/>
              <a:t>权限，将</a:t>
            </a:r>
            <a:r>
              <a:rPr lang="en-US" altLang="zh-CN" dirty="0"/>
              <a:t>root</a:t>
            </a:r>
            <a:r>
              <a:rPr lang="zh-CN" altLang="en-US" dirty="0"/>
              <a:t>用户的密码给所有人，是否可以？</a:t>
            </a:r>
            <a:endParaRPr lang="en-US" altLang="zh-CN" dirty="0"/>
          </a:p>
          <a:p>
            <a:pPr lvl="1"/>
            <a:r>
              <a:rPr lang="zh-CN" altLang="en-US" dirty="0"/>
              <a:t>显然不安全，怎么做</a:t>
            </a:r>
            <a:r>
              <a:rPr lang="zh-CN" altLang="en-US" dirty="0" smtClean="0"/>
              <a:t>？</a:t>
            </a:r>
            <a:endParaRPr lang="en-US" altLang="zh-CN" dirty="0"/>
          </a:p>
        </p:txBody>
      </p:sp>
    </p:spTree>
    <p:extLst>
      <p:ext uri="{BB962C8B-B14F-4D97-AF65-F5344CB8AC3E}">
        <p14:creationId xmlns:p14="http://schemas.microsoft.com/office/powerpoint/2010/main" val="362143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 </a:t>
            </a:r>
            <a:r>
              <a:rPr lang="zh-CN" altLang="en-US" dirty="0" smtClean="0"/>
              <a:t>添加、切换、删除用户</a:t>
            </a:r>
            <a:endParaRPr lang="en-US" altLang="zh-CN" dirty="0"/>
          </a:p>
          <a:p>
            <a:r>
              <a:rPr lang="zh-CN" altLang="en-US" dirty="0" smtClean="0"/>
              <a:t>切换用户</a:t>
            </a:r>
            <a:endParaRPr lang="en-US" altLang="zh-CN" dirty="0" smtClean="0"/>
          </a:p>
          <a:p>
            <a:r>
              <a:rPr lang="en-US" altLang="zh-CN" dirty="0" err="1" smtClean="0">
                <a:solidFill>
                  <a:srgbClr val="FF0000"/>
                </a:solidFill>
              </a:rPr>
              <a:t>sudo</a:t>
            </a:r>
            <a:r>
              <a:rPr lang="en-US" altLang="zh-CN" dirty="0" smtClean="0">
                <a:solidFill>
                  <a:srgbClr val="FF0000"/>
                </a:solidFill>
              </a:rPr>
              <a:t> </a:t>
            </a:r>
            <a:r>
              <a:rPr lang="zh-CN" altLang="en-US" dirty="0">
                <a:solidFill>
                  <a:srgbClr val="FF0000"/>
                </a:solidFill>
              </a:rPr>
              <a:t>命令使用</a:t>
            </a:r>
            <a:endParaRPr lang="en-US" altLang="zh-CN" dirty="0">
              <a:solidFill>
                <a:srgbClr val="FF0000"/>
              </a:solidFill>
            </a:endParaRPr>
          </a:p>
          <a:p>
            <a:r>
              <a:rPr lang="zh-CN" altLang="en-US" dirty="0">
                <a:solidFill>
                  <a:schemeClr val="tx1"/>
                </a:solidFill>
              </a:rPr>
              <a:t>给用户赋予</a:t>
            </a:r>
            <a:r>
              <a:rPr lang="en-US" altLang="zh-CN" dirty="0" err="1">
                <a:solidFill>
                  <a:schemeClr val="tx1"/>
                </a:solidFill>
              </a:rPr>
              <a:t>sudo</a:t>
            </a:r>
            <a:r>
              <a:rPr lang="zh-CN" altLang="en-US" dirty="0" smtClean="0">
                <a:solidFill>
                  <a:schemeClr val="tx1"/>
                </a:solidFill>
              </a:rPr>
              <a:t>权限</a:t>
            </a:r>
            <a:endParaRPr lang="en-US" altLang="zh-CN" dirty="0" smtClean="0">
              <a:solidFill>
                <a:schemeClr val="tx1"/>
              </a:solidFill>
            </a:endParaRPr>
          </a:p>
          <a:p>
            <a:r>
              <a:rPr lang="en-US" altLang="zh-CN" dirty="0" smtClean="0">
                <a:solidFill>
                  <a:schemeClr val="tx1"/>
                </a:solidFill>
              </a:rPr>
              <a:t>Linux</a:t>
            </a:r>
            <a:r>
              <a:rPr lang="zh-CN" altLang="en-US" dirty="0" smtClean="0">
                <a:solidFill>
                  <a:schemeClr val="tx1"/>
                </a:solidFill>
              </a:rPr>
              <a:t>用户组管理</a:t>
            </a:r>
            <a:endParaRPr lang="en-US" altLang="zh-CN" dirty="0">
              <a:solidFill>
                <a:schemeClr val="tx1"/>
              </a:solidFill>
            </a:endParaRPr>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3088946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sudo</a:t>
            </a:r>
            <a:r>
              <a:rPr lang="zh-CN" altLang="en-US" dirty="0" smtClean="0"/>
              <a:t>命令</a:t>
            </a:r>
            <a:endParaRPr lang="zh-CN" altLang="en-US" dirty="0"/>
          </a:p>
        </p:txBody>
      </p:sp>
      <p:sp>
        <p:nvSpPr>
          <p:cNvPr id="3" name="内容占位符 2"/>
          <p:cNvSpPr>
            <a:spLocks noGrp="1"/>
          </p:cNvSpPr>
          <p:nvPr>
            <p:ph idx="1"/>
          </p:nvPr>
        </p:nvSpPr>
        <p:spPr>
          <a:xfrm>
            <a:off x="900112" y="1143000"/>
            <a:ext cx="11146114" cy="5194300"/>
          </a:xfrm>
        </p:spPr>
        <p:txBody>
          <a:bodyPr/>
          <a:lstStyle/>
          <a:p>
            <a:r>
              <a:rPr lang="zh-CN" altLang="en-US" dirty="0" smtClean="0"/>
              <a:t>简介：</a:t>
            </a:r>
            <a:r>
              <a:rPr lang="en-US" altLang="zh-CN" dirty="0" err="1" smtClean="0"/>
              <a:t>sudo</a:t>
            </a:r>
            <a:r>
              <a:rPr lang="en-US" altLang="zh-CN" dirty="0" smtClean="0"/>
              <a:t>(</a:t>
            </a:r>
            <a:r>
              <a:rPr lang="en-US" altLang="zh-CN" dirty="0" smtClean="0">
                <a:solidFill>
                  <a:srgbClr val="FF0000"/>
                </a:solidFill>
              </a:rPr>
              <a:t>S</a:t>
            </a:r>
            <a:r>
              <a:rPr lang="en-US" altLang="zh-CN" dirty="0" smtClean="0"/>
              <a:t>uper </a:t>
            </a:r>
            <a:r>
              <a:rPr lang="en-US" altLang="zh-CN" dirty="0" smtClean="0">
                <a:solidFill>
                  <a:srgbClr val="FF0000"/>
                </a:solidFill>
              </a:rPr>
              <a:t>U</a:t>
            </a:r>
            <a:r>
              <a:rPr lang="en-US" altLang="zh-CN" dirty="0" smtClean="0"/>
              <a:t>ser </a:t>
            </a:r>
            <a:r>
              <a:rPr lang="en-US" altLang="zh-CN" dirty="0" smtClean="0">
                <a:solidFill>
                  <a:srgbClr val="FF0000"/>
                </a:solidFill>
              </a:rPr>
              <a:t>DO</a:t>
            </a:r>
            <a:r>
              <a:rPr lang="en-US" altLang="zh-CN" dirty="0" smtClean="0"/>
              <a:t>)</a:t>
            </a:r>
            <a:r>
              <a:rPr lang="zh-CN" altLang="en-US" dirty="0" smtClean="0"/>
              <a:t>，</a:t>
            </a:r>
            <a:r>
              <a:rPr lang="zh-CN" altLang="en-US" dirty="0"/>
              <a:t>用来以其他身份来执行命令，预设的身份为</a:t>
            </a:r>
            <a:r>
              <a:rPr lang="en-US" altLang="zh-CN" dirty="0" smtClean="0"/>
              <a:t>root</a:t>
            </a:r>
          </a:p>
          <a:p>
            <a:r>
              <a:rPr lang="en-US" altLang="zh-CN" dirty="0" err="1" smtClean="0"/>
              <a:t>sudo</a:t>
            </a:r>
            <a:r>
              <a:rPr lang="en-US" altLang="zh-CN" dirty="0" smtClean="0"/>
              <a:t> 【</a:t>
            </a:r>
            <a:r>
              <a:rPr lang="zh-CN" altLang="en-US" dirty="0" smtClean="0"/>
              <a:t>参数</a:t>
            </a:r>
            <a:r>
              <a:rPr lang="en-US" altLang="zh-CN" dirty="0" smtClean="0"/>
              <a:t>】 【</a:t>
            </a:r>
            <a:r>
              <a:rPr lang="zh-CN" altLang="en-US" dirty="0" smtClean="0"/>
              <a:t>相应命令</a:t>
            </a:r>
            <a:r>
              <a:rPr lang="en-US" altLang="zh-CN" dirty="0" smtClean="0"/>
              <a:t>】</a:t>
            </a:r>
          </a:p>
          <a:p>
            <a:r>
              <a:rPr lang="zh-CN" altLang="en-US" dirty="0" smtClean="0"/>
              <a:t>例如： </a:t>
            </a:r>
            <a:r>
              <a:rPr lang="en-US" altLang="zh-CN" dirty="0" err="1" smtClean="0"/>
              <a:t>sudo</a:t>
            </a:r>
            <a:r>
              <a:rPr lang="en-US" altLang="zh-CN" dirty="0" smtClean="0"/>
              <a:t> date 2017-07-10  </a:t>
            </a:r>
            <a:r>
              <a:rPr lang="zh-CN" altLang="en-US" dirty="0" smtClean="0"/>
              <a:t>（普通用户使用</a:t>
            </a:r>
            <a:r>
              <a:rPr lang="en-US" altLang="zh-CN" dirty="0" err="1" smtClean="0"/>
              <a:t>sudo</a:t>
            </a:r>
            <a:r>
              <a:rPr lang="zh-CN" altLang="en-US" dirty="0" smtClean="0"/>
              <a:t>权限修改系统日期）</a:t>
            </a:r>
            <a:endParaRPr lang="en-US" altLang="zh-CN" dirty="0" smtClean="0"/>
          </a:p>
          <a:p>
            <a:pPr marL="457200" lvl="1" indent="0">
              <a:buNone/>
            </a:pPr>
            <a:r>
              <a:rPr lang="en-US" altLang="zh-CN" dirty="0"/>
              <a:t/>
            </a:r>
            <a:br>
              <a:rPr lang="en-US" altLang="zh-CN" dirty="0"/>
            </a:br>
            <a:r>
              <a:rPr lang="en-US" altLang="zh-CN" dirty="0"/>
              <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1239624" y="3800764"/>
            <a:ext cx="8473382" cy="2069948"/>
          </a:xfrm>
          <a:prstGeom prst="rect">
            <a:avLst/>
          </a:prstGeom>
        </p:spPr>
      </p:pic>
    </p:spTree>
    <p:extLst>
      <p:ext uri="{BB962C8B-B14F-4D97-AF65-F5344CB8AC3E}">
        <p14:creationId xmlns:p14="http://schemas.microsoft.com/office/powerpoint/2010/main" val="33623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sudo</a:t>
            </a:r>
            <a:r>
              <a:rPr lang="zh-CN" altLang="en-US" dirty="0" smtClean="0"/>
              <a:t>命令</a:t>
            </a:r>
            <a:endParaRPr lang="zh-CN" altLang="en-US" dirty="0"/>
          </a:p>
        </p:txBody>
      </p:sp>
      <p:sp>
        <p:nvSpPr>
          <p:cNvPr id="3" name="内容占位符 2"/>
          <p:cNvSpPr>
            <a:spLocks noGrp="1"/>
          </p:cNvSpPr>
          <p:nvPr>
            <p:ph idx="1"/>
          </p:nvPr>
        </p:nvSpPr>
        <p:spPr/>
        <p:txBody>
          <a:bodyPr/>
          <a:lstStyle/>
          <a:p>
            <a:r>
              <a:rPr lang="en-US" altLang="zh-CN" dirty="0" smtClean="0"/>
              <a:t>test</a:t>
            </a:r>
            <a:r>
              <a:rPr lang="zh-CN" altLang="en-US" dirty="0" smtClean="0"/>
              <a:t>用户可以使用</a:t>
            </a:r>
            <a:r>
              <a:rPr lang="en-US" altLang="zh-CN" dirty="0" err="1" smtClean="0"/>
              <a:t>sudo</a:t>
            </a:r>
            <a:r>
              <a:rPr lang="zh-CN" altLang="en-US" dirty="0" smtClean="0"/>
              <a:t>命令，</a:t>
            </a:r>
            <a:r>
              <a:rPr lang="en-US" altLang="zh-CN" dirty="0" smtClean="0"/>
              <a:t>test2</a:t>
            </a:r>
            <a:r>
              <a:rPr lang="zh-CN" altLang="en-US" dirty="0" smtClean="0"/>
              <a:t>可以吗？</a:t>
            </a:r>
            <a:endParaRPr lang="en-US" altLang="zh-CN" dirty="0" smtClean="0"/>
          </a:p>
          <a:p>
            <a:endParaRPr lang="en-US" altLang="zh-CN" dirty="0"/>
          </a:p>
          <a:p>
            <a:endParaRPr lang="en-US" altLang="zh-CN" dirty="0" smtClean="0"/>
          </a:p>
          <a:p>
            <a:endParaRPr lang="en-US" altLang="zh-CN" dirty="0"/>
          </a:p>
          <a:p>
            <a:r>
              <a:rPr lang="zh-CN" altLang="en-US" dirty="0" smtClean="0"/>
              <a:t>不可以，为什么？</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735603" y="1826375"/>
            <a:ext cx="11191286" cy="1592686"/>
          </a:xfrm>
          <a:prstGeom prst="rect">
            <a:avLst/>
          </a:prstGeom>
        </p:spPr>
      </p:pic>
    </p:spTree>
    <p:extLst>
      <p:ext uri="{BB962C8B-B14F-4D97-AF65-F5344CB8AC3E}">
        <p14:creationId xmlns:p14="http://schemas.microsoft.com/office/powerpoint/2010/main" val="409283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 </a:t>
            </a:r>
            <a:r>
              <a:rPr lang="zh-CN" altLang="en-US" dirty="0" smtClean="0"/>
              <a:t>添加、切换、删除用户</a:t>
            </a:r>
            <a:endParaRPr lang="en-US" altLang="zh-CN" dirty="0"/>
          </a:p>
          <a:p>
            <a:r>
              <a:rPr lang="zh-CN" altLang="en-US" dirty="0" smtClean="0"/>
              <a:t>切换用户</a:t>
            </a:r>
            <a:endParaRPr lang="en-US" altLang="zh-CN" dirty="0" smtClean="0"/>
          </a:p>
          <a:p>
            <a:r>
              <a:rPr lang="en-US" altLang="zh-CN" dirty="0" err="1" smtClean="0"/>
              <a:t>sudo</a:t>
            </a:r>
            <a:r>
              <a:rPr lang="en-US" altLang="zh-CN" dirty="0" smtClean="0"/>
              <a:t> </a:t>
            </a:r>
            <a:r>
              <a:rPr lang="zh-CN" altLang="en-US" dirty="0"/>
              <a:t>命令使用</a:t>
            </a:r>
            <a:endParaRPr lang="en-US" altLang="zh-CN" dirty="0"/>
          </a:p>
          <a:p>
            <a:r>
              <a:rPr lang="zh-CN" altLang="en-US" dirty="0">
                <a:solidFill>
                  <a:srgbClr val="FF0000"/>
                </a:solidFill>
              </a:rPr>
              <a:t>给用户赋予</a:t>
            </a:r>
            <a:r>
              <a:rPr lang="en-US" altLang="zh-CN" dirty="0" err="1">
                <a:solidFill>
                  <a:srgbClr val="FF0000"/>
                </a:solidFill>
              </a:rPr>
              <a:t>sudo</a:t>
            </a:r>
            <a:r>
              <a:rPr lang="zh-CN" altLang="en-US" dirty="0" smtClean="0">
                <a:solidFill>
                  <a:srgbClr val="FF0000"/>
                </a:solidFill>
              </a:rPr>
              <a:t>权限</a:t>
            </a:r>
            <a:endParaRPr lang="en-US" altLang="zh-CN" dirty="0" smtClean="0">
              <a:solidFill>
                <a:srgbClr val="FF0000"/>
              </a:solidFill>
            </a:endParaRPr>
          </a:p>
          <a:p>
            <a:r>
              <a:rPr lang="en-US" altLang="zh-CN" dirty="0" smtClean="0">
                <a:solidFill>
                  <a:schemeClr val="tx1"/>
                </a:solidFill>
              </a:rPr>
              <a:t>Linux</a:t>
            </a:r>
            <a:r>
              <a:rPr lang="zh-CN" altLang="en-US" dirty="0" smtClean="0">
                <a:solidFill>
                  <a:schemeClr val="tx1"/>
                </a:solidFill>
              </a:rPr>
              <a:t>用户组管理</a:t>
            </a:r>
            <a:endParaRPr lang="en-US" altLang="zh-CN" dirty="0">
              <a:solidFill>
                <a:schemeClr val="tx1"/>
              </a:solidFill>
            </a:endParaRPr>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130305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sudoers</a:t>
            </a:r>
            <a:r>
              <a:rPr lang="zh-CN" altLang="en-US" dirty="0" smtClean="0"/>
              <a:t>文件</a:t>
            </a:r>
            <a:endParaRPr lang="zh-CN" altLang="en-US" dirty="0"/>
          </a:p>
        </p:txBody>
      </p:sp>
      <p:sp>
        <p:nvSpPr>
          <p:cNvPr id="3" name="内容占位符 2"/>
          <p:cNvSpPr>
            <a:spLocks noGrp="1"/>
          </p:cNvSpPr>
          <p:nvPr>
            <p:ph idx="1"/>
          </p:nvPr>
        </p:nvSpPr>
        <p:spPr/>
        <p:txBody>
          <a:bodyPr/>
          <a:lstStyle/>
          <a:p>
            <a:r>
              <a:rPr lang="zh-CN" altLang="en-US" dirty="0" smtClean="0"/>
              <a:t>怎样给用户分配</a:t>
            </a:r>
            <a:r>
              <a:rPr lang="en-US" altLang="zh-CN" dirty="0" err="1" smtClean="0"/>
              <a:t>sudo</a:t>
            </a:r>
            <a:r>
              <a:rPr lang="zh-CN" altLang="en-US" dirty="0" smtClean="0"/>
              <a:t>权限</a:t>
            </a:r>
            <a:endParaRPr lang="en-US" altLang="zh-CN" dirty="0" smtClean="0"/>
          </a:p>
          <a:p>
            <a:r>
              <a:rPr lang="zh-CN" altLang="en-US" dirty="0" smtClean="0"/>
              <a:t>修改</a:t>
            </a:r>
            <a:r>
              <a:rPr lang="en-US" altLang="zh-CN" dirty="0" smtClean="0"/>
              <a:t>/</a:t>
            </a:r>
            <a:r>
              <a:rPr lang="en-US" altLang="zh-CN" dirty="0" err="1" smtClean="0"/>
              <a:t>etc</a:t>
            </a:r>
            <a:r>
              <a:rPr lang="en-US" altLang="zh-CN" dirty="0" smtClean="0"/>
              <a:t>/</a:t>
            </a:r>
            <a:r>
              <a:rPr lang="en-US" altLang="zh-CN" dirty="0" err="1" smtClean="0"/>
              <a:t>sudoers</a:t>
            </a:r>
            <a:r>
              <a:rPr lang="zh-CN" altLang="en-US" dirty="0" smtClean="0"/>
              <a:t>文件，使用命令：</a:t>
            </a:r>
            <a:r>
              <a:rPr lang="en-US" altLang="zh-CN" dirty="0" smtClean="0"/>
              <a:t>vi /</a:t>
            </a:r>
            <a:r>
              <a:rPr lang="en-US" altLang="zh-CN" dirty="0" err="1" smtClean="0"/>
              <a:t>etc</a:t>
            </a:r>
            <a:r>
              <a:rPr lang="en-US" altLang="zh-CN" dirty="0" smtClean="0"/>
              <a:t>/</a:t>
            </a:r>
            <a:r>
              <a:rPr lang="en-US" altLang="zh-CN" dirty="0" err="1" smtClean="0"/>
              <a:t>sudoers</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799797" y="2439412"/>
            <a:ext cx="10822360" cy="3770686"/>
          </a:xfrm>
          <a:prstGeom prst="rect">
            <a:avLst/>
          </a:prstGeom>
        </p:spPr>
      </p:pic>
    </p:spTree>
    <p:extLst>
      <p:ext uri="{BB962C8B-B14F-4D97-AF65-F5344CB8AC3E}">
        <p14:creationId xmlns:p14="http://schemas.microsoft.com/office/powerpoint/2010/main" val="15595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教学目标</a:t>
            </a:r>
            <a:endParaRPr lang="zh-CN" altLang="en-US" dirty="0"/>
          </a:p>
        </p:txBody>
      </p:sp>
      <p:sp>
        <p:nvSpPr>
          <p:cNvPr id="3" name="内容占位符 2"/>
          <p:cNvSpPr>
            <a:spLocks noGrp="1"/>
          </p:cNvSpPr>
          <p:nvPr>
            <p:ph idx="1"/>
          </p:nvPr>
        </p:nvSpPr>
        <p:spPr/>
        <p:txBody>
          <a:bodyPr/>
          <a:lstStyle/>
          <a:p>
            <a:r>
              <a:rPr lang="zh-CN" altLang="en-US" dirty="0" smtClean="0"/>
              <a:t>了解</a:t>
            </a:r>
            <a:r>
              <a:rPr lang="en-US" altLang="zh-CN" dirty="0" smtClean="0"/>
              <a:t>Linux</a:t>
            </a:r>
            <a:r>
              <a:rPr lang="zh-CN" altLang="en-US" dirty="0" smtClean="0"/>
              <a:t>用户管理机制</a:t>
            </a:r>
            <a:endParaRPr lang="en-US" altLang="zh-CN" dirty="0" smtClean="0"/>
          </a:p>
          <a:p>
            <a:r>
              <a:rPr lang="zh-CN" altLang="en-US" dirty="0" smtClean="0"/>
              <a:t>掌握</a:t>
            </a:r>
            <a:r>
              <a:rPr lang="en-US" altLang="zh-CN" dirty="0" smtClean="0"/>
              <a:t>Linux</a:t>
            </a:r>
            <a:r>
              <a:rPr lang="zh-CN" altLang="en-US" dirty="0" smtClean="0"/>
              <a:t>用户和用户组管理</a:t>
            </a:r>
            <a:endParaRPr lang="zh-CN" altLang="en-US" dirty="0"/>
          </a:p>
        </p:txBody>
      </p:sp>
    </p:spTree>
    <p:extLst>
      <p:ext uri="{BB962C8B-B14F-4D97-AF65-F5344CB8AC3E}">
        <p14:creationId xmlns:p14="http://schemas.microsoft.com/office/powerpoint/2010/main" val="563414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sudoers</a:t>
            </a:r>
            <a:r>
              <a:rPr lang="en-US" altLang="zh-CN" dirty="0" smtClean="0"/>
              <a:t> </a:t>
            </a:r>
            <a:r>
              <a:rPr lang="zh-CN" altLang="en-US" dirty="0" smtClean="0"/>
              <a:t>文件</a:t>
            </a:r>
            <a:endParaRPr lang="zh-CN" altLang="en-US" dirty="0"/>
          </a:p>
        </p:txBody>
      </p:sp>
      <p:sp>
        <p:nvSpPr>
          <p:cNvPr id="3" name="内容占位符 2"/>
          <p:cNvSpPr>
            <a:spLocks noGrp="1"/>
          </p:cNvSpPr>
          <p:nvPr>
            <p:ph idx="1"/>
          </p:nvPr>
        </p:nvSpPr>
        <p:spPr>
          <a:xfrm>
            <a:off x="674825" y="3200399"/>
            <a:ext cx="2426183" cy="1119809"/>
          </a:xfrm>
        </p:spPr>
        <p:txBody>
          <a:bodyPr>
            <a:normAutofit lnSpcReduction="10000"/>
          </a:bodyPr>
          <a:lstStyle/>
          <a:p>
            <a:pPr marL="0" indent="0">
              <a:buNone/>
            </a:pPr>
            <a:r>
              <a:rPr lang="zh-CN" altLang="en-US" dirty="0" smtClean="0"/>
              <a:t>可以使用</a:t>
            </a:r>
            <a:r>
              <a:rPr lang="en-US" altLang="zh-CN" dirty="0" err="1" smtClean="0"/>
              <a:t>sudo</a:t>
            </a:r>
            <a:r>
              <a:rPr lang="zh-CN" altLang="en-US" dirty="0" smtClean="0"/>
              <a:t>命令的用户</a:t>
            </a:r>
            <a:r>
              <a:rPr lang="en-US" altLang="zh-CN" dirty="0" smtClean="0"/>
              <a:t>	</a:t>
            </a:r>
          </a:p>
        </p:txBody>
      </p:sp>
      <p:pic>
        <p:nvPicPr>
          <p:cNvPr id="4" name="图片 3"/>
          <p:cNvPicPr>
            <a:picLocks noChangeAspect="1"/>
          </p:cNvPicPr>
          <p:nvPr/>
        </p:nvPicPr>
        <p:blipFill>
          <a:blip r:embed="rId3"/>
          <a:stretch>
            <a:fillRect/>
          </a:stretch>
        </p:blipFill>
        <p:spPr>
          <a:xfrm>
            <a:off x="1023638" y="1045308"/>
            <a:ext cx="10586642" cy="1406343"/>
          </a:xfrm>
          <a:prstGeom prst="rect">
            <a:avLst/>
          </a:prstGeom>
        </p:spPr>
      </p:pic>
      <p:sp>
        <p:nvSpPr>
          <p:cNvPr id="5" name="内容占位符 2"/>
          <p:cNvSpPr txBox="1">
            <a:spLocks/>
          </p:cNvSpPr>
          <p:nvPr/>
        </p:nvSpPr>
        <p:spPr>
          <a:xfrm>
            <a:off x="3060218" y="3240156"/>
            <a:ext cx="2426183" cy="1119809"/>
          </a:xfrm>
          <a:prstGeom prst="rect">
            <a:avLst/>
          </a:prstGeom>
        </p:spPr>
        <p:txBody>
          <a:bodyPr vert="horz" lIns="91440" tIns="45720" rIns="91440" bIns="45720" rtlCol="0">
            <a:normAutofit lnSpcReduction="100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登录用户的来源主机名</a:t>
            </a:r>
            <a:endParaRPr lang="en-US" altLang="zh-CN" dirty="0" smtClean="0"/>
          </a:p>
        </p:txBody>
      </p:sp>
      <p:sp>
        <p:nvSpPr>
          <p:cNvPr id="6" name="内容占位符 2"/>
          <p:cNvSpPr txBox="1">
            <a:spLocks/>
          </p:cNvSpPr>
          <p:nvPr/>
        </p:nvSpPr>
        <p:spPr>
          <a:xfrm>
            <a:off x="5419103" y="3279913"/>
            <a:ext cx="2588428" cy="122677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可以使用此账号赋予其他用户权限的用户列表</a:t>
            </a:r>
            <a:endParaRPr lang="en-US" altLang="zh-CN" dirty="0" smtClean="0"/>
          </a:p>
        </p:txBody>
      </p:sp>
      <p:sp>
        <p:nvSpPr>
          <p:cNvPr id="7" name="内容占位符 2"/>
          <p:cNvSpPr txBox="1">
            <a:spLocks/>
          </p:cNvSpPr>
          <p:nvPr/>
        </p:nvSpPr>
        <p:spPr>
          <a:xfrm>
            <a:off x="8400842" y="3306418"/>
            <a:ext cx="2426183" cy="1119809"/>
          </a:xfrm>
          <a:prstGeom prst="rect">
            <a:avLst/>
          </a:prstGeom>
        </p:spPr>
        <p:txBody>
          <a:bodyPr vert="horz" lIns="91440" tIns="45720" rIns="91440" bIns="45720" rtlCol="0">
            <a:normAutofit lnSpcReduction="100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用户可以使用的命令列表</a:t>
            </a:r>
            <a:endParaRPr lang="en-US" altLang="zh-CN" dirty="0" smtClean="0"/>
          </a:p>
        </p:txBody>
      </p:sp>
      <p:cxnSp>
        <p:nvCxnSpPr>
          <p:cNvPr id="9" name="直接箭头连接符 8"/>
          <p:cNvCxnSpPr/>
          <p:nvPr/>
        </p:nvCxnSpPr>
        <p:spPr>
          <a:xfrm flipV="1">
            <a:off x="1616765" y="2252870"/>
            <a:ext cx="26505" cy="10336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339548" y="2160104"/>
            <a:ext cx="13252" cy="9806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5022574" y="2146852"/>
            <a:ext cx="901148" cy="11131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7513983" y="2160105"/>
            <a:ext cx="1152939" cy="11264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内容占位符 2"/>
          <p:cNvSpPr txBox="1">
            <a:spLocks/>
          </p:cNvSpPr>
          <p:nvPr/>
        </p:nvSpPr>
        <p:spPr>
          <a:xfrm>
            <a:off x="1363938" y="4777408"/>
            <a:ext cx="9819877" cy="2080592"/>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可以在此行下面添加可以使用</a:t>
            </a:r>
            <a:r>
              <a:rPr lang="en-US" altLang="zh-CN" dirty="0" err="1" smtClean="0"/>
              <a:t>sudo</a:t>
            </a:r>
            <a:r>
              <a:rPr lang="zh-CN" altLang="en-US" dirty="0" smtClean="0"/>
              <a:t>权限的用户，并且设置用户的主机列表，使用此账号赋予其他用户权限的用户列表等等</a:t>
            </a:r>
            <a:endParaRPr lang="en-US" altLang="zh-CN" dirty="0" smtClean="0"/>
          </a:p>
        </p:txBody>
      </p:sp>
    </p:spTree>
    <p:extLst>
      <p:ext uri="{BB962C8B-B14F-4D97-AF65-F5344CB8AC3E}">
        <p14:creationId xmlns:p14="http://schemas.microsoft.com/office/powerpoint/2010/main" val="10095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sudo</a:t>
            </a:r>
            <a:r>
              <a:rPr lang="zh-CN" altLang="en-US" dirty="0" smtClean="0"/>
              <a:t>与</a:t>
            </a:r>
            <a:r>
              <a:rPr lang="en-US" altLang="zh-CN" dirty="0" smtClean="0"/>
              <a:t>root</a:t>
            </a:r>
            <a:r>
              <a:rPr lang="zh-CN" altLang="en-US" dirty="0" smtClean="0"/>
              <a:t>区别</a:t>
            </a:r>
            <a:endParaRPr lang="zh-CN" altLang="en-US" dirty="0"/>
          </a:p>
        </p:txBody>
      </p:sp>
      <p:sp>
        <p:nvSpPr>
          <p:cNvPr id="3" name="内容占位符 2"/>
          <p:cNvSpPr>
            <a:spLocks noGrp="1"/>
          </p:cNvSpPr>
          <p:nvPr>
            <p:ph idx="1"/>
          </p:nvPr>
        </p:nvSpPr>
        <p:spPr/>
        <p:txBody>
          <a:bodyPr/>
          <a:lstStyle/>
          <a:p>
            <a:r>
              <a:rPr lang="en-US" altLang="zh-CN" dirty="0" err="1"/>
              <a:t>sudo</a:t>
            </a:r>
            <a:r>
              <a:rPr lang="zh-CN" altLang="en-US" dirty="0"/>
              <a:t>添加了运行的命令的日志条目（在</a:t>
            </a:r>
            <a:r>
              <a:rPr lang="en-US" altLang="zh-CN" dirty="0"/>
              <a:t>/</a:t>
            </a:r>
            <a:r>
              <a:rPr lang="en-US" altLang="zh-CN" dirty="0" err="1"/>
              <a:t>var</a:t>
            </a:r>
            <a:r>
              <a:rPr lang="en-US" altLang="zh-CN" dirty="0"/>
              <a:t>/log/auth.log</a:t>
            </a:r>
            <a:r>
              <a:rPr lang="zh-CN" altLang="en-US" dirty="0"/>
              <a:t>中）。</a:t>
            </a:r>
            <a:r>
              <a:rPr lang="zh-CN" altLang="en-US" dirty="0" smtClean="0"/>
              <a:t>如果</a:t>
            </a:r>
            <a:r>
              <a:rPr lang="zh-CN" altLang="en-US" dirty="0"/>
              <a:t>误操作</a:t>
            </a:r>
            <a:r>
              <a:rPr lang="zh-CN" altLang="en-US" dirty="0" smtClean="0"/>
              <a:t>，可以查看</a:t>
            </a:r>
            <a:r>
              <a:rPr lang="zh-CN" altLang="en-US" dirty="0"/>
              <a:t>运行的</a:t>
            </a:r>
            <a:r>
              <a:rPr lang="zh-CN" altLang="en-US" dirty="0" smtClean="0"/>
              <a:t>命令</a:t>
            </a:r>
            <a:endParaRPr lang="en-US" altLang="zh-CN" dirty="0" smtClean="0"/>
          </a:p>
          <a:p>
            <a:r>
              <a:rPr lang="zh-CN" altLang="en-US" dirty="0" smtClean="0"/>
              <a:t>如果在责任方面考虑，可以追踪个人的责任</a:t>
            </a:r>
            <a:endParaRPr lang="en-US" altLang="zh-CN" dirty="0" smtClean="0"/>
          </a:p>
          <a:p>
            <a:r>
              <a:rPr lang="zh-CN" altLang="en-US" dirty="0" smtClean="0"/>
              <a:t>如果将</a:t>
            </a:r>
            <a:r>
              <a:rPr lang="en-US" altLang="zh-CN" dirty="0" smtClean="0"/>
              <a:t>root</a:t>
            </a:r>
            <a:r>
              <a:rPr lang="zh-CN" altLang="en-US" dirty="0" smtClean="0"/>
              <a:t>锁定，破解的人是无法知道拥有</a:t>
            </a:r>
            <a:r>
              <a:rPr lang="en-US" altLang="zh-CN" dirty="0" err="1" smtClean="0"/>
              <a:t>sudo</a:t>
            </a:r>
            <a:r>
              <a:rPr lang="zh-CN" altLang="en-US" dirty="0" smtClean="0"/>
              <a:t>权限的用户名称是什么</a:t>
            </a:r>
            <a:endParaRPr lang="zh-CN" altLang="en-US" dirty="0"/>
          </a:p>
          <a:p>
            <a:endParaRPr lang="zh-CN" altLang="en-US" dirty="0"/>
          </a:p>
        </p:txBody>
      </p:sp>
    </p:spTree>
    <p:extLst>
      <p:ext uri="{BB962C8B-B14F-4D97-AF65-F5344CB8AC3E}">
        <p14:creationId xmlns:p14="http://schemas.microsoft.com/office/powerpoint/2010/main" val="286030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 </a:t>
            </a:r>
            <a:r>
              <a:rPr lang="zh-CN" altLang="en-US" dirty="0" smtClean="0"/>
              <a:t>添加、切换、删除用户</a:t>
            </a:r>
            <a:endParaRPr lang="en-US" altLang="zh-CN" dirty="0"/>
          </a:p>
          <a:p>
            <a:r>
              <a:rPr lang="zh-CN" altLang="en-US" dirty="0" smtClean="0"/>
              <a:t>切换用户</a:t>
            </a:r>
            <a:endParaRPr lang="en-US" altLang="zh-CN" dirty="0" smtClean="0"/>
          </a:p>
          <a:p>
            <a:r>
              <a:rPr lang="en-US" altLang="zh-CN" dirty="0" err="1" smtClean="0"/>
              <a:t>sudo</a:t>
            </a:r>
            <a:r>
              <a:rPr lang="en-US" altLang="zh-CN" dirty="0" smtClean="0"/>
              <a:t> </a:t>
            </a:r>
            <a:r>
              <a:rPr lang="zh-CN" altLang="en-US" dirty="0"/>
              <a:t>命令使用</a:t>
            </a:r>
            <a:endParaRPr lang="en-US" altLang="zh-CN" dirty="0"/>
          </a:p>
          <a:p>
            <a:r>
              <a:rPr lang="zh-CN" altLang="en-US" dirty="0">
                <a:solidFill>
                  <a:schemeClr val="tx1"/>
                </a:solidFill>
              </a:rPr>
              <a:t>给用户赋予</a:t>
            </a:r>
            <a:r>
              <a:rPr lang="en-US" altLang="zh-CN" dirty="0" err="1">
                <a:solidFill>
                  <a:schemeClr val="tx1"/>
                </a:solidFill>
              </a:rPr>
              <a:t>sudo</a:t>
            </a:r>
            <a:r>
              <a:rPr lang="zh-CN" altLang="en-US" dirty="0" smtClean="0">
                <a:solidFill>
                  <a:schemeClr val="tx1"/>
                </a:solidFill>
              </a:rPr>
              <a:t>权限</a:t>
            </a:r>
            <a:endParaRPr lang="en-US" altLang="zh-CN" dirty="0" smtClean="0">
              <a:solidFill>
                <a:schemeClr val="tx1"/>
              </a:solidFill>
            </a:endParaRPr>
          </a:p>
          <a:p>
            <a:r>
              <a:rPr lang="en-US" altLang="zh-CN" dirty="0" smtClean="0">
                <a:solidFill>
                  <a:srgbClr val="FF0000"/>
                </a:solidFill>
              </a:rPr>
              <a:t>Linux</a:t>
            </a:r>
            <a:r>
              <a:rPr lang="zh-CN" altLang="en-US" dirty="0" smtClean="0">
                <a:solidFill>
                  <a:srgbClr val="FF0000"/>
                </a:solidFill>
              </a:rPr>
              <a:t>用户组管理</a:t>
            </a:r>
            <a:endParaRPr lang="en-US" altLang="zh-CN" dirty="0">
              <a:solidFill>
                <a:srgbClr val="FF0000"/>
              </a:solidFill>
            </a:endParaRPr>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1013039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en-US" altLang="zh-CN" dirty="0" smtClean="0"/>
              <a:t>Linux</a:t>
            </a:r>
            <a:r>
              <a:rPr lang="zh-CN" altLang="en-US" dirty="0" smtClean="0"/>
              <a:t>下的用户组</a:t>
            </a:r>
            <a:endParaRPr lang="zh-CN" altLang="en-US" dirty="0"/>
          </a:p>
        </p:txBody>
      </p:sp>
      <p:sp>
        <p:nvSpPr>
          <p:cNvPr id="3" name="内容占位符 2"/>
          <p:cNvSpPr>
            <a:spLocks noGrp="1"/>
          </p:cNvSpPr>
          <p:nvPr>
            <p:ph idx="1"/>
          </p:nvPr>
        </p:nvSpPr>
        <p:spPr/>
        <p:txBody>
          <a:bodyPr/>
          <a:lstStyle/>
          <a:p>
            <a:r>
              <a:rPr lang="zh-CN" altLang="en-US" dirty="0" smtClean="0"/>
              <a:t>什么是用户组</a:t>
            </a:r>
            <a:endParaRPr lang="en-US" altLang="zh-CN" dirty="0" smtClean="0"/>
          </a:p>
          <a:p>
            <a:pPr lvl="1"/>
            <a:r>
              <a:rPr lang="zh-CN" altLang="en-US" dirty="0" smtClean="0"/>
              <a:t>具有相同特征的用户集合</a:t>
            </a:r>
            <a:endParaRPr lang="en-US" altLang="zh-CN" dirty="0" smtClean="0"/>
          </a:p>
          <a:p>
            <a:r>
              <a:rPr lang="zh-CN" altLang="en-US" dirty="0" smtClean="0"/>
              <a:t>为什么使用用户组</a:t>
            </a:r>
            <a:endParaRPr lang="en-US" altLang="zh-CN" dirty="0" smtClean="0"/>
          </a:p>
          <a:p>
            <a:r>
              <a:rPr lang="zh-CN" altLang="en-US" dirty="0" smtClean="0"/>
              <a:t>用户与用户组有什么关系</a:t>
            </a:r>
            <a:endParaRPr lang="zh-CN" altLang="en-US" dirty="0"/>
          </a:p>
        </p:txBody>
      </p:sp>
    </p:spTree>
    <p:extLst>
      <p:ext uri="{BB962C8B-B14F-4D97-AF65-F5344CB8AC3E}">
        <p14:creationId xmlns:p14="http://schemas.microsoft.com/office/powerpoint/2010/main" val="357256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left)">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en-US" altLang="zh-CN" dirty="0" smtClean="0"/>
              <a:t>Linux</a:t>
            </a:r>
            <a:r>
              <a:rPr lang="zh-CN" altLang="en-US" dirty="0" smtClean="0"/>
              <a:t>下的用户组</a:t>
            </a:r>
            <a:endParaRPr lang="zh-CN" altLang="en-US" dirty="0"/>
          </a:p>
        </p:txBody>
      </p:sp>
      <p:sp>
        <p:nvSpPr>
          <p:cNvPr id="3" name="内容占位符 2"/>
          <p:cNvSpPr>
            <a:spLocks noGrp="1"/>
          </p:cNvSpPr>
          <p:nvPr>
            <p:ph idx="1"/>
          </p:nvPr>
        </p:nvSpPr>
        <p:spPr>
          <a:xfrm>
            <a:off x="732688" y="979306"/>
            <a:ext cx="10631488" cy="5194300"/>
          </a:xfrm>
        </p:spPr>
        <p:txBody>
          <a:bodyPr>
            <a:normAutofit/>
          </a:bodyPr>
          <a:lstStyle/>
          <a:p>
            <a:r>
              <a:rPr lang="zh-CN" altLang="en-US" dirty="0" smtClean="0"/>
              <a:t>查看用户所归属的用户组    </a:t>
            </a:r>
            <a:endParaRPr lang="en-US" altLang="zh-CN" dirty="0" smtClean="0"/>
          </a:p>
          <a:p>
            <a:pPr lvl="1"/>
            <a:r>
              <a:rPr lang="en-US" altLang="zh-CN" dirty="0" smtClean="0"/>
              <a:t>id + </a:t>
            </a:r>
            <a:r>
              <a:rPr lang="zh-CN" altLang="en-US" dirty="0" smtClean="0"/>
              <a:t>用户名</a:t>
            </a:r>
            <a:endParaRPr lang="en-US" altLang="zh-CN" dirty="0" smtClean="0"/>
          </a:p>
          <a:p>
            <a:pPr lvl="1"/>
            <a:endParaRPr lang="en-US" altLang="zh-CN" dirty="0"/>
          </a:p>
          <a:p>
            <a:pPr marL="457200" lvl="1" indent="0">
              <a:buNone/>
            </a:pPr>
            <a:endParaRPr lang="en-US" altLang="zh-CN" dirty="0" smtClean="0"/>
          </a:p>
          <a:p>
            <a:endParaRPr lang="en-US" altLang="zh-CN" dirty="0" smtClean="0"/>
          </a:p>
          <a:p>
            <a:endParaRPr lang="en-US" altLang="zh-CN" dirty="0" smtClean="0"/>
          </a:p>
        </p:txBody>
      </p:sp>
      <p:pic>
        <p:nvPicPr>
          <p:cNvPr id="5" name="图片 4"/>
          <p:cNvPicPr>
            <a:picLocks noChangeAspect="1"/>
          </p:cNvPicPr>
          <p:nvPr/>
        </p:nvPicPr>
        <p:blipFill>
          <a:blip r:embed="rId3"/>
          <a:stretch>
            <a:fillRect/>
          </a:stretch>
        </p:blipFill>
        <p:spPr>
          <a:xfrm>
            <a:off x="799351" y="2297076"/>
            <a:ext cx="9485714" cy="1066667"/>
          </a:xfrm>
          <a:prstGeom prst="rect">
            <a:avLst/>
          </a:prstGeom>
        </p:spPr>
      </p:pic>
      <p:sp>
        <p:nvSpPr>
          <p:cNvPr id="6" name="内容占位符 2"/>
          <p:cNvSpPr txBox="1">
            <a:spLocks/>
          </p:cNvSpPr>
          <p:nvPr/>
        </p:nvSpPr>
        <p:spPr>
          <a:xfrm>
            <a:off x="758444" y="3712612"/>
            <a:ext cx="2461274" cy="672921"/>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UID (user ID)</a:t>
            </a:r>
            <a:endParaRPr lang="zh-CN" altLang="en-US" dirty="0"/>
          </a:p>
        </p:txBody>
      </p:sp>
      <p:sp>
        <p:nvSpPr>
          <p:cNvPr id="7" name="内容占位符 2"/>
          <p:cNvSpPr txBox="1">
            <a:spLocks/>
          </p:cNvSpPr>
          <p:nvPr/>
        </p:nvSpPr>
        <p:spPr>
          <a:xfrm>
            <a:off x="3153915" y="3725491"/>
            <a:ext cx="2461274" cy="672921"/>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solidFill>
                  <a:srgbClr val="FF0000"/>
                </a:solidFill>
              </a:rPr>
              <a:t>组</a:t>
            </a:r>
            <a:r>
              <a:rPr lang="en-US" altLang="zh-CN" dirty="0" smtClean="0">
                <a:solidFill>
                  <a:srgbClr val="FF0000"/>
                </a:solidFill>
              </a:rPr>
              <a:t>ID</a:t>
            </a:r>
            <a:r>
              <a:rPr lang="zh-CN" altLang="en-US" dirty="0" smtClean="0">
                <a:solidFill>
                  <a:srgbClr val="FF0000"/>
                </a:solidFill>
              </a:rPr>
              <a:t>及组名</a:t>
            </a:r>
            <a:endParaRPr lang="zh-CN" altLang="en-US" dirty="0">
              <a:solidFill>
                <a:srgbClr val="FF0000"/>
              </a:solidFill>
            </a:endParaRPr>
          </a:p>
        </p:txBody>
      </p:sp>
      <p:sp>
        <p:nvSpPr>
          <p:cNvPr id="8" name="内容占位符 2"/>
          <p:cNvSpPr txBox="1">
            <a:spLocks/>
          </p:cNvSpPr>
          <p:nvPr/>
        </p:nvSpPr>
        <p:spPr>
          <a:xfrm>
            <a:off x="5858478" y="3673975"/>
            <a:ext cx="2461274" cy="672921"/>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solidFill>
                  <a:srgbClr val="FF0000"/>
                </a:solidFill>
              </a:rPr>
              <a:t>归属组</a:t>
            </a:r>
            <a:endParaRPr lang="zh-CN" altLang="en-US" dirty="0">
              <a:solidFill>
                <a:srgbClr val="FF0000"/>
              </a:solidFill>
            </a:endParaRPr>
          </a:p>
        </p:txBody>
      </p:sp>
      <p:sp>
        <p:nvSpPr>
          <p:cNvPr id="9" name="内容占位符 2"/>
          <p:cNvSpPr txBox="1">
            <a:spLocks/>
          </p:cNvSpPr>
          <p:nvPr/>
        </p:nvSpPr>
        <p:spPr>
          <a:xfrm>
            <a:off x="8369858" y="3661096"/>
            <a:ext cx="2461274" cy="672921"/>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solidFill>
                  <a:srgbClr val="FF0000"/>
                </a:solidFill>
              </a:rPr>
              <a:t>从属组</a:t>
            </a:r>
            <a:endParaRPr lang="zh-CN" altLang="en-US" dirty="0">
              <a:solidFill>
                <a:srgbClr val="FF0000"/>
              </a:solidFill>
            </a:endParaRPr>
          </a:p>
        </p:txBody>
      </p:sp>
      <p:cxnSp>
        <p:nvCxnSpPr>
          <p:cNvPr id="11" name="直接箭头连接符 10"/>
          <p:cNvCxnSpPr/>
          <p:nvPr/>
        </p:nvCxnSpPr>
        <p:spPr>
          <a:xfrm flipV="1">
            <a:off x="1841679" y="2994615"/>
            <a:ext cx="0" cy="8886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4494727" y="2904463"/>
            <a:ext cx="0" cy="8886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6606862" y="2865826"/>
            <a:ext cx="0" cy="8886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9079605" y="2788553"/>
            <a:ext cx="0" cy="8886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91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en-US" altLang="zh-CN" dirty="0" smtClean="0"/>
              <a:t>Linux</a:t>
            </a:r>
            <a:r>
              <a:rPr lang="zh-CN" altLang="en-US" dirty="0" smtClean="0"/>
              <a:t>下的用户组</a:t>
            </a:r>
            <a:endParaRPr lang="zh-CN" altLang="en-US" dirty="0"/>
          </a:p>
        </p:txBody>
      </p:sp>
      <p:pic>
        <p:nvPicPr>
          <p:cNvPr id="4" name="图片 3"/>
          <p:cNvPicPr>
            <a:picLocks noChangeAspect="1"/>
          </p:cNvPicPr>
          <p:nvPr/>
        </p:nvPicPr>
        <p:blipFill>
          <a:blip r:embed="rId3"/>
          <a:stretch>
            <a:fillRect/>
          </a:stretch>
        </p:blipFill>
        <p:spPr>
          <a:xfrm>
            <a:off x="946567" y="2340141"/>
            <a:ext cx="10768355" cy="2280202"/>
          </a:xfrm>
          <a:prstGeom prst="rect">
            <a:avLst/>
          </a:prstGeom>
        </p:spPr>
      </p:pic>
      <p:sp>
        <p:nvSpPr>
          <p:cNvPr id="5" name="内容占位符 2"/>
          <p:cNvSpPr txBox="1">
            <a:spLocks/>
          </p:cNvSpPr>
          <p:nvPr/>
        </p:nvSpPr>
        <p:spPr>
          <a:xfrm>
            <a:off x="1113181" y="4759531"/>
            <a:ext cx="1602953" cy="672921"/>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zh-CN" altLang="en-US" dirty="0"/>
          </a:p>
        </p:txBody>
      </p:sp>
      <p:cxnSp>
        <p:nvCxnSpPr>
          <p:cNvPr id="6" name="直接箭头连接符 5"/>
          <p:cNvCxnSpPr/>
          <p:nvPr/>
        </p:nvCxnSpPr>
        <p:spPr>
          <a:xfrm flipV="1">
            <a:off x="1351722" y="3856377"/>
            <a:ext cx="1" cy="12589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86678" y="3843125"/>
            <a:ext cx="609600" cy="13252"/>
          </a:xfrm>
          <a:prstGeom prst="line">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0" name="直接连接符 19"/>
          <p:cNvCxnSpPr/>
          <p:nvPr/>
        </p:nvCxnSpPr>
        <p:spPr>
          <a:xfrm>
            <a:off x="1769171" y="3823243"/>
            <a:ext cx="609600" cy="13252"/>
          </a:xfrm>
          <a:prstGeom prst="line">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1" name="直接连接符 20"/>
          <p:cNvCxnSpPr/>
          <p:nvPr/>
        </p:nvCxnSpPr>
        <p:spPr>
          <a:xfrm>
            <a:off x="2431780" y="3876255"/>
            <a:ext cx="609600" cy="13252"/>
          </a:xfrm>
          <a:prstGeom prst="line">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sp>
        <p:nvSpPr>
          <p:cNvPr id="29" name="内容占位符 2"/>
          <p:cNvSpPr txBox="1">
            <a:spLocks noGrp="1"/>
          </p:cNvSpPr>
          <p:nvPr>
            <p:ph idx="1"/>
          </p:nvPr>
        </p:nvSpPr>
        <p:spPr>
          <a:xfrm>
            <a:off x="1139687" y="5194845"/>
            <a:ext cx="1272209" cy="1663155"/>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sz="2600" dirty="0" smtClean="0"/>
              <a:t>文件拥有者</a:t>
            </a:r>
            <a:r>
              <a:rPr lang="zh-CN" altLang="en-US" sz="2600" dirty="0"/>
              <a:t>权限</a:t>
            </a:r>
          </a:p>
        </p:txBody>
      </p:sp>
      <p:sp>
        <p:nvSpPr>
          <p:cNvPr id="30" name="内容占位符 2"/>
          <p:cNvSpPr txBox="1">
            <a:spLocks/>
          </p:cNvSpPr>
          <p:nvPr/>
        </p:nvSpPr>
        <p:spPr>
          <a:xfrm>
            <a:off x="1378858" y="1248228"/>
            <a:ext cx="2989942" cy="955418"/>
          </a:xfrm>
          <a:prstGeom prst="rect">
            <a:avLst/>
          </a:prstGeom>
        </p:spPr>
        <p:txBody>
          <a:bodyPr vert="horz" lIns="91440" tIns="45720" rIns="91440" bIns="45720" rtlCol="0">
            <a:normAutofit fontScale="925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拥有者所在组权限</a:t>
            </a:r>
            <a:endParaRPr lang="zh-CN" altLang="en-US" dirty="0"/>
          </a:p>
        </p:txBody>
      </p:sp>
      <p:sp>
        <p:nvSpPr>
          <p:cNvPr id="31" name="内容占位符 2"/>
          <p:cNvSpPr txBox="1">
            <a:spLocks/>
          </p:cNvSpPr>
          <p:nvPr/>
        </p:nvSpPr>
        <p:spPr>
          <a:xfrm>
            <a:off x="2941983" y="5194845"/>
            <a:ext cx="1272209" cy="1663155"/>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sz="2600" dirty="0" smtClean="0"/>
              <a:t>拥有者从属组权限</a:t>
            </a:r>
            <a:endParaRPr lang="zh-CN" altLang="en-US" sz="2600" dirty="0"/>
          </a:p>
        </p:txBody>
      </p:sp>
      <p:cxnSp>
        <p:nvCxnSpPr>
          <p:cNvPr id="32" name="直接箭头连接符 31"/>
          <p:cNvCxnSpPr/>
          <p:nvPr/>
        </p:nvCxnSpPr>
        <p:spPr>
          <a:xfrm flipH="1" flipV="1">
            <a:off x="2862471" y="3882883"/>
            <a:ext cx="516833" cy="12854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2107096" y="1855301"/>
            <a:ext cx="26504" cy="16962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内容占位符 2"/>
          <p:cNvSpPr txBox="1">
            <a:spLocks/>
          </p:cNvSpPr>
          <p:nvPr/>
        </p:nvSpPr>
        <p:spPr>
          <a:xfrm>
            <a:off x="4597469" y="4664765"/>
            <a:ext cx="7236723" cy="3885648"/>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34276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wipe(down)">
                                      <p:cBhvr>
                                        <p:cTn id="27" dur="500"/>
                                        <p:tgtEl>
                                          <p:spTgt spid="2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down)">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down)">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0"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en-US" altLang="zh-CN" dirty="0" smtClean="0"/>
              <a:t>Linux</a:t>
            </a:r>
            <a:r>
              <a:rPr lang="zh-CN" altLang="en-US" dirty="0" smtClean="0"/>
              <a:t>下的用户组</a:t>
            </a:r>
            <a:endParaRPr lang="zh-CN" altLang="en-US" dirty="0"/>
          </a:p>
        </p:txBody>
      </p:sp>
      <p:sp>
        <p:nvSpPr>
          <p:cNvPr id="3" name="内容占位符 2"/>
          <p:cNvSpPr>
            <a:spLocks noGrp="1"/>
          </p:cNvSpPr>
          <p:nvPr>
            <p:ph idx="1"/>
          </p:nvPr>
        </p:nvSpPr>
        <p:spPr>
          <a:xfrm>
            <a:off x="674826" y="1023730"/>
            <a:ext cx="10631488" cy="5194300"/>
          </a:xfrm>
        </p:spPr>
        <p:txBody>
          <a:bodyPr/>
          <a:lstStyle/>
          <a:p>
            <a:r>
              <a:rPr lang="zh-CN" altLang="en-US" dirty="0"/>
              <a:t>为什么使用用户组</a:t>
            </a:r>
            <a:endParaRPr lang="en-US" altLang="zh-CN" dirty="0"/>
          </a:p>
          <a:p>
            <a:pPr lvl="1"/>
            <a:r>
              <a:rPr lang="zh-CN" altLang="en-US" dirty="0"/>
              <a:t>让多个用户具有相同的</a:t>
            </a:r>
            <a:r>
              <a:rPr lang="zh-CN" altLang="en-US" dirty="0" smtClean="0"/>
              <a:t>权限</a:t>
            </a:r>
            <a:endParaRPr lang="en-US" altLang="zh-CN" dirty="0" smtClean="0"/>
          </a:p>
          <a:p>
            <a:r>
              <a:rPr lang="zh-CN" altLang="en-US" dirty="0" smtClean="0"/>
              <a:t>用户与用户组的关系</a:t>
            </a:r>
            <a:endParaRPr lang="en-US" altLang="zh-CN" dirty="0" smtClean="0"/>
          </a:p>
          <a:p>
            <a:pPr lvl="1"/>
            <a:r>
              <a:rPr lang="zh-CN" altLang="en-US" dirty="0"/>
              <a:t>一对一、一对多、多对一和多对多</a:t>
            </a:r>
          </a:p>
        </p:txBody>
      </p:sp>
      <p:pic>
        <p:nvPicPr>
          <p:cNvPr id="1026" name="Picture 2" descr="http://img1.51cto.com/attachment/201103/145449949.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4626" y="2116570"/>
            <a:ext cx="5102086" cy="267769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821617" y="5035467"/>
            <a:ext cx="10714868" cy="994272"/>
          </a:xfrm>
          <a:prstGeom prst="rect">
            <a:avLst/>
          </a:prstGeom>
        </p:spPr>
      </p:pic>
    </p:spTree>
    <p:extLst>
      <p:ext uri="{BB962C8B-B14F-4D97-AF65-F5344CB8AC3E}">
        <p14:creationId xmlns:p14="http://schemas.microsoft.com/office/powerpoint/2010/main" val="295197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用户组管理</a:t>
            </a:r>
            <a:endParaRPr lang="zh-CN" altLang="en-US" dirty="0"/>
          </a:p>
        </p:txBody>
      </p:sp>
      <p:sp>
        <p:nvSpPr>
          <p:cNvPr id="3" name="内容占位符 2"/>
          <p:cNvSpPr>
            <a:spLocks noGrp="1"/>
          </p:cNvSpPr>
          <p:nvPr>
            <p:ph idx="1"/>
          </p:nvPr>
        </p:nvSpPr>
        <p:spPr/>
        <p:txBody>
          <a:bodyPr/>
          <a:lstStyle/>
          <a:p>
            <a:r>
              <a:rPr lang="zh-CN" altLang="en-US" dirty="0" smtClean="0"/>
              <a:t>增加用户组</a:t>
            </a:r>
            <a:endParaRPr lang="en-US" altLang="zh-CN" dirty="0" smtClean="0"/>
          </a:p>
          <a:p>
            <a:r>
              <a:rPr lang="zh-CN" altLang="en-US" dirty="0" smtClean="0"/>
              <a:t>修改用户组</a:t>
            </a:r>
            <a:endParaRPr lang="en-US" altLang="zh-CN" dirty="0" smtClean="0"/>
          </a:p>
          <a:p>
            <a:r>
              <a:rPr lang="zh-CN" altLang="en-US" dirty="0" smtClean="0"/>
              <a:t>删除用户组</a:t>
            </a:r>
            <a:endParaRPr lang="zh-CN" altLang="en-US" dirty="0"/>
          </a:p>
        </p:txBody>
      </p:sp>
    </p:spTree>
    <p:extLst>
      <p:ext uri="{BB962C8B-B14F-4D97-AF65-F5344CB8AC3E}">
        <p14:creationId xmlns:p14="http://schemas.microsoft.com/office/powerpoint/2010/main" val="520290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用户组管理</a:t>
            </a:r>
            <a:endParaRPr lang="zh-CN" altLang="en-US" dirty="0"/>
          </a:p>
        </p:txBody>
      </p:sp>
      <p:sp>
        <p:nvSpPr>
          <p:cNvPr id="3" name="内容占位符 2"/>
          <p:cNvSpPr>
            <a:spLocks noGrp="1"/>
          </p:cNvSpPr>
          <p:nvPr>
            <p:ph idx="1"/>
          </p:nvPr>
        </p:nvSpPr>
        <p:spPr/>
        <p:txBody>
          <a:bodyPr/>
          <a:lstStyle/>
          <a:p>
            <a:r>
              <a:rPr lang="zh-CN" altLang="en-US" dirty="0" smtClean="0"/>
              <a:t>增加用户组</a:t>
            </a:r>
            <a:endParaRPr lang="en-US" altLang="zh-CN" dirty="0" smtClean="0"/>
          </a:p>
          <a:p>
            <a:pPr lvl="1"/>
            <a:r>
              <a:rPr lang="en-US" altLang="zh-CN" dirty="0" err="1"/>
              <a:t>group</a:t>
            </a:r>
            <a:r>
              <a:rPr lang="en-US" altLang="zh-CN" dirty="0" err="1" smtClean="0"/>
              <a:t>add</a:t>
            </a:r>
            <a:r>
              <a:rPr lang="en-US" altLang="zh-CN" dirty="0" smtClean="0"/>
              <a:t>  + </a:t>
            </a:r>
            <a:r>
              <a:rPr lang="zh-CN" altLang="en-US" dirty="0" smtClean="0"/>
              <a:t>用户组名  ：默认添加一个与用户同名的用户组。也是用户的主要归属组</a:t>
            </a:r>
            <a:endParaRPr lang="en-US" altLang="zh-CN" dirty="0" smtClean="0"/>
          </a:p>
          <a:p>
            <a:pPr lvl="1"/>
            <a:r>
              <a:rPr lang="en-US" altLang="zh-CN" dirty="0" err="1" smtClean="0"/>
              <a:t>groupadd</a:t>
            </a:r>
            <a:r>
              <a:rPr lang="en-US" altLang="zh-CN" dirty="0" smtClean="0"/>
              <a:t> 【</a:t>
            </a:r>
            <a:r>
              <a:rPr lang="zh-CN" altLang="en-US" dirty="0" smtClean="0"/>
              <a:t>选项</a:t>
            </a:r>
            <a:r>
              <a:rPr lang="en-US" altLang="zh-CN" dirty="0" smtClean="0"/>
              <a:t>】 【</a:t>
            </a:r>
            <a:r>
              <a:rPr lang="zh-CN" altLang="en-US" dirty="0" smtClean="0"/>
              <a:t>组名</a:t>
            </a:r>
            <a:r>
              <a:rPr lang="en-US" altLang="zh-CN" dirty="0" smtClean="0"/>
              <a:t>】</a:t>
            </a:r>
          </a:p>
          <a:p>
            <a:pPr lvl="2"/>
            <a:r>
              <a:rPr lang="en-US" altLang="zh-CN" dirty="0" smtClean="0"/>
              <a:t>-g : </a:t>
            </a:r>
            <a:r>
              <a:rPr lang="zh-CN" altLang="en-US" dirty="0" smtClean="0"/>
              <a:t>指定组</a:t>
            </a:r>
            <a:r>
              <a:rPr lang="en-US" altLang="zh-CN" dirty="0" smtClean="0"/>
              <a:t>ID</a:t>
            </a:r>
          </a:p>
          <a:p>
            <a:pPr lvl="2"/>
            <a:r>
              <a:rPr lang="zh-CN" altLang="en-US" dirty="0" smtClean="0"/>
              <a:t>例：</a:t>
            </a:r>
            <a:r>
              <a:rPr lang="en-US" altLang="zh-CN" dirty="0" err="1" smtClean="0"/>
              <a:t>groupadd</a:t>
            </a:r>
            <a:r>
              <a:rPr lang="en-US" altLang="zh-CN" dirty="0" smtClean="0"/>
              <a:t> group1</a:t>
            </a:r>
          </a:p>
          <a:p>
            <a:pPr lvl="2"/>
            <a:r>
              <a:rPr lang="zh-CN" altLang="en-US" dirty="0" smtClean="0"/>
              <a:t>例</a:t>
            </a:r>
            <a:r>
              <a:rPr lang="en-US" altLang="zh-CN" dirty="0" smtClean="0"/>
              <a:t>2</a:t>
            </a:r>
            <a:r>
              <a:rPr lang="zh-CN" altLang="en-US" dirty="0" smtClean="0"/>
              <a:t>：</a:t>
            </a:r>
            <a:r>
              <a:rPr lang="en-US" altLang="zh-CN" dirty="0" err="1" smtClean="0"/>
              <a:t>groupadd</a:t>
            </a:r>
            <a:r>
              <a:rPr lang="en-US" altLang="zh-CN" dirty="0" smtClean="0"/>
              <a:t> –g 1010 group2</a:t>
            </a:r>
          </a:p>
          <a:p>
            <a:pPr lvl="1"/>
            <a:endParaRPr lang="zh-CN" altLang="en-US" dirty="0"/>
          </a:p>
        </p:txBody>
      </p:sp>
      <p:pic>
        <p:nvPicPr>
          <p:cNvPr id="4" name="图片 3"/>
          <p:cNvPicPr>
            <a:picLocks noChangeAspect="1"/>
          </p:cNvPicPr>
          <p:nvPr/>
        </p:nvPicPr>
        <p:blipFill>
          <a:blip r:embed="rId3"/>
          <a:stretch>
            <a:fillRect/>
          </a:stretch>
        </p:blipFill>
        <p:spPr>
          <a:xfrm>
            <a:off x="5858601" y="3575567"/>
            <a:ext cx="6068356" cy="1731927"/>
          </a:xfrm>
          <a:prstGeom prst="rect">
            <a:avLst/>
          </a:prstGeom>
        </p:spPr>
      </p:pic>
      <p:pic>
        <p:nvPicPr>
          <p:cNvPr id="5" name="图片 4"/>
          <p:cNvPicPr>
            <a:picLocks noChangeAspect="1"/>
          </p:cNvPicPr>
          <p:nvPr/>
        </p:nvPicPr>
        <p:blipFill>
          <a:blip r:embed="rId4"/>
          <a:stretch>
            <a:fillRect/>
          </a:stretch>
        </p:blipFill>
        <p:spPr>
          <a:xfrm>
            <a:off x="7094016" y="5448437"/>
            <a:ext cx="4488384" cy="1104762"/>
          </a:xfrm>
          <a:prstGeom prst="rect">
            <a:avLst/>
          </a:prstGeom>
        </p:spPr>
      </p:pic>
    </p:spTree>
    <p:extLst>
      <p:ext uri="{BB962C8B-B14F-4D97-AF65-F5344CB8AC3E}">
        <p14:creationId xmlns:p14="http://schemas.microsoft.com/office/powerpoint/2010/main" val="28816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给用户组增加用户</a:t>
            </a:r>
            <a:endParaRPr lang="zh-CN" altLang="en-US" dirty="0"/>
          </a:p>
        </p:txBody>
      </p:sp>
      <p:sp>
        <p:nvSpPr>
          <p:cNvPr id="3" name="内容占位符 2"/>
          <p:cNvSpPr>
            <a:spLocks noGrp="1"/>
          </p:cNvSpPr>
          <p:nvPr>
            <p:ph idx="1"/>
          </p:nvPr>
        </p:nvSpPr>
        <p:spPr/>
        <p:txBody>
          <a:bodyPr/>
          <a:lstStyle/>
          <a:p>
            <a:r>
              <a:rPr lang="zh-CN" altLang="en-US" dirty="0" smtClean="0"/>
              <a:t>使用命令：</a:t>
            </a:r>
            <a:r>
              <a:rPr lang="en-US" altLang="zh-CN" dirty="0" err="1" smtClean="0"/>
              <a:t>usermod</a:t>
            </a:r>
            <a:r>
              <a:rPr lang="en-US" altLang="zh-CN" dirty="0" smtClean="0"/>
              <a:t> –G </a:t>
            </a:r>
            <a:r>
              <a:rPr lang="zh-CN" altLang="en-US" dirty="0" smtClean="0"/>
              <a:t>（</a:t>
            </a:r>
            <a:r>
              <a:rPr lang="en-US" altLang="zh-CN" dirty="0" smtClean="0"/>
              <a:t>-g</a:t>
            </a:r>
            <a:r>
              <a:rPr lang="zh-CN" altLang="en-US" dirty="0" smtClean="0"/>
              <a:t>）</a:t>
            </a:r>
            <a:r>
              <a:rPr lang="en-US" altLang="zh-CN" dirty="0" smtClean="0"/>
              <a:t>  [</a:t>
            </a:r>
            <a:r>
              <a:rPr lang="zh-CN" altLang="en-US" dirty="0" smtClean="0"/>
              <a:t>用户组名</a:t>
            </a:r>
            <a:r>
              <a:rPr lang="en-US" altLang="zh-CN" dirty="0" smtClean="0"/>
              <a:t>] [</a:t>
            </a:r>
            <a:r>
              <a:rPr lang="zh-CN" altLang="en-US" dirty="0" smtClean="0"/>
              <a:t>用户名</a:t>
            </a:r>
            <a:r>
              <a:rPr lang="en-US" altLang="zh-CN" dirty="0" smtClean="0"/>
              <a:t>]</a:t>
            </a:r>
          </a:p>
          <a:p>
            <a:pPr lvl="1"/>
            <a:r>
              <a:rPr lang="en-US" altLang="zh-CN" dirty="0"/>
              <a:t>-g&lt;</a:t>
            </a:r>
            <a:r>
              <a:rPr lang="zh-CN" altLang="en-US" dirty="0"/>
              <a:t>群组</a:t>
            </a:r>
            <a:r>
              <a:rPr lang="en-US" altLang="zh-CN" dirty="0"/>
              <a:t>&gt;</a:t>
            </a:r>
            <a:r>
              <a:rPr lang="zh-CN" altLang="en-US" dirty="0"/>
              <a:t>：修改用户所属的群</a:t>
            </a:r>
            <a:r>
              <a:rPr lang="zh-CN" altLang="en-US" dirty="0" smtClean="0"/>
              <a:t>组</a:t>
            </a:r>
            <a:endParaRPr lang="en-US" altLang="zh-CN" dirty="0" smtClean="0"/>
          </a:p>
          <a:p>
            <a:pPr lvl="1"/>
            <a:r>
              <a:rPr lang="zh-CN" altLang="en-US" dirty="0" smtClean="0"/>
              <a:t> </a:t>
            </a:r>
            <a:r>
              <a:rPr lang="en-US" altLang="zh-CN" dirty="0"/>
              <a:t>-G&lt;</a:t>
            </a:r>
            <a:r>
              <a:rPr lang="zh-CN" altLang="en-US" dirty="0"/>
              <a:t>群组</a:t>
            </a:r>
            <a:r>
              <a:rPr lang="en-US" altLang="zh-CN" dirty="0"/>
              <a:t>&gt;</a:t>
            </a:r>
            <a:r>
              <a:rPr lang="zh-CN" altLang="en-US" dirty="0"/>
              <a:t>；修改用户所属的附加群</a:t>
            </a:r>
            <a:r>
              <a:rPr lang="zh-CN" altLang="en-US" dirty="0" smtClean="0"/>
              <a:t>组</a:t>
            </a:r>
            <a:endParaRPr lang="en-US" altLang="zh-CN" dirty="0" smtClean="0"/>
          </a:p>
          <a:p>
            <a:r>
              <a:rPr lang="zh-CN" altLang="en-US" dirty="0" smtClean="0"/>
              <a:t>例：</a:t>
            </a:r>
            <a:endParaRPr lang="en-US" altLang="zh-CN" dirty="0" smtClean="0"/>
          </a:p>
          <a:p>
            <a:pPr lvl="1"/>
            <a:r>
              <a:rPr lang="en-US" altLang="zh-CN" dirty="0" err="1"/>
              <a:t>u</a:t>
            </a:r>
            <a:r>
              <a:rPr lang="en-US" altLang="zh-CN" dirty="0" err="1" smtClean="0"/>
              <a:t>sermod</a:t>
            </a:r>
            <a:r>
              <a:rPr lang="en-US" altLang="zh-CN" dirty="0" smtClean="0"/>
              <a:t> –G  group1  test2</a:t>
            </a:r>
            <a:endParaRPr lang="en-US" altLang="zh-CN" dirty="0"/>
          </a:p>
          <a:p>
            <a:pPr marL="457200" lvl="1" indent="0">
              <a:buNone/>
            </a:pPr>
            <a:r>
              <a:rPr lang="zh-CN" altLang="en-US" dirty="0"/>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70957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 </a:t>
            </a:r>
            <a:r>
              <a:rPr lang="zh-CN" altLang="en-US" dirty="0" smtClean="0"/>
              <a:t>添加、切换、删除用户</a:t>
            </a:r>
            <a:endParaRPr lang="en-US" altLang="zh-CN" dirty="0"/>
          </a:p>
          <a:p>
            <a:r>
              <a:rPr lang="zh-CN" altLang="en-US" dirty="0" smtClean="0"/>
              <a:t>切换用户</a:t>
            </a:r>
            <a:endParaRPr lang="en-US" altLang="zh-CN" dirty="0" smtClean="0"/>
          </a:p>
          <a:p>
            <a:r>
              <a:rPr lang="en-US" altLang="zh-CN" dirty="0" err="1" smtClean="0"/>
              <a:t>sudo</a:t>
            </a:r>
            <a:r>
              <a:rPr lang="en-US" altLang="zh-CN" dirty="0" smtClean="0"/>
              <a:t> </a:t>
            </a:r>
            <a:r>
              <a:rPr lang="zh-CN" altLang="en-US" dirty="0"/>
              <a:t>命令使用</a:t>
            </a:r>
            <a:endParaRPr lang="en-US" altLang="zh-CN" dirty="0"/>
          </a:p>
          <a:p>
            <a:r>
              <a:rPr lang="zh-CN" altLang="en-US" dirty="0">
                <a:solidFill>
                  <a:schemeClr val="tx1"/>
                </a:solidFill>
              </a:rPr>
              <a:t>给用户赋予</a:t>
            </a:r>
            <a:r>
              <a:rPr lang="en-US" altLang="zh-CN" dirty="0" err="1">
                <a:solidFill>
                  <a:schemeClr val="tx1"/>
                </a:solidFill>
              </a:rPr>
              <a:t>sudo</a:t>
            </a:r>
            <a:r>
              <a:rPr lang="zh-CN" altLang="en-US" dirty="0" smtClean="0">
                <a:solidFill>
                  <a:schemeClr val="tx1"/>
                </a:solidFill>
              </a:rPr>
              <a:t>权限</a:t>
            </a:r>
            <a:endParaRPr lang="en-US" altLang="zh-CN" dirty="0" smtClean="0">
              <a:solidFill>
                <a:schemeClr val="tx1"/>
              </a:solidFill>
            </a:endParaRPr>
          </a:p>
          <a:p>
            <a:r>
              <a:rPr lang="en-US" altLang="zh-CN" dirty="0" smtClean="0">
                <a:solidFill>
                  <a:schemeClr val="tx1"/>
                </a:solidFill>
              </a:rPr>
              <a:t>Linux</a:t>
            </a:r>
            <a:r>
              <a:rPr lang="zh-CN" altLang="en-US" dirty="0" smtClean="0">
                <a:solidFill>
                  <a:schemeClr val="tx1"/>
                </a:solidFill>
              </a:rPr>
              <a:t>用户组管理</a:t>
            </a:r>
            <a:endParaRPr lang="en-US" altLang="zh-CN" dirty="0">
              <a:solidFill>
                <a:schemeClr val="tx1"/>
              </a:solidFill>
            </a:endParaRPr>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140219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用户组管理</a:t>
            </a:r>
            <a:endParaRPr lang="zh-CN" altLang="en-US" dirty="0"/>
          </a:p>
        </p:txBody>
      </p:sp>
      <p:sp>
        <p:nvSpPr>
          <p:cNvPr id="3" name="内容占位符 2"/>
          <p:cNvSpPr>
            <a:spLocks noGrp="1"/>
          </p:cNvSpPr>
          <p:nvPr>
            <p:ph idx="1"/>
          </p:nvPr>
        </p:nvSpPr>
        <p:spPr/>
        <p:txBody>
          <a:bodyPr/>
          <a:lstStyle/>
          <a:p>
            <a:r>
              <a:rPr lang="zh-CN" altLang="en-US" dirty="0" smtClean="0"/>
              <a:t>修改用户组属性</a:t>
            </a:r>
            <a:endParaRPr lang="en-US" altLang="zh-CN" dirty="0" smtClean="0"/>
          </a:p>
          <a:p>
            <a:pPr lvl="1"/>
            <a:r>
              <a:rPr lang="en-US" altLang="zh-CN" dirty="0" err="1" smtClean="0"/>
              <a:t>groupmod</a:t>
            </a:r>
            <a:r>
              <a:rPr lang="en-US" altLang="zh-CN" dirty="0" smtClean="0"/>
              <a:t> 【</a:t>
            </a:r>
            <a:r>
              <a:rPr lang="zh-CN" altLang="en-US" dirty="0" smtClean="0"/>
              <a:t>选项</a:t>
            </a:r>
            <a:r>
              <a:rPr lang="en-US" altLang="zh-CN" dirty="0" smtClean="0"/>
              <a:t>】 </a:t>
            </a:r>
            <a:r>
              <a:rPr lang="zh-CN" altLang="en-US" dirty="0" smtClean="0"/>
              <a:t>组名</a:t>
            </a:r>
            <a:endParaRPr lang="en-US" altLang="zh-CN" dirty="0" smtClean="0"/>
          </a:p>
          <a:p>
            <a:pPr lvl="1"/>
            <a:r>
              <a:rPr lang="zh-CN" altLang="en-US" dirty="0" smtClean="0"/>
              <a:t>参数：</a:t>
            </a:r>
            <a:endParaRPr lang="en-US" altLang="zh-CN" dirty="0" smtClean="0"/>
          </a:p>
          <a:p>
            <a:pPr lvl="2"/>
            <a:r>
              <a:rPr lang="en-US" altLang="zh-CN" dirty="0"/>
              <a:t>-g </a:t>
            </a:r>
            <a:r>
              <a:rPr lang="zh-CN" altLang="en-US" dirty="0" smtClean="0"/>
              <a:t>为</a:t>
            </a:r>
            <a:r>
              <a:rPr lang="zh-CN" altLang="en-US" dirty="0"/>
              <a:t>用户组指定新的组</a:t>
            </a:r>
            <a:r>
              <a:rPr lang="zh-CN" altLang="en-US" dirty="0" smtClean="0"/>
              <a:t>标识号</a:t>
            </a:r>
            <a:endParaRPr lang="zh-CN" altLang="en-US" dirty="0"/>
          </a:p>
          <a:p>
            <a:pPr lvl="2"/>
            <a:r>
              <a:rPr lang="en-US" altLang="zh-CN" smtClean="0"/>
              <a:t>-</a:t>
            </a:r>
            <a:r>
              <a:rPr lang="en-US" altLang="zh-CN" smtClean="0"/>
              <a:t>n</a:t>
            </a:r>
            <a:r>
              <a:rPr lang="zh-CN" altLang="en-US" smtClean="0"/>
              <a:t>将</a:t>
            </a:r>
            <a:r>
              <a:rPr lang="zh-CN" altLang="en-US" dirty="0"/>
              <a:t>用户组的名字改为新</a:t>
            </a:r>
            <a:r>
              <a:rPr lang="zh-CN" altLang="en-US" dirty="0" smtClean="0"/>
              <a:t>名字</a:t>
            </a:r>
            <a:endParaRPr lang="en-US" altLang="zh-CN" dirty="0" smtClean="0"/>
          </a:p>
          <a:p>
            <a:pPr lvl="1"/>
            <a:r>
              <a:rPr lang="zh-CN" altLang="en-US" dirty="0" smtClean="0"/>
              <a:t>例：</a:t>
            </a:r>
            <a:r>
              <a:rPr lang="en-US" altLang="zh-CN" dirty="0" err="1" smtClean="0"/>
              <a:t>groupmod</a:t>
            </a:r>
            <a:r>
              <a:rPr lang="en-US" altLang="zh-CN" dirty="0" smtClean="0"/>
              <a:t> –g 1020 group2</a:t>
            </a:r>
            <a:endParaRPr lang="zh-CN" altLang="en-US" dirty="0"/>
          </a:p>
          <a:p>
            <a:pPr lvl="2"/>
            <a:endParaRPr lang="en-US" altLang="zh-CN" dirty="0" smtClean="0"/>
          </a:p>
          <a:p>
            <a:pPr marL="457200" lvl="1" indent="0">
              <a:buNone/>
            </a:pPr>
            <a:endParaRPr lang="zh-CN" altLang="en-US" dirty="0"/>
          </a:p>
        </p:txBody>
      </p:sp>
      <p:pic>
        <p:nvPicPr>
          <p:cNvPr id="4" name="图片 3"/>
          <p:cNvPicPr>
            <a:picLocks noChangeAspect="1"/>
          </p:cNvPicPr>
          <p:nvPr/>
        </p:nvPicPr>
        <p:blipFill>
          <a:blip r:embed="rId3"/>
          <a:stretch>
            <a:fillRect/>
          </a:stretch>
        </p:blipFill>
        <p:spPr>
          <a:xfrm>
            <a:off x="1194799" y="5274635"/>
            <a:ext cx="10069549" cy="1290968"/>
          </a:xfrm>
          <a:prstGeom prst="rect">
            <a:avLst/>
          </a:prstGeom>
        </p:spPr>
      </p:pic>
    </p:spTree>
    <p:extLst>
      <p:ext uri="{BB962C8B-B14F-4D97-AF65-F5344CB8AC3E}">
        <p14:creationId xmlns:p14="http://schemas.microsoft.com/office/powerpoint/2010/main" val="358860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用户组管理</a:t>
            </a:r>
            <a:endParaRPr lang="zh-CN" altLang="en-US" dirty="0"/>
          </a:p>
        </p:txBody>
      </p:sp>
      <p:sp>
        <p:nvSpPr>
          <p:cNvPr id="3" name="内容占位符 2"/>
          <p:cNvSpPr>
            <a:spLocks noGrp="1"/>
          </p:cNvSpPr>
          <p:nvPr>
            <p:ph idx="1"/>
          </p:nvPr>
        </p:nvSpPr>
        <p:spPr>
          <a:xfrm>
            <a:off x="900112" y="970724"/>
            <a:ext cx="10631488" cy="5194300"/>
          </a:xfrm>
        </p:spPr>
        <p:txBody>
          <a:bodyPr/>
          <a:lstStyle/>
          <a:p>
            <a:r>
              <a:rPr lang="zh-CN" altLang="en-US" dirty="0" smtClean="0"/>
              <a:t>删除用户组</a:t>
            </a:r>
            <a:endParaRPr lang="en-US" altLang="zh-CN" dirty="0" smtClean="0"/>
          </a:p>
          <a:p>
            <a:pPr lvl="1"/>
            <a:r>
              <a:rPr lang="zh-CN" altLang="en-US" dirty="0" smtClean="0"/>
              <a:t>命令格式：</a:t>
            </a:r>
            <a:r>
              <a:rPr lang="en-US" altLang="zh-CN" dirty="0" err="1" smtClean="0"/>
              <a:t>groupdel</a:t>
            </a:r>
            <a:r>
              <a:rPr lang="en-US" altLang="zh-CN" dirty="0" smtClean="0"/>
              <a:t>  </a:t>
            </a:r>
            <a:r>
              <a:rPr lang="zh-CN" altLang="en-US" dirty="0" smtClean="0"/>
              <a:t>组名</a:t>
            </a:r>
            <a:endParaRPr lang="en-US" altLang="zh-CN" dirty="0" smtClean="0"/>
          </a:p>
          <a:p>
            <a:pPr lvl="1"/>
            <a:r>
              <a:rPr lang="zh-CN" altLang="en-US" dirty="0" smtClean="0"/>
              <a:t>例：</a:t>
            </a:r>
            <a:r>
              <a:rPr lang="en-US" altLang="zh-CN" dirty="0" err="1" smtClean="0"/>
              <a:t>groupdel</a:t>
            </a:r>
            <a:r>
              <a:rPr lang="en-US" altLang="zh-CN" dirty="0" smtClean="0"/>
              <a:t>   group2</a:t>
            </a:r>
          </a:p>
          <a:p>
            <a:pPr marL="0" indent="0">
              <a:buNone/>
            </a:pPr>
            <a:r>
              <a:rPr lang="en-US" altLang="zh-CN" dirty="0" smtClean="0">
                <a:solidFill>
                  <a:srgbClr val="FF0000"/>
                </a:solidFill>
              </a:rPr>
              <a:t>***</a:t>
            </a:r>
            <a:r>
              <a:rPr lang="zh-CN" altLang="en-US" dirty="0" smtClean="0"/>
              <a:t>注意：如果被删除的用户组内有用户，需要先删除里面的用户，然后再删除用户组</a:t>
            </a:r>
            <a:endParaRPr lang="en-US" altLang="zh-CN" dirty="0" smtClean="0"/>
          </a:p>
          <a:p>
            <a:pPr lvl="2"/>
            <a:endParaRPr lang="zh-CN" altLang="en-US" dirty="0"/>
          </a:p>
        </p:txBody>
      </p:sp>
      <p:pic>
        <p:nvPicPr>
          <p:cNvPr id="4" name="图片 3"/>
          <p:cNvPicPr>
            <a:picLocks noChangeAspect="1"/>
          </p:cNvPicPr>
          <p:nvPr/>
        </p:nvPicPr>
        <p:blipFill>
          <a:blip r:embed="rId2"/>
          <a:stretch>
            <a:fillRect/>
          </a:stretch>
        </p:blipFill>
        <p:spPr>
          <a:xfrm>
            <a:off x="3337516" y="4194451"/>
            <a:ext cx="7796556" cy="2373326"/>
          </a:xfrm>
          <a:prstGeom prst="rect">
            <a:avLst/>
          </a:prstGeom>
        </p:spPr>
      </p:pic>
    </p:spTree>
    <p:extLst>
      <p:ext uri="{BB962C8B-B14F-4D97-AF65-F5344CB8AC3E}">
        <p14:creationId xmlns:p14="http://schemas.microsoft.com/office/powerpoint/2010/main" val="388118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用户组管理背后的故事</a:t>
            </a:r>
            <a:endParaRPr lang="zh-CN" altLang="en-US" dirty="0"/>
          </a:p>
        </p:txBody>
      </p:sp>
      <p:sp>
        <p:nvSpPr>
          <p:cNvPr id="3" name="内容占位符 2"/>
          <p:cNvSpPr>
            <a:spLocks noGrp="1"/>
          </p:cNvSpPr>
          <p:nvPr>
            <p:ph idx="1"/>
          </p:nvPr>
        </p:nvSpPr>
        <p:spPr/>
        <p:txBody>
          <a:bodyPr/>
          <a:lstStyle/>
          <a:p>
            <a:r>
              <a:rPr lang="zh-CN" altLang="en-US" dirty="0" smtClean="0"/>
              <a:t>用户组管理的背后实际是通过</a:t>
            </a:r>
            <a:r>
              <a:rPr lang="en-US" altLang="zh-CN" dirty="0" smtClean="0"/>
              <a:t>/</a:t>
            </a:r>
            <a:r>
              <a:rPr lang="en-US" altLang="zh-CN" dirty="0" err="1" smtClean="0"/>
              <a:t>etc</a:t>
            </a:r>
            <a:r>
              <a:rPr lang="en-US" altLang="zh-CN" dirty="0" smtClean="0"/>
              <a:t>/group</a:t>
            </a:r>
            <a:r>
              <a:rPr lang="zh-CN" altLang="en-US" dirty="0" smtClean="0"/>
              <a:t>文件记录的</a:t>
            </a:r>
            <a:endParaRPr lang="en-US" altLang="zh-CN" dirty="0" smtClean="0"/>
          </a:p>
          <a:p>
            <a:r>
              <a:rPr lang="zh-CN" altLang="en-US" dirty="0" smtClean="0"/>
              <a:t>查看</a:t>
            </a:r>
            <a:r>
              <a:rPr lang="en-US" altLang="zh-CN" dirty="0" smtClean="0"/>
              <a:t>/</a:t>
            </a:r>
            <a:r>
              <a:rPr lang="en-US" altLang="zh-CN" dirty="0" err="1" smtClean="0"/>
              <a:t>etc</a:t>
            </a:r>
            <a:r>
              <a:rPr lang="en-US" altLang="zh-CN" dirty="0" smtClean="0"/>
              <a:t>/group</a:t>
            </a:r>
          </a:p>
          <a:p>
            <a:endParaRPr lang="zh-CN" altLang="en-US" dirty="0"/>
          </a:p>
        </p:txBody>
      </p:sp>
      <p:pic>
        <p:nvPicPr>
          <p:cNvPr id="5" name="图片 4"/>
          <p:cNvPicPr>
            <a:picLocks noChangeAspect="1"/>
          </p:cNvPicPr>
          <p:nvPr/>
        </p:nvPicPr>
        <p:blipFill>
          <a:blip r:embed="rId2"/>
          <a:stretch>
            <a:fillRect/>
          </a:stretch>
        </p:blipFill>
        <p:spPr>
          <a:xfrm>
            <a:off x="4095427" y="1814630"/>
            <a:ext cx="4105068" cy="5043370"/>
          </a:xfrm>
          <a:prstGeom prst="rect">
            <a:avLst/>
          </a:prstGeom>
        </p:spPr>
      </p:pic>
    </p:spTree>
    <p:extLst>
      <p:ext uri="{BB962C8B-B14F-4D97-AF65-F5344CB8AC3E}">
        <p14:creationId xmlns:p14="http://schemas.microsoft.com/office/powerpoint/2010/main" val="330774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smtClean="0"/>
              <a:t>查看用户   </a:t>
            </a:r>
            <a:endParaRPr lang="en-US" altLang="zh-CN" dirty="0" smtClean="0"/>
          </a:p>
          <a:p>
            <a:pPr lvl="1"/>
            <a:r>
              <a:rPr lang="en-US" altLang="zh-CN" dirty="0" smtClean="0"/>
              <a:t>id  </a:t>
            </a:r>
            <a:r>
              <a:rPr lang="zh-CN" altLang="en-US" dirty="0" smtClean="0"/>
              <a:t>用户名</a:t>
            </a:r>
            <a:endParaRPr lang="en-US" altLang="zh-CN" dirty="0" smtClean="0"/>
          </a:p>
          <a:p>
            <a:r>
              <a:rPr lang="zh-CN" altLang="en-US" dirty="0" smtClean="0"/>
              <a:t>增加用户  </a:t>
            </a:r>
            <a:endParaRPr lang="en-US" altLang="zh-CN" dirty="0" smtClean="0"/>
          </a:p>
          <a:p>
            <a:pPr lvl="1"/>
            <a:r>
              <a:rPr lang="en-US" altLang="zh-CN" dirty="0" err="1" smtClean="0"/>
              <a:t>useradd</a:t>
            </a:r>
            <a:r>
              <a:rPr lang="en-US" altLang="zh-CN" dirty="0" smtClean="0"/>
              <a:t>   </a:t>
            </a:r>
            <a:r>
              <a:rPr lang="zh-CN" altLang="en-US" dirty="0" smtClean="0"/>
              <a:t>用户名</a:t>
            </a:r>
            <a:endParaRPr lang="en-US" altLang="zh-CN" dirty="0" smtClean="0"/>
          </a:p>
          <a:p>
            <a:r>
              <a:rPr lang="zh-CN" altLang="en-US" dirty="0" smtClean="0"/>
              <a:t>删除用户</a:t>
            </a:r>
            <a:endParaRPr lang="en-US" altLang="zh-CN" dirty="0" smtClean="0"/>
          </a:p>
          <a:p>
            <a:pPr lvl="1"/>
            <a:r>
              <a:rPr lang="en-US" altLang="zh-CN" dirty="0" err="1" smtClean="0"/>
              <a:t>userdel</a:t>
            </a:r>
            <a:r>
              <a:rPr lang="en-US" altLang="zh-CN" dirty="0" smtClean="0"/>
              <a:t>   </a:t>
            </a:r>
            <a:r>
              <a:rPr lang="zh-CN" altLang="en-US" dirty="0" smtClean="0"/>
              <a:t>用户名</a:t>
            </a:r>
            <a:endParaRPr lang="en-US" altLang="zh-CN" dirty="0" smtClean="0"/>
          </a:p>
          <a:p>
            <a:r>
              <a:rPr lang="zh-CN" altLang="en-US" dirty="0" smtClean="0"/>
              <a:t>操作用户管理</a:t>
            </a:r>
            <a:r>
              <a:rPr lang="zh-CN" altLang="en-US" smtClean="0"/>
              <a:t>的实质</a:t>
            </a:r>
            <a:endParaRPr lang="zh-CN" altLang="en-US" dirty="0"/>
          </a:p>
        </p:txBody>
      </p:sp>
    </p:spTree>
    <p:extLst>
      <p:ext uri="{BB962C8B-B14F-4D97-AF65-F5344CB8AC3E}">
        <p14:creationId xmlns:p14="http://schemas.microsoft.com/office/powerpoint/2010/main" val="299369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err="1" smtClean="0"/>
              <a:t>su</a:t>
            </a:r>
            <a:r>
              <a:rPr lang="zh-CN" altLang="en-US" dirty="0" smtClean="0"/>
              <a:t>命令切换用户</a:t>
            </a:r>
            <a:endParaRPr lang="en-US" altLang="zh-CN" dirty="0" smtClean="0"/>
          </a:p>
          <a:p>
            <a:r>
              <a:rPr lang="zh-CN" altLang="en-US" dirty="0" smtClean="0"/>
              <a:t>使用</a:t>
            </a:r>
            <a:r>
              <a:rPr lang="en-US" altLang="zh-CN" dirty="0" err="1" smtClean="0"/>
              <a:t>sudo</a:t>
            </a:r>
            <a:r>
              <a:rPr lang="zh-CN" altLang="en-US" dirty="0" smtClean="0"/>
              <a:t>命令让用户可以使用</a:t>
            </a:r>
            <a:r>
              <a:rPr lang="en-US" altLang="zh-CN" dirty="0" smtClean="0"/>
              <a:t>root</a:t>
            </a:r>
            <a:r>
              <a:rPr lang="zh-CN" altLang="en-US" dirty="0" smtClean="0"/>
              <a:t>权限</a:t>
            </a:r>
            <a:endParaRPr lang="en-US" altLang="zh-CN" dirty="0" smtClean="0"/>
          </a:p>
          <a:p>
            <a:r>
              <a:rPr lang="zh-CN" altLang="en-US" dirty="0" smtClean="0"/>
              <a:t>通过更改</a:t>
            </a:r>
            <a:r>
              <a:rPr lang="en-US" altLang="zh-CN" dirty="0" err="1" smtClean="0"/>
              <a:t>sudoers</a:t>
            </a:r>
            <a:r>
              <a:rPr lang="zh-CN" altLang="en-US" dirty="0" smtClean="0"/>
              <a:t>文件，修改拥有</a:t>
            </a:r>
            <a:r>
              <a:rPr lang="en-US" altLang="zh-CN" dirty="0" smtClean="0"/>
              <a:t>root</a:t>
            </a:r>
            <a:r>
              <a:rPr lang="zh-CN" altLang="en-US" dirty="0" smtClean="0"/>
              <a:t>权限的用户</a:t>
            </a:r>
            <a:endParaRPr lang="en-US" altLang="zh-CN" dirty="0" smtClean="0"/>
          </a:p>
        </p:txBody>
      </p:sp>
    </p:spTree>
    <p:extLst>
      <p:ext uri="{BB962C8B-B14F-4D97-AF65-F5344CB8AC3E}">
        <p14:creationId xmlns:p14="http://schemas.microsoft.com/office/powerpoint/2010/main" val="363310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a:xfrm>
            <a:off x="900111" y="1143000"/>
            <a:ext cx="11026846" cy="5194300"/>
          </a:xfrm>
        </p:spPr>
        <p:txBody>
          <a:bodyPr/>
          <a:lstStyle/>
          <a:p>
            <a:r>
              <a:rPr lang="zh-CN" altLang="en-US" dirty="0" smtClean="0"/>
              <a:t>认识用户组</a:t>
            </a:r>
            <a:endParaRPr lang="en-US" altLang="zh-CN" dirty="0" smtClean="0"/>
          </a:p>
          <a:p>
            <a:pPr lvl="1"/>
            <a:r>
              <a:rPr lang="zh-CN" altLang="en-US" dirty="0" smtClean="0"/>
              <a:t>什么是用户组，为什么使用用户组管理用户，用户与用户组关系</a:t>
            </a:r>
            <a:endParaRPr lang="en-US" altLang="zh-CN" dirty="0" smtClean="0"/>
          </a:p>
          <a:p>
            <a:r>
              <a:rPr lang="zh-CN" altLang="en-US" dirty="0" smtClean="0"/>
              <a:t>用户组管理</a:t>
            </a:r>
            <a:endParaRPr lang="en-US" altLang="zh-CN" dirty="0" smtClean="0"/>
          </a:p>
          <a:p>
            <a:r>
              <a:rPr lang="zh-CN" altLang="en-US" dirty="0" smtClean="0"/>
              <a:t>用户组管理背后的故事</a:t>
            </a:r>
            <a:endParaRPr lang="zh-CN" altLang="en-US" dirty="0"/>
          </a:p>
        </p:txBody>
      </p:sp>
    </p:spTree>
    <p:extLst>
      <p:ext uri="{BB962C8B-B14F-4D97-AF65-F5344CB8AC3E}">
        <p14:creationId xmlns:p14="http://schemas.microsoft.com/office/powerpoint/2010/main" val="71294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44469" y="2632363"/>
            <a:ext cx="6497060" cy="833454"/>
          </a:xfrm>
        </p:spPr>
        <p:txBody>
          <a:bodyPr>
            <a:normAutofit fontScale="90000"/>
          </a:bodyPr>
          <a:lstStyle/>
          <a:p>
            <a:pPr algn="ctr"/>
            <a:r>
              <a:rPr lang="en-US" altLang="zh-CN" dirty="0" smtClean="0"/>
              <a:t>Question</a:t>
            </a:r>
            <a:endParaRPr lang="zh-CN" altLang="en-US" dirty="0"/>
          </a:p>
        </p:txBody>
      </p:sp>
    </p:spTree>
    <p:extLst>
      <p:ext uri="{BB962C8B-B14F-4D97-AF65-F5344CB8AC3E}">
        <p14:creationId xmlns:p14="http://schemas.microsoft.com/office/powerpoint/2010/main" val="1835390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en-US" altLang="zh-CN" dirty="0" smtClean="0"/>
              <a:t>Linux</a:t>
            </a:r>
            <a:r>
              <a:rPr lang="zh-CN" altLang="en-US" dirty="0" smtClean="0"/>
              <a:t>下的用户</a:t>
            </a:r>
            <a:endParaRPr lang="zh-CN" altLang="en-US" dirty="0"/>
          </a:p>
        </p:txBody>
      </p:sp>
      <p:sp>
        <p:nvSpPr>
          <p:cNvPr id="3" name="内容占位符 2"/>
          <p:cNvSpPr>
            <a:spLocks noGrp="1"/>
          </p:cNvSpPr>
          <p:nvPr>
            <p:ph idx="1"/>
          </p:nvPr>
        </p:nvSpPr>
        <p:spPr>
          <a:xfrm>
            <a:off x="732688" y="817756"/>
            <a:ext cx="10631488" cy="5194300"/>
          </a:xfrm>
        </p:spPr>
        <p:txBody>
          <a:bodyPr>
            <a:normAutofit lnSpcReduction="10000"/>
          </a:bodyPr>
          <a:lstStyle/>
          <a:p>
            <a:r>
              <a:rPr lang="zh-CN" altLang="en-US" dirty="0" smtClean="0"/>
              <a:t>查看用户    </a:t>
            </a:r>
            <a:endParaRPr lang="en-US" altLang="zh-CN" dirty="0" smtClean="0"/>
          </a:p>
          <a:p>
            <a:pPr lvl="1"/>
            <a:r>
              <a:rPr lang="en-US" altLang="zh-CN" dirty="0" smtClean="0"/>
              <a:t>id + </a:t>
            </a:r>
            <a:r>
              <a:rPr lang="zh-CN" altLang="en-US" dirty="0" smtClean="0"/>
              <a:t>用户名</a:t>
            </a:r>
            <a:endParaRPr lang="en-US" altLang="zh-CN" dirty="0" smtClean="0"/>
          </a:p>
          <a:p>
            <a:pPr lvl="1"/>
            <a:endParaRPr lang="en-US" altLang="zh-CN" dirty="0"/>
          </a:p>
          <a:p>
            <a:pPr marL="457200" lvl="1" indent="0">
              <a:buNone/>
            </a:pPr>
            <a:endParaRPr lang="en-US" altLang="zh-CN" dirty="0" smtClean="0"/>
          </a:p>
          <a:p>
            <a:endParaRPr lang="en-US" altLang="zh-CN" dirty="0" smtClean="0"/>
          </a:p>
          <a:p>
            <a:r>
              <a:rPr lang="en-US" altLang="zh-CN" dirty="0" smtClean="0"/>
              <a:t>Linux</a:t>
            </a:r>
            <a:r>
              <a:rPr lang="zh-CN" altLang="en-US" dirty="0" smtClean="0"/>
              <a:t>下用户是依靠</a:t>
            </a:r>
            <a:r>
              <a:rPr lang="en-US" altLang="zh-CN" dirty="0" err="1" smtClean="0"/>
              <a:t>uid</a:t>
            </a:r>
            <a:r>
              <a:rPr lang="en-US" altLang="zh-CN" dirty="0" smtClean="0"/>
              <a:t>(user id)</a:t>
            </a:r>
            <a:r>
              <a:rPr lang="zh-CN" altLang="en-US" dirty="0" smtClean="0"/>
              <a:t>来唯一标识的</a:t>
            </a:r>
            <a:endParaRPr lang="en-US" altLang="zh-CN" dirty="0" smtClean="0"/>
          </a:p>
          <a:p>
            <a:r>
              <a:rPr lang="zh-CN" altLang="en-US" dirty="0" smtClean="0"/>
              <a:t>为什么</a:t>
            </a:r>
            <a:r>
              <a:rPr lang="en-US" altLang="zh-CN" dirty="0" err="1" smtClean="0"/>
              <a:t>uid</a:t>
            </a:r>
            <a:r>
              <a:rPr lang="en-US" altLang="zh-CN" dirty="0" smtClean="0"/>
              <a:t> </a:t>
            </a:r>
            <a:r>
              <a:rPr lang="zh-CN" altLang="en-US" dirty="0" smtClean="0"/>
              <a:t>是</a:t>
            </a:r>
            <a:r>
              <a:rPr lang="en-US" altLang="zh-CN" dirty="0" smtClean="0"/>
              <a:t>1000</a:t>
            </a:r>
            <a:r>
              <a:rPr lang="zh-CN" altLang="en-US" dirty="0" smtClean="0"/>
              <a:t>，而不是</a:t>
            </a:r>
            <a:r>
              <a:rPr lang="en-US" altLang="zh-CN" dirty="0" smtClean="0"/>
              <a:t>0001</a:t>
            </a:r>
            <a:r>
              <a:rPr lang="zh-CN" altLang="en-US" dirty="0" smtClean="0"/>
              <a:t>或</a:t>
            </a:r>
            <a:r>
              <a:rPr lang="en-US" altLang="zh-CN" dirty="0" smtClean="0"/>
              <a:t>0002</a:t>
            </a:r>
            <a:r>
              <a:rPr lang="zh-CN" altLang="en-US" dirty="0" smtClean="0"/>
              <a:t>呢？（</a:t>
            </a:r>
            <a:r>
              <a:rPr lang="zh-CN" altLang="en-US" dirty="0"/>
              <a:t>这个用户是安装操作系统时设置</a:t>
            </a:r>
            <a:r>
              <a:rPr lang="zh-CN" altLang="en-US" dirty="0" smtClean="0"/>
              <a:t>的）</a:t>
            </a:r>
            <a:endParaRPr lang="en-US" altLang="zh-CN" dirty="0" smtClean="0"/>
          </a:p>
        </p:txBody>
      </p:sp>
      <p:pic>
        <p:nvPicPr>
          <p:cNvPr id="5" name="图片 4"/>
          <p:cNvPicPr>
            <a:picLocks noChangeAspect="1"/>
          </p:cNvPicPr>
          <p:nvPr/>
        </p:nvPicPr>
        <p:blipFill>
          <a:blip r:embed="rId3"/>
          <a:stretch>
            <a:fillRect/>
          </a:stretch>
        </p:blipFill>
        <p:spPr>
          <a:xfrm>
            <a:off x="799351" y="1971455"/>
            <a:ext cx="9485714" cy="1066667"/>
          </a:xfrm>
          <a:prstGeom prst="rect">
            <a:avLst/>
          </a:prstGeom>
        </p:spPr>
      </p:pic>
      <p:sp>
        <p:nvSpPr>
          <p:cNvPr id="6" name="内容占位符 2"/>
          <p:cNvSpPr txBox="1">
            <a:spLocks/>
          </p:cNvSpPr>
          <p:nvPr/>
        </p:nvSpPr>
        <p:spPr>
          <a:xfrm>
            <a:off x="758444" y="3445048"/>
            <a:ext cx="2461274" cy="672921"/>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UID (user ID)</a:t>
            </a:r>
            <a:endParaRPr lang="zh-CN" altLang="en-US" dirty="0"/>
          </a:p>
        </p:txBody>
      </p:sp>
      <p:sp>
        <p:nvSpPr>
          <p:cNvPr id="7" name="内容占位符 2"/>
          <p:cNvSpPr txBox="1">
            <a:spLocks/>
          </p:cNvSpPr>
          <p:nvPr/>
        </p:nvSpPr>
        <p:spPr>
          <a:xfrm>
            <a:off x="3153915" y="3457927"/>
            <a:ext cx="2461274" cy="672921"/>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组</a:t>
            </a:r>
            <a:r>
              <a:rPr lang="en-US" altLang="zh-CN" dirty="0" smtClean="0"/>
              <a:t>ID</a:t>
            </a:r>
            <a:r>
              <a:rPr lang="zh-CN" altLang="en-US" dirty="0" smtClean="0"/>
              <a:t>及组名</a:t>
            </a:r>
            <a:endParaRPr lang="zh-CN" altLang="en-US" dirty="0"/>
          </a:p>
        </p:txBody>
      </p:sp>
      <p:sp>
        <p:nvSpPr>
          <p:cNvPr id="8" name="内容占位符 2"/>
          <p:cNvSpPr txBox="1">
            <a:spLocks/>
          </p:cNvSpPr>
          <p:nvPr/>
        </p:nvSpPr>
        <p:spPr>
          <a:xfrm>
            <a:off x="5858478" y="3406411"/>
            <a:ext cx="2461274" cy="672921"/>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归属组</a:t>
            </a:r>
            <a:endParaRPr lang="zh-CN" altLang="en-US" dirty="0"/>
          </a:p>
        </p:txBody>
      </p:sp>
      <p:sp>
        <p:nvSpPr>
          <p:cNvPr id="9" name="内容占位符 2"/>
          <p:cNvSpPr txBox="1">
            <a:spLocks/>
          </p:cNvSpPr>
          <p:nvPr/>
        </p:nvSpPr>
        <p:spPr>
          <a:xfrm>
            <a:off x="8369858" y="3393532"/>
            <a:ext cx="2461274" cy="672921"/>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从属组</a:t>
            </a:r>
            <a:endParaRPr lang="zh-CN" altLang="en-US" dirty="0"/>
          </a:p>
        </p:txBody>
      </p:sp>
      <p:cxnSp>
        <p:nvCxnSpPr>
          <p:cNvPr id="11" name="直接箭头连接符 10"/>
          <p:cNvCxnSpPr/>
          <p:nvPr/>
        </p:nvCxnSpPr>
        <p:spPr>
          <a:xfrm flipV="1">
            <a:off x="1841679" y="2668994"/>
            <a:ext cx="0" cy="8886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4494727" y="2578842"/>
            <a:ext cx="0" cy="8886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6606862" y="2540205"/>
            <a:ext cx="0" cy="8886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9079605" y="2520989"/>
            <a:ext cx="0" cy="8886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9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down)">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down)">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5" end="5"/>
                                            </p:txEl>
                                          </p:spTgt>
                                        </p:tgtEl>
                                        <p:attrNameLst>
                                          <p:attrName>style.visibility</p:attrName>
                                        </p:attrNameLst>
                                      </p:cBhvr>
                                      <p:to>
                                        <p:strVal val="visible"/>
                                      </p:to>
                                    </p:set>
                                    <p:anim calcmode="lin" valueType="num">
                                      <p:cBhvr additive="base">
                                        <p:cTn id="6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 calcmode="lin" valueType="num">
                                      <p:cBhvr additive="base">
                                        <p:cTn id="7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en-US" altLang="zh-CN" dirty="0" smtClean="0"/>
              <a:t>Linux</a:t>
            </a:r>
            <a:r>
              <a:rPr lang="zh-CN" altLang="en-US" dirty="0" smtClean="0"/>
              <a:t>下用户</a:t>
            </a:r>
            <a:endParaRPr lang="zh-CN" altLang="en-US" dirty="0"/>
          </a:p>
        </p:txBody>
      </p:sp>
      <p:sp>
        <p:nvSpPr>
          <p:cNvPr id="3" name="内容占位符 2"/>
          <p:cNvSpPr>
            <a:spLocks noGrp="1"/>
          </p:cNvSpPr>
          <p:nvPr>
            <p:ph idx="1"/>
          </p:nvPr>
        </p:nvSpPr>
        <p:spPr>
          <a:xfrm>
            <a:off x="900111" y="1143000"/>
            <a:ext cx="11141635" cy="5194300"/>
          </a:xfrm>
        </p:spPr>
        <p:txBody>
          <a:bodyPr/>
          <a:lstStyle/>
          <a:p>
            <a:r>
              <a:rPr lang="en-US" altLang="zh-CN" dirty="0" smtClean="0"/>
              <a:t>Linux</a:t>
            </a:r>
            <a:r>
              <a:rPr lang="zh-CN" altLang="en-US" dirty="0" smtClean="0"/>
              <a:t>下用户分为三类</a:t>
            </a:r>
            <a:endParaRPr lang="en-US" altLang="zh-CN" dirty="0" smtClean="0"/>
          </a:p>
          <a:p>
            <a:pPr lvl="1"/>
            <a:r>
              <a:rPr lang="zh-CN" altLang="en-US" dirty="0" smtClean="0"/>
              <a:t>管理员用户    </a:t>
            </a:r>
            <a:endParaRPr lang="en-US" altLang="zh-CN" dirty="0" smtClean="0"/>
          </a:p>
          <a:p>
            <a:pPr lvl="1"/>
            <a:r>
              <a:rPr lang="zh-CN" altLang="en-US" dirty="0" smtClean="0"/>
              <a:t>普通用户</a:t>
            </a:r>
            <a:endParaRPr lang="en-US" altLang="zh-CN" dirty="0" smtClean="0"/>
          </a:p>
          <a:p>
            <a:pPr lvl="1"/>
            <a:r>
              <a:rPr lang="zh-CN" altLang="en-US" dirty="0" smtClean="0"/>
              <a:t>虚拟用户     </a:t>
            </a:r>
            <a:endParaRPr lang="en-US" altLang="zh-CN" dirty="0" smtClean="0"/>
          </a:p>
          <a:p>
            <a:r>
              <a:rPr lang="en-US" altLang="zh-CN" dirty="0" smtClean="0"/>
              <a:t>CentOS 7</a:t>
            </a:r>
            <a:r>
              <a:rPr lang="zh-CN" altLang="en-US" dirty="0" smtClean="0"/>
              <a:t>中</a:t>
            </a:r>
            <a:r>
              <a:rPr lang="en-US" altLang="zh-CN" dirty="0" smtClean="0"/>
              <a:t>UID</a:t>
            </a:r>
            <a:r>
              <a:rPr lang="zh-CN" altLang="en-US" dirty="0" smtClean="0"/>
              <a:t>∈</a:t>
            </a:r>
            <a:r>
              <a:rPr lang="en-US" altLang="zh-CN" dirty="0" smtClean="0"/>
              <a:t>[1,999]</a:t>
            </a:r>
            <a:r>
              <a:rPr lang="zh-CN" altLang="en-US" dirty="0" smtClean="0"/>
              <a:t>是预留给虚拟用户使用的</a:t>
            </a:r>
            <a:r>
              <a:rPr lang="en-US" altLang="zh-CN" dirty="0" smtClean="0"/>
              <a:t>(</a:t>
            </a:r>
            <a:r>
              <a:rPr lang="zh-CN" altLang="en-US" dirty="0" smtClean="0"/>
              <a:t>有些版本是</a:t>
            </a:r>
            <a:r>
              <a:rPr lang="en-US" altLang="zh-CN" dirty="0" smtClean="0"/>
              <a:t>1-499)</a:t>
            </a:r>
          </a:p>
          <a:p>
            <a:r>
              <a:rPr lang="en-US" altLang="zh-CN" dirty="0" smtClean="0"/>
              <a:t>root</a:t>
            </a:r>
            <a:r>
              <a:rPr lang="zh-CN" altLang="en-US" dirty="0" smtClean="0"/>
              <a:t>用户</a:t>
            </a:r>
            <a:r>
              <a:rPr lang="en-US" altLang="zh-CN" dirty="0" err="1" smtClean="0"/>
              <a:t>uid</a:t>
            </a:r>
            <a:r>
              <a:rPr lang="en-US" altLang="zh-CN" dirty="0" smtClean="0"/>
              <a:t> = 0</a:t>
            </a:r>
          </a:p>
          <a:p>
            <a:endParaRPr lang="zh-CN" altLang="en-US" dirty="0"/>
          </a:p>
        </p:txBody>
      </p:sp>
      <p:sp>
        <p:nvSpPr>
          <p:cNvPr id="6" name="内容占位符 2"/>
          <p:cNvSpPr txBox="1">
            <a:spLocks/>
          </p:cNvSpPr>
          <p:nvPr/>
        </p:nvSpPr>
        <p:spPr>
          <a:xfrm>
            <a:off x="4040410" y="1771918"/>
            <a:ext cx="10631488" cy="5194300"/>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CN" dirty="0"/>
              <a:t>r</a:t>
            </a:r>
            <a:r>
              <a:rPr lang="en-US" altLang="zh-CN" dirty="0" smtClean="0"/>
              <a:t>oot</a:t>
            </a:r>
          </a:p>
          <a:p>
            <a:pPr marL="0" indent="0">
              <a:buNone/>
            </a:pPr>
            <a:r>
              <a:rPr lang="zh-CN" altLang="en-US" dirty="0" smtClean="0"/>
              <a:t>自定义一串字符（拥有有限权限）</a:t>
            </a:r>
            <a:endParaRPr lang="en-US" altLang="zh-CN" dirty="0" smtClean="0"/>
          </a:p>
          <a:p>
            <a:pPr marL="0" indent="0">
              <a:buNone/>
            </a:pPr>
            <a:r>
              <a:rPr lang="zh-CN" altLang="en-US" dirty="0" smtClean="0"/>
              <a:t>给系统中程序用的用户如</a:t>
            </a:r>
            <a:r>
              <a:rPr lang="en-US" altLang="zh-CN" dirty="0" err="1" smtClean="0"/>
              <a:t>ftp,nobody,bin,mail</a:t>
            </a:r>
            <a:r>
              <a:rPr lang="zh-CN" altLang="en-US" dirty="0" smtClean="0"/>
              <a:t>等</a:t>
            </a:r>
            <a:endParaRPr lang="zh-CN" altLang="en-US" dirty="0"/>
          </a:p>
        </p:txBody>
      </p:sp>
    </p:spTree>
    <p:extLst>
      <p:ext uri="{BB962C8B-B14F-4D97-AF65-F5344CB8AC3E}">
        <p14:creationId xmlns:p14="http://schemas.microsoft.com/office/powerpoint/2010/main" val="70720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wipe(left)">
                                      <p:cBhvr>
                                        <p:cTn id="24" dur="500"/>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wipe(left)">
                                      <p:cBhvr>
                                        <p:cTn id="35" dur="500"/>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additive="base">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additive="base">
                                        <p:cTn id="4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管理用户</a:t>
            </a:r>
            <a:endParaRPr lang="zh-CN" altLang="en-US" dirty="0"/>
          </a:p>
        </p:txBody>
      </p:sp>
      <p:sp>
        <p:nvSpPr>
          <p:cNvPr id="3" name="内容占位符 2"/>
          <p:cNvSpPr>
            <a:spLocks noGrp="1"/>
          </p:cNvSpPr>
          <p:nvPr>
            <p:ph idx="1"/>
          </p:nvPr>
        </p:nvSpPr>
        <p:spPr>
          <a:xfrm>
            <a:off x="834797" y="979714"/>
            <a:ext cx="10725832" cy="5600700"/>
          </a:xfrm>
        </p:spPr>
        <p:txBody>
          <a:bodyPr>
            <a:normAutofit fontScale="92500" lnSpcReduction="20000"/>
          </a:bodyPr>
          <a:lstStyle/>
          <a:p>
            <a:r>
              <a:rPr lang="zh-CN" altLang="en-US" dirty="0" smtClean="0"/>
              <a:t>怎样增加、删除用户</a:t>
            </a:r>
            <a:endParaRPr lang="en-US" altLang="zh-CN" dirty="0" smtClean="0"/>
          </a:p>
          <a:p>
            <a:pPr lvl="1">
              <a:buFont typeface="Wingdings" panose="05000000000000000000" pitchFamily="2" charset="2"/>
              <a:buChar char="u"/>
            </a:pPr>
            <a:r>
              <a:rPr lang="zh-CN" altLang="en-US" dirty="0" smtClean="0"/>
              <a:t>命令：</a:t>
            </a:r>
            <a:r>
              <a:rPr lang="en-US" altLang="zh-CN" dirty="0" err="1" smtClean="0"/>
              <a:t>useradd</a:t>
            </a:r>
            <a:r>
              <a:rPr lang="en-US" altLang="zh-CN" dirty="0" smtClean="0"/>
              <a:t> [</a:t>
            </a:r>
            <a:r>
              <a:rPr lang="zh-CN" altLang="en-US" dirty="0" smtClean="0"/>
              <a:t>参数</a:t>
            </a:r>
            <a:r>
              <a:rPr lang="en-US" altLang="zh-CN" dirty="0" smtClean="0"/>
              <a:t>] [</a:t>
            </a:r>
            <a:r>
              <a:rPr lang="zh-CN" altLang="en-US" dirty="0" smtClean="0"/>
              <a:t>用户名</a:t>
            </a:r>
            <a:r>
              <a:rPr lang="en-US" altLang="zh-CN" dirty="0" smtClean="0"/>
              <a:t>]</a:t>
            </a:r>
          </a:p>
          <a:p>
            <a:pPr lvl="1">
              <a:buFont typeface="Wingdings" panose="05000000000000000000" pitchFamily="2" charset="2"/>
              <a:buChar char="u"/>
            </a:pPr>
            <a:r>
              <a:rPr lang="zh-CN" altLang="en-US" dirty="0" smtClean="0"/>
              <a:t>参数：</a:t>
            </a:r>
            <a:endParaRPr lang="en-US" altLang="zh-CN" dirty="0" smtClean="0"/>
          </a:p>
          <a:p>
            <a:pPr lvl="2">
              <a:buFont typeface="Wingdings" panose="05000000000000000000" pitchFamily="2" charset="2"/>
              <a:buChar char="l"/>
            </a:pPr>
            <a:r>
              <a:rPr lang="zh-CN" altLang="en-US" dirty="0" smtClean="0"/>
              <a:t> </a:t>
            </a:r>
            <a:r>
              <a:rPr lang="en-US" altLang="zh-CN" dirty="0"/>
              <a:t>-d&lt;</a:t>
            </a:r>
            <a:r>
              <a:rPr lang="zh-CN" altLang="en-US" dirty="0"/>
              <a:t>登入目录</a:t>
            </a:r>
            <a:r>
              <a:rPr lang="en-US" altLang="zh-CN" dirty="0"/>
              <a:t>&gt;</a:t>
            </a:r>
            <a:r>
              <a:rPr lang="zh-CN" altLang="en-US" dirty="0"/>
              <a:t>：指定用户登入时的启始</a:t>
            </a:r>
            <a:r>
              <a:rPr lang="zh-CN" altLang="en-US" dirty="0" smtClean="0"/>
              <a:t>目录</a:t>
            </a:r>
            <a:endParaRPr lang="en-US" altLang="zh-CN" dirty="0"/>
          </a:p>
          <a:p>
            <a:pPr lvl="2">
              <a:buFont typeface="Wingdings" panose="05000000000000000000" pitchFamily="2" charset="2"/>
              <a:buChar char="l"/>
            </a:pPr>
            <a:r>
              <a:rPr lang="zh-CN" altLang="en-US" dirty="0" smtClean="0"/>
              <a:t> </a:t>
            </a:r>
            <a:r>
              <a:rPr lang="en-US" altLang="zh-CN" dirty="0" smtClean="0"/>
              <a:t>-</a:t>
            </a:r>
            <a:r>
              <a:rPr lang="en-US" altLang="zh-CN" dirty="0"/>
              <a:t>e&lt;</a:t>
            </a:r>
            <a:r>
              <a:rPr lang="zh-CN" altLang="en-US" dirty="0"/>
              <a:t>有效期限</a:t>
            </a:r>
            <a:r>
              <a:rPr lang="en-US" altLang="zh-CN" dirty="0"/>
              <a:t>&gt;</a:t>
            </a:r>
            <a:r>
              <a:rPr lang="zh-CN" altLang="en-US" dirty="0"/>
              <a:t>：指定帐号的</a:t>
            </a:r>
            <a:r>
              <a:rPr lang="zh-CN" altLang="en-US" dirty="0" smtClean="0"/>
              <a:t>有效期</a:t>
            </a:r>
            <a:endParaRPr lang="en-US" altLang="zh-CN" dirty="0" smtClean="0"/>
          </a:p>
          <a:p>
            <a:pPr lvl="2">
              <a:buFont typeface="Wingdings" panose="05000000000000000000" pitchFamily="2" charset="2"/>
              <a:buChar char="l"/>
            </a:pPr>
            <a:r>
              <a:rPr lang="zh-CN" altLang="en-US" dirty="0" smtClean="0"/>
              <a:t> </a:t>
            </a:r>
            <a:r>
              <a:rPr lang="en-US" altLang="zh-CN" dirty="0"/>
              <a:t>-g&lt;</a:t>
            </a:r>
            <a:r>
              <a:rPr lang="zh-CN" altLang="en-US" dirty="0"/>
              <a:t>群组</a:t>
            </a:r>
            <a:r>
              <a:rPr lang="en-US" altLang="zh-CN" dirty="0"/>
              <a:t>&gt;</a:t>
            </a:r>
            <a:r>
              <a:rPr lang="zh-CN" altLang="en-US" dirty="0"/>
              <a:t>：指定用户所属的群</a:t>
            </a:r>
            <a:r>
              <a:rPr lang="zh-CN" altLang="en-US" dirty="0" smtClean="0"/>
              <a:t>组</a:t>
            </a:r>
            <a:endParaRPr lang="en-US" altLang="zh-CN" dirty="0" smtClean="0"/>
          </a:p>
          <a:p>
            <a:pPr lvl="2">
              <a:buFont typeface="Wingdings" panose="05000000000000000000" pitchFamily="2" charset="2"/>
              <a:buChar char="l"/>
            </a:pPr>
            <a:r>
              <a:rPr lang="zh-CN" altLang="en-US" dirty="0" smtClean="0"/>
              <a:t> </a:t>
            </a:r>
            <a:r>
              <a:rPr lang="en-US" altLang="zh-CN" dirty="0"/>
              <a:t>-G&lt;</a:t>
            </a:r>
            <a:r>
              <a:rPr lang="zh-CN" altLang="en-US" dirty="0"/>
              <a:t>群组</a:t>
            </a:r>
            <a:r>
              <a:rPr lang="en-US" altLang="zh-CN" dirty="0"/>
              <a:t>&gt;</a:t>
            </a:r>
            <a:r>
              <a:rPr lang="zh-CN" altLang="en-US" dirty="0"/>
              <a:t>：指定用户所属的附加群</a:t>
            </a:r>
            <a:r>
              <a:rPr lang="zh-CN" altLang="en-US" dirty="0" smtClean="0"/>
              <a:t>组 </a:t>
            </a:r>
            <a:r>
              <a:rPr lang="en-US" altLang="zh-CN" dirty="0"/>
              <a:t>-m</a:t>
            </a:r>
            <a:r>
              <a:rPr lang="zh-CN" altLang="en-US" dirty="0"/>
              <a:t>：自动建立用户的登入目录； </a:t>
            </a:r>
            <a:r>
              <a:rPr lang="en-US" altLang="zh-CN" dirty="0"/>
              <a:t>-M</a:t>
            </a:r>
            <a:r>
              <a:rPr lang="zh-CN" altLang="en-US" dirty="0"/>
              <a:t>：不要自动建立用户的登入</a:t>
            </a:r>
            <a:r>
              <a:rPr lang="zh-CN" altLang="en-US" dirty="0" smtClean="0"/>
              <a:t>目录</a:t>
            </a:r>
            <a:endParaRPr lang="en-US" altLang="zh-CN" dirty="0" smtClean="0"/>
          </a:p>
          <a:p>
            <a:pPr lvl="2">
              <a:buFont typeface="Wingdings" panose="05000000000000000000" pitchFamily="2" charset="2"/>
              <a:buChar char="l"/>
            </a:pPr>
            <a:r>
              <a:rPr lang="en-US" altLang="zh-CN" dirty="0" smtClean="0"/>
              <a:t>-</a:t>
            </a:r>
            <a:r>
              <a:rPr lang="en-US" altLang="zh-CN" dirty="0"/>
              <a:t>u</a:t>
            </a:r>
            <a:r>
              <a:rPr lang="zh-CN" altLang="en-US" dirty="0"/>
              <a:t>：指定用户</a:t>
            </a:r>
            <a:r>
              <a:rPr lang="en-US" altLang="zh-CN" dirty="0" smtClean="0"/>
              <a:t>id</a:t>
            </a:r>
          </a:p>
          <a:p>
            <a:pPr lvl="1">
              <a:buFont typeface="Wingdings" panose="05000000000000000000" pitchFamily="2" charset="2"/>
              <a:buChar char="u"/>
            </a:pPr>
            <a:r>
              <a:rPr lang="zh-CN" altLang="en-US" dirty="0" smtClean="0"/>
              <a:t>例子：</a:t>
            </a:r>
            <a:r>
              <a:rPr lang="en-US" altLang="zh-CN" dirty="0" err="1" smtClean="0"/>
              <a:t>useradd</a:t>
            </a:r>
            <a:r>
              <a:rPr lang="en-US" altLang="zh-CN" dirty="0" smtClean="0"/>
              <a:t>  test1   </a:t>
            </a:r>
            <a:r>
              <a:rPr lang="zh-CN" altLang="en-US" dirty="0" smtClean="0"/>
              <a:t>（需要</a:t>
            </a:r>
            <a:r>
              <a:rPr lang="en-US" altLang="zh-CN" dirty="0" smtClean="0"/>
              <a:t>root</a:t>
            </a:r>
            <a:r>
              <a:rPr lang="zh-CN" altLang="en-US" dirty="0" smtClean="0"/>
              <a:t>权限）</a:t>
            </a:r>
            <a:endParaRPr lang="en-US" altLang="zh-CN" dirty="0" smtClean="0"/>
          </a:p>
          <a:p>
            <a:pPr lvl="1"/>
            <a:endParaRPr lang="zh-CN" altLang="en-US" dirty="0"/>
          </a:p>
        </p:txBody>
      </p:sp>
    </p:spTree>
    <p:extLst>
      <p:ext uri="{BB962C8B-B14F-4D97-AF65-F5344CB8AC3E}">
        <p14:creationId xmlns:p14="http://schemas.microsoft.com/office/powerpoint/2010/main" val="230534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管理用户</a:t>
            </a:r>
            <a:endParaRPr lang="zh-CN" altLang="en-US" dirty="0"/>
          </a:p>
        </p:txBody>
      </p:sp>
      <p:sp>
        <p:nvSpPr>
          <p:cNvPr id="3" name="内容占位符 2"/>
          <p:cNvSpPr>
            <a:spLocks noGrp="1"/>
          </p:cNvSpPr>
          <p:nvPr>
            <p:ph idx="1"/>
          </p:nvPr>
        </p:nvSpPr>
        <p:spPr>
          <a:xfrm>
            <a:off x="818469" y="1012372"/>
            <a:ext cx="10631488" cy="5194300"/>
          </a:xfrm>
        </p:spPr>
        <p:txBody>
          <a:bodyPr>
            <a:normAutofit lnSpcReduction="10000"/>
          </a:bodyPr>
          <a:lstStyle/>
          <a:p>
            <a:r>
              <a:rPr lang="zh-CN" altLang="en-US" dirty="0" smtClean="0"/>
              <a:t>为用户设置密码</a:t>
            </a:r>
            <a:endParaRPr lang="en-US" altLang="zh-CN" dirty="0" smtClean="0"/>
          </a:p>
          <a:p>
            <a:pPr lvl="1">
              <a:buFont typeface="Wingdings" panose="05000000000000000000" pitchFamily="2" charset="2"/>
              <a:buChar char="u"/>
            </a:pPr>
            <a:r>
              <a:rPr lang="zh-CN" altLang="en-US" dirty="0" smtClean="0"/>
              <a:t>命令</a:t>
            </a:r>
            <a:r>
              <a:rPr lang="en-US" altLang="zh-CN" dirty="0" err="1" smtClean="0"/>
              <a:t>passwd</a:t>
            </a:r>
            <a:r>
              <a:rPr lang="en-US" altLang="zh-CN" dirty="0" smtClean="0"/>
              <a:t> [</a:t>
            </a:r>
            <a:r>
              <a:rPr lang="zh-CN" altLang="en-US" dirty="0" smtClean="0"/>
              <a:t>参数</a:t>
            </a:r>
            <a:r>
              <a:rPr lang="en-US" altLang="zh-CN" dirty="0" smtClean="0"/>
              <a:t>]   [</a:t>
            </a:r>
            <a:r>
              <a:rPr lang="zh-CN" altLang="en-US" dirty="0" smtClean="0"/>
              <a:t>用户名</a:t>
            </a:r>
            <a:r>
              <a:rPr lang="en-US" altLang="zh-CN" dirty="0" smtClean="0"/>
              <a:t>]</a:t>
            </a:r>
          </a:p>
          <a:p>
            <a:pPr lvl="1">
              <a:buFont typeface="Wingdings" panose="05000000000000000000" pitchFamily="2" charset="2"/>
              <a:buChar char="u"/>
            </a:pPr>
            <a:r>
              <a:rPr lang="en-US" altLang="zh-CN" dirty="0"/>
              <a:t>-d</a:t>
            </a:r>
            <a:r>
              <a:rPr lang="zh-CN" altLang="en-US" dirty="0"/>
              <a:t>：删除密码，仅有系统管理者才能</a:t>
            </a:r>
            <a:r>
              <a:rPr lang="zh-CN" altLang="en-US" dirty="0" smtClean="0"/>
              <a:t>使用</a:t>
            </a:r>
            <a:endParaRPr lang="en-US" altLang="zh-CN" dirty="0" smtClean="0"/>
          </a:p>
          <a:p>
            <a:pPr lvl="1">
              <a:buFont typeface="Wingdings" panose="05000000000000000000" pitchFamily="2" charset="2"/>
              <a:buChar char="u"/>
            </a:pPr>
            <a:r>
              <a:rPr lang="zh-CN" altLang="en-US" dirty="0" smtClean="0"/>
              <a:t> </a:t>
            </a:r>
            <a:r>
              <a:rPr lang="en-US" altLang="zh-CN" dirty="0"/>
              <a:t>-k</a:t>
            </a:r>
            <a:r>
              <a:rPr lang="zh-CN" altLang="en-US" dirty="0"/>
              <a:t>：设置只有在密码过期失效后，方能</a:t>
            </a:r>
            <a:r>
              <a:rPr lang="zh-CN" altLang="en-US" dirty="0" smtClean="0"/>
              <a:t>更新</a:t>
            </a:r>
            <a:endParaRPr lang="en-US" altLang="zh-CN" dirty="0" smtClean="0"/>
          </a:p>
          <a:p>
            <a:r>
              <a:rPr lang="zh-CN" altLang="en-US" dirty="0" smtClean="0"/>
              <a:t>例：</a:t>
            </a:r>
            <a:r>
              <a:rPr lang="en-US" altLang="zh-CN" dirty="0" err="1" smtClean="0"/>
              <a:t>passwd</a:t>
            </a:r>
            <a:r>
              <a:rPr lang="en-US" altLang="zh-CN" dirty="0" smtClean="0"/>
              <a:t> test1</a:t>
            </a:r>
          </a:p>
          <a:p>
            <a:pPr lvl="1">
              <a:buFont typeface="Wingdings" panose="05000000000000000000" pitchFamily="2" charset="2"/>
              <a:buChar char="u"/>
            </a:pPr>
            <a:r>
              <a:rPr lang="zh-CN" altLang="en-US" dirty="0" smtClean="0"/>
              <a:t>输入密码，再次输入</a:t>
            </a:r>
            <a:endParaRPr lang="en-US" altLang="zh-CN" dirty="0" smtClean="0"/>
          </a:p>
          <a:p>
            <a:r>
              <a:rPr lang="zh-CN" altLang="en-US" dirty="0" smtClean="0"/>
              <a:t>思考：用户</a:t>
            </a:r>
            <a:r>
              <a:rPr lang="en-US" altLang="zh-CN" dirty="0" smtClean="0"/>
              <a:t>test1</a:t>
            </a:r>
            <a:r>
              <a:rPr lang="zh-CN" altLang="en-US" dirty="0" smtClean="0"/>
              <a:t>本人修改自己的密码，使用命令 </a:t>
            </a:r>
            <a:r>
              <a:rPr lang="en-US" altLang="zh-CN" dirty="0" err="1" smtClean="0"/>
              <a:t>passwd</a:t>
            </a:r>
            <a:r>
              <a:rPr lang="en-US" altLang="zh-CN" dirty="0" smtClean="0"/>
              <a:t> test1</a:t>
            </a:r>
            <a:r>
              <a:rPr lang="zh-CN" altLang="en-US" dirty="0" smtClean="0"/>
              <a:t>，是否可以？</a:t>
            </a:r>
            <a:endParaRPr lang="en-US" altLang="zh-CN" dirty="0"/>
          </a:p>
          <a:p>
            <a:pPr lvl="1"/>
            <a:endParaRPr lang="zh-CN" altLang="en-US" dirty="0"/>
          </a:p>
        </p:txBody>
      </p:sp>
    </p:spTree>
    <p:extLst>
      <p:ext uri="{BB962C8B-B14F-4D97-AF65-F5344CB8AC3E}">
        <p14:creationId xmlns:p14="http://schemas.microsoft.com/office/powerpoint/2010/main" val="139231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管理用户</a:t>
            </a:r>
            <a:endParaRPr lang="zh-CN" altLang="en-US" dirty="0"/>
          </a:p>
        </p:txBody>
      </p:sp>
      <p:sp>
        <p:nvSpPr>
          <p:cNvPr id="3" name="内容占位符 2"/>
          <p:cNvSpPr>
            <a:spLocks noGrp="1"/>
          </p:cNvSpPr>
          <p:nvPr>
            <p:ph idx="1"/>
          </p:nvPr>
        </p:nvSpPr>
        <p:spPr/>
        <p:txBody>
          <a:bodyPr/>
          <a:lstStyle/>
          <a:p>
            <a:r>
              <a:rPr lang="zh-CN" altLang="en-US" dirty="0" smtClean="0"/>
              <a:t>删除用户</a:t>
            </a:r>
            <a:endParaRPr lang="en-US" altLang="zh-CN" dirty="0" smtClean="0"/>
          </a:p>
          <a:p>
            <a:pPr lvl="1"/>
            <a:r>
              <a:rPr lang="zh-CN" altLang="en-US" dirty="0" smtClean="0"/>
              <a:t>命令：</a:t>
            </a:r>
            <a:r>
              <a:rPr lang="en-US" altLang="zh-CN" dirty="0" err="1" smtClean="0"/>
              <a:t>userdel</a:t>
            </a:r>
            <a:r>
              <a:rPr lang="en-US" altLang="zh-CN" dirty="0" smtClean="0"/>
              <a:t>   [</a:t>
            </a:r>
            <a:r>
              <a:rPr lang="zh-CN" altLang="en-US" dirty="0" smtClean="0"/>
              <a:t>参数</a:t>
            </a:r>
            <a:r>
              <a:rPr lang="en-US" altLang="zh-CN" dirty="0" smtClean="0"/>
              <a:t>]  </a:t>
            </a:r>
            <a:r>
              <a:rPr lang="zh-CN" altLang="en-US" dirty="0" smtClean="0"/>
              <a:t>用户名</a:t>
            </a:r>
            <a:endParaRPr lang="en-US" altLang="zh-CN" dirty="0" smtClean="0"/>
          </a:p>
          <a:p>
            <a:pPr lvl="2"/>
            <a:r>
              <a:rPr lang="zh-CN" altLang="en-US" dirty="0" smtClean="0"/>
              <a:t>无参数 ：只删除用户（当用户登录时不能删除）</a:t>
            </a:r>
            <a:endParaRPr lang="en-US" altLang="zh-CN" dirty="0" smtClean="0"/>
          </a:p>
          <a:p>
            <a:pPr lvl="2"/>
            <a:r>
              <a:rPr lang="en-US" altLang="zh-CN" dirty="0" smtClean="0"/>
              <a:t>-</a:t>
            </a:r>
            <a:r>
              <a:rPr lang="en-US" altLang="zh-CN" dirty="0"/>
              <a:t>f</a:t>
            </a:r>
            <a:r>
              <a:rPr lang="zh-CN" altLang="en-US" dirty="0"/>
              <a:t>：强制删除用户，即使用户当前已</a:t>
            </a:r>
            <a:r>
              <a:rPr lang="zh-CN" altLang="en-US" dirty="0" smtClean="0"/>
              <a:t>登录</a:t>
            </a:r>
            <a:endParaRPr lang="en-US" altLang="zh-CN" dirty="0" smtClean="0"/>
          </a:p>
          <a:p>
            <a:pPr lvl="2"/>
            <a:r>
              <a:rPr lang="zh-CN" altLang="en-US" dirty="0" smtClean="0"/>
              <a:t> </a:t>
            </a:r>
            <a:r>
              <a:rPr lang="en-US" altLang="zh-CN" dirty="0"/>
              <a:t>-r</a:t>
            </a:r>
            <a:r>
              <a:rPr lang="zh-CN" altLang="en-US" dirty="0"/>
              <a:t>：删除用户的同时，删除与用户相关的所有</a:t>
            </a:r>
            <a:r>
              <a:rPr lang="zh-CN" altLang="en-US" dirty="0" smtClean="0"/>
              <a:t>文件</a:t>
            </a:r>
            <a:endParaRPr lang="en-US" altLang="zh-CN" dirty="0" smtClean="0"/>
          </a:p>
          <a:p>
            <a:pPr lvl="1"/>
            <a:r>
              <a:rPr lang="zh-CN" altLang="en-US" dirty="0" smtClean="0"/>
              <a:t>例：</a:t>
            </a:r>
            <a:r>
              <a:rPr lang="en-US" altLang="zh-CN" dirty="0" err="1" smtClean="0"/>
              <a:t>userdel</a:t>
            </a:r>
            <a:r>
              <a:rPr lang="en-US" altLang="zh-CN" dirty="0" smtClean="0"/>
              <a:t> test1   /</a:t>
            </a:r>
            <a:r>
              <a:rPr lang="en-US" altLang="zh-CN" dirty="0" err="1" smtClean="0"/>
              <a:t>userdel</a:t>
            </a:r>
            <a:r>
              <a:rPr lang="en-US" altLang="zh-CN" dirty="0" smtClean="0"/>
              <a:t> –r test1</a:t>
            </a:r>
          </a:p>
          <a:p>
            <a:pPr lvl="2"/>
            <a:endParaRPr lang="zh-CN" altLang="en-US" dirty="0"/>
          </a:p>
        </p:txBody>
      </p:sp>
    </p:spTree>
    <p:extLst>
      <p:ext uri="{BB962C8B-B14F-4D97-AF65-F5344CB8AC3E}">
        <p14:creationId xmlns:p14="http://schemas.microsoft.com/office/powerpoint/2010/main" val="258963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用户管理背后的配置文件</a:t>
            </a:r>
            <a:endParaRPr lang="zh-CN" altLang="en-US" dirty="0"/>
          </a:p>
        </p:txBody>
      </p:sp>
      <p:sp>
        <p:nvSpPr>
          <p:cNvPr id="3" name="内容占位符 2"/>
          <p:cNvSpPr>
            <a:spLocks noGrp="1"/>
          </p:cNvSpPr>
          <p:nvPr>
            <p:ph idx="1"/>
          </p:nvPr>
        </p:nvSpPr>
        <p:spPr/>
        <p:txBody>
          <a:bodyPr/>
          <a:lstStyle/>
          <a:p>
            <a:r>
              <a:rPr lang="zh-CN" altLang="en-US" dirty="0" smtClean="0"/>
              <a:t>表面上看用户管理是使用用户管理控制工具来完成的，实际是通过命令修改了用户的配置文件</a:t>
            </a:r>
            <a:r>
              <a:rPr lang="en-US" altLang="zh-CN" dirty="0" smtClean="0"/>
              <a:t>/</a:t>
            </a:r>
            <a:r>
              <a:rPr lang="en-US" altLang="zh-CN" dirty="0" err="1" smtClean="0"/>
              <a:t>etc</a:t>
            </a:r>
            <a:r>
              <a:rPr lang="en-US" altLang="zh-CN" dirty="0" smtClean="0"/>
              <a:t>/</a:t>
            </a:r>
            <a:r>
              <a:rPr lang="en-US" altLang="zh-CN" dirty="0" err="1" smtClean="0"/>
              <a:t>passwd</a:t>
            </a:r>
            <a:r>
              <a:rPr lang="en-US" altLang="zh-CN" dirty="0" smtClean="0"/>
              <a:t>   </a:t>
            </a:r>
            <a:r>
              <a:rPr lang="zh-CN" altLang="en-US" dirty="0" smtClean="0"/>
              <a:t>和</a:t>
            </a:r>
            <a:r>
              <a:rPr lang="en-US" altLang="zh-CN" dirty="0" smtClean="0"/>
              <a:t>/</a:t>
            </a:r>
            <a:r>
              <a:rPr lang="en-US" altLang="zh-CN" dirty="0" err="1" smtClean="0"/>
              <a:t>etc</a:t>
            </a:r>
            <a:r>
              <a:rPr lang="en-US" altLang="zh-CN" dirty="0" smtClean="0"/>
              <a:t>/shadow</a:t>
            </a:r>
            <a:r>
              <a:rPr lang="zh-CN" altLang="en-US" dirty="0" smtClean="0"/>
              <a:t>文件来完成的</a:t>
            </a:r>
            <a:endParaRPr lang="zh-CN" altLang="en-US" dirty="0"/>
          </a:p>
        </p:txBody>
      </p:sp>
      <p:pic>
        <p:nvPicPr>
          <p:cNvPr id="5" name="图片 4"/>
          <p:cNvPicPr>
            <a:picLocks noChangeAspect="1"/>
          </p:cNvPicPr>
          <p:nvPr/>
        </p:nvPicPr>
        <p:blipFill rotWithShape="1">
          <a:blip r:embed="rId3"/>
          <a:srcRect r="20390"/>
          <a:stretch/>
        </p:blipFill>
        <p:spPr>
          <a:xfrm>
            <a:off x="398761" y="2924299"/>
            <a:ext cx="5914467" cy="3286948"/>
          </a:xfrm>
          <a:prstGeom prst="rect">
            <a:avLst/>
          </a:prstGeom>
        </p:spPr>
      </p:pic>
      <p:pic>
        <p:nvPicPr>
          <p:cNvPr id="6" name="图片 5"/>
          <p:cNvPicPr>
            <a:picLocks noChangeAspect="1"/>
          </p:cNvPicPr>
          <p:nvPr/>
        </p:nvPicPr>
        <p:blipFill>
          <a:blip r:embed="rId4"/>
          <a:stretch>
            <a:fillRect/>
          </a:stretch>
        </p:blipFill>
        <p:spPr>
          <a:xfrm>
            <a:off x="6654088" y="2869604"/>
            <a:ext cx="5135932" cy="3372169"/>
          </a:xfrm>
          <a:prstGeom prst="rect">
            <a:avLst/>
          </a:prstGeom>
        </p:spPr>
      </p:pic>
    </p:spTree>
    <p:extLst>
      <p:ext uri="{BB962C8B-B14F-4D97-AF65-F5344CB8AC3E}">
        <p14:creationId xmlns:p14="http://schemas.microsoft.com/office/powerpoint/2010/main" val="237379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3782</TotalTime>
  <Words>1827</Words>
  <Application>Microsoft Office PowerPoint</Application>
  <PresentationFormat>自定义</PresentationFormat>
  <Paragraphs>223</Paragraphs>
  <Slides>36</Slides>
  <Notes>15</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丝状</vt:lpstr>
      <vt:lpstr>测试综合技能</vt:lpstr>
      <vt:lpstr>教学目标</vt:lpstr>
      <vt:lpstr>目 录</vt:lpstr>
      <vt:lpstr>认识Linux下的用户</vt:lpstr>
      <vt:lpstr>认识Linux下用户</vt:lpstr>
      <vt:lpstr>管理用户</vt:lpstr>
      <vt:lpstr>管理用户</vt:lpstr>
      <vt:lpstr>管理用户</vt:lpstr>
      <vt:lpstr>用户管理背后的配置文件</vt:lpstr>
      <vt:lpstr>目 录</vt:lpstr>
      <vt:lpstr>场景分析</vt:lpstr>
      <vt:lpstr>su命令</vt:lpstr>
      <vt:lpstr>su命令</vt:lpstr>
      <vt:lpstr>su命令</vt:lpstr>
      <vt:lpstr>目 录</vt:lpstr>
      <vt:lpstr>sudo命令</vt:lpstr>
      <vt:lpstr>sudo命令</vt:lpstr>
      <vt:lpstr>目 录</vt:lpstr>
      <vt:lpstr>sudoers文件</vt:lpstr>
      <vt:lpstr>sudoers 文件</vt:lpstr>
      <vt:lpstr>sudo与root区别</vt:lpstr>
      <vt:lpstr>目 录</vt:lpstr>
      <vt:lpstr>认识Linux下的用户组</vt:lpstr>
      <vt:lpstr>认识Linux下的用户组</vt:lpstr>
      <vt:lpstr>认识Linux下的用户组</vt:lpstr>
      <vt:lpstr>认识Linux下的用户组</vt:lpstr>
      <vt:lpstr>用户组管理</vt:lpstr>
      <vt:lpstr>用户组管理</vt:lpstr>
      <vt:lpstr>给用户组增加用户</vt:lpstr>
      <vt:lpstr>用户组管理</vt:lpstr>
      <vt:lpstr>用户组管理</vt:lpstr>
      <vt:lpstr>用户组管理背后的故事</vt:lpstr>
      <vt:lpstr>内容总结</vt:lpstr>
      <vt:lpstr>内容总结</vt:lpstr>
      <vt:lpstr>内容总结</vt:lpstr>
      <vt:lpstr>Question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135</cp:revision>
  <dcterms:created xsi:type="dcterms:W3CDTF">2017-06-13T01:11:38Z</dcterms:created>
  <dcterms:modified xsi:type="dcterms:W3CDTF">2017-09-04T09:12:22Z</dcterms:modified>
</cp:coreProperties>
</file>