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314" r:id="rId3"/>
    <p:sldId id="443" r:id="rId4"/>
    <p:sldId id="444" r:id="rId5"/>
    <p:sldId id="445" r:id="rId6"/>
    <p:sldId id="446" r:id="rId7"/>
    <p:sldId id="448" r:id="rId8"/>
    <p:sldId id="408" r:id="rId9"/>
    <p:sldId id="409" r:id="rId10"/>
    <p:sldId id="410" r:id="rId11"/>
    <p:sldId id="411" r:id="rId12"/>
    <p:sldId id="412" r:id="rId13"/>
    <p:sldId id="449" r:id="rId14"/>
    <p:sldId id="413" r:id="rId15"/>
    <p:sldId id="451" r:id="rId16"/>
    <p:sldId id="414" r:id="rId17"/>
    <p:sldId id="415" r:id="rId18"/>
    <p:sldId id="416" r:id="rId19"/>
    <p:sldId id="417" r:id="rId20"/>
    <p:sldId id="418" r:id="rId21"/>
    <p:sldId id="419" r:id="rId22"/>
    <p:sldId id="450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344F297-FD34-4385-94E1-5010F07666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E722AF1-D4A2-4B40-930C-113DC31A22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C95DB89-7453-4A27-AFFB-8515889338D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D3897C3-35D8-4CB0-A68E-E42A4CF93F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498ABC9-74B8-418F-B89A-9EFEBFDD12A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D338330-371B-4686-B45C-86362CF48B5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9B35DD-ADB7-4A54-AE9E-60DF33CFA1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AD77985-FA13-4D67-B661-52B7EB567C6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C8D8A5-34D2-496F-A6C1-22D282AD064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49D53F0-6FD1-498F-9807-1A1398BDC9A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A3A7D4-7C93-4285-A8C7-3036104A6D7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66E3DF0-D015-46AB-A312-019A38378B3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544D585-CE68-47CE-A64E-45D2402F66F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C7C431B-59E1-4580-B3EB-3EB6DCD6A84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494935-A2CF-44F9-8A48-A2AAFEB567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6ABFF4-4860-4928-B57C-1A23B42CBE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15CED2-9430-463A-9057-5D220B8375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7763EC-9C7A-4DFA-B6BB-14B86235C78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D806859-714F-4E91-83B8-47D0E0BB87E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6   </a:t>
            </a:r>
            <a:r>
              <a:rPr lang="zh-CN" altLang="en-US" sz="3600" dirty="0" smtClean="0"/>
              <a:t>磁盘管理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446F7DC-DCEA-46CE-ACC2-E4C99FBF9E4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48784" y="1212851"/>
            <a:ext cx="10972800" cy="583687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硬盘规划示例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为主机新增一块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10GB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SCSI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对该硬盘进行分区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划分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个主分区，各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，剩余空间作为扩展分区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在扩展分区中建立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个逻辑分区，容量分别为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将第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个逻辑分区的类型改为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swap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确认分区设置情况，保存退出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partprobe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探测硬盘分区的变化</a:t>
            </a:r>
          </a:p>
        </p:txBody>
      </p:sp>
    </p:spTree>
    <p:extLst>
      <p:ext uri="{BB962C8B-B14F-4D97-AF65-F5344CB8AC3E}">
        <p14:creationId xmlns:p14="http://schemas.microsoft.com/office/powerpoint/2010/main" val="619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ED5C3E0-1810-480C-85C5-C69CEA4F030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mkfs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，创建文件系统（格式化）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mkfs</a:t>
            </a:r>
            <a:r>
              <a:rPr lang="en-US" altLang="zh-CN" dirty="0" smtClean="0">
                <a:solidFill>
                  <a:srgbClr val="FF0000"/>
                </a:solidFill>
              </a:rPr>
              <a:t> -t </a:t>
            </a:r>
            <a:r>
              <a:rPr lang="zh-CN" altLang="en-US" dirty="0" smtClean="0">
                <a:solidFill>
                  <a:srgbClr val="FF0000"/>
                </a:solidFill>
              </a:rPr>
              <a:t>文件系统类型 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65400"/>
            <a:ext cx="10676467" cy="1366838"/>
          </a:xfrm>
          <a:prstGeom prst="roundRect">
            <a:avLst>
              <a:gd name="adj" fmla="val 10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ls</a:t>
            </a:r>
            <a:r>
              <a:rPr lang="en-US" altLang="zh-CN" sz="1800" b="1" dirty="0"/>
              <a:t>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</a:t>
            </a:r>
            <a:r>
              <a:rPr lang="en-US" altLang="zh-CN" sz="1800" b="1" dirty="0"/>
              <a:t>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mkfs</a:t>
            </a:r>
            <a:r>
              <a:rPr lang="en-US" altLang="zh-CN" sz="1800" b="1" dirty="0"/>
              <a:t>   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/mkfs.ext2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mkfs.msdos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mkfs.cramfs</a:t>
            </a:r>
            <a:r>
              <a:rPr lang="en-US" altLang="zh-CN" sz="1800" b="1" dirty="0"/>
              <a:t>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</a:t>
            </a:r>
            <a:r>
              <a:rPr lang="en-US" altLang="zh-CN" sz="1800" b="1" dirty="0">
                <a:solidFill>
                  <a:srgbClr val="FF0000"/>
                </a:solidFill>
              </a:rPr>
              <a:t>ext3</a:t>
            </a:r>
            <a:r>
              <a:rPr lang="en-US" altLang="zh-CN" sz="1800" b="1" dirty="0"/>
              <a:t>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mkfs.vfat</a:t>
            </a:r>
            <a:endParaRPr lang="en-US" altLang="zh-CN" sz="1800" b="1" dirty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2190752" y="4000500"/>
            <a:ext cx="4032249" cy="971550"/>
          </a:xfrm>
          <a:prstGeom prst="wedgeRoundRectCallout">
            <a:avLst>
              <a:gd name="adj1" fmla="val -38398"/>
              <a:gd name="adj2" fmla="val -79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作为其他几个分区命令的前端工具，通过“</a:t>
            </a:r>
            <a:r>
              <a:rPr lang="en-US" altLang="zh-CN" sz="1800" b="1">
                <a:ea typeface="楷体_GB2312" pitchFamily="49" charset="-122"/>
              </a:rPr>
              <a:t>-t ...”</a:t>
            </a:r>
            <a:r>
              <a:rPr lang="zh-CN" altLang="en-US" sz="1800" b="1">
                <a:ea typeface="楷体_GB2312" pitchFamily="49" charset="-122"/>
              </a:rPr>
              <a:t>选项指定文件系统类型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19667" y="5013326"/>
            <a:ext cx="10676467" cy="576263"/>
          </a:xfrm>
          <a:prstGeom prst="roundRect">
            <a:avLst>
              <a:gd name="adj" fmla="val 21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mkfs -t ext3 /dev/sdb1</a:t>
            </a:r>
          </a:p>
        </p:txBody>
      </p:sp>
    </p:spTree>
    <p:extLst>
      <p:ext uri="{BB962C8B-B14F-4D97-AF65-F5344CB8AC3E}">
        <p14:creationId xmlns:p14="http://schemas.microsoft.com/office/powerpoint/2010/main" val="32671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C81983-7539-4444-8D74-617E1603426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mkswap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Swap</a:t>
            </a:r>
            <a:r>
              <a:rPr lang="zh-CN" altLang="en-US" dirty="0" smtClean="0"/>
              <a:t>，创建交换文件系统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mkswap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492376"/>
            <a:ext cx="10676467" cy="3241675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mkswap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Setting up swapspace version 1, size = 2006929 kB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swapon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3008456          0    3008456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swapoff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1048568          0    1048568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056967" y="2133601"/>
            <a:ext cx="2590800" cy="468313"/>
          </a:xfrm>
          <a:prstGeom prst="wedgeRoundRectCallout">
            <a:avLst>
              <a:gd name="adj1" fmla="val -40278"/>
              <a:gd name="adj2" fmla="val 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格式化交换分区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959600" y="3716338"/>
            <a:ext cx="2302933" cy="468312"/>
          </a:xfrm>
          <a:prstGeom prst="wedgeRoundRectCallout">
            <a:avLst>
              <a:gd name="adj1" fmla="val -43657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启用交换分区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1968500" y="5661026"/>
            <a:ext cx="2302933" cy="468313"/>
          </a:xfrm>
          <a:prstGeom prst="wedgeRoundRectCallout">
            <a:avLst>
              <a:gd name="adj1" fmla="val 41819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查看交换空间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152218" y="4868863"/>
            <a:ext cx="2302933" cy="468312"/>
          </a:xfrm>
          <a:prstGeom prst="wedgeRoundRectCallout">
            <a:avLst>
              <a:gd name="adj1" fmla="val -41819"/>
              <a:gd name="adj2" fmla="val -8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停用交换分区</a:t>
            </a:r>
          </a:p>
        </p:txBody>
      </p:sp>
    </p:spTree>
    <p:extLst>
      <p:ext uri="{BB962C8B-B14F-4D97-AF65-F5344CB8AC3E}">
        <p14:creationId xmlns:p14="http://schemas.microsoft.com/office/powerpoint/2010/main" val="12840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挂载磁盘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66DAB30-A933-4FFA-9309-ED7A8A52B36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挂载文件系统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1" y="1089026"/>
            <a:ext cx="9434052" cy="32043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400" dirty="0"/>
              <a:t>mount</a:t>
            </a:r>
            <a:r>
              <a:rPr lang="zh-CN" altLang="en-US" sz="4400" dirty="0"/>
              <a:t>命令</a:t>
            </a:r>
          </a:p>
          <a:p>
            <a:pPr lvl="1" eaLnBrk="1" hangingPunct="1"/>
            <a:r>
              <a:rPr lang="zh-CN" altLang="en-US" sz="3700" dirty="0"/>
              <a:t>用途：挂载文件系统、</a:t>
            </a:r>
            <a:r>
              <a:rPr lang="en-US" altLang="zh-CN" sz="3700" dirty="0"/>
              <a:t>ISO</a:t>
            </a:r>
            <a:r>
              <a:rPr lang="zh-CN" altLang="en-US" sz="3700" dirty="0"/>
              <a:t>镜像到指定文件夹</a:t>
            </a:r>
          </a:p>
          <a:p>
            <a:pPr lvl="1"/>
            <a:r>
              <a:rPr lang="zh-CN" altLang="en-US" sz="3700" dirty="0"/>
              <a:t>格式：</a:t>
            </a:r>
            <a:r>
              <a:rPr lang="en-US" altLang="zh-CN" sz="3700" dirty="0"/>
              <a:t>mount  [ -t </a:t>
            </a:r>
            <a:r>
              <a:rPr lang="zh-CN" altLang="en-US" sz="3700" dirty="0"/>
              <a:t>类型 </a:t>
            </a:r>
            <a:r>
              <a:rPr lang="en-US" altLang="zh-CN" sz="3700" dirty="0"/>
              <a:t>]  </a:t>
            </a:r>
            <a:r>
              <a:rPr lang="zh-CN" altLang="en-US" sz="3700" dirty="0"/>
              <a:t>存储设备  挂载点目录</a:t>
            </a:r>
          </a:p>
          <a:p>
            <a:pPr lvl="1"/>
            <a:r>
              <a:rPr lang="zh-CN" altLang="en-US" sz="3700" dirty="0" smtClean="0"/>
              <a:t>类型</a:t>
            </a:r>
            <a:r>
              <a:rPr lang="zh-CN" altLang="en-US" sz="3700" dirty="0"/>
              <a:t>：</a:t>
            </a:r>
            <a:r>
              <a:rPr lang="en-US" altLang="zh-CN" sz="3700" dirty="0"/>
              <a:t>swap</a:t>
            </a:r>
            <a:r>
              <a:rPr lang="zh-CN" altLang="en-US" sz="3700" dirty="0"/>
              <a:t>、</a:t>
            </a:r>
            <a:r>
              <a:rPr lang="en-US" altLang="zh-CN" sz="3700" dirty="0"/>
              <a:t>iso9660</a:t>
            </a:r>
            <a:r>
              <a:rPr lang="zh-CN" altLang="en-US" sz="3700" dirty="0"/>
              <a:t>、</a:t>
            </a:r>
            <a:r>
              <a:rPr lang="en-US" altLang="zh-CN" sz="3700" dirty="0" err="1"/>
              <a:t>vfat</a:t>
            </a:r>
            <a:r>
              <a:rPr lang="zh-CN" altLang="en-US" sz="3700" dirty="0"/>
              <a:t>、</a:t>
            </a:r>
            <a:r>
              <a:rPr lang="en-US" altLang="zh-CN" sz="3700" dirty="0"/>
              <a:t>loop</a:t>
            </a:r>
            <a:r>
              <a:rPr lang="zh-CN" altLang="en-US" sz="3700" dirty="0"/>
              <a:t>等</a:t>
            </a:r>
            <a:endParaRPr lang="en-US" altLang="zh-CN" sz="3700" dirty="0"/>
          </a:p>
          <a:p>
            <a:pPr lvl="1"/>
            <a:r>
              <a:rPr lang="en-US" altLang="zh-CN" sz="3700" dirty="0"/>
              <a:t> </a:t>
            </a:r>
            <a:r>
              <a:rPr lang="zh-CN" altLang="en-US" sz="3700" dirty="0" smtClean="0"/>
              <a:t>例</a:t>
            </a:r>
            <a:r>
              <a:rPr lang="zh-CN" altLang="en-US" sz="3700" dirty="0"/>
              <a:t>：</a:t>
            </a:r>
            <a:r>
              <a:rPr lang="en-US" altLang="zh-CN" sz="3700" dirty="0"/>
              <a:t>mount  -o loop  ISO</a:t>
            </a:r>
            <a:r>
              <a:rPr lang="zh-CN" altLang="en-US" sz="3700" dirty="0"/>
              <a:t>镜像文件  挂载点目录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24417" y="3573463"/>
            <a:ext cx="10972800" cy="1439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769100" y="1089026"/>
            <a:ext cx="2878667" cy="684213"/>
          </a:xfrm>
          <a:prstGeom prst="wedgeRoundRectCallout">
            <a:avLst>
              <a:gd name="adj1" fmla="val -39116"/>
              <a:gd name="adj2" fmla="val 803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硬盘分区、</a:t>
            </a:r>
          </a:p>
          <a:p>
            <a:pPr algn="l"/>
            <a:r>
              <a:rPr lang="en-US" altLang="zh-CN" sz="1800" b="1">
                <a:ea typeface="楷体_GB2312" pitchFamily="49" charset="-122"/>
              </a:rPr>
              <a:t>U</a:t>
            </a:r>
            <a:r>
              <a:rPr lang="zh-CN" altLang="en-US" sz="1800" b="1">
                <a:ea typeface="楷体_GB2312" pitchFamily="49" charset="-122"/>
              </a:rPr>
              <a:t>盘、光盘设备等</a:t>
            </a:r>
          </a:p>
        </p:txBody>
      </p:sp>
    </p:spTree>
    <p:extLst>
      <p:ext uri="{BB962C8B-B14F-4D97-AF65-F5344CB8AC3E}">
        <p14:creationId xmlns:p14="http://schemas.microsoft.com/office/powerpoint/2010/main" val="8297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卸载文件系统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53729" y="1339312"/>
            <a:ext cx="10972800" cy="283448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用途：卸载已挂载的文件系统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存储设备位置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挂载点目录</a:t>
            </a:r>
          </a:p>
        </p:txBody>
      </p:sp>
    </p:spTree>
    <p:extLst>
      <p:ext uri="{BB962C8B-B14F-4D97-AF65-F5344CB8AC3E}">
        <p14:creationId xmlns:p14="http://schemas.microsoft.com/office/powerpoint/2010/main" val="37400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811C28F-7A67-421C-A9C1-75454FB431F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硬盘分区挂载、卸载示例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/mailbox </a:t>
            </a:r>
          </a:p>
          <a:p>
            <a:pPr lvl="1" eaLnBrk="1" hangingPunct="1"/>
            <a:r>
              <a:rPr lang="zh-CN" altLang="en-US" dirty="0" smtClean="0"/>
              <a:t>挂载分区设备：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  <a:p>
            <a:pPr lvl="1" eaLnBrk="1" hangingPunct="1"/>
            <a:r>
              <a:rPr lang="zh-CN" altLang="en-US" dirty="0" smtClean="0"/>
              <a:t>访问分区设备：</a:t>
            </a:r>
          </a:p>
          <a:p>
            <a:pPr lvl="2" eaLnBrk="1" hangingPunct="1"/>
            <a:r>
              <a:rPr lang="zh-CN" altLang="en-US" dirty="0" smtClean="0"/>
              <a:t> 挂载点目录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中创建文件进行测试</a:t>
            </a:r>
          </a:p>
          <a:p>
            <a:pPr lvl="2" eaLnBrk="1" hangingPunct="1"/>
            <a:r>
              <a:rPr lang="zh-CN" altLang="en-US" dirty="0" smtClean="0"/>
              <a:t> 查看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目录中的内容 </a:t>
            </a:r>
          </a:p>
          <a:p>
            <a:pPr lvl="1" eaLnBrk="1" hangingPunct="1"/>
            <a:r>
              <a:rPr lang="zh-CN" altLang="en-US" dirty="0" smtClean="0"/>
              <a:t>查看已挂载分区的使用情况（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>
                <a:solidFill>
                  <a:srgbClr val="FF0000"/>
                </a:solidFill>
              </a:rPr>
              <a:t> -</a:t>
            </a:r>
            <a:r>
              <a:rPr lang="en-US" altLang="zh-CN" dirty="0" err="1" smtClean="0">
                <a:solidFill>
                  <a:srgbClr val="FF0000"/>
                </a:solidFill>
              </a:rPr>
              <a:t>hT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卸载分区设备：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</p:txBody>
      </p:sp>
    </p:spTree>
    <p:extLst>
      <p:ext uri="{BB962C8B-B14F-4D97-AF65-F5344CB8AC3E}">
        <p14:creationId xmlns:p14="http://schemas.microsoft.com/office/powerpoint/2010/main" val="27352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5D32655-54B4-4C1C-A1EC-C405B16DE4D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光盘设备挂载、卸载示例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挂载光盘设备：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hdc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访问光盘设备：</a:t>
            </a:r>
          </a:p>
          <a:p>
            <a:pPr lvl="2" eaLnBrk="1" hangingPunct="1"/>
            <a:r>
              <a:rPr lang="zh-CN" altLang="en-US" dirty="0" smtClean="0"/>
              <a:t>  查看挂载点目录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中的内容</a:t>
            </a:r>
          </a:p>
          <a:p>
            <a:pPr lvl="1" eaLnBrk="1" hangingPunct="1"/>
            <a:r>
              <a:rPr lang="zh-CN" altLang="en-US" dirty="0" smtClean="0"/>
              <a:t>卸载光盘设备：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48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C65F6BE-1C0E-46EA-992D-3196C599B61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89025"/>
            <a:ext cx="10972800" cy="2823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光驱托盘操作</a:t>
            </a:r>
          </a:p>
          <a:p>
            <a:pPr lvl="1" eaLnBrk="1" hangingPunct="1"/>
            <a:r>
              <a:rPr lang="zh-CN" altLang="en-US" sz="2400" dirty="0" smtClean="0"/>
              <a:t>弹出光驱：</a:t>
            </a:r>
            <a:r>
              <a:rPr lang="en-US" altLang="zh-CN" sz="2400" dirty="0" smtClean="0"/>
              <a:t>eject</a:t>
            </a:r>
          </a:p>
          <a:p>
            <a:pPr lvl="1" eaLnBrk="1" hangingPunct="1"/>
            <a:r>
              <a:rPr lang="zh-CN" altLang="en-US" sz="2400" dirty="0" smtClean="0"/>
              <a:t>收回光驱：</a:t>
            </a:r>
            <a:r>
              <a:rPr lang="en-US" altLang="zh-CN" sz="2400" dirty="0" smtClean="0"/>
              <a:t>eject -t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294854" y="4717437"/>
            <a:ext cx="10676467" cy="1655763"/>
          </a:xfrm>
          <a:prstGeom prst="roundRect">
            <a:avLst>
              <a:gd name="adj" fmla="val 9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mkdir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 </a:t>
            </a:r>
            <a:r>
              <a:rPr lang="en-US" altLang="zh-CN" sz="1800" b="1" dirty="0">
                <a:solidFill>
                  <a:srgbClr val="FF0000"/>
                </a:solidFill>
              </a:rPr>
              <a:t>-o loop</a:t>
            </a:r>
            <a:r>
              <a:rPr lang="en-US" altLang="zh-CN" sz="1800" b="1" dirty="0"/>
              <a:t>  </a:t>
            </a:r>
            <a:r>
              <a:rPr lang="en-US" altLang="en-US" sz="1800" b="1" dirty="0"/>
              <a:t>F10-i686-Live.iso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[root@localhost ~]# ls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EFI  GPL  isolinux  LiveOS  README</a:t>
            </a:r>
            <a:endParaRPr lang="en-US" altLang="zh-CN" sz="1800" b="1" dirty="0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801329" y="3607107"/>
            <a:ext cx="10972800" cy="611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ISO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镜像文件挂载示例</a:t>
            </a:r>
          </a:p>
        </p:txBody>
      </p:sp>
    </p:spTree>
    <p:extLst>
      <p:ext uri="{BB962C8B-B14F-4D97-AF65-F5344CB8AC3E}">
        <p14:creationId xmlns:p14="http://schemas.microsoft.com/office/powerpoint/2010/main" val="5917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5068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735764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DD2DFA7-251F-494E-A5CE-669A4EE00D2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/etc/fstab</a:t>
            </a:r>
            <a:r>
              <a:rPr lang="zh-CN" altLang="en-US" smtClean="0"/>
              <a:t>配置文件 </a:t>
            </a:r>
          </a:p>
          <a:p>
            <a:pPr lvl="1" eaLnBrk="1" hangingPunct="1"/>
            <a:r>
              <a:rPr lang="zh-CN" altLang="en-US" smtClean="0"/>
              <a:t>包含了需要开机后自动挂载的文件系统记录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6233" y="2368550"/>
            <a:ext cx="10676467" cy="3270250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/VolGroup00/LogVol00   /                 ext3      defaults                 1    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LABEL=/boot                         /boot          ext3      defaults                 1    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devpts</a:t>
            </a:r>
            <a:r>
              <a:rPr lang="en-US" altLang="zh-CN" sz="1800" b="1" dirty="0"/>
              <a:t>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pts</a:t>
            </a:r>
            <a:r>
              <a:rPr lang="en-US" altLang="zh-CN" sz="1800" b="1" dirty="0"/>
              <a:t>     </a:t>
            </a:r>
            <a:r>
              <a:rPr lang="en-US" altLang="zh-CN" sz="1800" b="1" dirty="0" err="1"/>
              <a:t>devpts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=5,mode=620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tmpfs</a:t>
            </a:r>
            <a:r>
              <a:rPr lang="en-US" altLang="zh-CN" sz="1800" b="1" dirty="0"/>
              <a:t>  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shm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tmpfs</a:t>
            </a:r>
            <a:r>
              <a:rPr lang="en-US" altLang="zh-CN" sz="1800" b="1" dirty="0"/>
              <a:t>    defaults                 0    0</a:t>
            </a:r>
            <a:endParaRPr lang="fr-F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proc                                        /proc          proc      defaults         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sysfs                                      /sys            sysfs     defaults                 0    0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/VolGroup00/LogVol01  swap          </a:t>
            </a:r>
            <a:r>
              <a:rPr lang="en-US" altLang="zh-CN" sz="1800" b="1" dirty="0" err="1"/>
              <a:t>swap</a:t>
            </a:r>
            <a:r>
              <a:rPr lang="en-US" altLang="zh-CN" sz="1800" b="1" dirty="0"/>
              <a:t>     defaults                 0    0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24417" y="3773489"/>
            <a:ext cx="8447616" cy="395287"/>
            <a:chOff x="295" y="2138"/>
            <a:chExt cx="3991" cy="249"/>
          </a:xfrm>
        </p:grpSpPr>
        <p:sp>
          <p:nvSpPr>
            <p:cNvPr id="22535" name="AutoShape 10"/>
            <p:cNvSpPr>
              <a:spLocks noChangeArrowheads="1"/>
            </p:cNvSpPr>
            <p:nvPr/>
          </p:nvSpPr>
          <p:spPr bwMode="auto">
            <a:xfrm>
              <a:off x="295" y="2138"/>
              <a:ext cx="771" cy="249"/>
            </a:xfrm>
            <a:prstGeom prst="wedgeRoundRectCallout">
              <a:avLst>
                <a:gd name="adj1" fmla="val 39236"/>
                <a:gd name="adj2" fmla="val -92167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设备位置</a:t>
              </a:r>
            </a:p>
          </p:txBody>
        </p:sp>
        <p:sp>
          <p:nvSpPr>
            <p:cNvPr id="22536" name="AutoShape 10"/>
            <p:cNvSpPr>
              <a:spLocks noChangeArrowheads="1"/>
            </p:cNvSpPr>
            <p:nvPr/>
          </p:nvSpPr>
          <p:spPr bwMode="auto">
            <a:xfrm>
              <a:off x="1973" y="2138"/>
              <a:ext cx="635" cy="249"/>
            </a:xfrm>
            <a:prstGeom prst="wedgeRoundRectCallout">
              <a:avLst>
                <a:gd name="adj1" fmla="val 39449"/>
                <a:gd name="adj2" fmla="val -87750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挂载点</a:t>
              </a:r>
            </a:p>
          </p:txBody>
        </p:sp>
        <p:sp>
          <p:nvSpPr>
            <p:cNvPr id="22537" name="AutoShape 10"/>
            <p:cNvSpPr>
              <a:spLocks noChangeArrowheads="1"/>
            </p:cNvSpPr>
            <p:nvPr/>
          </p:nvSpPr>
          <p:spPr bwMode="auto">
            <a:xfrm>
              <a:off x="3197" y="2138"/>
              <a:ext cx="1089" cy="249"/>
            </a:xfrm>
            <a:prstGeom prst="wedgeRoundRectCallout">
              <a:avLst>
                <a:gd name="adj1" fmla="val -41458"/>
                <a:gd name="adj2" fmla="val -88954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文件系统类型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9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92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92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2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92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92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文件系统常用命令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规划磁盘</a:t>
            </a:r>
            <a:endParaRPr lang="en-US" altLang="zh-CN" dirty="0" smtClean="0"/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817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91B7320-F338-4CB6-9551-4E653D7E424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设置自动挂载示例</a:t>
            </a:r>
          </a:p>
          <a:p>
            <a:pPr lvl="1" eaLnBrk="1" hangingPunct="1"/>
            <a:r>
              <a:rPr lang="zh-CN" altLang="en-US" smtClean="0"/>
              <a:t>每次重新开机后，能够自动完成挂载</a:t>
            </a:r>
          </a:p>
          <a:p>
            <a:pPr lvl="2" eaLnBrk="1" hangingPunct="1"/>
            <a:r>
              <a:rPr lang="zh-CN" altLang="en-US" smtClean="0"/>
              <a:t> 将</a:t>
            </a:r>
            <a:r>
              <a:rPr lang="en-US" altLang="zh-CN" smtClean="0"/>
              <a:t>/dev/sdb1</a:t>
            </a:r>
            <a:r>
              <a:rPr lang="zh-CN" altLang="en-US" smtClean="0"/>
              <a:t>分区挂载到</a:t>
            </a:r>
            <a:r>
              <a:rPr lang="en-US" altLang="zh-CN" smtClean="0"/>
              <a:t>/mailbox</a:t>
            </a:r>
            <a:r>
              <a:rPr lang="zh-CN" altLang="en-US" smtClean="0"/>
              <a:t>目录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86038"/>
            <a:ext cx="10676467" cy="2519362"/>
          </a:xfrm>
          <a:prstGeom prst="roundRect">
            <a:avLst>
              <a:gd name="adj" fmla="val 68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>
                <a:solidFill>
                  <a:srgbClr val="0000FF"/>
                </a:solidFill>
              </a:rPr>
              <a:t>dev</a:t>
            </a:r>
            <a:r>
              <a:rPr lang="en-US" altLang="zh-CN" sz="1800" b="1" dirty="0">
                <a:solidFill>
                  <a:srgbClr val="0000FF"/>
                </a:solidFill>
              </a:rPr>
              <a:t>/sdb1        /mailbox        ext3        default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on /mailbox type ext3 (</a:t>
            </a:r>
            <a:r>
              <a:rPr lang="en-US" altLang="zh-CN" sz="1800" b="1" dirty="0" err="1"/>
              <a:t>rw</a:t>
            </a:r>
            <a:r>
              <a:rPr lang="en-US" altLang="zh-CN" sz="1800" b="1" dirty="0"/>
              <a:t>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umount</a:t>
            </a:r>
            <a:r>
              <a:rPr lang="en-US" altLang="zh-CN" sz="1800" b="1" dirty="0"/>
              <a:t> /mailbox</a:t>
            </a:r>
          </a:p>
        </p:txBody>
      </p:sp>
    </p:spTree>
    <p:extLst>
      <p:ext uri="{BB962C8B-B14F-4D97-AF65-F5344CB8AC3E}">
        <p14:creationId xmlns:p14="http://schemas.microsoft.com/office/powerpoint/2010/main" val="3594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6C9DE05-7264-459F-A7C1-62555F67242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请思考：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新建分区时，如何指定分区的容量、类型？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分区工具时，如何保存所做的分区设置？若需要放弃更改退出</a:t>
            </a:r>
            <a:r>
              <a:rPr lang="en-US" altLang="zh-CN" smtClean="0"/>
              <a:t>fdisk</a:t>
            </a:r>
            <a:r>
              <a:rPr lang="zh-CN" altLang="en-US" smtClean="0"/>
              <a:t>，应如何操作？</a:t>
            </a:r>
          </a:p>
          <a:p>
            <a:pPr lvl="1" eaLnBrk="1" hangingPunct="1"/>
            <a:r>
              <a:rPr lang="zh-CN" altLang="en-US" smtClean="0"/>
              <a:t>怎样将分区格式化为</a:t>
            </a:r>
            <a:r>
              <a:rPr lang="en-US" altLang="zh-CN" smtClean="0"/>
              <a:t>ext3</a:t>
            </a:r>
            <a:r>
              <a:rPr lang="zh-CN" altLang="en-US" smtClean="0"/>
              <a:t>类型的文件系统？</a:t>
            </a:r>
          </a:p>
          <a:p>
            <a:pPr lvl="1" eaLnBrk="1" hangingPunct="1"/>
            <a:r>
              <a:rPr lang="zh-CN" altLang="en-US" smtClean="0"/>
              <a:t>如何挂载、卸载</a:t>
            </a:r>
            <a:r>
              <a:rPr lang="en-US" altLang="zh-CN" smtClean="0"/>
              <a:t>U</a:t>
            </a:r>
            <a:r>
              <a:rPr lang="zh-CN" altLang="en-US" smtClean="0"/>
              <a:t>盘和光驱等设备？</a:t>
            </a:r>
          </a:p>
          <a:p>
            <a:pPr lvl="1" eaLnBrk="1" hangingPunct="1"/>
            <a:r>
              <a:rPr lang="zh-CN" altLang="en-US" smtClean="0"/>
              <a:t>如何查看已挂载各分区的磁盘空间使用情况？</a:t>
            </a:r>
          </a:p>
          <a:p>
            <a:pPr lvl="1" eaLnBrk="1" hangingPunct="1"/>
            <a:r>
              <a:rPr lang="zh-CN" altLang="en-US" smtClean="0"/>
              <a:t>如何浏览</a:t>
            </a:r>
            <a:r>
              <a:rPr lang="en-US" altLang="zh-CN" smtClean="0"/>
              <a:t>.iso</a:t>
            </a:r>
            <a:r>
              <a:rPr lang="zh-CN" altLang="en-US" smtClean="0"/>
              <a:t>光盘镜像文件中的内容？ 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920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/>
              <a:t>挂载磁盘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磁盘限额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CE0284-0D28-480B-89F2-F65F51629F5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磁盘配额概述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mtClean="0"/>
              <a:t>实现磁盘限额的条件</a:t>
            </a:r>
          </a:p>
          <a:p>
            <a:pPr lvl="1" eaLnBrk="1" hangingPunct="1"/>
            <a:r>
              <a:rPr lang="zh-CN" altLang="en-US" smtClean="0"/>
              <a:t>需要</a:t>
            </a:r>
            <a:r>
              <a:rPr lang="en-US" altLang="zh-CN" smtClean="0"/>
              <a:t>Linux</a:t>
            </a:r>
            <a:r>
              <a:rPr lang="zh-CN" altLang="en-US" smtClean="0"/>
              <a:t>内核支持</a:t>
            </a:r>
          </a:p>
          <a:p>
            <a:pPr lvl="1" eaLnBrk="1" hangingPunct="1"/>
            <a:r>
              <a:rPr lang="zh-CN" altLang="en-US" smtClean="0"/>
              <a:t>安装</a:t>
            </a:r>
            <a:r>
              <a:rPr lang="en-US" altLang="zh-CN" smtClean="0"/>
              <a:t>quota</a:t>
            </a:r>
            <a:r>
              <a:rPr lang="zh-CN" altLang="en-US" smtClean="0"/>
              <a:t>软件包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磁盘限额的特点</a:t>
            </a:r>
          </a:p>
          <a:p>
            <a:pPr lvl="1" eaLnBrk="1" hangingPunct="1"/>
            <a:r>
              <a:rPr lang="zh-CN" altLang="en-US" smtClean="0"/>
              <a:t>作用范围：针对指定的文件系统（分区）</a:t>
            </a:r>
          </a:p>
          <a:p>
            <a:pPr lvl="1" eaLnBrk="1" hangingPunct="1"/>
            <a:r>
              <a:rPr lang="zh-CN" altLang="en-US" smtClean="0"/>
              <a:t>限制对象：用户帐号、组帐号 </a:t>
            </a:r>
          </a:p>
          <a:p>
            <a:pPr lvl="1" eaLnBrk="1" hangingPunct="1"/>
            <a:r>
              <a:rPr lang="zh-CN" altLang="en-US" smtClean="0"/>
              <a:t>限制类型：</a:t>
            </a:r>
          </a:p>
          <a:p>
            <a:pPr lvl="2" eaLnBrk="1" hangingPunct="1"/>
            <a:r>
              <a:rPr lang="zh-CN" altLang="en-US" smtClean="0"/>
              <a:t> 磁盘容量（默认单位为</a:t>
            </a:r>
            <a:r>
              <a:rPr lang="en-US" altLang="zh-CN" smtClean="0"/>
              <a:t>KB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 文件数量</a:t>
            </a:r>
          </a:p>
          <a:p>
            <a:pPr lvl="1" eaLnBrk="1" hangingPunct="1"/>
            <a:r>
              <a:rPr lang="zh-CN" altLang="en-US" smtClean="0"/>
              <a:t>限制方法：软限制、硬限制 </a:t>
            </a:r>
          </a:p>
        </p:txBody>
      </p:sp>
    </p:spTree>
    <p:extLst>
      <p:ext uri="{BB962C8B-B14F-4D97-AF65-F5344CB8AC3E}">
        <p14:creationId xmlns:p14="http://schemas.microsoft.com/office/powerpoint/2010/main" val="20299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82C7EF-127E-46E1-A6CD-DF5120380CD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-1 </a:t>
            </a:r>
          </a:p>
        </p:txBody>
      </p:sp>
      <p:sp>
        <p:nvSpPr>
          <p:cNvPr id="2662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启用文件系统的配额支持</a:t>
            </a:r>
          </a:p>
          <a:p>
            <a:pPr lvl="1" eaLnBrk="1" hangingPunct="1"/>
            <a:r>
              <a:rPr lang="zh-CN" altLang="en-US" smtClean="0"/>
              <a:t>添加</a:t>
            </a:r>
            <a:r>
              <a:rPr lang="en-US" altLang="zh-CN" smtClean="0"/>
              <a:t>usrquota</a:t>
            </a:r>
            <a:r>
              <a:rPr lang="zh-CN" altLang="en-US" smtClean="0"/>
              <a:t>、</a:t>
            </a:r>
            <a:r>
              <a:rPr lang="en-US" altLang="zh-CN" smtClean="0"/>
              <a:t>grpquota</a:t>
            </a:r>
            <a:r>
              <a:rPr lang="zh-CN" altLang="en-US" smtClean="0"/>
              <a:t>挂载参数 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781301"/>
            <a:ext cx="10676467" cy="2087563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vi /etc/fstab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     /mailbox        ext3   default,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   0  0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on /mailbox type ext3 (rw,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7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871885" y="1522414"/>
            <a:ext cx="4320116" cy="1500187"/>
          </a:xfrm>
          <a:prstGeom prst="wedgeRoundRectCallout">
            <a:avLst>
              <a:gd name="adj1" fmla="val -116657"/>
              <a:gd name="adj2" fmla="val 28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-u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-g</a:t>
            </a:r>
            <a:r>
              <a:rPr lang="zh-CN" altLang="en-US" sz="1800" b="1">
                <a:ea typeface="楷体_GB2312" pitchFamily="49" charset="-122"/>
              </a:rPr>
              <a:t>：检测用户、组配额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-c</a:t>
            </a:r>
            <a:r>
              <a:rPr lang="zh-CN" altLang="en-US" sz="1800" b="1">
                <a:ea typeface="楷体_GB2312" pitchFamily="49" charset="-122"/>
              </a:rPr>
              <a:t>：创建配额数据文件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-v</a:t>
            </a:r>
            <a:r>
              <a:rPr lang="zh-CN" altLang="en-US" sz="1800" b="1">
                <a:ea typeface="楷体_GB2312" pitchFamily="49" charset="-122"/>
              </a:rPr>
              <a:t>：显示执行过程信息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-a</a:t>
            </a:r>
            <a:r>
              <a:rPr lang="zh-CN" altLang="en-US" sz="1800" b="1">
                <a:ea typeface="楷体_GB2312" pitchFamily="49" charset="-122"/>
              </a:rPr>
              <a:t>：检测所有可用的分区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453189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CEA35C2-E0DC-4188-B4B4-4294D251EC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-2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1" y="1165226"/>
            <a:ext cx="10972800" cy="5076825"/>
          </a:xfrm>
        </p:spPr>
        <p:txBody>
          <a:bodyPr/>
          <a:lstStyle/>
          <a:p>
            <a:pPr eaLnBrk="1" hangingPunct="1"/>
            <a:r>
              <a:rPr lang="zh-CN" altLang="en-US" smtClean="0"/>
              <a:t>检测磁盘配额并创建配额文件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quotacheck</a:t>
            </a:r>
            <a:r>
              <a:rPr lang="zh-CN" altLang="en-US" smtClean="0"/>
              <a:t>命令创建配额文件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-ugcv</a:t>
            </a:r>
            <a:r>
              <a:rPr lang="en-US" altLang="zh-CN" smtClean="0"/>
              <a:t>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-augcv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09600" y="3197226"/>
            <a:ext cx="10972800" cy="1368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en-US" altLang="zh-CN" sz="2800" b="1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16251"/>
            <a:ext cx="10676467" cy="2879725"/>
          </a:xfrm>
          <a:prstGeom prst="roundRect">
            <a:avLst>
              <a:gd name="adj" fmla="val 4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quotacheck  </a:t>
            </a:r>
            <a:r>
              <a:rPr lang="en-US" altLang="zh-CN" sz="1800" b="1">
                <a:solidFill>
                  <a:srgbClr val="FF0000"/>
                </a:solidFill>
              </a:rPr>
              <a:t>-ugcv</a:t>
            </a:r>
            <a:r>
              <a:rPr lang="en-US" altLang="zh-CN" sz="1800" b="1">
                <a:solidFill>
                  <a:schemeClr val="tx1"/>
                </a:solidFill>
              </a:rPr>
              <a:t> 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quotacheck: Scanning /dev/sdb1 [/mailbox]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done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ls -l /mailbox/aquota.*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aquota.group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aquota.user</a:t>
            </a:r>
          </a:p>
        </p:txBody>
      </p:sp>
    </p:spTree>
    <p:extLst>
      <p:ext uri="{BB962C8B-B14F-4D97-AF65-F5344CB8AC3E}">
        <p14:creationId xmlns:p14="http://schemas.microsoft.com/office/powerpoint/2010/main" val="30979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/>
      <p:bldP spid="2928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6D1810-4888-4618-9EC0-9103D10C14D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-3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编辑用户和组帐号的配额设置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edquota</a:t>
            </a:r>
            <a:r>
              <a:rPr lang="zh-CN" altLang="en-US" smtClean="0"/>
              <a:t>命令编辑配额设置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814917" y="2206625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>
                <a:solidFill>
                  <a:schemeClr val="tx2"/>
                </a:solidFill>
              </a:rPr>
              <a:t>[root@localhost ~]# </a:t>
            </a:r>
            <a:r>
              <a:rPr lang="en-US" altLang="zh-CN" sz="1800" b="1" dirty="0" err="1">
                <a:solidFill>
                  <a:schemeClr val="tx2"/>
                </a:solidFill>
              </a:rPr>
              <a:t>edquota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-u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</a:rPr>
              <a:t>zhangsan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user </a:t>
            </a:r>
            <a:r>
              <a:rPr lang="en-US" altLang="zh-CN" sz="1800" b="1" dirty="0" err="1"/>
              <a:t>zhangsan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uid</a:t>
            </a:r>
            <a:r>
              <a:rPr lang="en-US" altLang="zh-CN" sz="1800" b="1" dirty="0"/>
              <a:t> 501):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80000</a:t>
            </a: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</a:rPr>
              <a:t>100000 </a:t>
            </a:r>
            <a:r>
              <a:rPr lang="en-US" altLang="zh-CN" sz="1800" b="1" dirty="0">
                <a:solidFill>
                  <a:srgbClr val="0000FF"/>
                </a:solidFill>
              </a:rPr>
              <a:t>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40         50</a:t>
            </a:r>
            <a:endParaRPr lang="fr-FR" altLang="zh-CN" sz="1800" b="1" dirty="0">
              <a:solidFill>
                <a:srgbClr val="FF3300"/>
              </a:solidFill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814917" y="4078288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[root@localhost ~]# </a:t>
            </a:r>
            <a:r>
              <a:rPr lang="en-US" altLang="zh-CN" sz="1800" b="1" dirty="0" err="1"/>
              <a:t>edquota</a:t>
            </a:r>
            <a:r>
              <a:rPr lang="en-US" altLang="zh-CN" sz="1800" b="1" dirty="0"/>
              <a:t> -g 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group users (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 100):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252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0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1024000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/>
              <a:t>39             0           0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37367" y="3790950"/>
            <a:ext cx="4610100" cy="1008063"/>
            <a:chOff x="1246" y="2251"/>
            <a:chExt cx="2178" cy="635"/>
          </a:xfrm>
        </p:grpSpPr>
        <p:sp>
          <p:nvSpPr>
            <p:cNvPr id="28683" name="AutoShape 10"/>
            <p:cNvSpPr>
              <a:spLocks noChangeArrowheads="1"/>
            </p:cNvSpPr>
            <p:nvPr/>
          </p:nvSpPr>
          <p:spPr bwMode="auto">
            <a:xfrm>
              <a:off x="1246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列：磁盘容量硬限制</a:t>
              </a: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426" y="2251"/>
              <a:ext cx="9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69617" y="3790950"/>
            <a:ext cx="4131733" cy="1008063"/>
            <a:chOff x="3151" y="2251"/>
            <a:chExt cx="1952" cy="635"/>
          </a:xfrm>
        </p:grpSpPr>
        <p:sp>
          <p:nvSpPr>
            <p:cNvPr id="28681" name="AutoShape 10"/>
            <p:cNvSpPr>
              <a:spLocks noChangeArrowheads="1"/>
            </p:cNvSpPr>
            <p:nvPr/>
          </p:nvSpPr>
          <p:spPr bwMode="auto">
            <a:xfrm>
              <a:off x="3151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列：文件个数硬限制</a:t>
              </a:r>
            </a:p>
          </p:txBody>
        </p:sp>
        <p:sp>
          <p:nvSpPr>
            <p:cNvPr id="28682" name="Line 13"/>
            <p:cNvSpPr>
              <a:spLocks noChangeShapeType="1"/>
            </p:cNvSpPr>
            <p:nvPr/>
          </p:nvSpPr>
          <p:spPr bwMode="auto">
            <a:xfrm>
              <a:off x="4331" y="2251"/>
              <a:ext cx="7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8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5EC1902-A80A-4FAF-9494-8D96E9B2D25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-4</a:t>
            </a: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启用、关闭文件系统的配额功能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quotaon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quotaoff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349501"/>
            <a:ext cx="10676467" cy="2519363"/>
          </a:xfrm>
          <a:prstGeom prst="roundRect">
            <a:avLst>
              <a:gd name="adj" fmla="val 66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quotaon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quotaoff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off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off</a:t>
            </a: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3787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44E646C-1757-4606-89CF-1EC016B2F42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验证磁盘配额功能</a:t>
            </a:r>
          </a:p>
          <a:p>
            <a:pPr lvl="1" eaLnBrk="1" hangingPunct="1"/>
            <a:r>
              <a:rPr lang="zh-CN" altLang="en-US" smtClean="0"/>
              <a:t>必须切换到设置配额的分区（挂载目录）</a:t>
            </a:r>
          </a:p>
          <a:p>
            <a:pPr lvl="1" eaLnBrk="1" hangingPunct="1"/>
            <a:r>
              <a:rPr lang="zh-CN" altLang="en-US" smtClean="0"/>
              <a:t>创建指定数量的文件：使用</a:t>
            </a:r>
            <a:r>
              <a:rPr lang="en-US" altLang="zh-CN" smtClean="0">
                <a:solidFill>
                  <a:srgbClr val="FF0000"/>
                </a:solidFill>
              </a:rPr>
              <a:t>touch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  <a:p>
            <a:pPr lvl="1" eaLnBrk="1" hangingPunct="1"/>
            <a:r>
              <a:rPr lang="zh-CN" altLang="en-US" smtClean="0"/>
              <a:t>创建指定容量的文件：使用</a:t>
            </a:r>
            <a:r>
              <a:rPr lang="en-US" altLang="zh-CN" smtClean="0">
                <a:solidFill>
                  <a:srgbClr val="FF0000"/>
                </a:solidFill>
              </a:rPr>
              <a:t>dd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686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~]$ cd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mailbox]$ </a:t>
            </a:r>
            <a:r>
              <a:rPr lang="fr-FR" altLang="zh-CN" sz="1800" b="1">
                <a:solidFill>
                  <a:srgbClr val="FF0000"/>
                </a:solidFill>
              </a:rPr>
              <a:t>dd if=/dev/zero of=myfile bs=1M count=120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warning, user block quota exceeded.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write failed, user block limit reached.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dd: </a:t>
            </a:r>
            <a:r>
              <a:rPr lang="zh-CN" altLang="fr-FR" sz="1800" b="1"/>
              <a:t>写入 “</a:t>
            </a:r>
            <a:r>
              <a:rPr lang="fr-FR" altLang="zh-CN" sz="1800" b="1"/>
              <a:t>myfile”: </a:t>
            </a:r>
            <a:r>
              <a:rPr lang="zh-CN" altLang="fr-FR" sz="1800" b="1"/>
              <a:t>超出磁盘限额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610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8C0FCA-F435-40CF-8EDD-A42F3B8ADC4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-6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查看配额使用情况</a:t>
            </a:r>
          </a:p>
          <a:p>
            <a:pPr lvl="1" eaLnBrk="1" hangingPunct="1"/>
            <a:r>
              <a:rPr lang="zh-CN" altLang="en-US" smtClean="0"/>
              <a:t>侧重用户、组帐号角度：使用</a:t>
            </a:r>
            <a:r>
              <a:rPr lang="en-US" altLang="zh-CN" smtClean="0">
                <a:solidFill>
                  <a:srgbClr val="FF0000"/>
                </a:solidFill>
              </a:rPr>
              <a:t>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  <a:p>
            <a:pPr lvl="1" eaLnBrk="1" hangingPunct="1"/>
            <a:r>
              <a:rPr lang="zh-CN" altLang="en-US" smtClean="0"/>
              <a:t>侧重文件系统角度：使用</a:t>
            </a:r>
            <a:r>
              <a:rPr lang="en-US" altLang="zh-CN" smtClean="0">
                <a:solidFill>
                  <a:srgbClr val="FF0000"/>
                </a:solidFill>
              </a:rPr>
              <a:t>repquota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en-US" altLang="zh-CN" smtClean="0">
                <a:solidFill>
                  <a:srgbClr val="FF0000"/>
                </a:solidFill>
              </a:rPr>
              <a:t>-a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6368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-u zhangsan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user zhangsan (uid 515):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Filesystem  blocks   quota   limit   grace   files   quota   limit 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/dev/sdb1  100000*  80000  100000               1      40      50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-g users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group users (gid 10): none</a:t>
            </a:r>
            <a:endParaRPr lang="fr-FR" altLang="zh-CN" sz="1800" b="1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66233" y="2781301"/>
            <a:ext cx="10676467" cy="3313113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repquota /mailbox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*** Report for user quotas on device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Block grace time: 3days; Inode grace time: 3days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                  Block limits                File limits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User            used    soft    hard  grace    used  soft  hard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----------------------------------------------------------------------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root      --  176200       0       0              4     0 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zhangsan  +-  100000   80000  100000  2days       1    40    50</a:t>
            </a:r>
            <a:endParaRPr lang="fr-FR" altLang="zh-CN" sz="1800" b="1"/>
          </a:p>
        </p:txBody>
      </p:sp>
    </p:spTree>
    <p:extLst>
      <p:ext uri="{BB962C8B-B14F-4D97-AF65-F5344CB8AC3E}">
        <p14:creationId xmlns:p14="http://schemas.microsoft.com/office/powerpoint/2010/main" val="12143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03721" y="1337301"/>
            <a:ext cx="1058827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 </a:t>
            </a:r>
            <a:r>
              <a:rPr lang="en-US" altLang="zh-CN" dirty="0" err="1"/>
              <a:t>df</a:t>
            </a:r>
            <a:r>
              <a:rPr lang="en-US" altLang="zh-CN" dirty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</a:t>
            </a:r>
            <a:r>
              <a:rPr lang="zh-CN" altLang="zh-CN" dirty="0"/>
              <a:t>用来检查</a:t>
            </a:r>
            <a:r>
              <a:rPr lang="en-US" altLang="zh-CN" dirty="0" err="1"/>
              <a:t>linux</a:t>
            </a:r>
            <a:r>
              <a:rPr lang="zh-CN" altLang="zh-CN" dirty="0"/>
              <a:t>服务器的文件系统的磁盘空间占用情况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	</a:t>
            </a:r>
            <a:r>
              <a:rPr lang="zh-CN" altLang="en-US" dirty="0" smtClean="0"/>
              <a:t>显示所有文件的系统信息，包括特殊文件系统，如：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	</a:t>
            </a:r>
            <a:r>
              <a:rPr lang="zh-CN" altLang="en-US" dirty="0" smtClean="0"/>
              <a:t>使用习惯单位显示容量，如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-T  </a:t>
            </a:r>
            <a:r>
              <a:rPr lang="zh-CN" altLang="en-US" dirty="0" smtClean="0"/>
              <a:t>显示文件系统类型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-m	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-k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为单位显示容量，默认就是以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查看磁盘占用情况</a:t>
            </a:r>
            <a:r>
              <a:rPr lang="en-US" altLang="zh-CN" dirty="0" err="1" smtClean="0"/>
              <a:t>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0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9916" y="1084006"/>
            <a:ext cx="8001000" cy="5194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 du  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目录或文件名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：统计目录及文件的空间占用情况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显示每个子文件的磁盘占用量，默认只统计子目录的磁盘占用量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  </a:t>
            </a:r>
            <a:r>
              <a:rPr lang="zh-CN" altLang="en-US" dirty="0" smtClean="0"/>
              <a:t>使用习惯单位显示磁盘占用量，</a:t>
            </a:r>
            <a:r>
              <a:rPr lang="zh-CN" altLang="en-US" dirty="0"/>
              <a:t>如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或</a:t>
            </a:r>
            <a:r>
              <a:rPr lang="en-US" altLang="zh-CN" dirty="0"/>
              <a:t>GB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-s  </a:t>
            </a:r>
            <a:r>
              <a:rPr lang="zh-CN" altLang="en-US" dirty="0" smtClean="0"/>
              <a:t>统计总占用量，而不列出子目录和子文件的占用量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统计目录或文件大小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2430" y="1187244"/>
            <a:ext cx="9918293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命令是从文件系统考虑，不光要考虑文件占用的空间，还要统计被命令或程序占用的空间（最常见的就是文件已经被删除，但是程序并没有释放空间）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</a:t>
            </a:r>
            <a:r>
              <a:rPr lang="zh-CN" altLang="en-US" dirty="0" smtClean="0"/>
              <a:t>命令是面向</a:t>
            </a:r>
            <a:r>
              <a:rPr lang="zh-CN" altLang="en-US" sz="2600" dirty="0"/>
              <a:t>文件</a:t>
            </a:r>
            <a:r>
              <a:rPr lang="zh-CN" altLang="en-US" dirty="0" smtClean="0"/>
              <a:t>，只会计算文件或目录占用的空间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9513" y="1525561"/>
            <a:ext cx="9736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分区设备文件名</a:t>
            </a:r>
            <a:endParaRPr lang="en-US" altLang="zh-CN" dirty="0" smtClean="0"/>
          </a:p>
          <a:p>
            <a:r>
              <a:rPr lang="zh-CN" altLang="zh-CN" dirty="0"/>
              <a:t>功能</a:t>
            </a:r>
            <a:r>
              <a:rPr lang="zh-CN" altLang="en-US" dirty="0"/>
              <a:t>：检查文件系统并尝试</a:t>
            </a:r>
            <a:r>
              <a:rPr lang="zh-CN" altLang="en-US" dirty="0" smtClean="0"/>
              <a:t>修复错误</a:t>
            </a:r>
            <a:endParaRPr lang="en-US" altLang="zh-CN" dirty="0" smtClean="0"/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：不用显示用户提示，自动修复文件系统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-y</a:t>
            </a:r>
            <a:r>
              <a:rPr lang="zh-CN" altLang="en-US" dirty="0" smtClean="0"/>
              <a:t>：自动修复。和</a:t>
            </a:r>
            <a:r>
              <a:rPr lang="en-US" altLang="zh-CN" dirty="0" smtClean="0"/>
              <a:t>-a</a:t>
            </a:r>
            <a:r>
              <a:rPr lang="zh-CN" altLang="en-US" dirty="0" smtClean="0"/>
              <a:t>作用一致，不过有些文件系统只支持</a:t>
            </a:r>
            <a:r>
              <a:rPr lang="en-US" altLang="zh-CN" dirty="0" smtClean="0"/>
              <a:t>-y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文件系统修复命令</a:t>
            </a:r>
            <a:r>
              <a:rPr lang="en-US" altLang="zh-CN" dirty="0" err="1" smtClean="0"/>
              <a:t>fsck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规划磁盘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1692419-27DE-45B2-9D20-C933135CED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确认系统中的磁盘设备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6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fdisk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fdisk</a:t>
            </a:r>
            <a:r>
              <a:rPr lang="en-US" altLang="zh-CN" dirty="0" smtClean="0">
                <a:solidFill>
                  <a:srgbClr val="FF0000"/>
                </a:solidFill>
              </a:rPr>
              <a:t>  -l  [</a:t>
            </a:r>
            <a:r>
              <a:rPr lang="zh-CN" altLang="en-US" dirty="0" smtClean="0">
                <a:solidFill>
                  <a:srgbClr val="FF0000"/>
                </a:solidFill>
              </a:rPr>
              <a:t>磁盘设备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515533" y="2095297"/>
            <a:ext cx="10676467" cy="4429125"/>
          </a:xfrm>
          <a:prstGeom prst="roundRect">
            <a:avLst>
              <a:gd name="adj" fmla="val 4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fdisk</a:t>
            </a:r>
            <a:r>
              <a:rPr lang="en-US" altLang="zh-CN" sz="1800" b="1" dirty="0"/>
              <a:t>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sda</a:t>
            </a:r>
            <a:r>
              <a:rPr lang="en-US" altLang="zh-CN" sz="1800" b="1" dirty="0"/>
              <a:t>: 64.4 GB, 64424509440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7832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Device   Boot      Start       End            Blocks   Id   System</a:t>
            </a:r>
            <a:endParaRPr lang="pt-B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/dev/sda1   *           1            13           104391   83  Linux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/dev/sda2              14        7832    62806117+   8e  Linux LVM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: 85.8 GB, 85899345920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10443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 doesn't contain a valid partition table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8498418" y="5337176"/>
            <a:ext cx="2302933" cy="684213"/>
          </a:xfrm>
          <a:prstGeom prst="wedgeRoundRectCallout">
            <a:avLst>
              <a:gd name="adj1" fmla="val -40718"/>
              <a:gd name="adj2" fmla="val 78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新磁盘未包含有效的分区</a:t>
            </a:r>
          </a:p>
        </p:txBody>
      </p:sp>
    </p:spTree>
    <p:extLst>
      <p:ext uri="{BB962C8B-B14F-4D97-AF65-F5344CB8AC3E}">
        <p14:creationId xmlns:p14="http://schemas.microsoft.com/office/powerpoint/2010/main" val="19014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08C6273-B229-4CC4-99F3-130B5EB8472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115965"/>
            <a:ext cx="10972800" cy="58157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700" dirty="0" err="1"/>
              <a:t>fdisk</a:t>
            </a:r>
            <a:r>
              <a:rPr lang="zh-CN" altLang="en-US" sz="4700" dirty="0"/>
              <a:t>命令</a:t>
            </a:r>
          </a:p>
          <a:p>
            <a:pPr lvl="1" eaLnBrk="1" hangingPunct="1"/>
            <a:r>
              <a:rPr lang="zh-CN" altLang="en-US" sz="4200" dirty="0"/>
              <a:t>用途：在交互式的操作环境中管理磁盘分区</a:t>
            </a:r>
          </a:p>
          <a:p>
            <a:pPr lvl="1" eaLnBrk="1" hangingPunct="1"/>
            <a:r>
              <a:rPr lang="zh-CN" altLang="en-US" sz="4200" dirty="0"/>
              <a:t>格式：</a:t>
            </a:r>
            <a:r>
              <a:rPr lang="en-US" altLang="zh-CN" sz="4200" dirty="0" err="1"/>
              <a:t>fdisk</a:t>
            </a:r>
            <a:r>
              <a:rPr lang="en-US" altLang="zh-CN" sz="4200" dirty="0"/>
              <a:t>  [</a:t>
            </a:r>
            <a:r>
              <a:rPr lang="zh-CN" altLang="en-US" sz="4200" dirty="0"/>
              <a:t>磁盘设备</a:t>
            </a:r>
            <a:r>
              <a:rPr lang="en-US" altLang="zh-CN" sz="4200" dirty="0"/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交互模式中的常用指令</a:t>
            </a:r>
          </a:p>
          <a:p>
            <a:pPr lvl="1"/>
            <a:r>
              <a:rPr lang="en-US" altLang="zh-CN" sz="4200" dirty="0"/>
              <a:t>m</a:t>
            </a:r>
            <a:r>
              <a:rPr lang="zh-CN" altLang="en-US" sz="4200" dirty="0"/>
              <a:t>：查看操作指令的帮助信息</a:t>
            </a:r>
          </a:p>
          <a:p>
            <a:pPr lvl="1"/>
            <a:r>
              <a:rPr lang="en-US" altLang="zh-CN" sz="4200" dirty="0"/>
              <a:t>p</a:t>
            </a:r>
            <a:r>
              <a:rPr lang="zh-CN" altLang="en-US" sz="4200" dirty="0"/>
              <a:t>：列表查看分区信息</a:t>
            </a:r>
          </a:p>
          <a:p>
            <a:pPr lvl="1"/>
            <a:r>
              <a:rPr lang="en-US" altLang="zh-CN" sz="4100" dirty="0" smtClean="0"/>
              <a:t>n</a:t>
            </a:r>
            <a:r>
              <a:rPr lang="zh-CN" altLang="en-US" sz="4100" dirty="0" smtClean="0"/>
              <a:t>：新建分区</a:t>
            </a:r>
          </a:p>
          <a:p>
            <a:pPr lvl="1"/>
            <a:r>
              <a:rPr lang="en-US" altLang="zh-CN" sz="4100" dirty="0" smtClean="0"/>
              <a:t>d</a:t>
            </a:r>
            <a:r>
              <a:rPr lang="zh-CN" altLang="en-US" sz="4100" dirty="0" smtClean="0"/>
              <a:t>：删除分区</a:t>
            </a:r>
          </a:p>
          <a:p>
            <a:pPr lvl="1"/>
            <a:r>
              <a:rPr lang="en-US" altLang="zh-CN" sz="4100" dirty="0" smtClean="0"/>
              <a:t>t</a:t>
            </a:r>
            <a:r>
              <a:rPr lang="zh-CN" altLang="en-US" sz="4100" dirty="0" smtClean="0"/>
              <a:t>：变更分区类型</a:t>
            </a:r>
          </a:p>
          <a:p>
            <a:pPr lvl="1"/>
            <a:r>
              <a:rPr lang="en-US" altLang="zh-CN" sz="4100" dirty="0" smtClean="0"/>
              <a:t>w</a:t>
            </a:r>
            <a:r>
              <a:rPr lang="zh-CN" altLang="en-US" sz="4100" dirty="0" smtClean="0"/>
              <a:t>：保存分区设置并退出</a:t>
            </a:r>
          </a:p>
          <a:p>
            <a:pPr lvl="1"/>
            <a:r>
              <a:rPr lang="en-US" altLang="zh-CN" sz="4100" dirty="0" smtClean="0"/>
              <a:t>q</a:t>
            </a:r>
            <a:r>
              <a:rPr lang="zh-CN" altLang="en-US" sz="4100" dirty="0" smtClean="0"/>
              <a:t>：放弃分区设置并退出</a:t>
            </a:r>
            <a:endParaRPr lang="zh-CN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205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6511</TotalTime>
  <Words>1862</Words>
  <Application>Microsoft Office PowerPoint</Application>
  <PresentationFormat>自定义</PresentationFormat>
  <Paragraphs>316</Paragraphs>
  <Slides>30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丝状</vt:lpstr>
      <vt:lpstr>测试综合技能</vt:lpstr>
      <vt:lpstr>目录</vt:lpstr>
      <vt:lpstr>查看磁盘占用情况df</vt:lpstr>
      <vt:lpstr>统计目录或文件大小</vt:lpstr>
      <vt:lpstr>du和df的区别</vt:lpstr>
      <vt:lpstr>文件系统修复命令fsck</vt:lpstr>
      <vt:lpstr>目录</vt:lpstr>
      <vt:lpstr>确认系统中的磁盘设备</vt:lpstr>
      <vt:lpstr>规划硬盘中的分区</vt:lpstr>
      <vt:lpstr>规划硬盘中的分区</vt:lpstr>
      <vt:lpstr>在分区中创建文件系统</vt:lpstr>
      <vt:lpstr>在分区中创建文件系统</vt:lpstr>
      <vt:lpstr>目录</vt:lpstr>
      <vt:lpstr>挂载文件系统</vt:lpstr>
      <vt:lpstr>卸载文件系统</vt:lpstr>
      <vt:lpstr>挂载、卸载文件系统</vt:lpstr>
      <vt:lpstr>挂载、卸载文件系统</vt:lpstr>
      <vt:lpstr>挂载、卸载文件系统</vt:lpstr>
      <vt:lpstr>设置文件系统的自动挂载</vt:lpstr>
      <vt:lpstr>设置文件系统的自动挂载</vt:lpstr>
      <vt:lpstr>小结</vt:lpstr>
      <vt:lpstr>目录</vt:lpstr>
      <vt:lpstr>磁盘配额概述</vt:lpstr>
      <vt:lpstr>磁盘配额管理-1 </vt:lpstr>
      <vt:lpstr>磁盘配额管理-2</vt:lpstr>
      <vt:lpstr>磁盘配额管理-3</vt:lpstr>
      <vt:lpstr>磁盘配额管理-4</vt:lpstr>
      <vt:lpstr>磁盘配额管理-5</vt:lpstr>
      <vt:lpstr>磁盘配额管理-6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310</cp:revision>
  <dcterms:created xsi:type="dcterms:W3CDTF">2017-06-13T01:11:38Z</dcterms:created>
  <dcterms:modified xsi:type="dcterms:W3CDTF">2017-09-07T06:55:39Z</dcterms:modified>
</cp:coreProperties>
</file>